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549" r:id="rId5"/>
    <p:sldId id="342" r:id="rId6"/>
    <p:sldId id="548" r:id="rId7"/>
    <p:sldId id="534" r:id="rId8"/>
    <p:sldId id="542" r:id="rId9"/>
    <p:sldId id="543" r:id="rId10"/>
    <p:sldId id="544" r:id="rId11"/>
    <p:sldId id="545" r:id="rId12"/>
    <p:sldId id="546" r:id="rId13"/>
    <p:sldId id="5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1"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13"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Simon Azariah" initials="SA" lastIdx="11" clrIdx="16">
    <p:extLst>
      <p:ext uri="{19B8F6BF-5375-455C-9EA6-DF929625EA0E}">
        <p15:presenceInfo xmlns:p15="http://schemas.microsoft.com/office/powerpoint/2012/main" userId="28cfa4f3c5950594" providerId="Windows Live"/>
      </p:ext>
    </p:extLst>
  </p:cmAuthor>
  <p:cmAuthor id="17" name="Janette" initials="JB" lastIdx="16" clrIdx="17">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CCFFFF"/>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54E2B-2FC7-C2B1-54D2-EE18D47A3105}" v="11" dt="2020-11-11T11:11:27.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67" autoAdjust="0"/>
    <p:restoredTop sz="74476" autoAdjust="0"/>
  </p:normalViewPr>
  <p:slideViewPr>
    <p:cSldViewPr snapToGrid="0">
      <p:cViewPr varScale="1">
        <p:scale>
          <a:sx n="82" d="100"/>
          <a:sy n="82" d="100"/>
        </p:scale>
        <p:origin x="846"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15/04/2021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ttendee.abstractsonline.com/meeting/9289/presentation/7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6FC7D159-9DD4-41A1-915D-943A0A890F2B}" type="slidenum">
              <a:rPr lang="en-GB" smtClean="0"/>
              <a:t>2</a:t>
            </a:fld>
            <a:endParaRPr lang="en-GB"/>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4</a:t>
            </a:fld>
            <a:endParaRPr lang="en-GB"/>
          </a:p>
        </p:txBody>
      </p:sp>
    </p:spTree>
    <p:extLst>
      <p:ext uri="{BB962C8B-B14F-4D97-AF65-F5344CB8AC3E}">
        <p14:creationId xmlns:p14="http://schemas.microsoft.com/office/powerpoint/2010/main" val="5879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dirty="0">
                <a:latin typeface="+mn-lt"/>
                <a:ea typeface="Calibri"/>
                <a:cs typeface="Calibri"/>
                <a:sym typeface="Calibri"/>
              </a:rPr>
              <a:t>Late-onset opportunistic infections while on ART in Latin America</a:t>
            </a:r>
          </a:p>
          <a:p>
            <a:pPr marL="0" marR="0" lvl="0" indent="0" algn="l" rtl="0">
              <a:lnSpc>
                <a:spcPct val="100000"/>
              </a:lnSpc>
              <a:spcBef>
                <a:spcPts val="0"/>
              </a:spcBef>
              <a:spcAft>
                <a:spcPts val="0"/>
              </a:spcAft>
              <a:buClr>
                <a:schemeClr val="dk1"/>
              </a:buClr>
              <a:buSzPts val="1800"/>
              <a:buFont typeface="Calibri"/>
              <a:buNone/>
            </a:pPr>
            <a:r>
              <a:rPr lang="en-US" sz="1050" dirty="0">
                <a:latin typeface="+mn-lt"/>
                <a:ea typeface="Calibri"/>
                <a:cs typeface="Calibri"/>
                <a:sym typeface="Calibri"/>
              </a:rPr>
              <a:t>Isaac </a:t>
            </a:r>
            <a:r>
              <a:rPr lang="en-US" sz="1050" dirty="0" err="1">
                <a:latin typeface="+mn-lt"/>
                <a:ea typeface="Calibri"/>
                <a:cs typeface="Calibri"/>
                <a:sym typeface="Calibri"/>
              </a:rPr>
              <a:t>Núñez</a:t>
            </a:r>
            <a:r>
              <a:rPr lang="en-US" sz="1050" dirty="0">
                <a:latin typeface="+mn-lt"/>
                <a:ea typeface="Calibri"/>
                <a:cs typeface="Calibri"/>
                <a:sym typeface="Calibri"/>
              </a:rPr>
              <a:t>-Saavedra</a:t>
            </a:r>
          </a:p>
          <a:p>
            <a:pPr marL="0" marR="0" lvl="0" indent="0" algn="l" rtl="0">
              <a:lnSpc>
                <a:spcPct val="100000"/>
              </a:lnSpc>
              <a:spcBef>
                <a:spcPts val="0"/>
              </a:spcBef>
              <a:spcAft>
                <a:spcPts val="0"/>
              </a:spcAft>
              <a:buClr>
                <a:schemeClr val="dk1"/>
              </a:buClr>
              <a:buSzPts val="1800"/>
              <a:buFont typeface="Calibri"/>
              <a:buNone/>
            </a:pPr>
            <a:endParaRPr sz="1050" b="0" i="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en-US" sz="1050" b="0" i="0" dirty="0">
                <a:solidFill>
                  <a:srgbClr val="000000"/>
                </a:solidFill>
                <a:latin typeface="+mn-lt"/>
                <a:ea typeface="Roboto Condensed"/>
                <a:cs typeface="Roboto Condensed"/>
                <a:sym typeface="Roboto Condensed"/>
              </a:rPr>
              <a:t>Incidence of late-onset (occurring after six months of starting antiretroviral therapy [ART]) AIDS-defining opportunistic infections (</a:t>
            </a:r>
            <a:r>
              <a:rPr lang="en-US" sz="1050" b="0" i="0" dirty="0" err="1">
                <a:solidFill>
                  <a:srgbClr val="000000"/>
                </a:solidFill>
                <a:latin typeface="+mn-lt"/>
                <a:ea typeface="Roboto Condensed"/>
                <a:cs typeface="Roboto Condensed"/>
                <a:sym typeface="Roboto Condensed"/>
              </a:rPr>
              <a:t>LOIs</a:t>
            </a:r>
            <a:r>
              <a:rPr lang="en-US" sz="1050" b="0" i="0" dirty="0">
                <a:solidFill>
                  <a:srgbClr val="000000"/>
                </a:solidFill>
                <a:latin typeface="+mn-lt"/>
                <a:ea typeface="Roboto Condensed"/>
                <a:cs typeface="Roboto Condensed"/>
                <a:sym typeface="Roboto Condensed"/>
              </a:rPr>
              <a:t>) and factors associated with them are largely unknown in resource-limited settings. The aim of this study was to describe the incidence and risk factors of </a:t>
            </a:r>
            <a:r>
              <a:rPr lang="en-US" sz="1050" b="0" i="0" dirty="0" err="1">
                <a:solidFill>
                  <a:srgbClr val="000000"/>
                </a:solidFill>
                <a:latin typeface="+mn-lt"/>
                <a:ea typeface="Roboto Condensed"/>
                <a:cs typeface="Roboto Condensed"/>
                <a:sym typeface="Roboto Condensed"/>
              </a:rPr>
              <a:t>LOIs</a:t>
            </a:r>
            <a:r>
              <a:rPr lang="en-US" sz="1050" b="0" i="0" dirty="0">
                <a:solidFill>
                  <a:srgbClr val="000000"/>
                </a:solidFill>
                <a:latin typeface="+mn-lt"/>
                <a:ea typeface="Roboto Condensed"/>
                <a:cs typeface="Roboto Condensed"/>
                <a:sym typeface="Roboto Condensed"/>
              </a:rPr>
              <a:t> at five sites in Latin America as part of the Caribbean, Central and South America network for HIV epidemiology (</a:t>
            </a:r>
            <a:r>
              <a:rPr lang="en-US" sz="1050" b="0" i="0" dirty="0" err="1">
                <a:solidFill>
                  <a:srgbClr val="000000"/>
                </a:solidFill>
                <a:latin typeface="+mn-lt"/>
                <a:ea typeface="Roboto Condensed"/>
                <a:cs typeface="Roboto Condensed"/>
                <a:sym typeface="Roboto Condensed"/>
              </a:rPr>
              <a:t>CCASAnet</a:t>
            </a:r>
            <a:r>
              <a:rPr lang="en-US" sz="1050" b="0" i="0" dirty="0">
                <a:solidFill>
                  <a:srgbClr val="000000"/>
                </a:solidFill>
                <a:latin typeface="+mn-lt"/>
                <a:ea typeface="Roboto Condensed"/>
                <a:cs typeface="Roboto Condensed"/>
                <a:sym typeface="Roboto Condensed"/>
              </a:rPr>
              <a:t>).</a:t>
            </a:r>
            <a:br>
              <a:rPr lang="en-US" sz="1050" b="0" i="0" dirty="0">
                <a:solidFill>
                  <a:srgbClr val="000000"/>
                </a:solidFill>
                <a:latin typeface="+mn-lt"/>
                <a:ea typeface="Roboto Condensed"/>
                <a:cs typeface="Roboto Condensed"/>
                <a:sym typeface="Roboto Condensed"/>
              </a:rPr>
            </a:br>
            <a:endParaRPr sz="1050" b="0" i="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en-US" sz="1050" b="0" i="0" dirty="0">
                <a:solidFill>
                  <a:srgbClr val="000000"/>
                </a:solidFill>
                <a:latin typeface="+mn-lt"/>
                <a:ea typeface="Roboto Condensed"/>
                <a:cs typeface="Roboto Condensed"/>
                <a:sym typeface="Roboto Condensed"/>
              </a:rPr>
              <a:t>All adult, ART-naive patients enrolled at </a:t>
            </a:r>
            <a:r>
              <a:rPr lang="en-US" sz="1050" b="0" i="0" dirty="0" err="1">
                <a:solidFill>
                  <a:srgbClr val="000000"/>
                </a:solidFill>
                <a:latin typeface="+mn-lt"/>
                <a:ea typeface="Roboto Condensed"/>
                <a:cs typeface="Roboto Condensed"/>
                <a:sym typeface="Roboto Condensed"/>
              </a:rPr>
              <a:t>CCASAnet</a:t>
            </a:r>
            <a:r>
              <a:rPr lang="en-US" sz="1050" b="0" i="0" dirty="0">
                <a:solidFill>
                  <a:srgbClr val="000000"/>
                </a:solidFill>
                <a:latin typeface="+mn-lt"/>
                <a:ea typeface="Roboto Condensed"/>
                <a:cs typeface="Roboto Condensed"/>
                <a:sym typeface="Roboto Condensed"/>
              </a:rPr>
              <a:t> sites in Argentina, Brazil, Chile, Honduras and Mexico from 2001 to 2015 who remained in care after six months of ART were included. Excluded were patients with unavailable prior AIDS status. Among those who developed a clinical outcome, median time to </a:t>
            </a:r>
            <a:r>
              <a:rPr lang="en-US" sz="1050" b="0" i="0" dirty="0" err="1">
                <a:solidFill>
                  <a:srgbClr val="000000"/>
                </a:solidFill>
                <a:latin typeface="+mn-lt"/>
                <a:ea typeface="Roboto Condensed"/>
                <a:cs typeface="Roboto Condensed"/>
                <a:sym typeface="Roboto Condensed"/>
              </a:rPr>
              <a:t>LOI</a:t>
            </a:r>
            <a:r>
              <a:rPr lang="en-US" sz="1050" b="0" i="0" dirty="0">
                <a:solidFill>
                  <a:srgbClr val="000000"/>
                </a:solidFill>
                <a:latin typeface="+mn-lt"/>
                <a:ea typeface="Roboto Condensed"/>
                <a:cs typeface="Roboto Condensed"/>
                <a:sym typeface="Roboto Condensed"/>
              </a:rPr>
              <a:t>, death and </a:t>
            </a:r>
            <a:r>
              <a:rPr lang="en-US" sz="1050" b="0" i="0" dirty="0" err="1">
                <a:solidFill>
                  <a:srgbClr val="000000"/>
                </a:solidFill>
                <a:latin typeface="+mn-lt"/>
                <a:ea typeface="Roboto Condensed"/>
                <a:cs typeface="Roboto Condensed"/>
                <a:sym typeface="Roboto Condensed"/>
              </a:rPr>
              <a:t>LTFU</a:t>
            </a:r>
            <a:r>
              <a:rPr lang="en-US" sz="1050" b="0" i="0" dirty="0">
                <a:solidFill>
                  <a:srgbClr val="000000"/>
                </a:solidFill>
                <a:latin typeface="+mn-lt"/>
                <a:ea typeface="Roboto Condensed"/>
                <a:cs typeface="Roboto Condensed"/>
                <a:sym typeface="Roboto Condensed"/>
              </a:rPr>
              <a:t> were reported. Using a Fine and Gray competing risk model (treating death and </a:t>
            </a:r>
            <a:r>
              <a:rPr lang="en-US" sz="1050" b="0" i="0" dirty="0" err="1">
                <a:solidFill>
                  <a:srgbClr val="000000"/>
                </a:solidFill>
                <a:latin typeface="+mn-lt"/>
                <a:ea typeface="Roboto Condensed"/>
                <a:cs typeface="Roboto Condensed"/>
                <a:sym typeface="Roboto Condensed"/>
              </a:rPr>
              <a:t>LTFU</a:t>
            </a:r>
            <a:r>
              <a:rPr lang="en-US" sz="1050" b="0" i="0" dirty="0">
                <a:solidFill>
                  <a:srgbClr val="000000"/>
                </a:solidFill>
                <a:latin typeface="+mn-lt"/>
                <a:ea typeface="Roboto Condensed"/>
                <a:cs typeface="Roboto Condensed"/>
                <a:sym typeface="Roboto Condensed"/>
              </a:rPr>
              <a:t> as competing events), the cumulative incidence of each outcome over time was estimated and calculated sub-distribution hazard ratios.</a:t>
            </a:r>
            <a:br>
              <a:rPr lang="en-US" sz="1050" b="0" i="0" dirty="0">
                <a:solidFill>
                  <a:srgbClr val="000000"/>
                </a:solidFill>
                <a:latin typeface="+mn-lt"/>
                <a:ea typeface="Roboto Condensed"/>
                <a:cs typeface="Roboto Condensed"/>
                <a:sym typeface="Roboto Condensed"/>
              </a:rPr>
            </a:br>
            <a:endParaRPr sz="1050" b="0" i="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en-US" sz="1050" b="1" i="0" dirty="0">
                <a:solidFill>
                  <a:srgbClr val="000000"/>
                </a:solidFill>
                <a:latin typeface="+mn-lt"/>
                <a:ea typeface="Roboto Condensed"/>
                <a:cs typeface="Roboto Condensed"/>
                <a:sym typeface="Roboto Condensed"/>
              </a:rPr>
              <a:t>RESULTS</a:t>
            </a:r>
            <a:endParaRPr lang="en-US" sz="1050" b="0" i="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en-US" sz="1050" b="0" i="0" dirty="0">
                <a:solidFill>
                  <a:srgbClr val="000000"/>
                </a:solidFill>
                <a:latin typeface="+mn-lt"/>
                <a:ea typeface="Roboto Condensed"/>
                <a:cs typeface="Roboto Condensed"/>
                <a:sym typeface="Roboto Condensed"/>
              </a:rPr>
              <a:t>A total of 5,966 patients were eligible. Median follow-up was 5.5 (</a:t>
            </a:r>
            <a:r>
              <a:rPr lang="en-US" sz="1050" b="0" i="0" dirty="0" err="1">
                <a:solidFill>
                  <a:srgbClr val="000000"/>
                </a:solidFill>
                <a:latin typeface="+mn-lt"/>
                <a:ea typeface="Roboto Condensed"/>
                <a:cs typeface="Roboto Condensed"/>
                <a:sym typeface="Roboto Condensed"/>
              </a:rPr>
              <a:t>IQR</a:t>
            </a:r>
            <a:r>
              <a:rPr lang="en-US" sz="1050" b="0" i="0" dirty="0">
                <a:solidFill>
                  <a:srgbClr val="000000"/>
                </a:solidFill>
                <a:latin typeface="+mn-lt"/>
                <a:ea typeface="Roboto Condensed"/>
                <a:cs typeface="Roboto Condensed"/>
                <a:sym typeface="Roboto Condensed"/>
              </a:rPr>
              <a:t> 3.01-9.06) years. A total of 1,837 (31%) patients had a clinical outcome (701 [38%] were </a:t>
            </a:r>
            <a:r>
              <a:rPr lang="en-US" sz="1050" b="0" i="0" dirty="0" err="1">
                <a:solidFill>
                  <a:srgbClr val="000000"/>
                </a:solidFill>
                <a:latin typeface="+mn-lt"/>
                <a:ea typeface="Roboto Condensed"/>
                <a:cs typeface="Roboto Condensed"/>
                <a:sym typeface="Roboto Condensed"/>
              </a:rPr>
              <a:t>LOIs</a:t>
            </a:r>
            <a:r>
              <a:rPr lang="en-US" sz="1050" b="0" i="0" dirty="0">
                <a:solidFill>
                  <a:srgbClr val="000000"/>
                </a:solidFill>
                <a:latin typeface="+mn-lt"/>
                <a:ea typeface="Roboto Condensed"/>
                <a:cs typeface="Roboto Condensed"/>
                <a:sym typeface="Roboto Condensed"/>
              </a:rPr>
              <a:t>). Estimated cumulative incidence at five years was of 9% for </a:t>
            </a:r>
            <a:r>
              <a:rPr lang="en-US" sz="1050" b="0" i="0" dirty="0" err="1">
                <a:solidFill>
                  <a:srgbClr val="000000"/>
                </a:solidFill>
                <a:latin typeface="+mn-lt"/>
                <a:ea typeface="Roboto Condensed"/>
                <a:cs typeface="Roboto Condensed"/>
                <a:sym typeface="Roboto Condensed"/>
              </a:rPr>
              <a:t>LOIs</a:t>
            </a:r>
            <a:r>
              <a:rPr lang="en-US" sz="1050" b="0" i="0" dirty="0">
                <a:solidFill>
                  <a:srgbClr val="000000"/>
                </a:solidFill>
                <a:latin typeface="+mn-lt"/>
                <a:ea typeface="Roboto Condensed"/>
                <a:cs typeface="Roboto Condensed"/>
                <a:sym typeface="Roboto Condensed"/>
              </a:rPr>
              <a:t>, 8% for </a:t>
            </a:r>
            <a:r>
              <a:rPr lang="en-US" sz="1050" b="0" i="0" dirty="0" err="1">
                <a:solidFill>
                  <a:srgbClr val="000000"/>
                </a:solidFill>
                <a:latin typeface="+mn-lt"/>
                <a:ea typeface="Roboto Condensed"/>
                <a:cs typeface="Roboto Condensed"/>
                <a:sym typeface="Roboto Condensed"/>
              </a:rPr>
              <a:t>LTFU</a:t>
            </a:r>
            <a:r>
              <a:rPr lang="en-US" sz="1050" b="0" i="0" dirty="0">
                <a:solidFill>
                  <a:srgbClr val="000000"/>
                </a:solidFill>
                <a:latin typeface="+mn-lt"/>
                <a:ea typeface="Roboto Condensed"/>
                <a:cs typeface="Roboto Condensed"/>
                <a:sym typeface="Roboto Condensed"/>
              </a:rPr>
              <a:t> and 4% for death (Fig. 1). The most common </a:t>
            </a:r>
            <a:r>
              <a:rPr lang="en-US" sz="1050" b="0" i="0" dirty="0" err="1">
                <a:solidFill>
                  <a:srgbClr val="000000"/>
                </a:solidFill>
                <a:latin typeface="+mn-lt"/>
                <a:ea typeface="Roboto Condensed"/>
                <a:cs typeface="Roboto Condensed"/>
                <a:sym typeface="Roboto Condensed"/>
              </a:rPr>
              <a:t>LOIs</a:t>
            </a:r>
            <a:r>
              <a:rPr lang="en-US" sz="1050" b="0" i="0" dirty="0">
                <a:solidFill>
                  <a:srgbClr val="000000"/>
                </a:solidFill>
                <a:latin typeface="+mn-lt"/>
                <a:ea typeface="Roboto Condensed"/>
                <a:cs typeface="Roboto Condensed"/>
                <a:sym typeface="Roboto Condensed"/>
              </a:rPr>
              <a:t> were tuberculosis (27%), esophageal candidiasis (13%), and P. </a:t>
            </a:r>
            <a:r>
              <a:rPr lang="en-US" sz="1050" b="0" i="0" dirty="0" err="1">
                <a:solidFill>
                  <a:srgbClr val="000000"/>
                </a:solidFill>
                <a:latin typeface="+mn-lt"/>
                <a:ea typeface="Roboto Condensed"/>
                <a:cs typeface="Roboto Condensed"/>
                <a:sym typeface="Roboto Condensed"/>
              </a:rPr>
              <a:t>jirovecii</a:t>
            </a:r>
            <a:r>
              <a:rPr lang="en-US" sz="1050" b="0" i="0" dirty="0">
                <a:solidFill>
                  <a:srgbClr val="000000"/>
                </a:solidFill>
                <a:latin typeface="+mn-lt"/>
                <a:ea typeface="Roboto Condensed"/>
                <a:cs typeface="Roboto Condensed"/>
                <a:sym typeface="Roboto Condensed"/>
              </a:rPr>
              <a:t> pneumonia (12%). Median time to event was 2.5 years for </a:t>
            </a:r>
            <a:r>
              <a:rPr lang="en-US" sz="1050" b="0" i="0" dirty="0" err="1">
                <a:solidFill>
                  <a:srgbClr val="000000"/>
                </a:solidFill>
                <a:latin typeface="+mn-lt"/>
                <a:ea typeface="Roboto Condensed"/>
                <a:cs typeface="Roboto Condensed"/>
                <a:sym typeface="Roboto Condensed"/>
              </a:rPr>
              <a:t>LOIs</a:t>
            </a:r>
            <a:r>
              <a:rPr lang="en-US" sz="1050" b="0" i="0" dirty="0">
                <a:solidFill>
                  <a:srgbClr val="000000"/>
                </a:solidFill>
                <a:latin typeface="+mn-lt"/>
                <a:ea typeface="Roboto Condensed"/>
                <a:cs typeface="Roboto Condensed"/>
                <a:sym typeface="Roboto Condensed"/>
              </a:rPr>
              <a:t>, 3.4 for death and 4.5 for </a:t>
            </a:r>
            <a:r>
              <a:rPr lang="en-US" sz="1050" b="0" i="0" dirty="0" err="1">
                <a:solidFill>
                  <a:srgbClr val="000000"/>
                </a:solidFill>
                <a:latin typeface="+mn-lt"/>
                <a:ea typeface="Roboto Condensed"/>
                <a:cs typeface="Roboto Condensed"/>
                <a:sym typeface="Roboto Condensed"/>
              </a:rPr>
              <a:t>LTFU</a:t>
            </a:r>
            <a:r>
              <a:rPr lang="en-US" sz="1050" b="0" i="0" dirty="0">
                <a:solidFill>
                  <a:srgbClr val="000000"/>
                </a:solidFill>
                <a:latin typeface="+mn-lt"/>
                <a:ea typeface="Roboto Condensed"/>
                <a:cs typeface="Roboto Condensed"/>
                <a:sym typeface="Roboto Condensed"/>
              </a:rPr>
              <a:t>. Having an AIDS-defining event during the first six months of treatment (HR: 1.97 [1.57-2.46]) , lower CD4 count at ART start (HR: 1.33 [1.33-1.33] for CD4: 100 vs. CD4: 300), and starting ART earlier years (HR: 1.35 [1.33-1.37] for 2005 vs. 2015) were significantly associated with a higher risk of </a:t>
            </a:r>
            <a:r>
              <a:rPr lang="en-US" sz="1050" b="0" i="0" dirty="0" err="1">
                <a:solidFill>
                  <a:srgbClr val="000000"/>
                </a:solidFill>
                <a:latin typeface="+mn-lt"/>
                <a:ea typeface="Roboto Condensed"/>
                <a:cs typeface="Roboto Condensed"/>
                <a:sym typeface="Roboto Condensed"/>
              </a:rPr>
              <a:t>LOI</a:t>
            </a:r>
            <a:r>
              <a:rPr lang="en-US" sz="1050" b="0" i="0" dirty="0">
                <a:solidFill>
                  <a:srgbClr val="000000"/>
                </a:solidFill>
                <a:latin typeface="+mn-lt"/>
                <a:ea typeface="Roboto Condensed"/>
                <a:cs typeface="Roboto Condensed"/>
                <a:sym typeface="Roboto Condensed"/>
              </a:rPr>
              <a:t>.</a:t>
            </a:r>
            <a:br>
              <a:rPr lang="en-US" sz="1050" b="0" i="0" dirty="0">
                <a:solidFill>
                  <a:srgbClr val="000000"/>
                </a:solidFill>
                <a:latin typeface="+mn-lt"/>
                <a:ea typeface="Roboto Condensed"/>
                <a:cs typeface="Roboto Condensed"/>
                <a:sym typeface="Roboto Condensed"/>
              </a:rPr>
            </a:br>
            <a:r>
              <a:rPr lang="en-US" sz="1050" b="0" i="0" dirty="0">
                <a:solidFill>
                  <a:srgbClr val="000000"/>
                </a:solidFill>
                <a:latin typeface="+mn-lt"/>
                <a:ea typeface="Roboto Condensed"/>
                <a:cs typeface="Roboto Condensed"/>
                <a:sym typeface="Roboto Condensed"/>
              </a:rPr>
              <a:t/>
            </a:r>
            <a:br>
              <a:rPr lang="en-US" sz="1050" b="0" i="0" dirty="0">
                <a:solidFill>
                  <a:srgbClr val="000000"/>
                </a:solidFill>
                <a:latin typeface="+mn-lt"/>
                <a:ea typeface="Roboto Condensed"/>
                <a:cs typeface="Roboto Condensed"/>
                <a:sym typeface="Roboto Condensed"/>
              </a:rPr>
            </a:br>
            <a:r>
              <a:rPr lang="en-US" sz="1050" b="1" i="0" dirty="0">
                <a:solidFill>
                  <a:srgbClr val="000000"/>
                </a:solidFill>
                <a:latin typeface="+mn-lt"/>
                <a:ea typeface="Roboto Condensed"/>
                <a:cs typeface="Roboto Condensed"/>
                <a:sym typeface="Roboto Condensed"/>
              </a:rPr>
              <a:t>CONCLUSIONS</a:t>
            </a:r>
          </a:p>
          <a:p>
            <a:pPr marL="0" lvl="0" indent="0" algn="l" rtl="0">
              <a:spcBef>
                <a:spcPts val="0"/>
              </a:spcBef>
              <a:spcAft>
                <a:spcPts val="0"/>
              </a:spcAft>
              <a:buNone/>
            </a:pPr>
            <a:r>
              <a:rPr lang="en-US" sz="1050" b="0" i="0" dirty="0">
                <a:solidFill>
                  <a:srgbClr val="000000"/>
                </a:solidFill>
                <a:latin typeface="+mn-lt"/>
                <a:ea typeface="Roboto Condensed"/>
                <a:cs typeface="Roboto Condensed"/>
                <a:sym typeface="Roboto Condensed"/>
              </a:rPr>
              <a:t>In our cohort, </a:t>
            </a:r>
            <a:r>
              <a:rPr lang="en-US" sz="1050" b="0" i="0" dirty="0" err="1">
                <a:solidFill>
                  <a:srgbClr val="000000"/>
                </a:solidFill>
                <a:latin typeface="+mn-lt"/>
                <a:ea typeface="Roboto Condensed"/>
                <a:cs typeface="Roboto Condensed"/>
                <a:sym typeface="Roboto Condensed"/>
              </a:rPr>
              <a:t>LOIs</a:t>
            </a:r>
            <a:r>
              <a:rPr lang="en-US" sz="1050" b="0" i="0" dirty="0">
                <a:solidFill>
                  <a:srgbClr val="000000"/>
                </a:solidFill>
                <a:latin typeface="+mn-lt"/>
                <a:ea typeface="Roboto Condensed"/>
                <a:cs typeface="Roboto Condensed"/>
                <a:sym typeface="Roboto Condensed"/>
              </a:rPr>
              <a:t> continued to occur late during follow-up. Risk factors were similar to those usually associated with early opportunistic infections. Closer long-term follow-up may be warranted in patients with lower CD4 counts at ART start and those initiating during the earlier years of the cohort.</a:t>
            </a:r>
            <a:endParaRPr dirty="0">
              <a:latin typeface="+mn-lt"/>
            </a:endParaRPr>
          </a:p>
          <a:p>
            <a:pPr marL="0" lvl="0" indent="0" algn="l" rtl="0">
              <a:spcBef>
                <a:spcPts val="0"/>
              </a:spcBef>
              <a:spcAft>
                <a:spcPts val="0"/>
              </a:spcAft>
              <a:buNone/>
            </a:pPr>
            <a:r>
              <a:rPr lang="en-US" sz="1050" dirty="0">
                <a:latin typeface="+mn-lt"/>
                <a:ea typeface="Roboto Condensed"/>
                <a:cs typeface="Roboto Condensed"/>
                <a:sym typeface="Roboto Condensed"/>
              </a:rPr>
              <a:t/>
            </a:r>
            <a:br>
              <a:rPr lang="en-US" sz="1050" dirty="0">
                <a:latin typeface="+mn-lt"/>
                <a:ea typeface="Roboto Condensed"/>
                <a:cs typeface="Roboto Condensed"/>
                <a:sym typeface="Roboto Condensed"/>
              </a:rPr>
            </a:br>
            <a:endParaRPr dirty="0">
              <a:latin typeface="+mn-lt"/>
            </a:endParaRPr>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53313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800"/>
              <a:buFont typeface="Arial"/>
              <a:buNone/>
            </a:pPr>
            <a:r>
              <a:rPr lang="en-US" sz="1800" dirty="0">
                <a:latin typeface="+mn-lt"/>
                <a:ea typeface="Calibri"/>
                <a:cs typeface="Calibri"/>
                <a:sym typeface="Calibri"/>
              </a:rPr>
              <a:t>AB Bulti et al.: </a:t>
            </a:r>
            <a:r>
              <a:rPr lang="en-US" sz="1800" b="1" dirty="0">
                <a:latin typeface="+mn-lt"/>
                <a:ea typeface="Calibri"/>
                <a:cs typeface="Calibri"/>
                <a:sym typeface="Calibri"/>
              </a:rPr>
              <a:t>Enhanced tuberculosis screening and diagnosis for hospitalized individuals in a high HIV-prevalence setting in KwaZulu-Natal, South Africa: A before and after study (PEB0131)</a:t>
            </a:r>
          </a:p>
          <a:p>
            <a:pPr marL="0" lvl="0" indent="0" algn="just" rtl="0">
              <a:spcBef>
                <a:spcPts val="0"/>
              </a:spcBef>
              <a:spcAft>
                <a:spcPts val="0"/>
              </a:spcAft>
              <a:buClr>
                <a:schemeClr val="dk1"/>
              </a:buClr>
              <a:buSzPts val="1800"/>
              <a:buFont typeface="Arial"/>
              <a:buNone/>
            </a:pPr>
            <a:endParaRPr sz="1200" b="1" dirty="0">
              <a:solidFill>
                <a:schemeClr val="dk1"/>
              </a:solidFill>
              <a:latin typeface="+mn-lt"/>
            </a:endParaRPr>
          </a:p>
          <a:p>
            <a:pPr marL="457200" lvl="0" indent="-457200" algn="just" rtl="0">
              <a:spcBef>
                <a:spcPts val="1800"/>
              </a:spcBef>
              <a:spcAft>
                <a:spcPts val="0"/>
              </a:spcAft>
              <a:buClr>
                <a:schemeClr val="dk1"/>
              </a:buClr>
              <a:buSzPts val="1200"/>
              <a:buFont typeface="Arial"/>
              <a:buChar char="•"/>
            </a:pPr>
            <a:r>
              <a:rPr lang="en-US" sz="1200" dirty="0">
                <a:solidFill>
                  <a:schemeClr val="dk1"/>
                </a:solidFill>
                <a:latin typeface="+mn-lt"/>
              </a:rPr>
              <a:t>Despite the advances in TB diagnostics, up to one-third of TB cases remain undiagnosed.  </a:t>
            </a:r>
            <a:endParaRPr dirty="0">
              <a:latin typeface="+mn-lt"/>
            </a:endParaRPr>
          </a:p>
          <a:p>
            <a:pPr marL="457200" lvl="0" indent="-457200" algn="just" rtl="0">
              <a:spcBef>
                <a:spcPts val="1800"/>
              </a:spcBef>
              <a:spcAft>
                <a:spcPts val="0"/>
              </a:spcAft>
              <a:buClr>
                <a:schemeClr val="dk1"/>
              </a:buClr>
              <a:buSzPts val="1200"/>
              <a:buFont typeface="Arial"/>
              <a:buChar char="•"/>
            </a:pPr>
            <a:r>
              <a:rPr lang="en-US" sz="1200" dirty="0">
                <a:solidFill>
                  <a:schemeClr val="dk1"/>
                </a:solidFill>
                <a:latin typeface="+mn-lt"/>
              </a:rPr>
              <a:t>This study describes the changes in TB case finding after implementation of TB diagnostic intervention for patients hospitalized in two district hospitals in a rural KwaZulu-Natal, South Africa.</a:t>
            </a:r>
            <a:endParaRPr dirty="0">
              <a:latin typeface="+mn-lt"/>
            </a:endParaRPr>
          </a:p>
          <a:p>
            <a:pPr marL="457200" lvl="0" indent="-457200" algn="just" rtl="0">
              <a:spcBef>
                <a:spcPts val="600"/>
              </a:spcBef>
              <a:spcAft>
                <a:spcPts val="0"/>
              </a:spcAft>
              <a:buClr>
                <a:schemeClr val="dk1"/>
              </a:buClr>
              <a:buSzPts val="1200"/>
              <a:buFont typeface="Arial"/>
              <a:buChar char="•"/>
            </a:pPr>
            <a:r>
              <a:rPr lang="en-US" sz="1200" dirty="0">
                <a:latin typeface="+mn-lt"/>
              </a:rPr>
              <a:t>Design: A before (pre-intervention) and after (intervention) study.</a:t>
            </a:r>
            <a:endParaRPr dirty="0">
              <a:latin typeface="+mn-lt"/>
            </a:endParaRPr>
          </a:p>
          <a:p>
            <a:pPr marL="457200" lvl="0" indent="-457200" algn="just" rtl="0">
              <a:spcBef>
                <a:spcPts val="600"/>
              </a:spcBef>
              <a:spcAft>
                <a:spcPts val="0"/>
              </a:spcAft>
              <a:buClr>
                <a:schemeClr val="dk1"/>
              </a:buClr>
              <a:buSzPts val="1200"/>
              <a:buFont typeface="Arial"/>
              <a:buChar char="•"/>
            </a:pPr>
            <a:r>
              <a:rPr lang="en-US" sz="1200" dirty="0">
                <a:latin typeface="+mn-lt"/>
              </a:rPr>
              <a:t>Patients aged ≥18 admitted </a:t>
            </a:r>
            <a:r>
              <a:rPr lang="en-US" sz="1200" dirty="0">
                <a:solidFill>
                  <a:schemeClr val="dk1"/>
                </a:solidFill>
                <a:latin typeface="+mn-lt"/>
              </a:rPr>
              <a:t>in Eshowe and </a:t>
            </a:r>
            <a:r>
              <a:rPr lang="en-US" sz="1200" dirty="0" err="1">
                <a:solidFill>
                  <a:schemeClr val="dk1"/>
                </a:solidFill>
                <a:latin typeface="+mn-lt"/>
              </a:rPr>
              <a:t>Mbongolwane</a:t>
            </a:r>
            <a:r>
              <a:rPr lang="en-US" sz="1200" dirty="0">
                <a:solidFill>
                  <a:schemeClr val="dk1"/>
                </a:solidFill>
                <a:latin typeface="+mn-lt"/>
              </a:rPr>
              <a:t> </a:t>
            </a:r>
            <a:r>
              <a:rPr lang="en-US" sz="1200" dirty="0">
                <a:latin typeface="+mn-lt"/>
              </a:rPr>
              <a:t>Hospitals, Kwazulu-Natal, South Africa. were enrolled.</a:t>
            </a:r>
          </a:p>
          <a:p>
            <a:pPr marL="0" lvl="0" indent="0" algn="l" rtl="0">
              <a:spcBef>
                <a:spcPts val="600"/>
              </a:spcBef>
              <a:spcAft>
                <a:spcPts val="0"/>
              </a:spcAft>
              <a:buClr>
                <a:schemeClr val="dk1"/>
              </a:buClr>
              <a:buSzPts val="1200"/>
              <a:buFont typeface="Arial"/>
              <a:buNone/>
            </a:pPr>
            <a:endParaRPr lang="en-US" b="1" i="0" dirty="0">
              <a:solidFill>
                <a:srgbClr val="333333"/>
              </a:solidFill>
              <a:effectLst/>
              <a:latin typeface="+mn-lt"/>
            </a:endParaRPr>
          </a:p>
          <a:p>
            <a:pPr marL="0" lvl="0" indent="0" algn="l" rtl="0">
              <a:spcBef>
                <a:spcPts val="600"/>
              </a:spcBef>
              <a:spcAft>
                <a:spcPts val="0"/>
              </a:spcAft>
              <a:buClr>
                <a:schemeClr val="dk1"/>
              </a:buClr>
              <a:buSzPts val="1200"/>
              <a:buFont typeface="Arial"/>
              <a:buNone/>
            </a:pPr>
            <a:r>
              <a:rPr lang="en-US" b="1" i="0" dirty="0">
                <a:solidFill>
                  <a:srgbClr val="333333"/>
                </a:solidFill>
                <a:effectLst/>
                <a:latin typeface="+mn-lt"/>
              </a:rPr>
              <a:t>METHODS</a:t>
            </a:r>
          </a:p>
          <a:p>
            <a:pPr marL="0" lvl="0" indent="0" algn="l" rtl="0">
              <a:spcBef>
                <a:spcPts val="600"/>
              </a:spcBef>
              <a:spcAft>
                <a:spcPts val="0"/>
              </a:spcAft>
              <a:buClr>
                <a:schemeClr val="dk1"/>
              </a:buClr>
              <a:buSzPts val="1200"/>
              <a:buFont typeface="Arial"/>
              <a:buNone/>
            </a:pPr>
            <a:r>
              <a:rPr lang="en-US" b="0" i="0" dirty="0">
                <a:solidFill>
                  <a:srgbClr val="333333"/>
                </a:solidFill>
                <a:effectLst/>
                <a:latin typeface="+mn-lt"/>
              </a:rPr>
              <a:t>Patients aged </a:t>
            </a:r>
            <a:r>
              <a:rPr lang="en-GB" altLang="en-US" sz="1200" dirty="0" smtClean="0"/>
              <a:t>≥</a:t>
            </a:r>
            <a:r>
              <a:rPr lang="en-US" b="0" i="0" dirty="0" smtClean="0">
                <a:solidFill>
                  <a:srgbClr val="333333"/>
                </a:solidFill>
                <a:effectLst/>
                <a:latin typeface="+mn-lt"/>
              </a:rPr>
              <a:t>18 </a:t>
            </a:r>
            <a:r>
              <a:rPr lang="en-US" b="0" i="0" dirty="0">
                <a:solidFill>
                  <a:srgbClr val="333333"/>
                </a:solidFill>
                <a:effectLst/>
                <a:latin typeface="+mn-lt"/>
              </a:rPr>
              <a:t>years admitted to Eshowe and </a:t>
            </a:r>
            <a:r>
              <a:rPr lang="en-US" b="0" i="0" dirty="0" err="1">
                <a:solidFill>
                  <a:srgbClr val="333333"/>
                </a:solidFill>
                <a:effectLst/>
                <a:latin typeface="+mn-lt"/>
              </a:rPr>
              <a:t>Mbongolwane</a:t>
            </a:r>
            <a:r>
              <a:rPr lang="en-US" b="0" i="0" dirty="0">
                <a:solidFill>
                  <a:srgbClr val="333333"/>
                </a:solidFill>
                <a:effectLst/>
                <a:latin typeface="+mn-lt"/>
              </a:rPr>
              <a:t> hospitals were provided with systematic screening and enhanced diagnostic packages for HIV, diabetes, and TB during the intervention period, as shown in the table. A comparison of TB diagnosis and in-hospital mortality was made with the pre-intervention period. </a:t>
            </a:r>
            <a:br>
              <a:rPr lang="en-US" b="0" i="0" dirty="0">
                <a:solidFill>
                  <a:srgbClr val="333333"/>
                </a:solidFill>
                <a:effectLst/>
                <a:latin typeface="+mn-lt"/>
              </a:rPr>
            </a:br>
            <a:r>
              <a:rPr lang="en-US" b="1" dirty="0">
                <a:effectLst/>
                <a:latin typeface="+mn-lt"/>
              </a:rPr>
              <a:t>Pre-intervention period</a:t>
            </a:r>
            <a:br>
              <a:rPr lang="en-US" b="1" dirty="0">
                <a:effectLst/>
                <a:latin typeface="+mn-lt"/>
              </a:rPr>
            </a:br>
            <a:r>
              <a:rPr lang="en-US" b="1" dirty="0">
                <a:effectLst/>
                <a:latin typeface="+mn-lt"/>
              </a:rPr>
              <a:t>(March 2018 to November 2019</a:t>
            </a:r>
            <a:r>
              <a:rPr lang="en-US" dirty="0">
                <a:effectLst/>
                <a:latin typeface="+mn-lt"/>
              </a:rPr>
              <a:t>)</a:t>
            </a:r>
            <a:br>
              <a:rPr lang="en-US" dirty="0">
                <a:effectLst/>
                <a:latin typeface="+mn-lt"/>
              </a:rPr>
            </a:br>
            <a:r>
              <a:rPr lang="en-US" b="1" dirty="0">
                <a:effectLst/>
                <a:latin typeface="+mn-lt"/>
              </a:rPr>
              <a:t>Intervention period</a:t>
            </a:r>
            <a:br>
              <a:rPr lang="en-US" b="1" dirty="0">
                <a:effectLst/>
                <a:latin typeface="+mn-lt"/>
              </a:rPr>
            </a:br>
            <a:r>
              <a:rPr lang="en-US" b="1" dirty="0">
                <a:effectLst/>
                <a:latin typeface="+mn-lt"/>
              </a:rPr>
              <a:t>(March 2019 to November 2019)</a:t>
            </a:r>
            <a:r>
              <a:rPr lang="en-US" dirty="0">
                <a:effectLst/>
                <a:latin typeface="+mn-lt"/>
              </a:rPr>
              <a:t/>
            </a:r>
            <a:br>
              <a:rPr lang="en-US" dirty="0">
                <a:effectLst/>
                <a:latin typeface="+mn-lt"/>
              </a:rPr>
            </a:br>
            <a:r>
              <a:rPr lang="en-US" b="1" dirty="0">
                <a:effectLst/>
                <a:latin typeface="+mn-lt"/>
              </a:rPr>
              <a:t>Diabetes screening and diagnosis</a:t>
            </a:r>
            <a:r>
              <a:rPr lang="en-US" dirty="0">
                <a:effectLst/>
                <a:latin typeface="+mn-lt"/>
              </a:rPr>
              <a:t/>
            </a:r>
            <a:br>
              <a:rPr lang="en-US" dirty="0">
                <a:effectLst/>
                <a:latin typeface="+mn-lt"/>
              </a:rPr>
            </a:br>
            <a:r>
              <a:rPr lang="en-US" dirty="0">
                <a:effectLst/>
                <a:latin typeface="+mn-lt"/>
              </a:rPr>
              <a:t>Random blood sugar (RBS) by glucometer clinically prompted</a:t>
            </a:r>
            <a:br>
              <a:rPr lang="en-US" dirty="0">
                <a:effectLst/>
                <a:latin typeface="+mn-lt"/>
              </a:rPr>
            </a:br>
            <a:r>
              <a:rPr lang="en-US" dirty="0">
                <a:effectLst/>
                <a:latin typeface="+mn-lt"/>
              </a:rPr>
              <a:t>Systematic screening by RBS by glucometer and confirmation by fasting blood sugar or with HbA1c</a:t>
            </a:r>
            <a:br>
              <a:rPr lang="en-US" dirty="0">
                <a:effectLst/>
                <a:latin typeface="+mn-lt"/>
              </a:rPr>
            </a:br>
            <a:r>
              <a:rPr lang="en-US" b="1" dirty="0">
                <a:effectLst/>
                <a:latin typeface="+mn-lt"/>
              </a:rPr>
              <a:t>HIV screening and diagnosis</a:t>
            </a:r>
            <a:r>
              <a:rPr lang="en-US" dirty="0">
                <a:effectLst/>
                <a:latin typeface="+mn-lt"/>
              </a:rPr>
              <a:t/>
            </a:r>
            <a:br>
              <a:rPr lang="en-US" dirty="0">
                <a:effectLst/>
                <a:latin typeface="+mn-lt"/>
              </a:rPr>
            </a:br>
            <a:r>
              <a:rPr lang="en-US" dirty="0">
                <a:effectLst/>
                <a:latin typeface="+mn-lt"/>
              </a:rPr>
              <a:t>HIV testing clinically prompted</a:t>
            </a:r>
            <a:br>
              <a:rPr lang="en-US" dirty="0">
                <a:effectLst/>
                <a:latin typeface="+mn-lt"/>
              </a:rPr>
            </a:br>
            <a:r>
              <a:rPr lang="en-US" dirty="0">
                <a:effectLst/>
                <a:latin typeface="+mn-lt"/>
              </a:rPr>
              <a:t>HIV testing provided for all admitted patients</a:t>
            </a:r>
            <a:br>
              <a:rPr lang="en-US" dirty="0">
                <a:effectLst/>
                <a:latin typeface="+mn-lt"/>
              </a:rPr>
            </a:br>
            <a:r>
              <a:rPr lang="en-US" b="1" dirty="0">
                <a:effectLst/>
                <a:latin typeface="+mn-lt"/>
              </a:rPr>
              <a:t>TB screening and diagnosis</a:t>
            </a:r>
            <a:r>
              <a:rPr lang="en-US" dirty="0">
                <a:effectLst/>
                <a:latin typeface="+mn-lt"/>
              </a:rPr>
              <a:t/>
            </a:r>
            <a:br>
              <a:rPr lang="en-US" dirty="0">
                <a:effectLst/>
                <a:latin typeface="+mn-lt"/>
              </a:rPr>
            </a:br>
            <a:r>
              <a:rPr lang="en-US" dirty="0">
                <a:effectLst/>
                <a:latin typeface="+mn-lt"/>
              </a:rPr>
              <a:t>Symptom-based screening not systematically done</a:t>
            </a:r>
            <a:br>
              <a:rPr lang="en-US" dirty="0">
                <a:effectLst/>
                <a:latin typeface="+mn-lt"/>
              </a:rPr>
            </a:br>
            <a:r>
              <a:rPr lang="en-US" dirty="0">
                <a:effectLst/>
                <a:latin typeface="+mn-lt"/>
              </a:rPr>
              <a:t>Systematic symptom screening after TB education by community health workers</a:t>
            </a:r>
            <a:br>
              <a:rPr lang="en-US" dirty="0">
                <a:effectLst/>
                <a:latin typeface="+mn-lt"/>
              </a:rPr>
            </a:br>
            <a:r>
              <a:rPr lang="en-US" dirty="0" err="1">
                <a:effectLst/>
                <a:latin typeface="+mn-lt"/>
              </a:rPr>
              <a:t>Xpert</a:t>
            </a:r>
            <a:r>
              <a:rPr lang="en-US" dirty="0">
                <a:effectLst/>
                <a:latin typeface="+mn-lt"/>
              </a:rPr>
              <a:t> MTB/RIF Ultra if a clinical presumption of TB</a:t>
            </a:r>
            <a:br>
              <a:rPr lang="en-US" dirty="0">
                <a:effectLst/>
                <a:latin typeface="+mn-lt"/>
              </a:rPr>
            </a:br>
            <a:r>
              <a:rPr lang="en-US" dirty="0" err="1">
                <a:effectLst/>
                <a:latin typeface="+mn-lt"/>
              </a:rPr>
              <a:t>Xpert</a:t>
            </a:r>
            <a:r>
              <a:rPr lang="en-US" dirty="0">
                <a:effectLst/>
                <a:latin typeface="+mn-lt"/>
              </a:rPr>
              <a:t> MTB/RIF Ultra provided for HIV-positive, diabetic patients regardless of symptoms and for HIV-negative patients with symptoms</a:t>
            </a:r>
            <a:br>
              <a:rPr lang="en-US" dirty="0">
                <a:effectLst/>
                <a:latin typeface="+mn-lt"/>
              </a:rPr>
            </a:br>
            <a:r>
              <a:rPr lang="en-US" dirty="0">
                <a:effectLst/>
                <a:latin typeface="+mn-lt"/>
              </a:rPr>
              <a:t>Culture for presumptive TB but negative GeneXpert</a:t>
            </a:r>
            <a:br>
              <a:rPr lang="en-US" dirty="0">
                <a:effectLst/>
                <a:latin typeface="+mn-lt"/>
              </a:rPr>
            </a:br>
            <a:r>
              <a:rPr lang="en-US" dirty="0">
                <a:effectLst/>
                <a:latin typeface="+mn-lt"/>
              </a:rPr>
              <a:t>No use of urine Determine TB- lipoarabinomannan (TB-LAM)</a:t>
            </a:r>
            <a:br>
              <a:rPr lang="en-US" dirty="0">
                <a:effectLst/>
                <a:latin typeface="+mn-lt"/>
              </a:rPr>
            </a:br>
            <a:r>
              <a:rPr lang="en-US" dirty="0">
                <a:effectLst/>
                <a:latin typeface="+mn-lt"/>
              </a:rPr>
              <a:t>Systematic urine TB-LAM for HIV-positive patients regardless of symptoms or CD4 count</a:t>
            </a:r>
            <a:br>
              <a:rPr lang="en-US" dirty="0">
                <a:effectLst/>
                <a:latin typeface="+mn-lt"/>
              </a:rPr>
            </a:br>
            <a:r>
              <a:rPr lang="en-US" dirty="0">
                <a:effectLst/>
                <a:latin typeface="+mn-lt"/>
              </a:rPr>
              <a:t>Chest X-ray (</a:t>
            </a:r>
            <a:r>
              <a:rPr lang="en-US" dirty="0" err="1">
                <a:effectLst/>
                <a:latin typeface="+mn-lt"/>
              </a:rPr>
              <a:t>CXR</a:t>
            </a:r>
            <a:r>
              <a:rPr lang="en-US" dirty="0">
                <a:effectLst/>
                <a:latin typeface="+mn-lt"/>
              </a:rPr>
              <a:t>) done for presumptive TB patients and interpreted by medical officers</a:t>
            </a:r>
            <a:br>
              <a:rPr lang="en-US" dirty="0">
                <a:effectLst/>
                <a:latin typeface="+mn-lt"/>
              </a:rPr>
            </a:br>
            <a:r>
              <a:rPr lang="en-US" dirty="0" err="1">
                <a:effectLst/>
                <a:latin typeface="+mn-lt"/>
              </a:rPr>
              <a:t>CXR</a:t>
            </a:r>
            <a:r>
              <a:rPr lang="en-US" dirty="0">
                <a:effectLst/>
                <a:latin typeface="+mn-lt"/>
              </a:rPr>
              <a:t> was systematically done for all HIV-positive diabetics regardless of symptoms and in HIV-negative patients with TB symptoms</a:t>
            </a:r>
            <a:br>
              <a:rPr lang="en-US" dirty="0">
                <a:effectLst/>
                <a:latin typeface="+mn-lt"/>
              </a:rPr>
            </a:br>
            <a:r>
              <a:rPr lang="en-US" dirty="0" err="1">
                <a:effectLst/>
                <a:latin typeface="+mn-lt"/>
              </a:rPr>
              <a:t>CXR</a:t>
            </a:r>
            <a:r>
              <a:rPr lang="en-US" dirty="0">
                <a:effectLst/>
                <a:latin typeface="+mn-lt"/>
              </a:rPr>
              <a:t> interpreted by expert radiologists via telemedicine when medical officers needed further advice</a:t>
            </a:r>
            <a:br>
              <a:rPr lang="en-US" dirty="0">
                <a:effectLst/>
                <a:latin typeface="+mn-lt"/>
              </a:rPr>
            </a:br>
            <a:r>
              <a:rPr lang="en-US" dirty="0">
                <a:latin typeface="+mn-lt"/>
              </a:rPr>
              <a:t/>
            </a:r>
            <a:br>
              <a:rPr lang="en-US" dirty="0">
                <a:latin typeface="+mn-lt"/>
              </a:rPr>
            </a:br>
            <a:r>
              <a:rPr lang="en-US" b="1" i="0" dirty="0">
                <a:solidFill>
                  <a:srgbClr val="333333"/>
                </a:solidFill>
                <a:effectLst/>
                <a:latin typeface="+mn-lt"/>
              </a:rPr>
              <a:t>RESULTS</a:t>
            </a:r>
          </a:p>
          <a:p>
            <a:pPr marL="0" lvl="0" indent="0" algn="l" rtl="0">
              <a:spcBef>
                <a:spcPts val="600"/>
              </a:spcBef>
              <a:spcAft>
                <a:spcPts val="0"/>
              </a:spcAft>
              <a:buClr>
                <a:schemeClr val="dk1"/>
              </a:buClr>
              <a:buSzPts val="1200"/>
              <a:buFont typeface="Arial"/>
              <a:buNone/>
            </a:pPr>
            <a:r>
              <a:rPr lang="en-US" b="0" i="0" dirty="0">
                <a:solidFill>
                  <a:srgbClr val="333333"/>
                </a:solidFill>
                <a:effectLst/>
                <a:latin typeface="+mn-lt"/>
              </a:rPr>
              <a:t>Of 3,269 patients enrolled in the pre-intervention period, the median age was 50 years (interquartile range [</a:t>
            </a:r>
            <a:r>
              <a:rPr lang="en-US" b="0" i="0" dirty="0" err="1">
                <a:solidFill>
                  <a:srgbClr val="333333"/>
                </a:solidFill>
                <a:effectLst/>
                <a:latin typeface="+mn-lt"/>
              </a:rPr>
              <a:t>IQR</a:t>
            </a:r>
            <a:r>
              <a:rPr lang="en-US" b="0" i="0" dirty="0">
                <a:solidFill>
                  <a:srgbClr val="333333"/>
                </a:solidFill>
                <a:effectLst/>
                <a:latin typeface="+mn-lt"/>
              </a:rPr>
              <a:t>]: 32-67) and 1,852 (56.7%) were females. Of 2,315 patients enrolled during the intervention period, the median age was 53 years (</a:t>
            </a:r>
            <a:r>
              <a:rPr lang="en-US" b="0" i="0" dirty="0" err="1">
                <a:solidFill>
                  <a:srgbClr val="333333"/>
                </a:solidFill>
                <a:effectLst/>
                <a:latin typeface="+mn-lt"/>
              </a:rPr>
              <a:t>IQR</a:t>
            </a:r>
            <a:r>
              <a:rPr lang="en-US" b="0" i="0" dirty="0">
                <a:solidFill>
                  <a:srgbClr val="333333"/>
                </a:solidFill>
                <a:effectLst/>
                <a:latin typeface="+mn-lt"/>
              </a:rPr>
              <a:t>: 34-68) and 1,476 (63.7%) were females. TB diagnosis was higher in the intervention period (347 [15.0%] vs. 259 [7.9%]), showing an increase of 89.9% (p&lt;0.001). Among those diagnosed with TB, 72.3% (170/235) in the pre-intervention and 73.3% (251/342) in the intervention had HIV co-infection. TB-related in-hospital mortality was lower in the intervention period (13.3% vs. 15.4%; p=0.316</a:t>
            </a:r>
            <a:r>
              <a:rPr lang="en-US" b="0" i="0" dirty="0" smtClean="0">
                <a:solidFill>
                  <a:srgbClr val="333333"/>
                </a:solidFill>
                <a:effectLst/>
                <a:latin typeface="+mn-lt"/>
              </a:rPr>
              <a:t>).</a:t>
            </a:r>
          </a:p>
          <a:p>
            <a:pPr marL="0" lvl="0" indent="0" algn="l" rtl="0">
              <a:spcBef>
                <a:spcPts val="600"/>
              </a:spcBef>
              <a:spcAft>
                <a:spcPts val="0"/>
              </a:spcAft>
              <a:buClr>
                <a:schemeClr val="dk1"/>
              </a:buClr>
              <a:buSzPts val="1200"/>
              <a:buFont typeface="Arial"/>
              <a:buNone/>
            </a:pPr>
            <a:endParaRPr dirty="0">
              <a:latin typeface="+mn-lt"/>
            </a:endParaRPr>
          </a:p>
          <a:p>
            <a:pPr marL="0" lvl="0" indent="0" algn="l" rtl="0">
              <a:spcBef>
                <a:spcPts val="600"/>
              </a:spcBef>
              <a:spcAft>
                <a:spcPts val="0"/>
              </a:spcAft>
              <a:buNone/>
            </a:pPr>
            <a:r>
              <a:rPr lang="en-US" b="1" dirty="0">
                <a:latin typeface="+mn-lt"/>
              </a:rPr>
              <a:t>Results</a:t>
            </a:r>
            <a:endParaRPr b="1" dirty="0">
              <a:latin typeface="+mn-lt"/>
            </a:endParaRPr>
          </a:p>
          <a:p>
            <a:pPr marL="0" lvl="0" indent="0" algn="just" rtl="0">
              <a:spcBef>
                <a:spcPts val="0"/>
              </a:spcBef>
              <a:spcAft>
                <a:spcPts val="0"/>
              </a:spcAft>
              <a:buNone/>
            </a:pPr>
            <a:r>
              <a:rPr lang="en-US" sz="3600" b="0" dirty="0">
                <a:latin typeface="+mn-lt"/>
              </a:rPr>
              <a:t>Pre-intervention phase</a:t>
            </a:r>
            <a:endParaRPr dirty="0">
              <a:latin typeface="+mn-lt"/>
            </a:endParaRPr>
          </a:p>
          <a:p>
            <a:pPr marL="457200" lvl="0" indent="-457200" algn="just" rtl="0">
              <a:spcBef>
                <a:spcPts val="600"/>
              </a:spcBef>
              <a:spcAft>
                <a:spcPts val="0"/>
              </a:spcAft>
              <a:buClr>
                <a:schemeClr val="dk1"/>
              </a:buClr>
              <a:buSzPts val="3600"/>
              <a:buFont typeface="Arial"/>
              <a:buChar char="•"/>
            </a:pPr>
            <a:r>
              <a:rPr lang="en-US" sz="3600" dirty="0">
                <a:latin typeface="+mn-lt"/>
              </a:rPr>
              <a:t>3,269 patients included</a:t>
            </a:r>
            <a:endParaRPr dirty="0">
              <a:latin typeface="+mn-lt"/>
            </a:endParaRPr>
          </a:p>
          <a:p>
            <a:pPr marL="571500" lvl="0" indent="-571500" algn="just" rtl="0">
              <a:spcBef>
                <a:spcPts val="600"/>
              </a:spcBef>
              <a:spcAft>
                <a:spcPts val="0"/>
              </a:spcAft>
              <a:buClr>
                <a:schemeClr val="dk1"/>
              </a:buClr>
              <a:buSzPts val="3600"/>
              <a:buFont typeface="Arial"/>
              <a:buChar char="•"/>
            </a:pPr>
            <a:r>
              <a:rPr lang="en-US" sz="3600" dirty="0">
                <a:latin typeface="+mn-lt"/>
              </a:rPr>
              <a:t>Median age: 50 </a:t>
            </a:r>
            <a:r>
              <a:rPr lang="en-US" sz="3600" dirty="0" err="1">
                <a:latin typeface="+mn-lt"/>
              </a:rPr>
              <a:t>yrs</a:t>
            </a:r>
            <a:r>
              <a:rPr lang="en-US" sz="3600" dirty="0">
                <a:latin typeface="+mn-lt"/>
              </a:rPr>
              <a:t> (</a:t>
            </a:r>
            <a:r>
              <a:rPr lang="en-US" sz="3600" dirty="0" err="1">
                <a:latin typeface="+mn-lt"/>
              </a:rPr>
              <a:t>IQR</a:t>
            </a:r>
            <a:r>
              <a:rPr lang="en-US" sz="3600" dirty="0">
                <a:latin typeface="+mn-lt"/>
              </a:rPr>
              <a:t>: </a:t>
            </a:r>
            <a:r>
              <a:rPr lang="en-US" sz="3600" dirty="0">
                <a:solidFill>
                  <a:srgbClr val="212529"/>
                </a:solidFill>
                <a:latin typeface="+mn-lt"/>
              </a:rPr>
              <a:t>32-67)</a:t>
            </a:r>
            <a:r>
              <a:rPr lang="en-US" sz="3600" dirty="0">
                <a:latin typeface="+mn-lt"/>
              </a:rPr>
              <a:t> </a:t>
            </a:r>
            <a:endParaRPr dirty="0">
              <a:latin typeface="+mn-lt"/>
            </a:endParaRPr>
          </a:p>
          <a:p>
            <a:pPr marL="571500" lvl="0" indent="-571500" algn="just" rtl="0">
              <a:spcBef>
                <a:spcPts val="600"/>
              </a:spcBef>
              <a:spcAft>
                <a:spcPts val="0"/>
              </a:spcAft>
              <a:buClr>
                <a:schemeClr val="dk1"/>
              </a:buClr>
              <a:buSzPts val="3600"/>
              <a:buFont typeface="Arial"/>
              <a:buChar char="•"/>
            </a:pPr>
            <a:r>
              <a:rPr lang="en-US" sz="3600" dirty="0">
                <a:latin typeface="+mn-lt"/>
              </a:rPr>
              <a:t>56.7% were  females</a:t>
            </a:r>
            <a:endParaRPr dirty="0">
              <a:latin typeface="+mn-lt"/>
            </a:endParaRPr>
          </a:p>
          <a:p>
            <a:pPr marL="457200" lvl="0" indent="-457200" algn="just" rtl="0">
              <a:spcBef>
                <a:spcPts val="600"/>
              </a:spcBef>
              <a:spcAft>
                <a:spcPts val="0"/>
              </a:spcAft>
              <a:buClr>
                <a:schemeClr val="dk1"/>
              </a:buClr>
              <a:buSzPts val="3600"/>
              <a:buFont typeface="Arial"/>
              <a:buChar char="•"/>
            </a:pPr>
            <a:r>
              <a:rPr lang="en-US" sz="3600" dirty="0">
                <a:latin typeface="+mn-lt"/>
              </a:rPr>
              <a:t>259 (7.9%) diagnosed with TB</a:t>
            </a:r>
            <a:endParaRPr dirty="0">
              <a:latin typeface="+mn-lt"/>
            </a:endParaRPr>
          </a:p>
          <a:p>
            <a:pPr marL="914400" lvl="1" indent="-457200" algn="just" rtl="0">
              <a:spcBef>
                <a:spcPts val="600"/>
              </a:spcBef>
              <a:spcAft>
                <a:spcPts val="0"/>
              </a:spcAft>
              <a:buClr>
                <a:schemeClr val="dk1"/>
              </a:buClr>
              <a:buSzPts val="3600"/>
              <a:buFont typeface="Arial"/>
              <a:buChar char="•"/>
            </a:pPr>
            <a:r>
              <a:rPr lang="en-US" sz="3600" dirty="0">
                <a:latin typeface="+mn-lt"/>
              </a:rPr>
              <a:t>170/235 (72.3%) HIV co-infected</a:t>
            </a:r>
            <a:endParaRPr dirty="0">
              <a:latin typeface="+mn-lt"/>
            </a:endParaRPr>
          </a:p>
          <a:p>
            <a:pPr marL="914400" lvl="1" indent="-457200" algn="just" rtl="0">
              <a:spcBef>
                <a:spcPts val="600"/>
              </a:spcBef>
              <a:spcAft>
                <a:spcPts val="0"/>
              </a:spcAft>
              <a:buClr>
                <a:schemeClr val="dk1"/>
              </a:buClr>
              <a:buSzPts val="3600"/>
              <a:buFont typeface="Arial"/>
              <a:buChar char="•"/>
            </a:pPr>
            <a:r>
              <a:rPr lang="en-US" sz="3600" dirty="0">
                <a:latin typeface="+mn-lt"/>
              </a:rPr>
              <a:t>14/228 (6.1%) had DM</a:t>
            </a:r>
            <a:endParaRPr dirty="0">
              <a:latin typeface="+mn-lt"/>
            </a:endParaRPr>
          </a:p>
          <a:p>
            <a:pPr marL="914400" lvl="1" indent="-457200" algn="just" rtl="0">
              <a:spcBef>
                <a:spcPts val="600"/>
              </a:spcBef>
              <a:spcAft>
                <a:spcPts val="0"/>
              </a:spcAft>
              <a:buClr>
                <a:schemeClr val="dk1"/>
              </a:buClr>
              <a:buSzPts val="3600"/>
              <a:buFont typeface="Arial"/>
              <a:buChar char="•"/>
            </a:pPr>
            <a:r>
              <a:rPr lang="en-US" sz="3600" dirty="0">
                <a:latin typeface="+mn-lt"/>
              </a:rPr>
              <a:t>40(15.4%) died during hospitalization</a:t>
            </a:r>
            <a:endParaRPr dirty="0">
              <a:latin typeface="+mn-lt"/>
            </a:endParaRPr>
          </a:p>
          <a:p>
            <a:pPr marL="0" lvl="0" indent="0" algn="just" rtl="0">
              <a:spcBef>
                <a:spcPts val="0"/>
              </a:spcBef>
              <a:spcAft>
                <a:spcPts val="0"/>
              </a:spcAft>
              <a:buNone/>
            </a:pPr>
            <a:endParaRPr lang="en-US" sz="3600" b="0" dirty="0" smtClean="0">
              <a:latin typeface="+mn-lt"/>
            </a:endParaRPr>
          </a:p>
          <a:p>
            <a:pPr marL="0" lvl="0" indent="0" algn="just" rtl="0">
              <a:spcBef>
                <a:spcPts val="0"/>
              </a:spcBef>
              <a:spcAft>
                <a:spcPts val="0"/>
              </a:spcAft>
              <a:buNone/>
            </a:pPr>
            <a:r>
              <a:rPr lang="en-US" sz="3600" b="0" dirty="0" smtClean="0">
                <a:latin typeface="+mn-lt"/>
              </a:rPr>
              <a:t>Intervention </a:t>
            </a:r>
            <a:r>
              <a:rPr lang="en-US" sz="3600" b="0" dirty="0">
                <a:latin typeface="+mn-lt"/>
              </a:rPr>
              <a:t>phase</a:t>
            </a:r>
            <a:endParaRPr dirty="0">
              <a:latin typeface="+mn-lt"/>
            </a:endParaRPr>
          </a:p>
          <a:p>
            <a:pPr marL="457200" lvl="0" indent="-457200" algn="just" defTabSz="914400" rtl="0" eaLnBrk="1" latinLnBrk="0" hangingPunct="1">
              <a:spcBef>
                <a:spcPts val="600"/>
              </a:spcBef>
              <a:spcAft>
                <a:spcPts val="0"/>
              </a:spcAft>
              <a:buClr>
                <a:schemeClr val="dk1"/>
              </a:buClr>
              <a:buSzPts val="3600"/>
              <a:buFont typeface="Arial"/>
              <a:buChar char="•"/>
            </a:pPr>
            <a:r>
              <a:rPr lang="en-US" sz="3600" kern="1200" dirty="0" smtClean="0">
                <a:solidFill>
                  <a:schemeClr val="tx1"/>
                </a:solidFill>
                <a:latin typeface="+mn-lt"/>
                <a:ea typeface="+mn-ea"/>
                <a:cs typeface="+mn-cs"/>
              </a:rPr>
              <a:t>2,315 </a:t>
            </a:r>
            <a:r>
              <a:rPr lang="en-US" sz="3600" kern="1200" dirty="0">
                <a:solidFill>
                  <a:schemeClr val="tx1"/>
                </a:solidFill>
                <a:latin typeface="+mn-lt"/>
                <a:ea typeface="+mn-ea"/>
                <a:cs typeface="+mn-cs"/>
              </a:rPr>
              <a:t>patients enrolled </a:t>
            </a:r>
            <a:endParaRPr lang="en-US" sz="3600" kern="1200" dirty="0" smtClean="0">
              <a:solidFill>
                <a:schemeClr val="tx1"/>
              </a:solidFill>
              <a:latin typeface="+mn-lt"/>
              <a:ea typeface="+mn-ea"/>
              <a:cs typeface="+mn-cs"/>
            </a:endParaRPr>
          </a:p>
          <a:p>
            <a:pPr marL="457200" lvl="0" indent="-457200" algn="just" rtl="0">
              <a:spcBef>
                <a:spcPts val="600"/>
              </a:spcBef>
              <a:spcAft>
                <a:spcPts val="0"/>
              </a:spcAft>
              <a:buClr>
                <a:schemeClr val="dk1"/>
              </a:buClr>
              <a:buSzPts val="3600"/>
              <a:buFont typeface="Arial"/>
              <a:buChar char="•"/>
            </a:pPr>
            <a:r>
              <a:rPr lang="en-US" sz="3600" dirty="0" smtClean="0">
                <a:latin typeface="+mn-lt"/>
              </a:rPr>
              <a:t>Median </a:t>
            </a:r>
            <a:r>
              <a:rPr lang="en-US" sz="3600" dirty="0">
                <a:latin typeface="+mn-lt"/>
              </a:rPr>
              <a:t>age: 53 </a:t>
            </a:r>
            <a:r>
              <a:rPr lang="en-US" sz="3600" dirty="0" err="1">
                <a:latin typeface="+mn-lt"/>
              </a:rPr>
              <a:t>yrs</a:t>
            </a:r>
            <a:r>
              <a:rPr lang="en-US" sz="3600" dirty="0">
                <a:latin typeface="+mn-lt"/>
              </a:rPr>
              <a:t> (IQR: 34-68)</a:t>
            </a:r>
            <a:endParaRPr dirty="0">
              <a:latin typeface="+mn-lt"/>
            </a:endParaRPr>
          </a:p>
          <a:p>
            <a:pPr marL="457200" lvl="0" indent="-457200" algn="just" rtl="0">
              <a:spcBef>
                <a:spcPts val="600"/>
              </a:spcBef>
              <a:spcAft>
                <a:spcPts val="0"/>
              </a:spcAft>
              <a:buClr>
                <a:schemeClr val="dk1"/>
              </a:buClr>
              <a:buSzPts val="3600"/>
              <a:buFont typeface="Arial"/>
              <a:buChar char="•"/>
            </a:pPr>
            <a:r>
              <a:rPr lang="en-US" sz="3600" dirty="0">
                <a:latin typeface="+mn-lt"/>
              </a:rPr>
              <a:t>63.7% were females</a:t>
            </a:r>
            <a:endParaRPr dirty="0">
              <a:latin typeface="+mn-lt"/>
            </a:endParaRPr>
          </a:p>
          <a:p>
            <a:pPr marL="457200" lvl="0" indent="-457200" algn="just" rtl="0">
              <a:spcBef>
                <a:spcPts val="600"/>
              </a:spcBef>
              <a:spcAft>
                <a:spcPts val="0"/>
              </a:spcAft>
              <a:buClr>
                <a:schemeClr val="dk1"/>
              </a:buClr>
              <a:buSzPts val="3600"/>
              <a:buFont typeface="Arial"/>
              <a:buChar char="•"/>
            </a:pPr>
            <a:r>
              <a:rPr lang="en-US" sz="3600" dirty="0">
                <a:latin typeface="+mn-lt"/>
              </a:rPr>
              <a:t>347 (15.0%) diagnosed with TB</a:t>
            </a:r>
            <a:endParaRPr dirty="0">
              <a:latin typeface="+mn-lt"/>
            </a:endParaRPr>
          </a:p>
          <a:p>
            <a:pPr marL="914400" lvl="1" indent="-457200" algn="just" rtl="0">
              <a:spcBef>
                <a:spcPts val="600"/>
              </a:spcBef>
              <a:spcAft>
                <a:spcPts val="0"/>
              </a:spcAft>
              <a:buClr>
                <a:schemeClr val="dk1"/>
              </a:buClr>
              <a:buSzPts val="3600"/>
              <a:buFont typeface="Arial"/>
              <a:buChar char="•"/>
            </a:pPr>
            <a:r>
              <a:rPr lang="en-US" sz="3600" dirty="0">
                <a:latin typeface="+mn-lt"/>
              </a:rPr>
              <a:t>251/342 (73.3%) HIV co-infected</a:t>
            </a:r>
            <a:endParaRPr dirty="0">
              <a:latin typeface="+mn-lt"/>
            </a:endParaRPr>
          </a:p>
          <a:p>
            <a:pPr marL="914400" lvl="1" indent="-457200" algn="just" rtl="0">
              <a:spcBef>
                <a:spcPts val="600"/>
              </a:spcBef>
              <a:spcAft>
                <a:spcPts val="0"/>
              </a:spcAft>
              <a:buClr>
                <a:schemeClr val="dk1"/>
              </a:buClr>
              <a:buSzPts val="3600"/>
              <a:buFont typeface="Arial"/>
              <a:buChar char="•"/>
            </a:pPr>
            <a:r>
              <a:rPr lang="en-US" sz="3600" dirty="0">
                <a:latin typeface="+mn-lt"/>
              </a:rPr>
              <a:t>24/347 (6.9%) had DM </a:t>
            </a:r>
            <a:endParaRPr dirty="0">
              <a:latin typeface="+mn-lt"/>
            </a:endParaRPr>
          </a:p>
          <a:p>
            <a:pPr marL="914400" lvl="1" indent="-457200" algn="just" rtl="0">
              <a:spcBef>
                <a:spcPts val="600"/>
              </a:spcBef>
              <a:spcAft>
                <a:spcPts val="0"/>
              </a:spcAft>
              <a:buClr>
                <a:schemeClr val="dk1"/>
              </a:buClr>
              <a:buSzPts val="3600"/>
              <a:buFont typeface="Arial"/>
              <a:buChar char="•"/>
            </a:pPr>
            <a:r>
              <a:rPr lang="en-US" sz="3600" dirty="0">
                <a:latin typeface="+mn-lt"/>
              </a:rPr>
              <a:t>46 (13.3%) died during hospitalization</a:t>
            </a:r>
            <a:endParaRPr lang="en-US" sz="1200" b="0" i="0" dirty="0">
              <a:solidFill>
                <a:schemeClr val="tx1"/>
              </a:solidFill>
              <a:effectLst/>
              <a:latin typeface="+mn-lt"/>
            </a:endParaRPr>
          </a:p>
          <a:p>
            <a:pPr marL="0" lvl="0" indent="0" algn="just" rtl="0">
              <a:spcBef>
                <a:spcPts val="600"/>
              </a:spcBef>
              <a:spcAft>
                <a:spcPts val="0"/>
              </a:spcAft>
              <a:buClr>
                <a:schemeClr val="dk1"/>
              </a:buClr>
              <a:buSzPts val="3600"/>
              <a:buFont typeface="Arial"/>
              <a:buNone/>
            </a:pPr>
            <a:endParaRPr lang="en-US" sz="4800" b="1" i="0" dirty="0">
              <a:solidFill>
                <a:srgbClr val="333333"/>
              </a:solidFill>
              <a:effectLst/>
              <a:latin typeface="+mn-lt"/>
            </a:endParaRPr>
          </a:p>
          <a:p>
            <a:pPr marL="0" lvl="0" indent="0" algn="just" rtl="0">
              <a:spcBef>
                <a:spcPts val="600"/>
              </a:spcBef>
              <a:spcAft>
                <a:spcPts val="0"/>
              </a:spcAft>
              <a:buClr>
                <a:schemeClr val="dk1"/>
              </a:buClr>
              <a:buSzPts val="3600"/>
              <a:buFont typeface="Arial"/>
              <a:buNone/>
            </a:pPr>
            <a:r>
              <a:rPr lang="en-US" sz="4800" b="1" i="0" dirty="0">
                <a:solidFill>
                  <a:srgbClr val="333333"/>
                </a:solidFill>
                <a:effectLst/>
                <a:latin typeface="+mn-lt"/>
              </a:rPr>
              <a:t>CONCLUSIONS</a:t>
            </a:r>
          </a:p>
          <a:p>
            <a:pPr marL="0" lvl="0" indent="0" algn="just" rtl="0">
              <a:spcBef>
                <a:spcPts val="600"/>
              </a:spcBef>
              <a:spcAft>
                <a:spcPts val="0"/>
              </a:spcAft>
              <a:buClr>
                <a:schemeClr val="dk1"/>
              </a:buClr>
              <a:buSzPts val="3600"/>
              <a:buFont typeface="Arial"/>
              <a:buNone/>
            </a:pPr>
            <a:r>
              <a:rPr lang="en-US" sz="4800" b="0" i="0" dirty="0">
                <a:solidFill>
                  <a:srgbClr val="333333"/>
                </a:solidFill>
                <a:effectLst/>
                <a:latin typeface="+mn-lt"/>
              </a:rPr>
              <a:t>Systematic screening for HIV, TB and enhanced TB diagnostic package for hospitalized patients significantly improved TB case detection and shortened time to TB diagnosis. This should be part of routine hospital care in a high TB and HIV burden settings.</a:t>
            </a:r>
          </a:p>
          <a:p>
            <a:pPr marL="0" lvl="0" indent="0" algn="just" rtl="0">
              <a:spcBef>
                <a:spcPts val="600"/>
              </a:spcBef>
              <a:spcAft>
                <a:spcPts val="0"/>
              </a:spcAft>
              <a:buClr>
                <a:schemeClr val="dk1"/>
              </a:buClr>
              <a:buSzPts val="3600"/>
              <a:buFont typeface="Arial"/>
              <a:buNone/>
            </a:pPr>
            <a:endParaRPr sz="3600" dirty="0">
              <a:latin typeface="+mn-lt"/>
            </a:endParaRPr>
          </a:p>
          <a:p>
            <a:pPr marL="0" lvl="0" indent="0" algn="just" rtl="0">
              <a:spcBef>
                <a:spcPts val="0"/>
              </a:spcBef>
              <a:spcAft>
                <a:spcPts val="0"/>
              </a:spcAft>
              <a:buClr>
                <a:schemeClr val="dk1"/>
              </a:buClr>
              <a:buSzPts val="4800"/>
              <a:buFont typeface="Arial"/>
              <a:buNone/>
            </a:pPr>
            <a:r>
              <a:rPr lang="en-GB" sz="6600" dirty="0">
                <a:latin typeface="+mn-lt"/>
                <a:hlinkClick r:id="rId3"/>
              </a:rPr>
              <a:t>https://cattendee.abstractsonline.com/meeting/9289/presentation/76</a:t>
            </a:r>
            <a:endParaRPr sz="4800" b="1" i="0" dirty="0">
              <a:solidFill>
                <a:srgbClr val="000000"/>
              </a:solidFill>
              <a:latin typeface="+mn-lt"/>
              <a:ea typeface="Roboto Condensed"/>
              <a:cs typeface="Roboto Condensed"/>
              <a:sym typeface="Roboto Condensed"/>
            </a:endParaRPr>
          </a:p>
          <a:p>
            <a:pPr marL="0" lvl="0" indent="0" algn="just" rtl="0">
              <a:spcBef>
                <a:spcPts val="0"/>
              </a:spcBef>
              <a:spcAft>
                <a:spcPts val="0"/>
              </a:spcAft>
              <a:buClr>
                <a:schemeClr val="dk1"/>
              </a:buClr>
              <a:buSzPts val="1800"/>
              <a:buFont typeface="Arial"/>
              <a:buNone/>
            </a:pPr>
            <a:endParaRPr lang="en-US" sz="1800" b="1" dirty="0">
              <a:latin typeface="+mn-lt"/>
              <a:ea typeface="Calibri"/>
              <a:cs typeface="Calibri"/>
              <a:sym typeface="Calibri"/>
            </a:endParaRPr>
          </a:p>
          <a:p>
            <a:pPr marL="0" lvl="0" indent="0" algn="just" rtl="0">
              <a:spcBef>
                <a:spcPts val="0"/>
              </a:spcBef>
              <a:spcAft>
                <a:spcPts val="0"/>
              </a:spcAft>
              <a:buClr>
                <a:schemeClr val="dk1"/>
              </a:buClr>
              <a:buSzPts val="1800"/>
              <a:buFont typeface="Arial"/>
              <a:buNone/>
            </a:pPr>
            <a:r>
              <a:rPr lang="en-US" sz="1800" b="1" dirty="0">
                <a:latin typeface="+mn-lt"/>
                <a:ea typeface="Calibri"/>
                <a:cs typeface="Calibri"/>
                <a:sym typeface="Calibri"/>
              </a:rPr>
              <a:t>Efficacy and safety outcomes (HIV subgroup analysis) in the Nix-TB Trial – </a:t>
            </a:r>
            <a:r>
              <a:rPr lang="en-US" sz="1800" b="1" dirty="0" err="1">
                <a:latin typeface="+mn-lt"/>
                <a:ea typeface="Calibri"/>
                <a:cs typeface="Calibri"/>
                <a:sym typeface="Calibri"/>
              </a:rPr>
              <a:t>bedaquiline</a:t>
            </a:r>
            <a:r>
              <a:rPr lang="en-US" sz="1800" b="1" dirty="0">
                <a:latin typeface="+mn-lt"/>
                <a:ea typeface="Calibri"/>
                <a:cs typeface="Calibri"/>
                <a:sym typeface="Calibri"/>
              </a:rPr>
              <a:t>, </a:t>
            </a:r>
            <a:r>
              <a:rPr lang="en-US" sz="1800" b="1" dirty="0" err="1">
                <a:latin typeface="+mn-lt"/>
                <a:ea typeface="Calibri"/>
                <a:cs typeface="Calibri"/>
                <a:sym typeface="Calibri"/>
              </a:rPr>
              <a:t>pretomanid</a:t>
            </a:r>
            <a:r>
              <a:rPr lang="en-US" sz="1800" b="1" dirty="0">
                <a:latin typeface="+mn-lt"/>
                <a:ea typeface="Calibri"/>
                <a:cs typeface="Calibri"/>
                <a:sym typeface="Calibri"/>
              </a:rPr>
              <a:t> and linezolid for treatment of extensively resistant, intolerant or non-responsive pulmonary multidrug-resistant tuberculosis (OAB0502)</a:t>
            </a:r>
          </a:p>
          <a:p>
            <a:pPr marL="0" lvl="0" indent="0" algn="just" rtl="0">
              <a:spcBef>
                <a:spcPts val="0"/>
              </a:spcBef>
              <a:spcAft>
                <a:spcPts val="0"/>
              </a:spcAft>
              <a:buClr>
                <a:schemeClr val="dk1"/>
              </a:buClr>
              <a:buSzPts val="1800"/>
              <a:buFont typeface="Arial"/>
              <a:buNone/>
            </a:pPr>
            <a:endParaRPr lang="en-US" sz="4800" dirty="0" smtClean="0">
              <a:latin typeface="+mn-lt"/>
              <a:ea typeface="Calibri"/>
              <a:cs typeface="Calibri"/>
              <a:sym typeface="Calibri"/>
            </a:endParaRPr>
          </a:p>
          <a:p>
            <a:pPr marL="0" lvl="0" indent="0" algn="just" rtl="0">
              <a:spcBef>
                <a:spcPts val="0"/>
              </a:spcBef>
              <a:spcAft>
                <a:spcPts val="0"/>
              </a:spcAft>
              <a:buClr>
                <a:schemeClr val="dk1"/>
              </a:buClr>
              <a:buSzPts val="1800"/>
              <a:buFont typeface="Arial"/>
              <a:buNone/>
            </a:pPr>
            <a:r>
              <a:rPr lang="en-US" sz="4800" dirty="0" err="1" smtClean="0">
                <a:latin typeface="+mn-lt"/>
                <a:ea typeface="Calibri"/>
                <a:cs typeface="Calibri"/>
                <a:sym typeface="Calibri"/>
              </a:rPr>
              <a:t>Morounfolu</a:t>
            </a:r>
            <a:r>
              <a:rPr lang="en-US" sz="4800" dirty="0" smtClean="0">
                <a:latin typeface="+mn-lt"/>
                <a:ea typeface="Calibri"/>
                <a:cs typeface="Calibri"/>
                <a:sym typeface="Calibri"/>
              </a:rPr>
              <a:t> </a:t>
            </a:r>
            <a:r>
              <a:rPr lang="en-US" sz="4800" dirty="0" err="1">
                <a:latin typeface="+mn-lt"/>
                <a:ea typeface="Calibri"/>
                <a:cs typeface="Calibri"/>
                <a:sym typeface="Calibri"/>
              </a:rPr>
              <a:t>Olugbosi</a:t>
            </a:r>
            <a:r>
              <a:rPr lang="en-US" sz="4800" dirty="0">
                <a:latin typeface="+mn-lt"/>
                <a:ea typeface="Calibri"/>
                <a:cs typeface="Calibri"/>
                <a:sym typeface="Calibri"/>
              </a:rPr>
              <a:t>: </a:t>
            </a:r>
            <a:endParaRPr lang="en-US" sz="4800" b="1" i="0" dirty="0">
              <a:solidFill>
                <a:srgbClr val="000000"/>
              </a:solidFill>
              <a:latin typeface="+mn-lt"/>
              <a:ea typeface="Roboto Condensed"/>
              <a:cs typeface="Roboto Condensed"/>
              <a:sym typeface="Roboto Condensed"/>
            </a:endParaRPr>
          </a:p>
          <a:p>
            <a:pPr marL="0" lvl="0" indent="0" algn="just" rtl="0">
              <a:spcBef>
                <a:spcPts val="0"/>
              </a:spcBef>
              <a:spcAft>
                <a:spcPts val="0"/>
              </a:spcAft>
              <a:buClr>
                <a:schemeClr val="dk1"/>
              </a:buClr>
              <a:buSzPts val="4800"/>
              <a:buFont typeface="Arial"/>
              <a:buNone/>
            </a:pPr>
            <a:endParaRPr sz="4800" b="0" i="0" dirty="0">
              <a:solidFill>
                <a:srgbClr val="000000"/>
              </a:solidFill>
              <a:latin typeface="+mn-lt"/>
              <a:ea typeface="Roboto Condensed"/>
              <a:cs typeface="Roboto Condensed"/>
              <a:sym typeface="Roboto Condensed"/>
            </a:endParaRPr>
          </a:p>
          <a:p>
            <a:pPr marL="0" lvl="0" indent="0" algn="l" rtl="0">
              <a:spcBef>
                <a:spcPts val="0"/>
              </a:spcBef>
              <a:spcAft>
                <a:spcPts val="0"/>
              </a:spcAft>
              <a:buClr>
                <a:srgbClr val="000000"/>
              </a:buClr>
              <a:buSzPts val="4800"/>
              <a:buFont typeface="Arial"/>
              <a:buNone/>
            </a:pPr>
            <a:r>
              <a:rPr lang="en-US" sz="4800" b="0" i="0" dirty="0">
                <a:solidFill>
                  <a:srgbClr val="000000"/>
                </a:solidFill>
                <a:latin typeface="+mn-lt"/>
                <a:ea typeface="Roboto Condensed"/>
                <a:cs typeface="Roboto Condensed"/>
                <a:sym typeface="Roboto Condensed"/>
              </a:rPr>
              <a:t>- Nix-TB achieved 92% treatment success among 109 XDR and treatment-intolerant or non-responsive (TI/NR) </a:t>
            </a:r>
            <a:r>
              <a:rPr lang="en-US" sz="4800" b="0" i="0" dirty="0" err="1">
                <a:solidFill>
                  <a:srgbClr val="000000"/>
                </a:solidFill>
                <a:latin typeface="+mn-lt"/>
                <a:ea typeface="Roboto Condensed"/>
                <a:cs typeface="Roboto Condensed"/>
                <a:sym typeface="Roboto Condensed"/>
              </a:rPr>
              <a:t>MDR</a:t>
            </a:r>
            <a:r>
              <a:rPr lang="en-US" sz="4800" b="0" i="0" dirty="0">
                <a:solidFill>
                  <a:srgbClr val="000000"/>
                </a:solidFill>
                <a:latin typeface="+mn-lt"/>
                <a:ea typeface="Roboto Condensed"/>
                <a:cs typeface="Roboto Condensed"/>
                <a:sym typeface="Roboto Condensed"/>
              </a:rPr>
              <a:t>-TB patients in South Africa, with a three-drug, all-oral, six-month regimen of </a:t>
            </a:r>
            <a:r>
              <a:rPr lang="en-US" sz="4800" b="0" i="0" dirty="0" err="1">
                <a:solidFill>
                  <a:srgbClr val="000000"/>
                </a:solidFill>
                <a:latin typeface="+mn-lt"/>
                <a:ea typeface="Roboto Condensed"/>
                <a:cs typeface="Roboto Condensed"/>
                <a:sym typeface="Roboto Condensed"/>
              </a:rPr>
              <a:t>bedaquiline</a:t>
            </a:r>
            <a:r>
              <a:rPr lang="en-US" sz="4800" b="0" i="0" dirty="0">
                <a:solidFill>
                  <a:srgbClr val="000000"/>
                </a:solidFill>
                <a:latin typeface="+mn-lt"/>
                <a:ea typeface="Roboto Condensed"/>
                <a:cs typeface="Roboto Condensed"/>
                <a:sym typeface="Roboto Condensed"/>
              </a:rPr>
              <a:t>, </a:t>
            </a:r>
            <a:r>
              <a:rPr lang="en-US" sz="4800" b="0" i="0" dirty="0" err="1">
                <a:solidFill>
                  <a:srgbClr val="000000"/>
                </a:solidFill>
                <a:latin typeface="+mn-lt"/>
                <a:ea typeface="Roboto Condensed"/>
                <a:cs typeface="Roboto Condensed"/>
                <a:sym typeface="Roboto Condensed"/>
              </a:rPr>
              <a:t>pretomanid</a:t>
            </a:r>
            <a:r>
              <a:rPr lang="en-US" sz="4800" b="0" i="0" dirty="0">
                <a:solidFill>
                  <a:srgbClr val="000000"/>
                </a:solidFill>
                <a:latin typeface="+mn-lt"/>
                <a:ea typeface="Roboto Condensed"/>
                <a:cs typeface="Roboto Condensed"/>
                <a:sym typeface="Roboto Condensed"/>
              </a:rPr>
              <a:t> and linezolid (</a:t>
            </a:r>
            <a:r>
              <a:rPr lang="en-US" sz="4800" b="0" i="0" dirty="0" err="1">
                <a:solidFill>
                  <a:srgbClr val="000000"/>
                </a:solidFill>
                <a:latin typeface="+mn-lt"/>
                <a:ea typeface="Roboto Condensed"/>
                <a:cs typeface="Roboto Condensed"/>
                <a:sym typeface="Roboto Condensed"/>
              </a:rPr>
              <a:t>BPaL</a:t>
            </a:r>
            <a:r>
              <a:rPr lang="en-US" sz="4800" b="0" i="0" dirty="0">
                <a:solidFill>
                  <a:srgbClr val="000000"/>
                </a:solidFill>
                <a:latin typeface="+mn-lt"/>
                <a:ea typeface="Roboto Condensed"/>
                <a:cs typeface="Roboto Condensed"/>
                <a:sym typeface="Roboto Condensed"/>
              </a:rPr>
              <a:t>). Half of the study population (51%) were HIV positive.</a:t>
            </a:r>
          </a:p>
          <a:p>
            <a:pPr marL="0" lvl="0" indent="0" algn="l" rtl="0">
              <a:spcBef>
                <a:spcPts val="0"/>
              </a:spcBef>
              <a:spcAft>
                <a:spcPts val="0"/>
              </a:spcAft>
              <a:buClr>
                <a:srgbClr val="000000"/>
              </a:buClr>
              <a:buSzPts val="4800"/>
              <a:buFont typeface="Arial"/>
              <a:buNone/>
            </a:pPr>
            <a:r>
              <a:rPr lang="en-US" sz="4800" b="0" dirty="0">
                <a:latin typeface="+mn-lt"/>
              </a:rPr>
              <a:t/>
            </a:r>
            <a:br>
              <a:rPr lang="en-US" sz="4800" b="0" dirty="0">
                <a:latin typeface="+mn-lt"/>
              </a:rPr>
            </a:br>
            <a:endParaRPr sz="4800" b="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lang="en-US" sz="4800" b="0" i="0" dirty="0">
                <a:solidFill>
                  <a:srgbClr val="000000"/>
                </a:solidFill>
                <a:latin typeface="+mn-lt"/>
                <a:ea typeface="Roboto Condensed"/>
                <a:cs typeface="Roboto Condensed"/>
                <a:sym typeface="Roboto Condensed"/>
              </a:rPr>
              <a:t>- Nix-TB is an open-label, single-arm study of extensively drug-resistant (XDR) or treatment-intolerant or non-responsive (TI/NR) </a:t>
            </a:r>
            <a:r>
              <a:rPr lang="en-US" sz="4800" b="0" i="0" dirty="0" err="1">
                <a:solidFill>
                  <a:srgbClr val="000000"/>
                </a:solidFill>
                <a:latin typeface="+mn-lt"/>
                <a:ea typeface="Roboto Condensed"/>
                <a:cs typeface="Roboto Condensed"/>
                <a:sym typeface="Roboto Condensed"/>
              </a:rPr>
              <a:t>MDR</a:t>
            </a:r>
            <a:r>
              <a:rPr lang="en-US" sz="4800" b="0" i="0" dirty="0">
                <a:solidFill>
                  <a:srgbClr val="000000"/>
                </a:solidFill>
                <a:latin typeface="+mn-lt"/>
                <a:ea typeface="Roboto Condensed"/>
                <a:cs typeface="Roboto Condensed"/>
                <a:sym typeface="Roboto Condensed"/>
              </a:rPr>
              <a:t>-TB patients, with primary endpoint of relapse-free microbiologic and clinical cure six months after end of therapy. Safety data analysis was descriptive with no inferential tests carried out. HIV-positive patients were required to have CD4+ &gt;50 </a:t>
            </a:r>
            <a:r>
              <a:rPr lang="en-US" sz="4800" b="0" i="0" dirty="0" smtClean="0">
                <a:solidFill>
                  <a:srgbClr val="000000"/>
                </a:solidFill>
                <a:latin typeface="+mn-lt"/>
                <a:ea typeface="Roboto Condensed"/>
                <a:cs typeface="Roboto Condensed"/>
                <a:sym typeface="Roboto Condensed"/>
              </a:rPr>
              <a:t>cells/</a:t>
            </a:r>
            <a:r>
              <a:rPr lang="en-US" sz="4800" dirty="0" err="1" smtClean="0"/>
              <a:t>μL</a:t>
            </a:r>
            <a:r>
              <a:rPr lang="en-US" sz="4800" b="0" i="0" dirty="0" smtClean="0">
                <a:solidFill>
                  <a:srgbClr val="000000"/>
                </a:solidFill>
                <a:latin typeface="+mn-lt"/>
                <a:ea typeface="Roboto Condensed"/>
                <a:cs typeface="Roboto Condensed"/>
                <a:sym typeface="Roboto Condensed"/>
              </a:rPr>
              <a:t> </a:t>
            </a:r>
            <a:r>
              <a:rPr lang="en-US" sz="4800" b="0" i="0" dirty="0">
                <a:solidFill>
                  <a:srgbClr val="000000"/>
                </a:solidFill>
                <a:latin typeface="+mn-lt"/>
                <a:ea typeface="Roboto Condensed"/>
                <a:cs typeface="Roboto Condensed"/>
                <a:sym typeface="Roboto Condensed"/>
              </a:rPr>
              <a:t>and be able to receive allowed ARV regimens (NVP-, LPV/r-, or RAL-based with NRTIs). Here, we present a HIV subgroup analysis of the efficacy and safety data from the study.</a:t>
            </a:r>
            <a:r>
              <a:rPr lang="en-US" sz="4800" b="0" dirty="0">
                <a:latin typeface="+mn-lt"/>
              </a:rPr>
              <a:t/>
            </a:r>
            <a:br>
              <a:rPr lang="en-US" sz="4800" b="0" dirty="0">
                <a:latin typeface="+mn-lt"/>
              </a:rPr>
            </a:br>
            <a:endParaRPr sz="4800" b="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lang="en-US" sz="4800" b="1" i="0" dirty="0">
                <a:solidFill>
                  <a:srgbClr val="000000"/>
                </a:solidFill>
                <a:latin typeface="+mn-lt"/>
                <a:ea typeface="Roboto Condensed"/>
                <a:cs typeface="Roboto Condensed"/>
                <a:sym typeface="Roboto Condensed"/>
              </a:rPr>
              <a:t>RESULTS: </a:t>
            </a:r>
            <a:r>
              <a:rPr lang="en-US" sz="4800" b="0" i="0" dirty="0">
                <a:solidFill>
                  <a:srgbClr val="000000"/>
                </a:solidFill>
                <a:latin typeface="+mn-lt"/>
                <a:ea typeface="Roboto Condensed"/>
                <a:cs typeface="Roboto Condensed"/>
                <a:sym typeface="Roboto Condensed"/>
              </a:rPr>
              <a:t>A total of 56 HIV-positive patients (of 109 total) were on ARV therapy prior to enrolment. Thirty-nine patients (69.6%) switched pre-enrolment ARV to allowed regimens and these were all changes from </a:t>
            </a:r>
            <a:r>
              <a:rPr lang="en-US" sz="4800" b="0" i="0" dirty="0" err="1">
                <a:solidFill>
                  <a:srgbClr val="000000"/>
                </a:solidFill>
                <a:latin typeface="+mn-lt"/>
                <a:ea typeface="Roboto Condensed"/>
                <a:cs typeface="Roboto Condensed"/>
                <a:sym typeface="Roboto Condensed"/>
              </a:rPr>
              <a:t>EFV</a:t>
            </a:r>
            <a:r>
              <a:rPr lang="en-US" sz="4800" b="0" i="0" dirty="0">
                <a:solidFill>
                  <a:srgbClr val="000000"/>
                </a:solidFill>
                <a:latin typeface="+mn-lt"/>
                <a:ea typeface="Roboto Condensed"/>
                <a:cs typeface="Roboto Condensed"/>
                <a:sym typeface="Roboto Condensed"/>
              </a:rPr>
              <a:t>- regimens to either </a:t>
            </a:r>
            <a:r>
              <a:rPr lang="en-US" sz="4800" b="0" i="0" dirty="0" err="1">
                <a:solidFill>
                  <a:srgbClr val="000000"/>
                </a:solidFill>
                <a:latin typeface="+mn-lt"/>
                <a:ea typeface="Roboto Condensed"/>
                <a:cs typeface="Roboto Condensed"/>
                <a:sym typeface="Roboto Condensed"/>
              </a:rPr>
              <a:t>LPV</a:t>
            </a:r>
            <a:r>
              <a:rPr lang="en-US" sz="4800" b="0" i="0" dirty="0">
                <a:solidFill>
                  <a:srgbClr val="000000"/>
                </a:solidFill>
                <a:latin typeface="+mn-lt"/>
                <a:ea typeface="Roboto Condensed"/>
                <a:cs typeface="Roboto Condensed"/>
                <a:sym typeface="Roboto Condensed"/>
              </a:rPr>
              <a:t>/r- or </a:t>
            </a:r>
            <a:r>
              <a:rPr lang="en-US" sz="4800" b="0" i="0" dirty="0" err="1">
                <a:solidFill>
                  <a:srgbClr val="000000"/>
                </a:solidFill>
                <a:latin typeface="+mn-lt"/>
                <a:ea typeface="Roboto Condensed"/>
                <a:cs typeface="Roboto Condensed"/>
                <a:sym typeface="Roboto Condensed"/>
              </a:rPr>
              <a:t>NVP</a:t>
            </a:r>
            <a:r>
              <a:rPr lang="en-US" sz="4800" b="0" i="0" dirty="0">
                <a:solidFill>
                  <a:srgbClr val="000000"/>
                </a:solidFill>
                <a:latin typeface="+mn-lt"/>
                <a:ea typeface="Roboto Condensed"/>
                <a:cs typeface="Roboto Condensed"/>
                <a:sym typeface="Roboto Condensed"/>
              </a:rPr>
              <a:t>- regimens. CD4 count was available for 51 participants with mean, median and range of 394, 343, 55 </a:t>
            </a:r>
            <a:r>
              <a:rPr lang="en-US" sz="4800" b="0" i="0" dirty="0" smtClean="0">
                <a:solidFill>
                  <a:srgbClr val="000000"/>
                </a:solidFill>
                <a:latin typeface="+mn-lt"/>
                <a:ea typeface="Roboto Condensed"/>
                <a:cs typeface="Roboto Condensed"/>
                <a:sym typeface="Roboto Condensed"/>
              </a:rPr>
              <a:t>-1,023 cells/</a:t>
            </a:r>
            <a:r>
              <a:rPr lang="en-US" sz="4800" dirty="0" err="1" smtClean="0"/>
              <a:t>μL</a:t>
            </a:r>
            <a:r>
              <a:rPr lang="en-US" sz="4800" dirty="0" smtClean="0"/>
              <a:t> </a:t>
            </a:r>
            <a:r>
              <a:rPr lang="en-US" sz="4800" b="0" i="0" dirty="0" smtClean="0">
                <a:solidFill>
                  <a:srgbClr val="000000"/>
                </a:solidFill>
                <a:latin typeface="+mn-lt"/>
                <a:ea typeface="Roboto Condensed"/>
                <a:cs typeface="Roboto Condensed"/>
                <a:sym typeface="Roboto Condensed"/>
              </a:rPr>
              <a:t>respectively</a:t>
            </a:r>
            <a:r>
              <a:rPr lang="en-US" sz="4800" b="0" i="0" dirty="0">
                <a:solidFill>
                  <a:srgbClr val="000000"/>
                </a:solidFill>
                <a:latin typeface="+mn-lt"/>
                <a:ea typeface="Roboto Condensed"/>
                <a:cs typeface="Roboto Condensed"/>
                <a:sym typeface="Roboto Condensed"/>
              </a:rPr>
              <a:t>.</a:t>
            </a:r>
            <a:endParaRPr dirty="0">
              <a:latin typeface="+mn-lt"/>
            </a:endParaRPr>
          </a:p>
          <a:p>
            <a:pPr marL="0" lvl="0" indent="0" algn="l" rtl="0">
              <a:spcBef>
                <a:spcPts val="0"/>
              </a:spcBef>
              <a:spcAft>
                <a:spcPts val="0"/>
              </a:spcAft>
              <a:buClr>
                <a:schemeClr val="dk1"/>
              </a:buClr>
              <a:buSzPts val="4800"/>
              <a:buFont typeface="Arial"/>
              <a:buNone/>
            </a:pPr>
            <a:r>
              <a:rPr lang="en-US" sz="4800" b="0" dirty="0">
                <a:latin typeface="+mn-lt"/>
              </a:rPr>
              <a:t/>
            </a:r>
            <a:br>
              <a:rPr lang="en-US" sz="4800" b="0" dirty="0">
                <a:latin typeface="+mn-lt"/>
              </a:rPr>
            </a:br>
            <a:r>
              <a:rPr lang="en-US" sz="4800" b="0" i="0" dirty="0">
                <a:solidFill>
                  <a:srgbClr val="000000"/>
                </a:solidFill>
                <a:latin typeface="+mn-lt"/>
                <a:ea typeface="Roboto Condensed"/>
                <a:cs typeface="Roboto Condensed"/>
                <a:sym typeface="Roboto Condensed"/>
              </a:rPr>
              <a:t>Success at the primary endpoint was 91% (95% CI, 80-97) in HIV-positive and 92% (95% CI, 81-98) in HIV-negative patients. Results from a Cox regression model showed that HIV status did not affect time to negative culture conversion status [hazard ratio 0.78 [95% CI, 0.50, 1.19]; p=0.249].</a:t>
            </a:r>
          </a:p>
          <a:p>
            <a:pPr marL="0" lvl="0" indent="0" algn="l" rtl="0">
              <a:spcBef>
                <a:spcPts val="0"/>
              </a:spcBef>
              <a:spcAft>
                <a:spcPts val="0"/>
              </a:spcAft>
              <a:buClr>
                <a:schemeClr val="dk1"/>
              </a:buClr>
              <a:buSzPts val="4800"/>
              <a:buFont typeface="Arial"/>
              <a:buNone/>
            </a:pPr>
            <a:r>
              <a:rPr lang="en-US" sz="4800" b="0" dirty="0">
                <a:latin typeface="+mn-lt"/>
              </a:rPr>
              <a:t/>
            </a:r>
            <a:br>
              <a:rPr lang="en-US" sz="4800" b="0" dirty="0">
                <a:latin typeface="+mn-lt"/>
              </a:rPr>
            </a:br>
            <a:r>
              <a:rPr lang="en-US" sz="4800" b="0" i="0" dirty="0">
                <a:solidFill>
                  <a:srgbClr val="000000"/>
                </a:solidFill>
                <a:latin typeface="+mn-lt"/>
                <a:ea typeface="Roboto Condensed"/>
                <a:cs typeface="Roboto Condensed"/>
                <a:sym typeface="Roboto Condensed"/>
              </a:rPr>
              <a:t>Among HIV-positive and HIV-negative patients, Grade 3 or 4 </a:t>
            </a:r>
            <a:r>
              <a:rPr lang="en-US" sz="4800" b="0" i="0" dirty="0" err="1">
                <a:solidFill>
                  <a:srgbClr val="000000"/>
                </a:solidFill>
                <a:latin typeface="+mn-lt"/>
                <a:ea typeface="Roboto Condensed"/>
                <a:cs typeface="Roboto Condensed"/>
                <a:sym typeface="Roboto Condensed"/>
              </a:rPr>
              <a:t>TEAEs</a:t>
            </a:r>
            <a:r>
              <a:rPr lang="en-US" sz="4800" b="0" i="0" dirty="0">
                <a:solidFill>
                  <a:srgbClr val="000000"/>
                </a:solidFill>
                <a:latin typeface="+mn-lt"/>
                <a:ea typeface="Roboto Condensed"/>
                <a:cs typeface="Roboto Condensed"/>
                <a:sym typeface="Roboto Condensed"/>
              </a:rPr>
              <a:t> were reported in 62.5% and 50.9%, hepatic </a:t>
            </a:r>
            <a:r>
              <a:rPr lang="en-US" sz="4800" b="0" i="0" dirty="0" err="1">
                <a:solidFill>
                  <a:srgbClr val="000000"/>
                </a:solidFill>
                <a:latin typeface="+mn-lt"/>
                <a:ea typeface="Roboto Condensed"/>
                <a:cs typeface="Roboto Condensed"/>
                <a:sym typeface="Roboto Condensed"/>
              </a:rPr>
              <a:t>TEAEs</a:t>
            </a:r>
            <a:r>
              <a:rPr lang="en-US" sz="4800" b="0" i="0" dirty="0">
                <a:solidFill>
                  <a:srgbClr val="000000"/>
                </a:solidFill>
                <a:latin typeface="+mn-lt"/>
                <a:ea typeface="Roboto Condensed"/>
                <a:cs typeface="Roboto Condensed"/>
                <a:sym typeface="Roboto Condensed"/>
              </a:rPr>
              <a:t> in 46.4% and 30.2%, peripheral neuropathy in 78.6% and 83%, hematopoietic </a:t>
            </a:r>
            <a:r>
              <a:rPr lang="en-US" sz="4800" b="0" i="0" dirty="0" err="1">
                <a:solidFill>
                  <a:srgbClr val="000000"/>
                </a:solidFill>
                <a:latin typeface="+mn-lt"/>
                <a:ea typeface="Roboto Condensed"/>
                <a:cs typeface="Roboto Condensed"/>
                <a:sym typeface="Roboto Condensed"/>
              </a:rPr>
              <a:t>cytopenias</a:t>
            </a:r>
            <a:r>
              <a:rPr lang="en-US" sz="4800" b="0" i="0" dirty="0">
                <a:solidFill>
                  <a:srgbClr val="000000"/>
                </a:solidFill>
                <a:latin typeface="+mn-lt"/>
                <a:ea typeface="Roboto Condensed"/>
                <a:cs typeface="Roboto Condensed"/>
                <a:sym typeface="Roboto Condensed"/>
              </a:rPr>
              <a:t> in 53.6% and 41.5%, and serious </a:t>
            </a:r>
            <a:r>
              <a:rPr lang="en-US" sz="4800" b="0" i="0" dirty="0" err="1">
                <a:solidFill>
                  <a:srgbClr val="000000"/>
                </a:solidFill>
                <a:latin typeface="+mn-lt"/>
                <a:ea typeface="Roboto Condensed"/>
                <a:cs typeface="Roboto Condensed"/>
                <a:sym typeface="Roboto Condensed"/>
              </a:rPr>
              <a:t>TEAEs</a:t>
            </a:r>
            <a:r>
              <a:rPr lang="en-US" sz="4800" b="0" i="0" dirty="0">
                <a:solidFill>
                  <a:srgbClr val="000000"/>
                </a:solidFill>
                <a:latin typeface="+mn-lt"/>
                <a:ea typeface="Roboto Condensed"/>
                <a:cs typeface="Roboto Condensed"/>
                <a:sym typeface="Roboto Condensed"/>
              </a:rPr>
              <a:t> in 16.1% and 17.0%, respectively. Of the eight reported deaths (7.3% of total study population), five (8.9%) and three (5.7%) were in the HIV-positive and HIV-negative population, respectively.</a:t>
            </a:r>
            <a:endParaRPr dirty="0">
              <a:latin typeface="+mn-lt"/>
            </a:endParaRPr>
          </a:p>
          <a:p>
            <a:pPr marL="0" lvl="0" indent="0" algn="l" rtl="0">
              <a:spcBef>
                <a:spcPts val="0"/>
              </a:spcBef>
              <a:spcAft>
                <a:spcPts val="0"/>
              </a:spcAft>
              <a:buClr>
                <a:srgbClr val="000000"/>
              </a:buClr>
              <a:buSzPts val="4800"/>
              <a:buFont typeface="Arial"/>
              <a:buNone/>
            </a:pPr>
            <a:r>
              <a:rPr lang="en-US" sz="4800" b="0" i="0" dirty="0">
                <a:solidFill>
                  <a:srgbClr val="000000"/>
                </a:solidFill>
                <a:latin typeface="+mn-lt"/>
                <a:ea typeface="Roboto Condensed"/>
                <a:cs typeface="Roboto Condensed"/>
                <a:sym typeface="Roboto Condensed"/>
              </a:rPr>
              <a:t>All surviving patients (irrespective of HIV status) were able to complete the full 26 weeks of therapy.</a:t>
            </a:r>
            <a:endParaRPr dirty="0">
              <a:latin typeface="+mn-lt"/>
            </a:endParaRPr>
          </a:p>
          <a:p>
            <a:pPr marL="0" lvl="0" indent="0" algn="l" rtl="0">
              <a:spcBef>
                <a:spcPts val="0"/>
              </a:spcBef>
              <a:spcAft>
                <a:spcPts val="0"/>
              </a:spcAft>
              <a:buClr>
                <a:schemeClr val="dk1"/>
              </a:buClr>
              <a:buSzPts val="4800"/>
              <a:buFont typeface="Arial"/>
              <a:buNone/>
            </a:pPr>
            <a:r>
              <a:rPr lang="en-US" sz="4800" b="0" dirty="0">
                <a:latin typeface="+mn-lt"/>
              </a:rPr>
              <a:t/>
            </a:r>
            <a:br>
              <a:rPr lang="en-US" sz="4800" b="0" dirty="0">
                <a:latin typeface="+mn-lt"/>
              </a:rPr>
            </a:br>
            <a:r>
              <a:rPr lang="en-US" sz="4800" b="1" i="0" dirty="0">
                <a:solidFill>
                  <a:srgbClr val="000000"/>
                </a:solidFill>
                <a:latin typeface="+mn-lt"/>
                <a:ea typeface="Roboto Condensed"/>
                <a:cs typeface="Roboto Condensed"/>
                <a:sym typeface="Roboto Condensed"/>
              </a:rPr>
              <a:t>CONCLUSIONS:</a:t>
            </a:r>
            <a:r>
              <a:rPr lang="en-US" sz="4800" b="0" i="0" dirty="0">
                <a:solidFill>
                  <a:srgbClr val="000000"/>
                </a:solidFill>
                <a:latin typeface="+mn-lt"/>
                <a:ea typeface="Roboto Condensed"/>
                <a:cs typeface="Roboto Condensed"/>
                <a:sym typeface="Roboto Condensed"/>
              </a:rPr>
              <a:t> Results of this simplified, shortened all-oral regimen for highly drug-resistant TB show sustained high efficacy and manageable safety irrespective of HIV status.</a:t>
            </a:r>
            <a:endParaRPr sz="3600" b="0" dirty="0">
              <a:latin typeface="+mn-lt"/>
            </a:endParaRPr>
          </a:p>
          <a:p>
            <a:pPr marL="914400" lvl="1" indent="-228600" algn="just" rtl="0">
              <a:spcBef>
                <a:spcPts val="0"/>
              </a:spcBef>
              <a:spcAft>
                <a:spcPts val="0"/>
              </a:spcAft>
              <a:buClr>
                <a:schemeClr val="dk1"/>
              </a:buClr>
              <a:buSzPts val="3600"/>
              <a:buFont typeface="Arial"/>
              <a:buNone/>
            </a:pPr>
            <a:endParaRPr sz="3600" dirty="0">
              <a:latin typeface="+mn-lt"/>
            </a:endParaRPr>
          </a:p>
          <a:p>
            <a:pPr marL="914400" lvl="1" indent="-203200" algn="just" rtl="0">
              <a:spcBef>
                <a:spcPts val="0"/>
              </a:spcBef>
              <a:spcAft>
                <a:spcPts val="0"/>
              </a:spcAft>
              <a:buClr>
                <a:schemeClr val="dk1"/>
              </a:buClr>
              <a:buSzPts val="4000"/>
              <a:buFont typeface="Arial"/>
              <a:buNone/>
            </a:pPr>
            <a:endParaRPr sz="4000" dirty="0">
              <a:latin typeface="+mn-lt"/>
            </a:endParaRPr>
          </a:p>
          <a:p>
            <a:pPr marL="0" lvl="0" indent="0" algn="l" rtl="0">
              <a:spcBef>
                <a:spcPts val="0"/>
              </a:spcBef>
              <a:spcAft>
                <a:spcPts val="0"/>
              </a:spcAft>
              <a:buNone/>
            </a:pPr>
            <a:endParaRPr dirty="0">
              <a:latin typeface="+mn-lt"/>
            </a:endParaRPr>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44809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Roboto Condensed"/>
              <a:buNone/>
            </a:pPr>
            <a:r>
              <a:rPr lang="en-GB" b="1" i="0" noProof="0" dirty="0">
                <a:solidFill>
                  <a:srgbClr val="333333"/>
                </a:solidFill>
                <a:latin typeface="+mn-lt"/>
                <a:ea typeface="Roboto Condensed"/>
                <a:cs typeface="Roboto Condensed"/>
                <a:sym typeface="Roboto Condensed"/>
              </a:rPr>
              <a:t>Assessment of the tuberculosis clinical cascade among children living with HIV on antiretroviral therapy, 16 sub-Saharan PEPFAR-supported programmes, 1 October 2018 to 31 March 2019</a:t>
            </a:r>
          </a:p>
          <a:p>
            <a:pPr marL="0" marR="0" lvl="0" indent="0" algn="l" rtl="0">
              <a:lnSpc>
                <a:spcPct val="100000"/>
              </a:lnSpc>
              <a:spcBef>
                <a:spcPts val="0"/>
              </a:spcBef>
              <a:spcAft>
                <a:spcPts val="0"/>
              </a:spcAft>
              <a:buClr>
                <a:srgbClr val="333333"/>
              </a:buClr>
              <a:buSzPts val="1200"/>
              <a:buFont typeface="Roboto Condensed"/>
              <a:buNone/>
            </a:pPr>
            <a:r>
              <a:rPr lang="en-GB" b="0" i="0" noProof="0" dirty="0">
                <a:solidFill>
                  <a:srgbClr val="333333"/>
                </a:solidFill>
                <a:latin typeface="+mn-lt"/>
                <a:ea typeface="Roboto Condensed"/>
                <a:cs typeface="Roboto Condensed"/>
                <a:sym typeface="Roboto Condensed"/>
              </a:rPr>
              <a:t>Monita R Patel</a:t>
            </a:r>
          </a:p>
          <a:p>
            <a:pPr marL="0" marR="0" lvl="0" indent="0" algn="l" rtl="0">
              <a:lnSpc>
                <a:spcPct val="100000"/>
              </a:lnSpc>
              <a:spcBef>
                <a:spcPts val="0"/>
              </a:spcBef>
              <a:spcAft>
                <a:spcPts val="0"/>
              </a:spcAft>
              <a:buClr>
                <a:srgbClr val="333333"/>
              </a:buClr>
              <a:buSzPts val="1200"/>
              <a:buFont typeface="Roboto Condensed"/>
              <a:buNone/>
            </a:pPr>
            <a:endParaRPr lang="en-GB" b="0" i="0" noProof="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en-GB" b="0" i="0" noProof="0" dirty="0">
                <a:solidFill>
                  <a:srgbClr val="000000"/>
                </a:solidFill>
                <a:latin typeface="+mn-lt"/>
                <a:ea typeface="Roboto Condensed"/>
                <a:cs typeface="Roboto Condensed"/>
                <a:sym typeface="Roboto Condensed"/>
              </a:rPr>
              <a:t>- Tuberculosis (TB) is underreported and contributes to substantial morbidity and mortality in children, particularly children living with HIV. We examined The US President's Emergency Plan for AIDS Relief (PEPFAR) data to identify opportunities to reduce TB burden among children living with HIV.</a:t>
            </a:r>
            <a:r>
              <a:rPr lang="en-GB" noProof="0" dirty="0">
                <a:latin typeface="+mn-lt"/>
              </a:rPr>
              <a:t/>
            </a:r>
            <a:br>
              <a:rPr lang="en-GB" noProof="0" dirty="0">
                <a:latin typeface="+mn-lt"/>
              </a:rPr>
            </a:br>
            <a:endParaRPr lang="en-GB" noProof="0" dirty="0">
              <a:latin typeface="+mn-lt"/>
            </a:endParaRPr>
          </a:p>
          <a:p>
            <a:pPr marL="0" lvl="0" indent="0" algn="l" rtl="0">
              <a:spcBef>
                <a:spcPts val="0"/>
              </a:spcBef>
              <a:spcAft>
                <a:spcPts val="0"/>
              </a:spcAft>
              <a:buNone/>
            </a:pPr>
            <a:r>
              <a:rPr lang="en-GB" b="0" i="0" noProof="0" dirty="0">
                <a:solidFill>
                  <a:srgbClr val="000000"/>
                </a:solidFill>
                <a:latin typeface="+mn-lt"/>
                <a:ea typeface="Roboto Condensed"/>
                <a:cs typeface="Roboto Condensed"/>
                <a:sym typeface="Roboto Condensed"/>
              </a:rPr>
              <a:t>- We analysed PEPFAR data for children living with HIV (&lt;15 years) on antiretroviral treatment (ART) from 1 October 2018 to 31 March 2019. Of 21 PEPFAR-supported countries in sub-Saharan Africa, five were excluded due to non-reporting of age-disaggregated TB data. The remaining 16 were categorized by region, high paediatric TB incidence ('¥25,000 per 100,000), and a high burden among children living with HIV ('¥60,000). We analysed these TB cascade indices: TB symptom screening coverage (percentage screened at least once); screening positivity (percentage with positive screen); proxy TB treatment initiation rate (percentage with positive screen initiating TB treatment); proxy TB preventive therapy (TPT) initiation rate (percentage with negative screen initiating TPT); and TPT completion (percentage initiating and completing TPT).</a:t>
            </a:r>
            <a:endParaRPr lang="en-GB" noProof="0" dirty="0">
              <a:latin typeface="+mn-lt"/>
            </a:endParaRPr>
          </a:p>
          <a:p>
            <a:pPr marL="0" lvl="0" indent="0" algn="l" rtl="0">
              <a:spcBef>
                <a:spcPts val="0"/>
              </a:spcBef>
              <a:spcAft>
                <a:spcPts val="0"/>
              </a:spcAft>
              <a:buNone/>
            </a:pPr>
            <a:r>
              <a:rPr lang="en-GB" b="1" noProof="0" dirty="0">
                <a:latin typeface="+mn-lt"/>
              </a:rPr>
              <a:t/>
            </a:r>
            <a:br>
              <a:rPr lang="en-GB" b="1" noProof="0" dirty="0">
                <a:latin typeface="+mn-lt"/>
              </a:rPr>
            </a:br>
            <a:r>
              <a:rPr lang="en-GB" b="1" i="0" noProof="0" dirty="0">
                <a:solidFill>
                  <a:srgbClr val="000000"/>
                </a:solidFill>
                <a:latin typeface="+mn-lt"/>
                <a:ea typeface="Roboto Condensed"/>
                <a:cs typeface="Roboto Condensed"/>
                <a:sym typeface="Roboto Condensed"/>
              </a:rPr>
              <a:t>RESULTS</a:t>
            </a:r>
          </a:p>
          <a:p>
            <a:pPr marL="0" lvl="0" indent="0" algn="l" rtl="0">
              <a:spcBef>
                <a:spcPts val="0"/>
              </a:spcBef>
              <a:spcAft>
                <a:spcPts val="0"/>
              </a:spcAft>
              <a:buNone/>
            </a:pPr>
            <a:r>
              <a:rPr lang="en-GB" b="0" i="0" noProof="0" dirty="0">
                <a:solidFill>
                  <a:srgbClr val="000000"/>
                </a:solidFill>
                <a:latin typeface="+mn-lt"/>
                <a:ea typeface="Roboto Condensed"/>
                <a:cs typeface="Roboto Condensed"/>
                <a:sym typeface="Roboto Condensed"/>
              </a:rPr>
              <a:t>In total, 555,851 </a:t>
            </a:r>
            <a:r>
              <a:rPr lang="en-US" b="0" i="0" dirty="0">
                <a:solidFill>
                  <a:srgbClr val="000000"/>
                </a:solidFill>
                <a:latin typeface="+mn-lt"/>
                <a:ea typeface="Roboto Condensed"/>
                <a:cs typeface="Roboto Condensed"/>
                <a:sym typeface="Roboto Condensed"/>
              </a:rPr>
              <a:t>children living with HIV</a:t>
            </a:r>
            <a:r>
              <a:rPr lang="en-GB" b="0" i="0" noProof="0" dirty="0">
                <a:solidFill>
                  <a:srgbClr val="000000"/>
                </a:solidFill>
                <a:latin typeface="+mn-lt"/>
                <a:ea typeface="Roboto Condensed"/>
                <a:cs typeface="Roboto Condensed"/>
                <a:sym typeface="Roboto Condensed"/>
              </a:rPr>
              <a:t> were included, representing 86% of </a:t>
            </a:r>
            <a:r>
              <a:rPr lang="en-US" b="0" i="0" dirty="0">
                <a:solidFill>
                  <a:srgbClr val="000000"/>
                </a:solidFill>
                <a:latin typeface="+mn-lt"/>
                <a:ea typeface="Roboto Condensed"/>
                <a:cs typeface="Roboto Condensed"/>
                <a:sym typeface="Roboto Condensed"/>
              </a:rPr>
              <a:t>children living with HIV</a:t>
            </a:r>
            <a:r>
              <a:rPr lang="en-GB" b="0" i="0" noProof="0" dirty="0">
                <a:solidFill>
                  <a:srgbClr val="000000"/>
                </a:solidFill>
                <a:latin typeface="+mn-lt"/>
                <a:ea typeface="Roboto Condensed"/>
                <a:cs typeface="Roboto Condensed"/>
                <a:sym typeface="Roboto Condensed"/>
              </a:rPr>
              <a:t> on ART across PEPFAR-supported programmes. Of these, most were screened for TB (median 93%, interquartile range [</a:t>
            </a:r>
            <a:r>
              <a:rPr lang="en-GB" b="0" i="0" noProof="0" dirty="0" err="1">
                <a:solidFill>
                  <a:srgbClr val="000000"/>
                </a:solidFill>
                <a:latin typeface="+mn-lt"/>
                <a:ea typeface="Roboto Condensed"/>
                <a:cs typeface="Roboto Condensed"/>
                <a:sym typeface="Roboto Condensed"/>
              </a:rPr>
              <a:t>IQR</a:t>
            </a:r>
            <a:r>
              <a:rPr lang="en-GB" b="0" i="0" noProof="0" dirty="0">
                <a:solidFill>
                  <a:srgbClr val="000000"/>
                </a:solidFill>
                <a:latin typeface="+mn-lt"/>
                <a:ea typeface="Roboto Condensed"/>
                <a:cs typeface="Roboto Condensed"/>
                <a:sym typeface="Roboto Condensed"/>
              </a:rPr>
              <a:t>]: 86%-100%); however, few (median 3%, </a:t>
            </a:r>
            <a:r>
              <a:rPr lang="en-GB" b="0" i="0" noProof="0" dirty="0" err="1">
                <a:solidFill>
                  <a:srgbClr val="000000"/>
                </a:solidFill>
                <a:latin typeface="+mn-lt"/>
                <a:ea typeface="Roboto Condensed"/>
                <a:cs typeface="Roboto Condensed"/>
                <a:sym typeface="Roboto Condensed"/>
              </a:rPr>
              <a:t>IQR</a:t>
            </a:r>
            <a:r>
              <a:rPr lang="en-GB" b="0" i="0" noProof="0" dirty="0">
                <a:solidFill>
                  <a:srgbClr val="000000"/>
                </a:solidFill>
                <a:latin typeface="+mn-lt"/>
                <a:ea typeface="Roboto Condensed"/>
                <a:cs typeface="Roboto Condensed"/>
                <a:sym typeface="Roboto Condensed"/>
              </a:rPr>
              <a:t>: 2%-6%]) screened positive. Of those screening positive, median TB treatment initiation rate was 19% (</a:t>
            </a:r>
            <a:r>
              <a:rPr lang="en-GB" b="0" i="0" noProof="0" dirty="0" err="1">
                <a:solidFill>
                  <a:srgbClr val="000000"/>
                </a:solidFill>
                <a:latin typeface="+mn-lt"/>
                <a:ea typeface="Roboto Condensed"/>
                <a:cs typeface="Roboto Condensed"/>
                <a:sym typeface="Roboto Condensed"/>
              </a:rPr>
              <a:t>IQR</a:t>
            </a:r>
            <a:r>
              <a:rPr lang="en-GB" b="0" i="0" noProof="0" dirty="0">
                <a:solidFill>
                  <a:srgbClr val="000000"/>
                </a:solidFill>
                <a:latin typeface="+mn-lt"/>
                <a:ea typeface="Roboto Condensed"/>
                <a:cs typeface="Roboto Condensed"/>
                <a:sym typeface="Roboto Condensed"/>
              </a:rPr>
              <a:t>: 15%-29%). A median 8% [</a:t>
            </a:r>
            <a:r>
              <a:rPr lang="en-GB" b="0" i="0" noProof="0" dirty="0" err="1">
                <a:solidFill>
                  <a:srgbClr val="000000"/>
                </a:solidFill>
                <a:latin typeface="+mn-lt"/>
                <a:ea typeface="Roboto Condensed"/>
                <a:cs typeface="Roboto Condensed"/>
                <a:sym typeface="Roboto Condensed"/>
              </a:rPr>
              <a:t>IQR</a:t>
            </a:r>
            <a:r>
              <a:rPr lang="en-GB" b="0" i="0" noProof="0" dirty="0">
                <a:solidFill>
                  <a:srgbClr val="000000"/>
                </a:solidFill>
                <a:latin typeface="+mn-lt"/>
                <a:ea typeface="Roboto Condensed"/>
                <a:cs typeface="Roboto Condensed"/>
                <a:sym typeface="Roboto Condensed"/>
              </a:rPr>
              <a:t>: 4%-11%]) of those screening negative initiated TPT. Of those initiating TPT, median completion was 72% (</a:t>
            </a:r>
            <a:r>
              <a:rPr lang="en-GB" b="0" i="0" noProof="0" dirty="0" err="1">
                <a:solidFill>
                  <a:srgbClr val="000000"/>
                </a:solidFill>
                <a:latin typeface="+mn-lt"/>
                <a:ea typeface="Roboto Condensed"/>
                <a:cs typeface="Roboto Condensed"/>
                <a:sym typeface="Roboto Condensed"/>
              </a:rPr>
              <a:t>IQR</a:t>
            </a:r>
            <a:r>
              <a:rPr lang="en-GB" b="0" i="0" noProof="0" dirty="0">
                <a:solidFill>
                  <a:srgbClr val="000000"/>
                </a:solidFill>
                <a:latin typeface="+mn-lt"/>
                <a:ea typeface="Roboto Condensed"/>
                <a:cs typeface="Roboto Condensed"/>
                <a:sym typeface="Roboto Condensed"/>
              </a:rPr>
              <a:t>: 47%-79%). TB cascade indices were similar by TB incidence and burden among </a:t>
            </a:r>
            <a:r>
              <a:rPr lang="en-US" b="0" i="0" dirty="0">
                <a:solidFill>
                  <a:srgbClr val="000000"/>
                </a:solidFill>
                <a:latin typeface="+mn-lt"/>
                <a:ea typeface="Roboto Condensed"/>
                <a:cs typeface="Roboto Condensed"/>
                <a:sym typeface="Roboto Condensed"/>
              </a:rPr>
              <a:t>children living with HIV</a:t>
            </a:r>
            <a:r>
              <a:rPr lang="en-GB" b="0" i="0" noProof="0" dirty="0">
                <a:solidFill>
                  <a:srgbClr val="000000"/>
                </a:solidFill>
                <a:latin typeface="+mn-lt"/>
                <a:ea typeface="Roboto Condensed"/>
                <a:cs typeface="Roboto Condensed"/>
                <a:sym typeface="Roboto Condensed"/>
              </a:rPr>
              <a:t>; TPT completion was lower in western/central Africa (62%) despite higher TPT initiation (24%) (Figure).</a:t>
            </a:r>
            <a:r>
              <a:rPr lang="en-GB" noProof="0" dirty="0">
                <a:latin typeface="+mn-lt"/>
              </a:rPr>
              <a:t/>
            </a:r>
            <a:br>
              <a:rPr lang="en-GB" noProof="0" dirty="0">
                <a:latin typeface="+mn-lt"/>
              </a:rPr>
            </a:br>
            <a:r>
              <a:rPr lang="en-GB" b="1" noProof="0" dirty="0">
                <a:latin typeface="+mn-lt"/>
              </a:rPr>
              <a:t/>
            </a:r>
            <a:br>
              <a:rPr lang="en-GB" b="1" noProof="0" dirty="0">
                <a:latin typeface="+mn-lt"/>
              </a:rPr>
            </a:br>
            <a:r>
              <a:rPr lang="en-GB" b="1" i="0" noProof="0" dirty="0">
                <a:solidFill>
                  <a:srgbClr val="000000"/>
                </a:solidFill>
                <a:latin typeface="+mn-lt"/>
                <a:ea typeface="Roboto Condensed"/>
                <a:cs typeface="Roboto Condensed"/>
                <a:sym typeface="Roboto Condensed"/>
              </a:rPr>
              <a:t>CONCLUSIONS</a:t>
            </a:r>
          </a:p>
          <a:p>
            <a:pPr marL="0" lvl="0" indent="0" algn="l" rtl="0">
              <a:spcBef>
                <a:spcPts val="0"/>
              </a:spcBef>
              <a:spcAft>
                <a:spcPts val="0"/>
              </a:spcAft>
              <a:buNone/>
            </a:pPr>
            <a:r>
              <a:rPr lang="en-GB" b="0" i="0" noProof="0" dirty="0">
                <a:solidFill>
                  <a:srgbClr val="000000"/>
                </a:solidFill>
                <a:latin typeface="+mn-lt"/>
                <a:ea typeface="Roboto Condensed"/>
                <a:cs typeface="Roboto Condensed"/>
                <a:sym typeface="Roboto Condensed"/>
              </a:rPr>
              <a:t>TB screening coverage was high, but screening positivity was lower than expected, suggesting poor screening quality. Low TPT initiation and completion underscores that national TPT plans should address paediatric-specific clinical guidance, supply chain and routine monitoring. Age-disaggregated TB diagnosis data are needed as proxies likely to underestimate TB treatment initiation and overestimate TPT initiation rates.</a:t>
            </a:r>
            <a:endParaRPr lang="en-GB" noProof="0" dirty="0">
              <a:latin typeface="+mn-lt"/>
            </a:endParaRPr>
          </a:p>
          <a:p>
            <a:pPr marL="0" lvl="0" indent="0" algn="l" rtl="0">
              <a:spcBef>
                <a:spcPts val="0"/>
              </a:spcBef>
              <a:spcAft>
                <a:spcPts val="0"/>
              </a:spcAft>
              <a:buNone/>
            </a:pPr>
            <a:endParaRPr lang="en-GB" b="0" i="0" noProof="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endParaRPr lang="en-GB" b="0" i="0" noProof="0" dirty="0">
              <a:solidFill>
                <a:srgbClr val="000000"/>
              </a:solidFill>
              <a:latin typeface="+mn-lt"/>
              <a:ea typeface="Roboto Condensed"/>
              <a:cs typeface="Roboto Condensed"/>
              <a:sym typeface="Roboto Condensed"/>
            </a:endParaRPr>
          </a:p>
          <a:p>
            <a:pPr marL="0" marR="0" lvl="0" indent="0" algn="l" rtl="0">
              <a:lnSpc>
                <a:spcPct val="100000"/>
              </a:lnSpc>
              <a:spcBef>
                <a:spcPts val="0"/>
              </a:spcBef>
              <a:spcAft>
                <a:spcPts val="0"/>
              </a:spcAft>
              <a:buClr>
                <a:srgbClr val="333333"/>
              </a:buClr>
              <a:buSzPts val="1200"/>
              <a:buFont typeface="Roboto Condensed"/>
              <a:buNone/>
            </a:pPr>
            <a:r>
              <a:rPr lang="en-GB" b="0" i="0" noProof="0" dirty="0">
                <a:solidFill>
                  <a:srgbClr val="333333"/>
                </a:solidFill>
                <a:latin typeface="+mn-lt"/>
                <a:ea typeface="Roboto Condensed"/>
                <a:cs typeface="Roboto Condensed"/>
                <a:sym typeface="Roboto Condensed"/>
              </a:rPr>
              <a:t>Pooja Vinayak: </a:t>
            </a:r>
            <a:r>
              <a:rPr lang="en-GB" b="1" i="0" noProof="0" dirty="0">
                <a:solidFill>
                  <a:srgbClr val="333333"/>
                </a:solidFill>
                <a:latin typeface="+mn-lt"/>
                <a:ea typeface="Roboto Condensed"/>
                <a:cs typeface="Roboto Condensed"/>
                <a:sym typeface="Roboto Condensed"/>
              </a:rPr>
              <a:t>Adult and paediatric tuberculosis preventive therapy in selected PEPFAR-supported countries </a:t>
            </a:r>
            <a:r>
              <a:rPr lang="en-GB" sz="1800" b="1" noProof="0" dirty="0">
                <a:latin typeface="+mn-lt"/>
                <a:ea typeface="Calibri"/>
                <a:cs typeface="Calibri"/>
                <a:sym typeface="Calibri"/>
              </a:rPr>
              <a:t>(PEE1617)</a:t>
            </a:r>
            <a:endParaRPr lang="en-GB" b="1" i="0" noProof="0" dirty="0">
              <a:solidFill>
                <a:srgbClr val="333333"/>
              </a:solidFill>
              <a:latin typeface="+mn-lt"/>
              <a:ea typeface="Roboto Condensed"/>
              <a:cs typeface="Roboto Condensed"/>
              <a:sym typeface="Roboto Condensed"/>
            </a:endParaRPr>
          </a:p>
          <a:p>
            <a:pPr marL="0" lvl="0" indent="0" algn="l" rtl="0">
              <a:spcBef>
                <a:spcPts val="0"/>
              </a:spcBef>
              <a:spcAft>
                <a:spcPts val="0"/>
              </a:spcAft>
              <a:buNone/>
            </a:pPr>
            <a:endParaRPr lang="en-GB" b="0" i="0" noProof="0" dirty="0">
              <a:solidFill>
                <a:srgbClr val="000000"/>
              </a:solidFill>
              <a:latin typeface="+mn-lt"/>
              <a:ea typeface="Roboto Condensed"/>
              <a:cs typeface="Roboto Condensed"/>
              <a:sym typeface="Roboto Condensed"/>
            </a:endParaRPr>
          </a:p>
          <a:p>
            <a:pPr marL="0" lvl="0" indent="0" algn="l" rtl="0">
              <a:spcBef>
                <a:spcPts val="0"/>
              </a:spcBef>
              <a:spcAft>
                <a:spcPts val="0"/>
              </a:spcAft>
              <a:buNone/>
            </a:pPr>
            <a:r>
              <a:rPr lang="en-GB" b="0" i="0" noProof="0" dirty="0">
                <a:solidFill>
                  <a:srgbClr val="000000"/>
                </a:solidFill>
                <a:latin typeface="+mn-lt"/>
                <a:ea typeface="Roboto Condensed"/>
                <a:cs typeface="Roboto Condensed"/>
                <a:sym typeface="Roboto Condensed"/>
              </a:rPr>
              <a:t>- Tuberculosis (TB) is the leading cause of death among people living with HIV worldwide and children with HIV are particularly vulnerable. TB preventive therapy (TPT) has been shown to decrease mortality among people living with HIV; however, scale up has been limited. In 2018, PEPFAR set ambitious targets for PEPFAR-supported countries to treat all people living with HIV with TPT by 2021. This report describes the completion rates of TPT in PEPFAR-supported countries among adults and children.</a:t>
            </a:r>
            <a:endParaRPr lang="en-GB" noProof="0" dirty="0">
              <a:latin typeface="+mn-lt"/>
            </a:endParaRPr>
          </a:p>
          <a:p>
            <a:pPr marL="0" lvl="0" indent="0" algn="l" rtl="0">
              <a:spcBef>
                <a:spcPts val="0"/>
              </a:spcBef>
              <a:spcAft>
                <a:spcPts val="0"/>
              </a:spcAft>
              <a:buNone/>
            </a:pPr>
            <a:r>
              <a:rPr lang="en-GB" noProof="0" dirty="0">
                <a:latin typeface="+mn-lt"/>
              </a:rPr>
              <a:t/>
            </a:r>
            <a:br>
              <a:rPr lang="en-GB" noProof="0" dirty="0">
                <a:latin typeface="+mn-lt"/>
              </a:rPr>
            </a:br>
            <a:r>
              <a:rPr lang="en-GB" b="0" i="0" noProof="0" dirty="0">
                <a:solidFill>
                  <a:srgbClr val="000000"/>
                </a:solidFill>
                <a:latin typeface="+mn-lt"/>
                <a:ea typeface="Roboto Condensed"/>
                <a:cs typeface="Roboto Condensed"/>
                <a:sym typeface="Roboto Condensed"/>
              </a:rPr>
              <a:t>- We conducted a descriptive analysis of TPT completion data collected in PEPFAR-supported countries from October 2018 to September 2019. During that time, a total of 24 programmes reported TPT data to PEPFAR; five countries and one regional programme where less than 5% of patients on ART initiated TPT were excluded. Using country-specific data, we determined TPT completion rates among people living with HIV on ART during the one-year analysis period and compared completion rates among adults ('¥15 years) and children (&lt;15 years).</a:t>
            </a:r>
            <a:r>
              <a:rPr lang="en-GB" noProof="0" dirty="0">
                <a:latin typeface="+mn-lt"/>
              </a:rPr>
              <a:t/>
            </a:r>
            <a:br>
              <a:rPr lang="en-GB" noProof="0" dirty="0">
                <a:latin typeface="+mn-lt"/>
              </a:rPr>
            </a:br>
            <a:endParaRPr lang="en-GB" noProof="0" dirty="0">
              <a:latin typeface="+mn-lt"/>
            </a:endParaRPr>
          </a:p>
          <a:p>
            <a:pPr marL="0" lvl="0" indent="0" algn="l" rtl="0">
              <a:spcBef>
                <a:spcPts val="0"/>
              </a:spcBef>
              <a:spcAft>
                <a:spcPts val="0"/>
              </a:spcAft>
              <a:buNone/>
            </a:pPr>
            <a:r>
              <a:rPr lang="en-GB" b="1" i="0" noProof="0" dirty="0">
                <a:solidFill>
                  <a:srgbClr val="000000"/>
                </a:solidFill>
                <a:latin typeface="+mn-lt"/>
                <a:ea typeface="Roboto Condensed"/>
                <a:cs typeface="Roboto Condensed"/>
                <a:sym typeface="Roboto Condensed"/>
              </a:rPr>
              <a:t>LESSONS LEARNED</a:t>
            </a:r>
          </a:p>
          <a:p>
            <a:pPr marL="0" lvl="0" indent="0" algn="l" rtl="0">
              <a:spcBef>
                <a:spcPts val="0"/>
              </a:spcBef>
              <a:spcAft>
                <a:spcPts val="0"/>
              </a:spcAft>
              <a:buNone/>
            </a:pPr>
            <a:r>
              <a:rPr lang="en-GB" b="0" i="0" noProof="0" dirty="0">
                <a:solidFill>
                  <a:srgbClr val="000000"/>
                </a:solidFill>
                <a:latin typeface="+mn-lt"/>
                <a:ea typeface="Roboto Condensed"/>
                <a:cs typeface="Roboto Condensed"/>
                <a:sym typeface="Roboto Condensed"/>
              </a:rPr>
              <a:t>Among 18 countries, seven had TPT completion rates of &gt;80% for both adults and children. TPT completion rates ranged from 29% to 91% for adults and 8% to 92% for children. Completion rates for adults and children were within 5% of each other in 11 countries, but adults had TPT completion rates ranging from 10% to 35% higher than children in six countries. The greatest discrepancies between adult and paediatric TPT completion were in Cameroon (adults 43%, children 8%), South Africa (adults 51%, children 21%) and Lesotho (adults 50%, children 34%).</a:t>
            </a:r>
            <a:endParaRPr lang="en-GB" noProof="0" dirty="0">
              <a:latin typeface="+mn-lt"/>
            </a:endParaRPr>
          </a:p>
        </p:txBody>
      </p:sp>
      <p:sp>
        <p:nvSpPr>
          <p:cNvPr id="125" name="Google Shape;1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79333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latin typeface="+mj-lt"/>
                <a:cs typeface="Arial" panose="020B0604020202020204" pitchFamily="34" charset="0"/>
              </a:rPr>
              <a:t>https://programme.aids2020.org/Search/Search?search=Hannah+Fraser</a:t>
            </a:r>
          </a:p>
          <a:p>
            <a:pPr marL="0" lvl="0" indent="0" algn="l" rtl="0">
              <a:spcBef>
                <a:spcPts val="0"/>
              </a:spcBef>
              <a:spcAft>
                <a:spcPts val="0"/>
              </a:spcAft>
              <a:buNone/>
            </a:pPr>
            <a:endParaRPr lang="en-US" i="0" dirty="0">
              <a:solidFill>
                <a:srgbClr val="333333"/>
              </a:solidFill>
              <a:latin typeface="+mj-lt"/>
              <a:cs typeface="Arial" panose="020B0604020202020204" pitchFamily="34" charset="0"/>
            </a:endParaRPr>
          </a:p>
          <a:p>
            <a:pPr marL="0" lvl="0" indent="0" algn="l" rtl="0">
              <a:spcBef>
                <a:spcPts val="0"/>
              </a:spcBef>
              <a:spcAft>
                <a:spcPts val="0"/>
              </a:spcAft>
              <a:buNone/>
            </a:pPr>
            <a:r>
              <a:rPr lang="en-US" i="0" dirty="0">
                <a:solidFill>
                  <a:srgbClr val="333333"/>
                </a:solidFill>
                <a:latin typeface="+mj-lt"/>
                <a:cs typeface="Arial" panose="020B0604020202020204" pitchFamily="34" charset="0"/>
              </a:rPr>
              <a:t>Hannah Fraser: </a:t>
            </a:r>
            <a:r>
              <a:rPr lang="en-US" b="1" i="0" dirty="0">
                <a:solidFill>
                  <a:srgbClr val="333333"/>
                </a:solidFill>
                <a:latin typeface="+mj-lt"/>
                <a:cs typeface="Arial" panose="020B0604020202020204" pitchFamily="34" charset="0"/>
              </a:rPr>
              <a:t>Homelessness, unstable housing and HIV and hepatitis C virus acquisition risk among people who inject drugs: A systematic review and meta-analysis</a:t>
            </a:r>
            <a:endParaRPr dirty="0">
              <a:latin typeface="+mj-lt"/>
              <a:cs typeface="Arial" panose="020B0604020202020204" pitchFamily="34" charset="0"/>
            </a:endParaRPr>
          </a:p>
          <a:p>
            <a:pPr marL="171450" lvl="0" indent="-171450" algn="l" rtl="0">
              <a:spcBef>
                <a:spcPts val="0"/>
              </a:spcBef>
              <a:spcAft>
                <a:spcPts val="0"/>
              </a:spcAft>
              <a:buClr>
                <a:srgbClr val="000000"/>
              </a:buClr>
              <a:buSzPts val="1200"/>
              <a:buFont typeface="Calibri"/>
              <a:buChar char="-"/>
            </a:pPr>
            <a:r>
              <a:rPr lang="en-US" i="0" dirty="0">
                <a:solidFill>
                  <a:srgbClr val="000000"/>
                </a:solidFill>
                <a:latin typeface="+mj-lt"/>
                <a:cs typeface="Arial" panose="020B0604020202020204" pitchFamily="34" charset="0"/>
              </a:rPr>
              <a:t>People who inject drugs experience high rates of homelessness and unstable housing. An assessment was conducted to examine whether homelessness or unstable housing elevates HIV or hepatitis C virus (HCV) acquisition risk among people who inject drugs.</a:t>
            </a:r>
            <a:endParaRPr i="0" dirty="0">
              <a:solidFill>
                <a:srgbClr val="000000"/>
              </a:solidFill>
              <a:latin typeface="+mj-lt"/>
              <a:cs typeface="Arial" panose="020B0604020202020204" pitchFamily="34" charset="0"/>
            </a:endParaRPr>
          </a:p>
          <a:p>
            <a:pPr marL="0" lvl="0" indent="0" algn="l" rtl="0">
              <a:spcBef>
                <a:spcPts val="0"/>
              </a:spcBef>
              <a:spcAft>
                <a:spcPts val="0"/>
              </a:spcAft>
              <a:buClr>
                <a:schemeClr val="dk1"/>
              </a:buClr>
              <a:buSzPts val="1200"/>
              <a:buFont typeface="Calibri"/>
              <a:buNone/>
            </a:pPr>
            <a:endParaRPr i="0" dirty="0">
              <a:solidFill>
                <a:srgbClr val="000000"/>
              </a:solidFill>
              <a:latin typeface="+mj-lt"/>
              <a:cs typeface="Arial" panose="020B0604020202020204" pitchFamily="34" charset="0"/>
            </a:endParaRPr>
          </a:p>
          <a:p>
            <a:pPr marL="171450" lvl="0" indent="-171450" algn="l" rtl="0">
              <a:spcBef>
                <a:spcPts val="0"/>
              </a:spcBef>
              <a:spcAft>
                <a:spcPts val="0"/>
              </a:spcAft>
              <a:buClr>
                <a:srgbClr val="000000"/>
              </a:buClr>
              <a:buSzPts val="1200"/>
              <a:buFont typeface="Roboto Condensed"/>
              <a:buChar char="-"/>
            </a:pPr>
            <a:r>
              <a:rPr lang="en-US" i="0" dirty="0">
                <a:solidFill>
                  <a:srgbClr val="000000"/>
                </a:solidFill>
                <a:latin typeface="+mj-lt"/>
                <a:cs typeface="Arial" panose="020B0604020202020204" pitchFamily="34" charset="0"/>
              </a:rPr>
              <a:t>We searched MEDLINE, Embase and PsycINFO databases for studies in any language published from 2000 to June 2019 that assessed HIV and/or HCV incidence among community-recruited people who inject drugs. Only studies reporting original results were included. We contacted authors of studies that met the inclusion criteria, but that did not report on the outcomes of interest, to request data. We extracted and pooled data from included studies using random-effects meta-analyses to quantify the associations between recent (current or past 3-12 months) </a:t>
            </a:r>
            <a:r>
              <a:rPr lang="en-US" b="1" i="0" dirty="0">
                <a:solidFill>
                  <a:srgbClr val="000000"/>
                </a:solidFill>
                <a:latin typeface="+mj-lt"/>
                <a:cs typeface="Arial" panose="020B0604020202020204" pitchFamily="34" charset="0"/>
              </a:rPr>
              <a:t>homelessness or unstable housing and HIV or HCV acquisition risk among people who inject drugs. We assessed the risk of bias using the Newcastle-Ottawa Scale and between-study heterogeneity using the I2-statistic and p-value for heterogeneity.</a:t>
            </a:r>
            <a:r>
              <a:rPr lang="en-US" b="1" dirty="0">
                <a:latin typeface="+mj-lt"/>
                <a:cs typeface="Arial" panose="020B0604020202020204" pitchFamily="34" charset="0"/>
              </a:rPr>
              <a:t/>
            </a:r>
            <a:br>
              <a:rPr lang="en-US" b="1" dirty="0">
                <a:latin typeface="+mj-lt"/>
                <a:cs typeface="Arial" panose="020B0604020202020204" pitchFamily="34" charset="0"/>
              </a:rPr>
            </a:br>
            <a:endParaRPr b="1" dirty="0">
              <a:latin typeface="+mj-lt"/>
              <a:cs typeface="Arial" panose="020B0604020202020204" pitchFamily="34" charset="0"/>
            </a:endParaRPr>
          </a:p>
          <a:p>
            <a:pPr marL="0" lvl="0" indent="0" algn="l" rtl="0">
              <a:spcBef>
                <a:spcPts val="0"/>
              </a:spcBef>
              <a:spcAft>
                <a:spcPts val="0"/>
              </a:spcAft>
              <a:buClr>
                <a:srgbClr val="000000"/>
              </a:buClr>
              <a:buSzPts val="1200"/>
              <a:buFont typeface="Roboto Condensed"/>
              <a:buNone/>
            </a:pPr>
            <a:r>
              <a:rPr lang="en-US" b="1" i="0" dirty="0">
                <a:solidFill>
                  <a:srgbClr val="000000"/>
                </a:solidFill>
                <a:latin typeface="+mj-lt"/>
                <a:cs typeface="Arial" panose="020B0604020202020204" pitchFamily="34" charset="0"/>
              </a:rPr>
              <a:t>RESULTS</a:t>
            </a:r>
          </a:p>
          <a:p>
            <a:pPr marL="0" lvl="0" indent="0" algn="l" rtl="0">
              <a:spcBef>
                <a:spcPts val="0"/>
              </a:spcBef>
              <a:spcAft>
                <a:spcPts val="0"/>
              </a:spcAft>
              <a:buClr>
                <a:srgbClr val="000000"/>
              </a:buClr>
              <a:buSzPts val="1200"/>
              <a:buFont typeface="Roboto Condensed"/>
              <a:buNone/>
            </a:pPr>
            <a:r>
              <a:rPr lang="en-US" i="0" dirty="0">
                <a:solidFill>
                  <a:srgbClr val="000000"/>
                </a:solidFill>
                <a:latin typeface="+mj-lt"/>
                <a:cs typeface="Arial" panose="020B0604020202020204" pitchFamily="34" charset="0"/>
              </a:rPr>
              <a:t>Thirty-one estimates (8 unpublished) were included in the final analysis; 11 for HIV and 20 for HCV. Studies originated from North America, Europe, Australia and Asia. Recent homelessness or unstable housing was associated with a 53% increase in HIV acquisition risk (crude relative risk [</a:t>
            </a:r>
            <a:r>
              <a:rPr lang="en-US" i="0" dirty="0" err="1">
                <a:solidFill>
                  <a:srgbClr val="000000"/>
                </a:solidFill>
                <a:latin typeface="+mj-lt"/>
                <a:cs typeface="Arial" panose="020B0604020202020204" pitchFamily="34" charset="0"/>
              </a:rPr>
              <a:t>cRR</a:t>
            </a:r>
            <a:r>
              <a:rPr lang="en-US" i="0" dirty="0">
                <a:solidFill>
                  <a:srgbClr val="000000"/>
                </a:solidFill>
                <a:latin typeface="+mj-lt"/>
                <a:cs typeface="Arial" panose="020B0604020202020204" pitchFamily="34" charset="0"/>
              </a:rPr>
              <a:t>] 1.53;95%; confidence interval [CI] </a:t>
            </a:r>
            <a:r>
              <a:rPr lang="en-US" b="0" i="0" dirty="0" smtClean="0">
                <a:solidFill>
                  <a:srgbClr val="000000"/>
                </a:solidFill>
                <a:latin typeface="+mj-lt"/>
                <a:cs typeface="Arial" panose="020B0604020202020204" pitchFamily="34" charset="0"/>
              </a:rPr>
              <a:t>1.21-1.94</a:t>
            </a:r>
            <a:r>
              <a:rPr lang="en-US" b="0" i="0" dirty="0">
                <a:solidFill>
                  <a:srgbClr val="000000"/>
                </a:solidFill>
                <a:latin typeface="+mj-lt"/>
                <a:cs typeface="Arial" panose="020B0604020202020204" pitchFamily="34" charset="0"/>
              </a:rPr>
              <a:t>; </a:t>
            </a:r>
            <a:r>
              <a:rPr lang="en-GB" sz="1200" b="0" dirty="0" smtClean="0">
                <a:latin typeface="+mj-lt"/>
              </a:rPr>
              <a:t>I</a:t>
            </a:r>
            <a:r>
              <a:rPr lang="en-GB" sz="1200" b="0" baseline="30000" dirty="0" smtClean="0">
                <a:latin typeface="+mj-lt"/>
              </a:rPr>
              <a:t>2</a:t>
            </a:r>
            <a:r>
              <a:rPr lang="en-US" b="0" i="0" dirty="0" smtClean="0">
                <a:solidFill>
                  <a:srgbClr val="000000"/>
                </a:solidFill>
                <a:latin typeface="+mj-lt"/>
                <a:cs typeface="Arial" panose="020B0604020202020204" pitchFamily="34" charset="0"/>
              </a:rPr>
              <a:t>=75</a:t>
            </a:r>
            <a:r>
              <a:rPr lang="en-US" i="0" dirty="0">
                <a:solidFill>
                  <a:srgbClr val="000000"/>
                </a:solidFill>
                <a:latin typeface="+mj-lt"/>
                <a:cs typeface="Arial" panose="020B0604020202020204" pitchFamily="34" charset="0"/>
              </a:rPr>
              <a:t>%; p-value &lt;0.001) and 63% increase in HCV acquisition risk with moderate-high between-study heterogeneity (</a:t>
            </a:r>
            <a:r>
              <a:rPr lang="en-US" i="0" dirty="0" err="1">
                <a:solidFill>
                  <a:srgbClr val="000000"/>
                </a:solidFill>
                <a:latin typeface="+mj-lt"/>
                <a:cs typeface="Arial" panose="020B0604020202020204" pitchFamily="34" charset="0"/>
              </a:rPr>
              <a:t>cRR</a:t>
            </a:r>
            <a:r>
              <a:rPr lang="en-US" i="0" dirty="0">
                <a:solidFill>
                  <a:srgbClr val="000000"/>
                </a:solidFill>
                <a:latin typeface="+mj-lt"/>
                <a:cs typeface="Arial" panose="020B0604020202020204" pitchFamily="34" charset="0"/>
              </a:rPr>
              <a:t> 1.63;95%CI 1.37-1.93;I2=53.1%;p-value&lt;0.001). This strong association persisted when pooling adjusted estimates</a:t>
            </a:r>
            <a:endParaRPr i="0" dirty="0">
              <a:solidFill>
                <a:srgbClr val="333333"/>
              </a:solidFill>
              <a:latin typeface="+mj-lt"/>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dirty="0">
              <a:latin typeface="+mj-lt"/>
              <a:cs typeface="Arial" panose="020B0604020202020204" pitchFamily="34" charset="0"/>
            </a:endParaRPr>
          </a:p>
          <a:p>
            <a:pPr marL="0" marR="0" lvl="0" indent="0" algn="l" rtl="0">
              <a:lnSpc>
                <a:spcPct val="100000"/>
              </a:lnSpc>
              <a:spcBef>
                <a:spcPts val="0"/>
              </a:spcBef>
              <a:spcAft>
                <a:spcPts val="0"/>
              </a:spcAft>
              <a:buClr>
                <a:srgbClr val="333333"/>
              </a:buClr>
              <a:buSzPts val="1200"/>
              <a:buFont typeface="Roboto Condensed"/>
              <a:buNone/>
            </a:pPr>
            <a:r>
              <a:rPr lang="en-US" i="0" dirty="0">
                <a:solidFill>
                  <a:srgbClr val="333333"/>
                </a:solidFill>
                <a:latin typeface="+mj-lt"/>
                <a:cs typeface="Arial" panose="020B0604020202020204" pitchFamily="34" charset="0"/>
              </a:rPr>
              <a:t>Virginia Shubert: </a:t>
            </a:r>
            <a:r>
              <a:rPr lang="en-US" b="1" i="0" dirty="0">
                <a:solidFill>
                  <a:srgbClr val="333333"/>
                </a:solidFill>
                <a:latin typeface="+mj-lt"/>
                <a:cs typeface="Arial" panose="020B0604020202020204" pitchFamily="34" charset="0"/>
              </a:rPr>
              <a:t>HEP C TIP: Employing a community-based treatment incentive </a:t>
            </a:r>
            <a:r>
              <a:rPr lang="en-US" b="1" i="0" dirty="0" err="1">
                <a:solidFill>
                  <a:srgbClr val="333333"/>
                </a:solidFill>
                <a:latin typeface="+mj-lt"/>
                <a:cs typeface="Arial" panose="020B0604020202020204" pitchFamily="34" charset="0"/>
              </a:rPr>
              <a:t>programme</a:t>
            </a:r>
            <a:r>
              <a:rPr lang="en-US" b="1" i="0" dirty="0">
                <a:solidFill>
                  <a:srgbClr val="333333"/>
                </a:solidFill>
                <a:latin typeface="+mj-lt"/>
                <a:cs typeface="Arial" panose="020B0604020202020204" pitchFamily="34" charset="0"/>
              </a:rPr>
              <a:t> to engage and retain vulnerable persons in curative hepatitis C treatment</a:t>
            </a:r>
            <a:endParaRPr dirty="0">
              <a:latin typeface="+mj-lt"/>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dirty="0">
              <a:latin typeface="+mj-lt"/>
              <a:cs typeface="Arial" panose="020B0604020202020204" pitchFamily="34" charset="0"/>
            </a:endParaRPr>
          </a:p>
          <a:p>
            <a:pPr marL="171450" lvl="0" indent="-171450" algn="l" rtl="0">
              <a:spcBef>
                <a:spcPts val="0"/>
              </a:spcBef>
              <a:spcAft>
                <a:spcPts val="0"/>
              </a:spcAft>
              <a:buClr>
                <a:srgbClr val="000000"/>
              </a:buClr>
              <a:buSzPts val="1200"/>
              <a:buFont typeface="Calibri"/>
              <a:buChar char="-"/>
            </a:pPr>
            <a:r>
              <a:rPr lang="en-US" i="0" dirty="0">
                <a:solidFill>
                  <a:srgbClr val="000000"/>
                </a:solidFill>
                <a:latin typeface="+mj-lt"/>
                <a:cs typeface="Arial" panose="020B0604020202020204" pitchFamily="34" charset="0"/>
              </a:rPr>
              <a:t>Social and structural barriers to hepatitis C (HCV) testing, treatment uptake, and cure among marginalized communities include substance use, homelessness, poverty, co-morbidities like HIV infection, and complicated insurance protocols. We examine the effectiveness of the Hepatitis C Treatment Incentive Program (TIP) intervention, an 18-month demonstration project at a large U.S. metropolis-based health and social service agency providing primary care (PC) to persons marginalized by experiences of homelessness, behavioral health issues and extreme poverty. </a:t>
            </a:r>
            <a:r>
              <a:rPr lang="en-US" i="0" dirty="0" err="1">
                <a:solidFill>
                  <a:srgbClr val="000000"/>
                </a:solidFill>
                <a:latin typeface="+mj-lt"/>
                <a:cs typeface="Arial" panose="020B0604020202020204" pitchFamily="34" charset="0"/>
              </a:rPr>
              <a:t>TIP's</a:t>
            </a:r>
            <a:r>
              <a:rPr lang="en-US" i="0" dirty="0">
                <a:solidFill>
                  <a:srgbClr val="000000"/>
                </a:solidFill>
                <a:latin typeface="+mj-lt"/>
                <a:cs typeface="Arial" panose="020B0604020202020204" pitchFamily="34" charset="0"/>
              </a:rPr>
              <a:t> integrated approach includes social marketing, interdisciplinary care planning, care navigation, behavioral health interventions, adherence support groups, and up to five $100 gift card incentives over a one-year period for achieving and maintaining an undetectable HCV RNA viral load (&lt;15 IU/mL). We hypothesized that financial incentives, added to integrated care, can improve HCV identification, treatment engagement and adherence among socially vulnerable persons.</a:t>
            </a:r>
            <a:br>
              <a:rPr lang="en-US" i="0" dirty="0">
                <a:solidFill>
                  <a:srgbClr val="000000"/>
                </a:solidFill>
                <a:latin typeface="+mj-lt"/>
                <a:cs typeface="Arial" panose="020B0604020202020204" pitchFamily="34" charset="0"/>
              </a:rPr>
            </a:br>
            <a:endParaRPr i="0" dirty="0">
              <a:solidFill>
                <a:srgbClr val="000000"/>
              </a:solidFill>
              <a:latin typeface="+mj-lt"/>
              <a:cs typeface="Arial" panose="020B0604020202020204" pitchFamily="34" charset="0"/>
            </a:endParaRPr>
          </a:p>
          <a:p>
            <a:pPr marL="171450" lvl="0" indent="-171450" algn="l" rtl="0">
              <a:spcBef>
                <a:spcPts val="0"/>
              </a:spcBef>
              <a:spcAft>
                <a:spcPts val="0"/>
              </a:spcAft>
              <a:buClr>
                <a:srgbClr val="000000"/>
              </a:buClr>
              <a:buSzPts val="1200"/>
              <a:buFont typeface="Roboto Condensed"/>
              <a:buChar char="-"/>
            </a:pPr>
            <a:r>
              <a:rPr lang="en-US" i="0" dirty="0">
                <a:solidFill>
                  <a:srgbClr val="000000"/>
                </a:solidFill>
                <a:latin typeface="+mj-lt"/>
                <a:cs typeface="Arial" panose="020B0604020202020204" pitchFamily="34" charset="0"/>
              </a:rPr>
              <a:t>We utilized a repeated measures, longitudinal design to compare outcomes for participants in PC during the 18 months pre-TIP implementation (1 October 2014-31 March 2016) (n=716) to outcomes for PC participants during the 18-month TIP intervention (1 April 2016-30 September 2017) (n=2,870).</a:t>
            </a:r>
            <a:endParaRPr dirty="0">
              <a:latin typeface="+mj-lt"/>
              <a:cs typeface="Arial" panose="020B0604020202020204" pitchFamily="34" charset="0"/>
            </a:endParaRPr>
          </a:p>
          <a:p>
            <a:pPr marL="171450" lvl="0" indent="-95250" algn="l" rtl="0">
              <a:spcBef>
                <a:spcPts val="0"/>
              </a:spcBef>
              <a:spcAft>
                <a:spcPts val="0"/>
              </a:spcAft>
              <a:buClr>
                <a:schemeClr val="dk1"/>
              </a:buClr>
              <a:buSzPts val="1200"/>
              <a:buFont typeface="Calibri"/>
              <a:buNone/>
            </a:pPr>
            <a:endParaRPr b="1" i="0" dirty="0">
              <a:solidFill>
                <a:srgbClr val="000000"/>
              </a:solidFill>
              <a:latin typeface="+mj-lt"/>
              <a:cs typeface="Arial" panose="020B0604020202020204" pitchFamily="34" charset="0"/>
            </a:endParaRPr>
          </a:p>
          <a:p>
            <a:pPr marL="0" lvl="0" indent="0" algn="l" rtl="0">
              <a:spcBef>
                <a:spcPts val="0"/>
              </a:spcBef>
              <a:spcAft>
                <a:spcPts val="0"/>
              </a:spcAft>
              <a:buClr>
                <a:srgbClr val="000000"/>
              </a:buClr>
              <a:buSzPts val="1200"/>
              <a:buFont typeface="Roboto Condensed"/>
              <a:buNone/>
            </a:pPr>
            <a:r>
              <a:rPr lang="en-US" b="1" i="0" dirty="0">
                <a:solidFill>
                  <a:srgbClr val="000000"/>
                </a:solidFill>
                <a:latin typeface="+mj-lt"/>
                <a:cs typeface="Arial" panose="020B0604020202020204" pitchFamily="34" charset="0"/>
              </a:rPr>
              <a:t>RESULTS</a:t>
            </a:r>
          </a:p>
          <a:p>
            <a:pPr marL="0" lvl="0" indent="0" algn="l" rtl="0">
              <a:spcBef>
                <a:spcPts val="0"/>
              </a:spcBef>
              <a:spcAft>
                <a:spcPts val="0"/>
              </a:spcAft>
              <a:buClr>
                <a:srgbClr val="000000"/>
              </a:buClr>
              <a:buSzPts val="1200"/>
              <a:buFont typeface="Roboto Condensed"/>
              <a:buNone/>
            </a:pPr>
            <a:r>
              <a:rPr lang="en-US" i="0" dirty="0">
                <a:solidFill>
                  <a:srgbClr val="000000"/>
                </a:solidFill>
                <a:latin typeface="+mj-lt"/>
                <a:cs typeface="Arial" panose="020B0604020202020204" pitchFamily="34" charset="0"/>
              </a:rPr>
              <a:t>Among HCV RNA-positive PC clients, 56% were HIV positive, 46% Black, 35% Latinx, 22% cisgender female, and 4% transgender. Compared to non-TIP participants, a significantly higher proportion of TIP participants knew their HCV status (77% vs. 60%, p&lt;0.0001). HCV prevalence was high in both groups: 18% in the intervention vs. 25% in the comparison group compared to a prevalence of 1.4% in the general population. Among those who knew their status, 43% in the intervention group engaged in treatment compared to 16% in the comparison group (p&lt;0.0001). Among those engaged in treatment, 90% achieved sustained virologic suppression in the TIP group compared to 67% in the comparison group (p&lt;0.05).</a:t>
            </a:r>
            <a:endParaRPr dirty="0">
              <a:latin typeface="+mj-lt"/>
              <a:cs typeface="Arial" panose="020B0604020202020204" pitchFamily="34" charset="0"/>
            </a:endParaRPr>
          </a:p>
          <a:p>
            <a:pPr marL="0" lvl="0" indent="0" algn="l" rtl="0">
              <a:spcBef>
                <a:spcPts val="0"/>
              </a:spcBef>
              <a:spcAft>
                <a:spcPts val="0"/>
              </a:spcAft>
              <a:buClr>
                <a:srgbClr val="000000"/>
              </a:buClr>
              <a:buSzPts val="1200"/>
              <a:buFont typeface="Roboto Condensed"/>
              <a:buNone/>
            </a:pPr>
            <a:r>
              <a:rPr lang="en-US" i="0" dirty="0">
                <a:solidFill>
                  <a:srgbClr val="000000"/>
                </a:solidFill>
                <a:latin typeface="+mj-lt"/>
                <a:cs typeface="Arial" panose="020B0604020202020204" pitchFamily="34" charset="0"/>
              </a:rPr>
              <a:t/>
            </a:r>
            <a:br>
              <a:rPr lang="en-US" i="0" dirty="0">
                <a:solidFill>
                  <a:srgbClr val="000000"/>
                </a:solidFill>
                <a:latin typeface="+mj-lt"/>
                <a:cs typeface="Arial" panose="020B0604020202020204" pitchFamily="34" charset="0"/>
              </a:rPr>
            </a:br>
            <a:r>
              <a:rPr lang="en-US" b="1" i="0" dirty="0">
                <a:solidFill>
                  <a:srgbClr val="000000"/>
                </a:solidFill>
                <a:latin typeface="+mj-lt"/>
                <a:cs typeface="Arial" panose="020B0604020202020204" pitchFamily="34" charset="0"/>
              </a:rPr>
              <a:t>CONCLUSIONS</a:t>
            </a:r>
          </a:p>
          <a:p>
            <a:pPr marL="0" lvl="0" indent="0" algn="l" rtl="0">
              <a:spcBef>
                <a:spcPts val="0"/>
              </a:spcBef>
              <a:spcAft>
                <a:spcPts val="0"/>
              </a:spcAft>
              <a:buClr>
                <a:srgbClr val="000000"/>
              </a:buClr>
              <a:buSzPts val="1200"/>
              <a:buFont typeface="Roboto Condensed"/>
              <a:buNone/>
            </a:pPr>
            <a:r>
              <a:rPr lang="en-US" i="0" dirty="0">
                <a:solidFill>
                  <a:srgbClr val="000000"/>
                </a:solidFill>
                <a:latin typeface="+mj-lt"/>
                <a:cs typeface="Arial" panose="020B0604020202020204" pitchFamily="34" charset="0"/>
              </a:rPr>
              <a:t>The TIP intervention significantly improved HCV outcomes at every point of the treatment cascade among a population with an extremely high prevalence of HCV infection who face multiple barriers to successful HCV care. Our results indicate that an integrative, multidimensional intervention like TIP, implemented in a community-based setting, can improve HCV treatment engagement and outcomes for socially vulnerable communities.</a:t>
            </a:r>
            <a:endParaRPr dirty="0">
              <a:latin typeface="+mj-lt"/>
              <a:cs typeface="Arial" panose="020B0604020202020204" pitchFamily="34" charset="0"/>
            </a:endParaRPr>
          </a:p>
          <a:p>
            <a:pPr marL="0" lvl="0" indent="0" algn="l" rtl="0">
              <a:spcBef>
                <a:spcPts val="0"/>
              </a:spcBef>
              <a:spcAft>
                <a:spcPts val="0"/>
              </a:spcAft>
              <a:buNone/>
            </a:pPr>
            <a:r>
              <a:rPr lang="en-US" dirty="0">
                <a:latin typeface="+mj-lt"/>
                <a:cs typeface="Arial" panose="020B0604020202020204" pitchFamily="34" charset="0"/>
              </a:rPr>
              <a:t/>
            </a:r>
            <a:br>
              <a:rPr lang="en-US" dirty="0">
                <a:latin typeface="+mj-lt"/>
                <a:cs typeface="Arial" panose="020B0604020202020204" pitchFamily="34" charset="0"/>
              </a:rPr>
            </a:br>
            <a:endParaRPr b="1" i="0" dirty="0">
              <a:solidFill>
                <a:srgbClr val="333333"/>
              </a:solidFill>
              <a:latin typeface="+mj-lt"/>
              <a:cs typeface="Arial" panose="020B0604020202020204" pitchFamily="34" charset="0"/>
            </a:endParaRPr>
          </a:p>
          <a:p>
            <a:pPr marL="0" lvl="0" indent="0" algn="l" rtl="0">
              <a:spcBef>
                <a:spcPts val="0"/>
              </a:spcBef>
              <a:spcAft>
                <a:spcPts val="0"/>
              </a:spcAft>
              <a:buClr>
                <a:srgbClr val="333333"/>
              </a:buClr>
              <a:buSzPts val="1200"/>
              <a:buFont typeface="Arial"/>
              <a:buNone/>
            </a:pPr>
            <a:r>
              <a:rPr lang="en-US" i="0" dirty="0">
                <a:solidFill>
                  <a:srgbClr val="333333"/>
                </a:solidFill>
                <a:latin typeface="+mj-lt"/>
                <a:cs typeface="Arial" panose="020B0604020202020204" pitchFamily="34" charset="0"/>
              </a:rPr>
              <a:t>Megan </a:t>
            </a:r>
            <a:r>
              <a:rPr lang="en-US" i="0" dirty="0" err="1">
                <a:solidFill>
                  <a:srgbClr val="333333"/>
                </a:solidFill>
                <a:latin typeface="+mj-lt"/>
                <a:cs typeface="Arial" panose="020B0604020202020204" pitchFamily="34" charset="0"/>
              </a:rPr>
              <a:t>Urry</a:t>
            </a:r>
            <a:r>
              <a:rPr lang="en-US" i="0" dirty="0">
                <a:solidFill>
                  <a:srgbClr val="333333"/>
                </a:solidFill>
                <a:latin typeface="+mj-lt"/>
                <a:cs typeface="Arial" panose="020B0604020202020204" pitchFamily="34" charset="0"/>
              </a:rPr>
              <a:t>: </a:t>
            </a:r>
            <a:r>
              <a:rPr lang="en-US" b="1" i="0" dirty="0">
                <a:solidFill>
                  <a:srgbClr val="333333"/>
                </a:solidFill>
                <a:latin typeface="+mj-lt"/>
                <a:cs typeface="Arial" panose="020B0604020202020204" pitchFamily="34" charset="0"/>
              </a:rPr>
              <a:t>Barriers to hepatitis C treatment among people living with HIV/HCV co-infection in the pre- and post-</a:t>
            </a:r>
            <a:r>
              <a:rPr lang="en-US" b="1" i="0" dirty="0" err="1">
                <a:solidFill>
                  <a:srgbClr val="333333"/>
                </a:solidFill>
                <a:latin typeface="+mj-lt"/>
                <a:cs typeface="Arial" panose="020B0604020202020204" pitchFamily="34" charset="0"/>
              </a:rPr>
              <a:t>DAA</a:t>
            </a:r>
            <a:r>
              <a:rPr lang="en-US" b="1" i="0" dirty="0">
                <a:solidFill>
                  <a:srgbClr val="333333"/>
                </a:solidFill>
                <a:latin typeface="+mj-lt"/>
                <a:cs typeface="Arial" panose="020B0604020202020204" pitchFamily="34" charset="0"/>
              </a:rPr>
              <a:t> eras</a:t>
            </a:r>
            <a:endParaRPr dirty="0">
              <a:latin typeface="+mj-lt"/>
              <a:cs typeface="Arial" panose="020B0604020202020204" pitchFamily="34" charset="0"/>
            </a:endParaRPr>
          </a:p>
          <a:p>
            <a:pPr marL="0" lvl="0" indent="0" algn="l" rtl="0">
              <a:spcBef>
                <a:spcPts val="0"/>
              </a:spcBef>
              <a:spcAft>
                <a:spcPts val="0"/>
              </a:spcAft>
              <a:buNone/>
            </a:pPr>
            <a:endParaRPr dirty="0">
              <a:latin typeface="+mj-lt"/>
              <a:cs typeface="Arial" panose="020B0604020202020204" pitchFamily="34" charset="0"/>
            </a:endParaRPr>
          </a:p>
          <a:p>
            <a:pPr marL="0" lvl="0" indent="0" algn="l" rtl="0">
              <a:spcBef>
                <a:spcPts val="0"/>
              </a:spcBef>
              <a:spcAft>
                <a:spcPts val="0"/>
              </a:spcAft>
              <a:buNone/>
            </a:pPr>
            <a:r>
              <a:rPr lang="en-US" b="1" i="0" dirty="0">
                <a:solidFill>
                  <a:srgbClr val="000000"/>
                </a:solidFill>
                <a:latin typeface="+mj-lt"/>
                <a:cs typeface="Arial" panose="020B0604020202020204" pitchFamily="34" charset="0"/>
              </a:rPr>
              <a:t>- </a:t>
            </a:r>
            <a:r>
              <a:rPr lang="en-US" i="0" dirty="0">
                <a:solidFill>
                  <a:srgbClr val="000000"/>
                </a:solidFill>
                <a:latin typeface="+mj-lt"/>
                <a:cs typeface="Arial" panose="020B0604020202020204" pitchFamily="34" charset="0"/>
              </a:rPr>
              <a:t>Treatment of hepatitis C virus (HCV) has evolved from interferon (</a:t>
            </a:r>
            <a:r>
              <a:rPr lang="en-US" i="0" dirty="0" err="1">
                <a:solidFill>
                  <a:srgbClr val="000000"/>
                </a:solidFill>
                <a:latin typeface="+mj-lt"/>
                <a:cs typeface="Arial" panose="020B0604020202020204" pitchFamily="34" charset="0"/>
              </a:rPr>
              <a:t>IFN</a:t>
            </a:r>
            <a:r>
              <a:rPr lang="en-US" i="0" dirty="0">
                <a:solidFill>
                  <a:srgbClr val="000000"/>
                </a:solidFill>
                <a:latin typeface="+mj-lt"/>
                <a:cs typeface="Arial" panose="020B0604020202020204" pitchFamily="34" charset="0"/>
              </a:rPr>
              <a:t>)-based treatments with low cure rates to more efficacious direct-acting antiviral (</a:t>
            </a:r>
            <a:r>
              <a:rPr lang="en-US" i="0" dirty="0" err="1">
                <a:solidFill>
                  <a:srgbClr val="000000"/>
                </a:solidFill>
                <a:latin typeface="+mj-lt"/>
                <a:cs typeface="Arial" panose="020B0604020202020204" pitchFamily="34" charset="0"/>
              </a:rPr>
              <a:t>DAA</a:t>
            </a:r>
            <a:r>
              <a:rPr lang="en-US" i="0" dirty="0">
                <a:solidFill>
                  <a:srgbClr val="000000"/>
                </a:solidFill>
                <a:latin typeface="+mj-lt"/>
                <a:cs typeface="Arial" panose="020B0604020202020204" pitchFamily="34" charset="0"/>
              </a:rPr>
              <a:t>) regimens. Yet barriers to cure persist amongst HIV/HCV-coinfected populations. We sought to better understand these barriers among patients and providers in the </a:t>
            </a:r>
            <a:r>
              <a:rPr lang="en-US" i="0" dirty="0" err="1">
                <a:solidFill>
                  <a:srgbClr val="000000"/>
                </a:solidFill>
                <a:latin typeface="+mj-lt"/>
                <a:cs typeface="Arial" panose="020B0604020202020204" pitchFamily="34" charset="0"/>
              </a:rPr>
              <a:t>DAA</a:t>
            </a:r>
            <a:r>
              <a:rPr lang="en-US" i="0" dirty="0">
                <a:solidFill>
                  <a:srgbClr val="000000"/>
                </a:solidFill>
                <a:latin typeface="+mj-lt"/>
                <a:cs typeface="Arial" panose="020B0604020202020204" pitchFamily="34" charset="0"/>
              </a:rPr>
              <a:t> era at our academic urban medical </a:t>
            </a:r>
            <a:r>
              <a:rPr lang="en-US" i="0" dirty="0" err="1">
                <a:solidFill>
                  <a:srgbClr val="000000"/>
                </a:solidFill>
                <a:latin typeface="+mj-lt"/>
                <a:cs typeface="Arial" panose="020B0604020202020204" pitchFamily="34" charset="0"/>
              </a:rPr>
              <a:t>centre</a:t>
            </a:r>
            <a:r>
              <a:rPr lang="en-US" i="0" dirty="0">
                <a:solidFill>
                  <a:srgbClr val="000000"/>
                </a:solidFill>
                <a:latin typeface="+mj-lt"/>
                <a:cs typeface="Arial" panose="020B0604020202020204" pitchFamily="34" charset="0"/>
              </a:rPr>
              <a:t> via the mixed-methods CHANGE (A Proposal to Cure HCV and Guide Engagement among People Living with HIV) study. Of 1,948 patients living with HIV, there were still 61 patients with untreated chronic active HCV infection at the initiation of the study.</a:t>
            </a:r>
            <a:br>
              <a:rPr lang="en-US" i="0" dirty="0">
                <a:solidFill>
                  <a:srgbClr val="000000"/>
                </a:solidFill>
                <a:latin typeface="+mj-lt"/>
                <a:cs typeface="Arial" panose="020B0604020202020204" pitchFamily="34" charset="0"/>
              </a:rPr>
            </a:br>
            <a:r>
              <a:rPr lang="en-US" i="0" dirty="0">
                <a:solidFill>
                  <a:srgbClr val="000000"/>
                </a:solidFill>
                <a:latin typeface="+mj-lt"/>
                <a:cs typeface="Arial" panose="020B0604020202020204" pitchFamily="34" charset="0"/>
              </a:rPr>
              <a:t/>
            </a:r>
            <a:br>
              <a:rPr lang="en-US" i="0" dirty="0">
                <a:solidFill>
                  <a:srgbClr val="000000"/>
                </a:solidFill>
                <a:latin typeface="+mj-lt"/>
                <a:cs typeface="Arial" panose="020B0604020202020204" pitchFamily="34" charset="0"/>
              </a:rPr>
            </a:br>
            <a:r>
              <a:rPr lang="en-US" b="1" i="0" dirty="0">
                <a:solidFill>
                  <a:srgbClr val="000000"/>
                </a:solidFill>
                <a:latin typeface="+mj-lt"/>
                <a:cs typeface="Arial" panose="020B0604020202020204" pitchFamily="34" charset="0"/>
              </a:rPr>
              <a:t>- </a:t>
            </a:r>
            <a:r>
              <a:rPr lang="en-US" i="0" dirty="0">
                <a:solidFill>
                  <a:srgbClr val="000000"/>
                </a:solidFill>
                <a:latin typeface="+mj-lt"/>
                <a:cs typeface="Arial" panose="020B0604020202020204" pitchFamily="34" charset="0"/>
              </a:rPr>
              <a:t>As a part of broader study activities, we conducted and thematically analyzed 21 in-depth interviews with people living with HIV and untreated HCV and their providers. An organizational assessment was also conducted. We compared emerging themes with previously collected site data from 2013, including 26 in-depth interviews with providers and co-infected patients.</a:t>
            </a:r>
            <a:endParaRPr dirty="0">
              <a:latin typeface="+mj-lt"/>
              <a:cs typeface="Arial" panose="020B0604020202020204" pitchFamily="34" charset="0"/>
            </a:endParaRPr>
          </a:p>
          <a:p>
            <a:pPr marL="0" lvl="0" indent="0" algn="l" rtl="0">
              <a:spcBef>
                <a:spcPts val="0"/>
              </a:spcBef>
              <a:spcAft>
                <a:spcPts val="0"/>
              </a:spcAft>
              <a:buNone/>
            </a:pPr>
            <a:r>
              <a:rPr lang="en-US" i="0" dirty="0">
                <a:solidFill>
                  <a:srgbClr val="000000"/>
                </a:solidFill>
                <a:latin typeface="+mj-lt"/>
                <a:cs typeface="Arial" panose="020B0604020202020204" pitchFamily="34" charset="0"/>
              </a:rPr>
              <a:t/>
            </a:r>
            <a:br>
              <a:rPr lang="en-US" i="0" dirty="0">
                <a:solidFill>
                  <a:srgbClr val="000000"/>
                </a:solidFill>
                <a:latin typeface="+mj-lt"/>
                <a:cs typeface="Arial" panose="020B0604020202020204" pitchFamily="34" charset="0"/>
              </a:rPr>
            </a:br>
            <a:r>
              <a:rPr lang="en-US" b="1" i="0" dirty="0">
                <a:solidFill>
                  <a:srgbClr val="000000"/>
                </a:solidFill>
                <a:latin typeface="+mj-lt"/>
                <a:cs typeface="Arial" panose="020B0604020202020204" pitchFamily="34" charset="0"/>
              </a:rPr>
              <a:t>RESULTS</a:t>
            </a:r>
          </a:p>
          <a:p>
            <a:pPr marL="0" lvl="0" indent="0" algn="l" rtl="0">
              <a:spcBef>
                <a:spcPts val="0"/>
              </a:spcBef>
              <a:spcAft>
                <a:spcPts val="0"/>
              </a:spcAft>
              <a:buNone/>
            </a:pPr>
            <a:r>
              <a:rPr lang="en-US" i="0" dirty="0">
                <a:solidFill>
                  <a:srgbClr val="000000"/>
                </a:solidFill>
                <a:latin typeface="+mj-lt"/>
                <a:cs typeface="Arial" panose="020B0604020202020204" pitchFamily="34" charset="0"/>
              </a:rPr>
              <a:t>Many barriers prevalent prior to the release of </a:t>
            </a:r>
            <a:r>
              <a:rPr lang="en-US" i="0" dirty="0" err="1">
                <a:solidFill>
                  <a:srgbClr val="000000"/>
                </a:solidFill>
                <a:latin typeface="+mj-lt"/>
                <a:cs typeface="Arial" panose="020B0604020202020204" pitchFamily="34" charset="0"/>
              </a:rPr>
              <a:t>DAAs</a:t>
            </a:r>
            <a:r>
              <a:rPr lang="en-US" i="0" dirty="0">
                <a:solidFill>
                  <a:srgbClr val="000000"/>
                </a:solidFill>
                <a:latin typeface="+mj-lt"/>
                <a:cs typeface="Arial" panose="020B0604020202020204" pitchFamily="34" charset="0"/>
              </a:rPr>
              <a:t> continue to impact accessibility to treatment, including substance use, housing instability, incarceration, lack of social support throughout therapy, and co-morbidities being prioritized over treating HCV.</a:t>
            </a:r>
            <a:br>
              <a:rPr lang="en-US" i="0" dirty="0">
                <a:solidFill>
                  <a:srgbClr val="000000"/>
                </a:solidFill>
                <a:latin typeface="+mj-lt"/>
                <a:cs typeface="Arial" panose="020B0604020202020204" pitchFamily="34" charset="0"/>
              </a:rPr>
            </a:br>
            <a:endParaRPr i="0" dirty="0">
              <a:solidFill>
                <a:srgbClr val="000000"/>
              </a:solidFill>
              <a:latin typeface="+mj-lt"/>
              <a:cs typeface="Arial" panose="020B0604020202020204" pitchFamily="34" charset="0"/>
            </a:endParaRPr>
          </a:p>
          <a:p>
            <a:pPr marL="0" lvl="0" indent="0" algn="l" rtl="0">
              <a:spcBef>
                <a:spcPts val="0"/>
              </a:spcBef>
              <a:spcAft>
                <a:spcPts val="0"/>
              </a:spcAft>
              <a:buNone/>
            </a:pPr>
            <a:r>
              <a:rPr lang="en-US" i="0" dirty="0">
                <a:solidFill>
                  <a:srgbClr val="000000"/>
                </a:solidFill>
                <a:latin typeface="+mj-lt"/>
                <a:cs typeface="Arial" panose="020B0604020202020204" pitchFamily="34" charset="0"/>
              </a:rPr>
              <a:t>Systemic barriers also persist across both generations of HCV treatment, including burdensome insurance policies and prior authorizations. Provider hesitancy to prescribe to those with unstable HIV and/or complex psychosocial needs due to the prohibitive cost of and difficulty in re-authorizing repeat prescriptions of </a:t>
            </a:r>
            <a:r>
              <a:rPr lang="en-US" i="0" dirty="0" err="1">
                <a:solidFill>
                  <a:srgbClr val="000000"/>
                </a:solidFill>
                <a:latin typeface="+mj-lt"/>
                <a:cs typeface="Arial" panose="020B0604020202020204" pitchFamily="34" charset="0"/>
              </a:rPr>
              <a:t>DAAs</a:t>
            </a:r>
            <a:r>
              <a:rPr lang="en-US" i="0" dirty="0">
                <a:solidFill>
                  <a:srgbClr val="000000"/>
                </a:solidFill>
                <a:latin typeface="+mj-lt"/>
                <a:cs typeface="Arial" panose="020B0604020202020204" pitchFamily="34" charset="0"/>
              </a:rPr>
              <a:t> has also proven to be a new deterrent to treatment. HCV treatment and cure is more widely understood now than in 2013. The evolution of infectious disease physicians, rather than hepatologists, as HCV treatment providers is also a stark difference between the two time points.</a:t>
            </a:r>
            <a:br>
              <a:rPr lang="en-US" i="0" dirty="0">
                <a:solidFill>
                  <a:srgbClr val="000000"/>
                </a:solidFill>
                <a:latin typeface="+mj-lt"/>
                <a:cs typeface="Arial" panose="020B0604020202020204" pitchFamily="34" charset="0"/>
              </a:rPr>
            </a:br>
            <a:endParaRPr i="0" dirty="0">
              <a:solidFill>
                <a:srgbClr val="000000"/>
              </a:solidFill>
              <a:latin typeface="+mj-lt"/>
              <a:cs typeface="Arial" panose="020B0604020202020204" pitchFamily="34" charset="0"/>
            </a:endParaRPr>
          </a:p>
          <a:p>
            <a:pPr marL="0" lvl="0" indent="0" algn="l" rtl="0">
              <a:spcBef>
                <a:spcPts val="0"/>
              </a:spcBef>
              <a:spcAft>
                <a:spcPts val="0"/>
              </a:spcAft>
              <a:buNone/>
            </a:pPr>
            <a:r>
              <a:rPr lang="en-US" b="1" i="0" dirty="0">
                <a:solidFill>
                  <a:srgbClr val="000000"/>
                </a:solidFill>
                <a:latin typeface="+mj-lt"/>
                <a:cs typeface="Arial" panose="020B0604020202020204" pitchFamily="34" charset="0"/>
              </a:rPr>
              <a:t>CONCLUSIONS</a:t>
            </a:r>
          </a:p>
          <a:p>
            <a:pPr marL="0" lvl="0" indent="0" algn="l" rtl="0">
              <a:spcBef>
                <a:spcPts val="0"/>
              </a:spcBef>
              <a:spcAft>
                <a:spcPts val="0"/>
              </a:spcAft>
              <a:buNone/>
            </a:pPr>
            <a:r>
              <a:rPr lang="en-US" i="0" dirty="0">
                <a:solidFill>
                  <a:srgbClr val="000000"/>
                </a:solidFill>
                <a:latin typeface="+mj-lt"/>
                <a:cs typeface="Arial" panose="020B0604020202020204" pitchFamily="34" charset="0"/>
              </a:rPr>
              <a:t>Despite ease of treatment and cure with </a:t>
            </a:r>
            <a:r>
              <a:rPr lang="en-US" i="0" dirty="0" err="1">
                <a:solidFill>
                  <a:srgbClr val="000000"/>
                </a:solidFill>
                <a:latin typeface="+mj-lt"/>
                <a:cs typeface="Arial" panose="020B0604020202020204" pitchFamily="34" charset="0"/>
              </a:rPr>
              <a:t>DAAs</a:t>
            </a:r>
            <a:r>
              <a:rPr lang="en-US" i="0" dirty="0">
                <a:solidFill>
                  <a:srgbClr val="000000"/>
                </a:solidFill>
                <a:latin typeface="+mj-lt"/>
                <a:cs typeface="Arial" panose="020B0604020202020204" pitchFamily="34" charset="0"/>
              </a:rPr>
              <a:t>, multidisciplinary case management and </a:t>
            </a:r>
            <a:r>
              <a:rPr lang="en-US" i="0" dirty="0" err="1">
                <a:solidFill>
                  <a:srgbClr val="000000"/>
                </a:solidFill>
                <a:latin typeface="+mj-lt"/>
                <a:cs typeface="Arial" panose="020B0604020202020204" pitchFamily="34" charset="0"/>
              </a:rPr>
              <a:t>behavioural</a:t>
            </a:r>
            <a:r>
              <a:rPr lang="en-US" i="0" dirty="0">
                <a:solidFill>
                  <a:srgbClr val="000000"/>
                </a:solidFill>
                <a:latin typeface="+mj-lt"/>
                <a:cs typeface="Arial" panose="020B0604020202020204" pitchFamily="34" charset="0"/>
              </a:rPr>
              <a:t> healthcare remain essential to successfully treat HIV/HCV-coinfected individuals. These findings also demonstrate successful de-specialization of HCV treatment.</a:t>
            </a:r>
            <a:endParaRPr dirty="0">
              <a:latin typeface="+mj-lt"/>
              <a:cs typeface="Arial" panose="020B0604020202020204" pitchFamily="34" charset="0"/>
            </a:endParaRPr>
          </a:p>
          <a:p>
            <a:pPr marL="0" lvl="0" indent="0" algn="l" rtl="0">
              <a:spcBef>
                <a:spcPts val="0"/>
              </a:spcBef>
              <a:spcAft>
                <a:spcPts val="0"/>
              </a:spcAft>
              <a:buNone/>
            </a:pPr>
            <a:r>
              <a:rPr lang="en-US" dirty="0">
                <a:latin typeface="+mj-lt"/>
                <a:cs typeface="Arial" panose="020B0604020202020204" pitchFamily="34" charset="0"/>
              </a:rPr>
              <a:t/>
            </a:r>
            <a:br>
              <a:rPr lang="en-US" dirty="0">
                <a:latin typeface="+mj-lt"/>
                <a:cs typeface="Arial" panose="020B0604020202020204" pitchFamily="34" charset="0"/>
              </a:rPr>
            </a:br>
            <a:endParaRPr dirty="0">
              <a:latin typeface="+mj-lt"/>
              <a:cs typeface="Arial" panose="020B0604020202020204" pitchFamily="34" charset="0"/>
            </a:endParaRPr>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1419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0" noProof="0" dirty="0">
                <a:solidFill>
                  <a:srgbClr val="333333"/>
                </a:solidFill>
              </a:rPr>
              <a:t>Transactional sex as a pathway for HIV and rising sexually transmitted infections amidst the opioid epidemic</a:t>
            </a:r>
            <a:endParaRPr lang="en-GB" noProof="0" dirty="0"/>
          </a:p>
          <a:p>
            <a:pPr marL="0" lvl="0" indent="0" algn="l" rtl="0">
              <a:spcBef>
                <a:spcPts val="0"/>
              </a:spcBef>
              <a:spcAft>
                <a:spcPts val="0"/>
              </a:spcAft>
              <a:buClr>
                <a:srgbClr val="333333"/>
              </a:buClr>
              <a:buSzPts val="1200"/>
              <a:buFont typeface="Arial"/>
              <a:buNone/>
            </a:pPr>
            <a:r>
              <a:rPr lang="en-GB" i="0" noProof="0" dirty="0">
                <a:solidFill>
                  <a:srgbClr val="333333"/>
                </a:solidFill>
              </a:rPr>
              <a:t>Matthew Ellis</a:t>
            </a:r>
          </a:p>
          <a:p>
            <a:pPr marL="0" lvl="0" indent="0" algn="l" rtl="0">
              <a:spcBef>
                <a:spcPts val="0"/>
              </a:spcBef>
              <a:spcAft>
                <a:spcPts val="0"/>
              </a:spcAft>
              <a:buClr>
                <a:srgbClr val="333333"/>
              </a:buClr>
              <a:buSzPts val="1200"/>
              <a:buFont typeface="Arial"/>
              <a:buNone/>
            </a:pPr>
            <a:endParaRPr lang="en-GB" noProof="0" dirty="0"/>
          </a:p>
          <a:p>
            <a:pPr marL="0" lvl="0" indent="0" algn="l" rtl="0">
              <a:spcBef>
                <a:spcPts val="0"/>
              </a:spcBef>
              <a:spcAft>
                <a:spcPts val="0"/>
              </a:spcAft>
              <a:buNone/>
            </a:pPr>
            <a:r>
              <a:rPr lang="en-GB" b="1" i="0" noProof="0" dirty="0">
                <a:solidFill>
                  <a:srgbClr val="000000"/>
                </a:solidFill>
              </a:rPr>
              <a:t>BACKGROUND</a:t>
            </a:r>
          </a:p>
          <a:p>
            <a:pPr marL="0" lvl="0" indent="0" algn="l" rtl="0">
              <a:spcBef>
                <a:spcPts val="0"/>
              </a:spcBef>
              <a:spcAft>
                <a:spcPts val="0"/>
              </a:spcAft>
              <a:buNone/>
            </a:pPr>
            <a:r>
              <a:rPr lang="en-GB" i="0" noProof="0" dirty="0">
                <a:solidFill>
                  <a:srgbClr val="000000"/>
                </a:solidFill>
              </a:rPr>
              <a:t>Recently, the United States has experienced increases in associated HIV, sexually transmitted infections (STIs) and opioid use disorder. Discussion of HIV/STIs in association with the opioid epidemic typically centre on injection drug use and needle sharing. However, there are other pathways of infection associated with substance use, in particular the exchange of oral, anal or vaginal sex for drugs (i.e., transactional sex). The purpose of this study was to examine the prevalence and associated factors of transactional sex among a sample of chronic opioid users.</a:t>
            </a:r>
            <a:br>
              <a:rPr lang="en-GB" i="0" noProof="0" dirty="0">
                <a:solidFill>
                  <a:srgbClr val="000000"/>
                </a:solidFill>
              </a:rPr>
            </a:br>
            <a:endParaRPr lang="en-GB" i="0" noProof="0" dirty="0">
              <a:solidFill>
                <a:srgbClr val="000000"/>
              </a:solidFill>
            </a:endParaRPr>
          </a:p>
          <a:p>
            <a:pPr marL="0" lvl="0" indent="0" algn="l" rtl="0">
              <a:spcBef>
                <a:spcPts val="0"/>
              </a:spcBef>
              <a:spcAft>
                <a:spcPts val="0"/>
              </a:spcAft>
              <a:buNone/>
            </a:pPr>
            <a:r>
              <a:rPr lang="en-GB" b="1" i="0" noProof="0" dirty="0">
                <a:solidFill>
                  <a:srgbClr val="000000"/>
                </a:solidFill>
              </a:rPr>
              <a:t>METHODS</a:t>
            </a:r>
          </a:p>
          <a:p>
            <a:pPr marL="0" lvl="0" indent="0" algn="l" rtl="0">
              <a:spcBef>
                <a:spcPts val="0"/>
              </a:spcBef>
              <a:spcAft>
                <a:spcPts val="0"/>
              </a:spcAft>
              <a:buNone/>
            </a:pPr>
            <a:r>
              <a:rPr lang="en-GB" i="0" noProof="0" dirty="0">
                <a:solidFill>
                  <a:srgbClr val="000000"/>
                </a:solidFill>
              </a:rPr>
              <a:t>Individuals entering one of 91 treatment centres across the United States for opioid use disorder (N=1,594) in 2018-2019 were surveyed on sociodemographic variables, opioid use patterns, the trading of sex (e.g., oral, anal or vaginal) for drugs, and history of HIV/STI diagnosis/treatment.</a:t>
            </a:r>
            <a:br>
              <a:rPr lang="en-GB" i="0" noProof="0" dirty="0">
                <a:solidFill>
                  <a:srgbClr val="000000"/>
                </a:solidFill>
              </a:rPr>
            </a:br>
            <a:endParaRPr lang="en-GB" i="0" noProof="0" dirty="0">
              <a:solidFill>
                <a:srgbClr val="000000"/>
              </a:solidFill>
            </a:endParaRPr>
          </a:p>
          <a:p>
            <a:pPr marL="0" lvl="0" indent="0" algn="l" rtl="0">
              <a:spcBef>
                <a:spcPts val="0"/>
              </a:spcBef>
              <a:spcAft>
                <a:spcPts val="0"/>
              </a:spcAft>
              <a:buNone/>
            </a:pPr>
            <a:r>
              <a:rPr lang="en-GB" b="1" i="0" noProof="0" dirty="0">
                <a:solidFill>
                  <a:srgbClr val="000000"/>
                </a:solidFill>
              </a:rPr>
              <a:t>RESULTS</a:t>
            </a:r>
          </a:p>
          <a:p>
            <a:pPr marL="0" lvl="0" indent="0" algn="l" rtl="0">
              <a:spcBef>
                <a:spcPts val="0"/>
              </a:spcBef>
              <a:spcAft>
                <a:spcPts val="0"/>
              </a:spcAft>
              <a:buNone/>
            </a:pPr>
            <a:r>
              <a:rPr lang="en-GB" i="0" noProof="0" dirty="0">
                <a:solidFill>
                  <a:srgbClr val="000000"/>
                </a:solidFill>
              </a:rPr>
              <a:t>Transactional sex was endorsed by 24.0% of treatment-seeking opioid users. Sexual minorities had exceptionally high rates compared to heterosexuals (56.0% vs. 18.8%, p&lt;0.001), as did females compared to males (41.7% vs. 13.5%, p&lt;0.001) and opioid injectors compared to non-injectors (31.8% vs. 18.1%, p&lt;0.001). In terms of HIV/STI history, those who exchanged sex for drugs were significantly more likely than those who have not to have been diagnosed with HIV (3.7% vs. 1.3%, p=0.002). In addition, transactional sex was associated with a greater prevalence of least one STI (59.7% vs. 27.6%), syphilis (16.1% vs. 1.8%), genital herpes (24.2% vs. 5.3%), chlamydia (30.1% vs. 11.9%) and gonorrhoea (32.3% vs. 11.4%).</a:t>
            </a:r>
            <a:br>
              <a:rPr lang="en-GB" i="0" noProof="0" dirty="0">
                <a:solidFill>
                  <a:srgbClr val="000000"/>
                </a:solidFill>
              </a:rPr>
            </a:br>
            <a:endParaRPr lang="en-GB" i="0" noProof="0" dirty="0">
              <a:solidFill>
                <a:srgbClr val="000000"/>
              </a:solidFill>
            </a:endParaRPr>
          </a:p>
          <a:p>
            <a:pPr marL="0" lvl="0" indent="0" algn="l" rtl="0">
              <a:spcBef>
                <a:spcPts val="0"/>
              </a:spcBef>
              <a:spcAft>
                <a:spcPts val="0"/>
              </a:spcAft>
              <a:buNone/>
            </a:pPr>
            <a:r>
              <a:rPr lang="en-GB" b="1" i="0" noProof="0" dirty="0">
                <a:solidFill>
                  <a:srgbClr val="000000"/>
                </a:solidFill>
              </a:rPr>
              <a:t>CONCLUSIONS</a:t>
            </a:r>
          </a:p>
          <a:p>
            <a:pPr marL="0" lvl="0" indent="0" algn="l" rtl="0">
              <a:spcBef>
                <a:spcPts val="0"/>
              </a:spcBef>
              <a:spcAft>
                <a:spcPts val="0"/>
              </a:spcAft>
              <a:buNone/>
            </a:pPr>
            <a:r>
              <a:rPr lang="en-GB" i="0" noProof="0" dirty="0">
                <a:solidFill>
                  <a:srgbClr val="000000"/>
                </a:solidFill>
              </a:rPr>
              <a:t>The exchange of sex for drugs was endorsed by a significant proportion of chronic opioid users and associated with higher rates of HIV/STIs, notably syphilis. While transactional sex was higher among females and opioid injectors, what was most striking is the high engagement of this behaviour among sexual minorities. Opioid users, in particular sexual minorities, should receive increased engagement with prevention and intervention programmes designed to mitigate potential infection from transactional sex.</a:t>
            </a:r>
            <a:endParaRPr lang="en-GB" noProof="0" dirty="0"/>
          </a:p>
          <a:p>
            <a:pPr marL="0" lvl="0" indent="0" algn="l" rtl="0">
              <a:spcBef>
                <a:spcPts val="0"/>
              </a:spcBef>
              <a:spcAft>
                <a:spcPts val="0"/>
              </a:spcAft>
              <a:buNone/>
            </a:pPr>
            <a:r>
              <a:rPr lang="en-GB" noProof="0" dirty="0"/>
              <a:t/>
            </a:r>
            <a:br>
              <a:rPr lang="en-GB" noProof="0" dirty="0"/>
            </a:br>
            <a:r>
              <a:rPr lang="en-GB" noProof="0" dirty="0"/>
              <a:t>-------------------------------</a:t>
            </a:r>
          </a:p>
          <a:p>
            <a:pPr marL="0" lvl="0" indent="0" algn="l" rtl="0">
              <a:spcBef>
                <a:spcPts val="0"/>
              </a:spcBef>
              <a:spcAft>
                <a:spcPts val="0"/>
              </a:spcAft>
              <a:buNone/>
            </a:pPr>
            <a:r>
              <a:rPr lang="en-GB" b="1" i="0" noProof="0" dirty="0">
                <a:solidFill>
                  <a:srgbClr val="333333"/>
                </a:solidFill>
              </a:rPr>
              <a:t>Persistently high rates of sexually transmitted infections in the DISCOVER HIV PrEP trial</a:t>
            </a:r>
            <a:endParaRPr lang="en-GB" noProof="0" dirty="0"/>
          </a:p>
          <a:p>
            <a:pPr marL="0" lvl="0" indent="0" algn="l" rtl="0">
              <a:spcBef>
                <a:spcPts val="0"/>
              </a:spcBef>
              <a:spcAft>
                <a:spcPts val="0"/>
              </a:spcAft>
              <a:buClr>
                <a:srgbClr val="333333"/>
              </a:buClr>
              <a:buSzPts val="1200"/>
              <a:buFont typeface="Calibri"/>
              <a:buNone/>
            </a:pPr>
            <a:r>
              <a:rPr lang="en-GB" i="0" noProof="0" dirty="0">
                <a:solidFill>
                  <a:srgbClr val="333333"/>
                </a:solidFill>
              </a:rPr>
              <a:t>Linda </a:t>
            </a:r>
            <a:r>
              <a:rPr lang="en-GB" i="0" noProof="0" dirty="0" err="1">
                <a:solidFill>
                  <a:srgbClr val="333333"/>
                </a:solidFill>
              </a:rPr>
              <a:t>Gorgos</a:t>
            </a:r>
            <a:endParaRPr lang="en-GB" i="0" noProof="0" dirty="0">
              <a:solidFill>
                <a:srgbClr val="333333"/>
              </a:solidFill>
            </a:endParaRPr>
          </a:p>
          <a:p>
            <a:pPr marL="0" lvl="0" indent="0" algn="l" rtl="0">
              <a:spcBef>
                <a:spcPts val="0"/>
              </a:spcBef>
              <a:spcAft>
                <a:spcPts val="0"/>
              </a:spcAft>
              <a:buNone/>
            </a:pPr>
            <a:endParaRPr lang="en-GB" b="1" i="0" noProof="0" dirty="0">
              <a:solidFill>
                <a:srgbClr val="000000"/>
              </a:solidFill>
            </a:endParaRPr>
          </a:p>
          <a:p>
            <a:pPr marL="0" lvl="0" indent="0" algn="l" rtl="0">
              <a:spcBef>
                <a:spcPts val="0"/>
              </a:spcBef>
              <a:spcAft>
                <a:spcPts val="0"/>
              </a:spcAft>
              <a:buNone/>
            </a:pPr>
            <a:r>
              <a:rPr lang="en-GB" b="1" i="0" noProof="0" dirty="0">
                <a:solidFill>
                  <a:srgbClr val="000000"/>
                </a:solidFill>
              </a:rPr>
              <a:t>BACKGROUND</a:t>
            </a:r>
          </a:p>
          <a:p>
            <a:pPr marL="0" lvl="0" indent="0" algn="l" rtl="0">
              <a:spcBef>
                <a:spcPts val="0"/>
              </a:spcBef>
              <a:spcAft>
                <a:spcPts val="0"/>
              </a:spcAft>
              <a:buNone/>
            </a:pPr>
            <a:r>
              <a:rPr lang="en-GB" i="0" noProof="0" dirty="0">
                <a:solidFill>
                  <a:srgbClr val="000000"/>
                </a:solidFill>
              </a:rPr>
              <a:t>In DISCOVER, F/</a:t>
            </a:r>
            <a:r>
              <a:rPr lang="en-GB" i="0" noProof="0" dirty="0" err="1">
                <a:solidFill>
                  <a:srgbClr val="000000"/>
                </a:solidFill>
              </a:rPr>
              <a:t>TAF</a:t>
            </a:r>
            <a:r>
              <a:rPr lang="en-GB" i="0" noProof="0" dirty="0">
                <a:solidFill>
                  <a:srgbClr val="000000"/>
                </a:solidFill>
              </a:rPr>
              <a:t> was noninferior to F/</a:t>
            </a:r>
            <a:r>
              <a:rPr lang="en-GB" i="0" noProof="0" dirty="0" err="1">
                <a:solidFill>
                  <a:srgbClr val="000000"/>
                </a:solidFill>
              </a:rPr>
              <a:t>TDF</a:t>
            </a:r>
            <a:r>
              <a:rPr lang="en-GB" i="0" noProof="0" dirty="0">
                <a:solidFill>
                  <a:srgbClr val="000000"/>
                </a:solidFill>
              </a:rPr>
              <a:t> for HIV PrEP in men who have sex with men and in transgender women. Here, we report STI outcomes during the trial through 96 weeks of follow-up.</a:t>
            </a:r>
            <a:r>
              <a:rPr lang="en-GB" noProof="0" dirty="0"/>
              <a:t/>
            </a:r>
            <a:br>
              <a:rPr lang="en-GB" noProof="0" dirty="0"/>
            </a:br>
            <a:endParaRPr lang="en-GB" noProof="0" dirty="0"/>
          </a:p>
          <a:p>
            <a:pPr marL="0" lvl="0" indent="0" algn="l" rtl="0">
              <a:spcBef>
                <a:spcPts val="0"/>
              </a:spcBef>
              <a:spcAft>
                <a:spcPts val="0"/>
              </a:spcAft>
              <a:buNone/>
            </a:pPr>
            <a:r>
              <a:rPr lang="en-GB" b="1" i="0" noProof="0" dirty="0">
                <a:solidFill>
                  <a:srgbClr val="000000"/>
                </a:solidFill>
              </a:rPr>
              <a:t>METHODS</a:t>
            </a:r>
          </a:p>
          <a:p>
            <a:pPr marL="0" lvl="0" indent="0" algn="l" rtl="0">
              <a:spcBef>
                <a:spcPts val="0"/>
              </a:spcBef>
              <a:spcAft>
                <a:spcPts val="0"/>
              </a:spcAft>
              <a:buNone/>
            </a:pPr>
            <a:r>
              <a:rPr lang="en-GB" i="0" noProof="0" dirty="0">
                <a:solidFill>
                  <a:srgbClr val="000000"/>
                </a:solidFill>
              </a:rPr>
              <a:t>DISCOVER randomized 5387 participants 1:1 to receive blinded daily F/</a:t>
            </a:r>
            <a:r>
              <a:rPr lang="en-GB" i="0" noProof="0" dirty="0" err="1">
                <a:solidFill>
                  <a:srgbClr val="000000"/>
                </a:solidFill>
              </a:rPr>
              <a:t>TAF</a:t>
            </a:r>
            <a:r>
              <a:rPr lang="en-GB" i="0" noProof="0" dirty="0">
                <a:solidFill>
                  <a:srgbClr val="000000"/>
                </a:solidFill>
              </a:rPr>
              <a:t> or F/</a:t>
            </a:r>
            <a:r>
              <a:rPr lang="en-GB" i="0" noProof="0" dirty="0" err="1">
                <a:solidFill>
                  <a:srgbClr val="000000"/>
                </a:solidFill>
              </a:rPr>
              <a:t>TDF</a:t>
            </a:r>
            <a:r>
              <a:rPr lang="en-GB" i="0" noProof="0" dirty="0">
                <a:solidFill>
                  <a:srgbClr val="000000"/>
                </a:solidFill>
              </a:rPr>
              <a:t> for PrEP. Participation required documented HIV risk, determined by history of rectal STI, syphilis or sexual behaviours. STI testing (gonorrhoea, chlamydia and syphilis) and sexual behaviour computer-assisted self-interview (covering the preceding three months) occurred at screening and every 12 weeks. Statistical analyses for categorical variables used the </a:t>
            </a:r>
            <a:r>
              <a:rPr lang="en-GB" i="0" noProof="0" dirty="0" err="1">
                <a:solidFill>
                  <a:srgbClr val="000000"/>
                </a:solidFill>
              </a:rPr>
              <a:t>CMH</a:t>
            </a:r>
            <a:r>
              <a:rPr lang="en-GB" i="0" noProof="0" dirty="0">
                <a:solidFill>
                  <a:srgbClr val="000000"/>
                </a:solidFill>
              </a:rPr>
              <a:t> test, and comparisons of HIV incidence used a Poisson model.</a:t>
            </a:r>
            <a:r>
              <a:rPr lang="en-GB" noProof="0" dirty="0"/>
              <a:t/>
            </a:r>
            <a:br>
              <a:rPr lang="en-GB" noProof="0" dirty="0"/>
            </a:br>
            <a:endParaRPr lang="en-GB" noProof="0" dirty="0"/>
          </a:p>
          <a:p>
            <a:pPr marL="0" lvl="0" indent="0" algn="l" rtl="0">
              <a:spcBef>
                <a:spcPts val="0"/>
              </a:spcBef>
              <a:spcAft>
                <a:spcPts val="0"/>
              </a:spcAft>
              <a:buNone/>
            </a:pPr>
            <a:r>
              <a:rPr lang="en-GB" b="1" i="0" noProof="0" dirty="0">
                <a:solidFill>
                  <a:srgbClr val="000000"/>
                </a:solidFill>
              </a:rPr>
              <a:t>RESULTS</a:t>
            </a:r>
          </a:p>
          <a:p>
            <a:pPr marL="0" lvl="0" indent="0" algn="l" rtl="0">
              <a:spcBef>
                <a:spcPts val="0"/>
              </a:spcBef>
              <a:spcAft>
                <a:spcPts val="0"/>
              </a:spcAft>
              <a:buNone/>
            </a:pPr>
            <a:r>
              <a:rPr lang="en-GB" i="0" noProof="0" dirty="0">
                <a:solidFill>
                  <a:srgbClr val="000000"/>
                </a:solidFill>
              </a:rPr>
              <a:t>At baseline, 430 (16.1%) of participants in the F/</a:t>
            </a:r>
            <a:r>
              <a:rPr lang="en-GB" i="0" noProof="0" dirty="0" err="1">
                <a:solidFill>
                  <a:srgbClr val="000000"/>
                </a:solidFill>
              </a:rPr>
              <a:t>TAF</a:t>
            </a:r>
            <a:r>
              <a:rPr lang="en-GB" i="0" noProof="0" dirty="0">
                <a:solidFill>
                  <a:srgbClr val="000000"/>
                </a:solidFill>
              </a:rPr>
              <a:t> arm and 421 (15.8%) in the T/</a:t>
            </a:r>
            <a:r>
              <a:rPr lang="en-GB" i="0" noProof="0" dirty="0" err="1">
                <a:solidFill>
                  <a:srgbClr val="000000"/>
                </a:solidFill>
              </a:rPr>
              <a:t>TDF</a:t>
            </a:r>
            <a:r>
              <a:rPr lang="en-GB" i="0" noProof="0" dirty="0">
                <a:solidFill>
                  <a:srgbClr val="000000"/>
                </a:solidFill>
              </a:rPr>
              <a:t> arm tested positive for gonorrhoea or chlamydia at any anatomic site; 299 (11.3%) and 279 (10.5%) tested positive at the rectum. The proportion of participants positive for gonorrhoea and chlamydia by visit is found in the figure. The overall incidence rate of gonorrhoea or chlamydia at any anatomic site was 85.7 and 83.1 per 100 person-years (</a:t>
            </a:r>
            <a:r>
              <a:rPr lang="en-GB" i="0" noProof="0" dirty="0" err="1">
                <a:solidFill>
                  <a:srgbClr val="000000"/>
                </a:solidFill>
              </a:rPr>
              <a:t>PY</a:t>
            </a:r>
            <a:r>
              <a:rPr lang="en-GB" i="0" noProof="0" dirty="0">
                <a:solidFill>
                  <a:srgbClr val="000000"/>
                </a:solidFill>
              </a:rPr>
              <a:t>) for F/</a:t>
            </a:r>
            <a:r>
              <a:rPr lang="en-GB" i="0" noProof="0" dirty="0" err="1">
                <a:solidFill>
                  <a:srgbClr val="000000"/>
                </a:solidFill>
              </a:rPr>
              <a:t>TAF</a:t>
            </a:r>
            <a:r>
              <a:rPr lang="en-GB" i="0" noProof="0" dirty="0">
                <a:solidFill>
                  <a:srgbClr val="000000"/>
                </a:solidFill>
              </a:rPr>
              <a:t> and F/</a:t>
            </a:r>
            <a:r>
              <a:rPr lang="en-GB" i="0" noProof="0" dirty="0" err="1">
                <a:solidFill>
                  <a:srgbClr val="000000"/>
                </a:solidFill>
              </a:rPr>
              <a:t>TDF</a:t>
            </a:r>
            <a:r>
              <a:rPr lang="en-GB" i="0" noProof="0" dirty="0">
                <a:solidFill>
                  <a:srgbClr val="000000"/>
                </a:solidFill>
              </a:rPr>
              <a:t> respectively, and for rectal gonorrhoea and chlamydia was 47.5 and 46.9 per 100PY. The 96-week prevalence of syphilis was 14.8% and 15.2% in the F/</a:t>
            </a:r>
            <a:r>
              <a:rPr lang="en-GB" i="0" noProof="0" dirty="0" err="1">
                <a:solidFill>
                  <a:srgbClr val="000000"/>
                </a:solidFill>
              </a:rPr>
              <a:t>TAF</a:t>
            </a:r>
            <a:r>
              <a:rPr lang="en-GB" i="0" noProof="0" dirty="0">
                <a:solidFill>
                  <a:srgbClr val="000000"/>
                </a:solidFill>
              </a:rPr>
              <a:t> and F/</a:t>
            </a:r>
            <a:r>
              <a:rPr lang="en-GB" i="0" noProof="0" dirty="0" err="1">
                <a:solidFill>
                  <a:srgbClr val="000000"/>
                </a:solidFill>
              </a:rPr>
              <a:t>TDF</a:t>
            </a:r>
            <a:r>
              <a:rPr lang="en-GB" i="0" noProof="0" dirty="0">
                <a:solidFill>
                  <a:srgbClr val="000000"/>
                </a:solidFill>
              </a:rPr>
              <a:t> arms, and the incidence rate was 9.9 and 9.3 per 100PY, respectively. The rate of HIV acquisition was higher in participants with a history of rectal gonorrhoea, rectal chlamydia or syphilis at screening (0.61 vs 0.12 per 100PY, p&lt;0.001). The mean (SD) number of condomless receptive anal sex partners was 3.6 (5.9) vs 3.4 (6.2) at screening and 3.8 (7.3) vs 3.9 (7.8) at week 96 for F/</a:t>
            </a:r>
            <a:r>
              <a:rPr lang="en-GB" i="0" noProof="0" dirty="0" err="1">
                <a:solidFill>
                  <a:srgbClr val="000000"/>
                </a:solidFill>
              </a:rPr>
              <a:t>TAF</a:t>
            </a:r>
            <a:r>
              <a:rPr lang="en-GB" i="0" noProof="0" dirty="0">
                <a:solidFill>
                  <a:srgbClr val="000000"/>
                </a:solidFill>
              </a:rPr>
              <a:t> and F/</a:t>
            </a:r>
            <a:r>
              <a:rPr lang="en-GB" i="0" noProof="0" dirty="0" err="1">
                <a:solidFill>
                  <a:srgbClr val="000000"/>
                </a:solidFill>
              </a:rPr>
              <a:t>TDF</a:t>
            </a:r>
            <a:r>
              <a:rPr lang="en-GB" i="0" noProof="0" dirty="0">
                <a:solidFill>
                  <a:srgbClr val="000000"/>
                </a:solidFill>
              </a:rPr>
              <a:t> respectively.</a:t>
            </a:r>
            <a:r>
              <a:rPr lang="en-GB" noProof="0" dirty="0"/>
              <a:t/>
            </a:r>
            <a:br>
              <a:rPr lang="en-GB" noProof="0" dirty="0"/>
            </a:br>
            <a:endParaRPr lang="en-GB" noProof="0" dirty="0"/>
          </a:p>
          <a:p>
            <a:pPr marL="0" lvl="0" indent="0" algn="l" rtl="0">
              <a:spcBef>
                <a:spcPts val="0"/>
              </a:spcBef>
              <a:spcAft>
                <a:spcPts val="0"/>
              </a:spcAft>
              <a:buNone/>
            </a:pPr>
            <a:r>
              <a:rPr lang="en-GB" b="1" i="0" noProof="0" dirty="0">
                <a:solidFill>
                  <a:srgbClr val="000000"/>
                </a:solidFill>
              </a:rPr>
              <a:t>CONCLUSIONS</a:t>
            </a:r>
          </a:p>
          <a:p>
            <a:pPr marL="0" lvl="0" indent="0" algn="l" rtl="0">
              <a:spcBef>
                <a:spcPts val="0"/>
              </a:spcBef>
              <a:spcAft>
                <a:spcPts val="0"/>
              </a:spcAft>
              <a:buNone/>
            </a:pPr>
            <a:r>
              <a:rPr lang="en-GB" i="0" noProof="0" dirty="0">
                <a:solidFill>
                  <a:srgbClr val="000000"/>
                </a:solidFill>
              </a:rPr>
              <a:t>STI acquisition rates, especially rectal gonorrhoea and chlamydia, remained stably high through 96 weeks of follow-up. In combination with sexual behaviour data, this argues against risk compensation in DISCOVER.</a:t>
            </a:r>
            <a:endParaRPr lang="en-GB" noProof="0"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7574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solidFill>
                  <a:srgbClr val="333333"/>
                </a:solidFill>
              </a:rPr>
              <a:t>An integrated healthcare package to improve the well-being of elderly clients with hypertension and diabetes receiving antiretroviral therapy at AIDS Information Centre (AIC) Kampala, Uganda</a:t>
            </a:r>
            <a:endParaRPr dirty="0"/>
          </a:p>
          <a:p>
            <a:pPr marL="0" lvl="0" indent="0" algn="l" rtl="0">
              <a:spcBef>
                <a:spcPts val="0"/>
              </a:spcBef>
              <a:spcAft>
                <a:spcPts val="0"/>
              </a:spcAft>
              <a:buClr>
                <a:srgbClr val="333333"/>
              </a:buClr>
              <a:buSzPts val="1200"/>
              <a:buFont typeface="Calibri"/>
              <a:buNone/>
            </a:pPr>
            <a:r>
              <a:rPr lang="en-US" i="0" dirty="0" err="1">
                <a:solidFill>
                  <a:srgbClr val="333333"/>
                </a:solidFill>
              </a:rPr>
              <a:t>Nagawa</a:t>
            </a:r>
            <a:r>
              <a:rPr lang="en-US" i="0" dirty="0">
                <a:solidFill>
                  <a:srgbClr val="333333"/>
                </a:solidFill>
              </a:rPr>
              <a:t> Elizabeth</a:t>
            </a:r>
            <a:endParaRPr dirty="0"/>
          </a:p>
          <a:p>
            <a:pPr marL="0" lvl="0" indent="0" algn="l" rtl="0">
              <a:spcBef>
                <a:spcPts val="0"/>
              </a:spcBef>
              <a:spcAft>
                <a:spcPts val="0"/>
              </a:spcAft>
              <a:buNone/>
            </a:pPr>
            <a:endParaRPr lang="en-US" b="1" i="0" dirty="0">
              <a:solidFill>
                <a:srgbClr val="000000"/>
              </a:solidFill>
            </a:endParaRPr>
          </a:p>
          <a:p>
            <a:pPr marL="0" lvl="0" indent="0" algn="l" rtl="0">
              <a:spcBef>
                <a:spcPts val="0"/>
              </a:spcBef>
              <a:spcAft>
                <a:spcPts val="0"/>
              </a:spcAft>
              <a:buNone/>
            </a:pPr>
            <a:r>
              <a:rPr lang="en-US" b="1" i="0" dirty="0">
                <a:solidFill>
                  <a:srgbClr val="000000"/>
                </a:solidFill>
              </a:rPr>
              <a:t>BACKGROUND</a:t>
            </a:r>
          </a:p>
          <a:p>
            <a:pPr marL="0" lvl="0" indent="0" algn="l" rtl="0">
              <a:spcBef>
                <a:spcPts val="0"/>
              </a:spcBef>
              <a:spcAft>
                <a:spcPts val="0"/>
              </a:spcAft>
              <a:buNone/>
            </a:pPr>
            <a:r>
              <a:rPr lang="en-US" i="0" dirty="0">
                <a:solidFill>
                  <a:srgbClr val="000000"/>
                </a:solidFill>
              </a:rPr>
              <a:t>The increasing risk of diabetes, hypertension and other NCDs among the ageing population is becoming a major challenge in Uganda, most especially among HIV/AIDS clients.</a:t>
            </a:r>
            <a:r>
              <a:rPr lang="en-US" dirty="0"/>
              <a:t/>
            </a:r>
            <a:br>
              <a:rPr lang="en-US" dirty="0"/>
            </a:br>
            <a:r>
              <a:rPr lang="en-US" i="0" dirty="0">
                <a:solidFill>
                  <a:srgbClr val="000000"/>
                </a:solidFill>
              </a:rPr>
              <a:t>An integrated healthcare package was implemented at AIC Kampala to address the increasing morbidity trends due to either hypertension/diabetes among elderly clients stable on ART. It involved screening, monitoring and management of hypertension/diabetes alongside antiretroviral therapy. The main objective of this package was to increase early diagnosis and monitoring of diabetes and hypertension among elderly clients receiving ART treatment at AIC.</a:t>
            </a:r>
            <a:r>
              <a:rPr lang="en-US" dirty="0"/>
              <a:t/>
            </a:r>
            <a:br>
              <a:rPr lang="en-US" dirty="0"/>
            </a:br>
            <a:endParaRPr lang="en-US" dirty="0"/>
          </a:p>
          <a:p>
            <a:pPr marL="0" lvl="0" indent="0" algn="l" rtl="0">
              <a:spcBef>
                <a:spcPts val="0"/>
              </a:spcBef>
              <a:spcAft>
                <a:spcPts val="0"/>
              </a:spcAft>
              <a:buNone/>
            </a:pPr>
            <a:r>
              <a:rPr lang="en-US" b="1" i="0" dirty="0">
                <a:solidFill>
                  <a:srgbClr val="000000"/>
                </a:solidFill>
              </a:rPr>
              <a:t>DESCRIPTION</a:t>
            </a:r>
          </a:p>
          <a:p>
            <a:pPr marL="0" lvl="0" indent="0" algn="l" rtl="0">
              <a:spcBef>
                <a:spcPts val="0"/>
              </a:spcBef>
              <a:spcAft>
                <a:spcPts val="0"/>
              </a:spcAft>
              <a:buNone/>
            </a:pPr>
            <a:r>
              <a:rPr lang="en-US" i="0" dirty="0">
                <a:solidFill>
                  <a:srgbClr val="000000"/>
                </a:solidFill>
              </a:rPr>
              <a:t>This is based on results of a data analysis conducted in January 2019. A Friday clinic screened clients aged 50 years and older using BP measurements, fasting/random blood sugar, weight measurement and risk factor history. Those diagnosed were managed and monitored, and health education talks were held for all elderly people receiving ART at the clinic. There were bi-monthly weekly reports on client weight trends, new diagnoses and stable vitals. Diabetes and hypertension clients were continuously reviewed and monitored from February to December 2019.</a:t>
            </a:r>
            <a:r>
              <a:rPr lang="en-US" dirty="0"/>
              <a:t/>
            </a:r>
            <a:br>
              <a:rPr lang="en-US" dirty="0"/>
            </a:br>
            <a:r>
              <a:rPr lang="en-US" dirty="0"/>
              <a:t/>
            </a:r>
            <a:br>
              <a:rPr lang="en-US" dirty="0"/>
            </a:br>
            <a:r>
              <a:rPr lang="en-US" b="1" i="0" dirty="0">
                <a:solidFill>
                  <a:srgbClr val="000000"/>
                </a:solidFill>
              </a:rPr>
              <a:t>LESSONS LEARNED</a:t>
            </a:r>
          </a:p>
          <a:p>
            <a:pPr marL="0" lvl="0" indent="0" algn="l" rtl="0">
              <a:spcBef>
                <a:spcPts val="0"/>
              </a:spcBef>
              <a:spcAft>
                <a:spcPts val="0"/>
              </a:spcAft>
              <a:buNone/>
            </a:pPr>
            <a:r>
              <a:rPr lang="en-US" i="0" dirty="0">
                <a:solidFill>
                  <a:srgbClr val="000000"/>
                </a:solidFill>
              </a:rPr>
              <a:t>Morbidity occurrences due to diabetes and hypertension among the elderly ART clients reduced to 30%. The percentage of clients diagnosed increased to 13% and 8% for hypertension and diabetes, respectively. The percentage of clients with increasing weight who attended health talks reduced by 20%.</a:t>
            </a:r>
            <a:r>
              <a:rPr lang="en-US" dirty="0"/>
              <a:t/>
            </a:r>
            <a:br>
              <a:rPr lang="en-US" dirty="0"/>
            </a:br>
            <a:endParaRPr lang="en-US" dirty="0"/>
          </a:p>
          <a:p>
            <a:pPr marL="0" lvl="0" indent="0" algn="l" rtl="0">
              <a:spcBef>
                <a:spcPts val="0"/>
              </a:spcBef>
              <a:spcAft>
                <a:spcPts val="0"/>
              </a:spcAft>
              <a:buNone/>
            </a:pPr>
            <a:r>
              <a:rPr lang="en-US" b="1" i="0" dirty="0">
                <a:solidFill>
                  <a:srgbClr val="000000"/>
                </a:solidFill>
              </a:rPr>
              <a:t>CONCLUSIONS</a:t>
            </a:r>
          </a:p>
          <a:p>
            <a:pPr marL="0" lvl="0" indent="0" algn="l" rtl="0">
              <a:spcBef>
                <a:spcPts val="0"/>
              </a:spcBef>
              <a:spcAft>
                <a:spcPts val="0"/>
              </a:spcAft>
              <a:buNone/>
            </a:pPr>
            <a:r>
              <a:rPr lang="en-US" i="0" dirty="0">
                <a:solidFill>
                  <a:srgbClr val="000000"/>
                </a:solidFill>
              </a:rPr>
              <a:t>To offer an integrated care package on screening and management of diabetes, hypertension and other non-communicable diseases associated with ageing to improve the well-being of elderly clients living with HIV.</a:t>
            </a:r>
            <a:endParaRPr dirty="0"/>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687265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Rectangle 4"/>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Picture 6">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6786944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8519971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0399963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423835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640959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8935230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2" name="Picture 11">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1675397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8" name="Picture 7">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693623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5030834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7158702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programme.aids2020.org/Abstract/Abstract/8754"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dx.doi.org/10.1016/S0140-6736(18)31070-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programme.aids2020.org/Programme/Session/3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programme.aids2020.org/Abstract/Abstract/5145" TargetMode="External"/><Relationship Id="rId4" Type="http://schemas.openxmlformats.org/officeDocument/2006/relationships/hyperlink" Target="http://programme.aids2020.org/Abstract/Abstract/531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programme.aids2020.org/Abstract/Abstract/7689" TargetMode="External"/><Relationship Id="rId5" Type="http://schemas.openxmlformats.org/officeDocument/2006/relationships/hyperlink" Target="http://programme.aids2020.org/Abstract/Abstract/8714" TargetMode="External"/><Relationship Id="rId4" Type="http://schemas.openxmlformats.org/officeDocument/2006/relationships/hyperlink" Target="https://cattendee.abstractsonline.com/meeting/9289/presentation/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programme.aids2020.org/Abstract/Abstract/9337" TargetMode="External"/><Relationship Id="rId4" Type="http://schemas.openxmlformats.org/officeDocument/2006/relationships/hyperlink" Target="http://programme.aids2020.org/Abstract/Abstract/859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rogramme.aids2020.org/Abstract/Abstract/869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programme.aids2020.org/Abstract/Abstract/9244"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7536" y="0"/>
            <a:ext cx="10686753" cy="6858000"/>
          </a:xfrm>
          <a:prstGeom prst="rect">
            <a:avLst/>
          </a:prstGeom>
        </p:spPr>
      </p:pic>
    </p:spTree>
    <p:extLst>
      <p:ext uri="{BB962C8B-B14F-4D97-AF65-F5344CB8AC3E}">
        <p14:creationId xmlns:p14="http://schemas.microsoft.com/office/powerpoint/2010/main" val="1987711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1703512" y="220628"/>
            <a:ext cx="7427168" cy="1143000"/>
          </a:xfrm>
          <a:prstGeom prst="rect">
            <a:avLst/>
          </a:prstGeom>
          <a:noFill/>
          <a:ln>
            <a:noFill/>
          </a:ln>
        </p:spPr>
        <p:txBody>
          <a:bodyPr spcFirstLastPara="1" wrap="square" lIns="91425" tIns="45700" rIns="91425" bIns="45700" anchor="ctr" anchorCtr="0">
            <a:noAutofit/>
          </a:bodyPr>
          <a:lstStyle/>
          <a:p>
            <a:pPr>
              <a:lnSpc>
                <a:spcPct val="70000"/>
              </a:lnSpc>
              <a:buClr>
                <a:srgbClr val="FF0000"/>
              </a:buClr>
              <a:buSzPts val="2945"/>
            </a:pPr>
            <a:r>
              <a:rPr lang="en-US" sz="2500" b="1" dirty="0" smtClean="0">
                <a:solidFill>
                  <a:srgbClr val="E0001B"/>
                </a:solidFill>
                <a:latin typeface="Arial" panose="020B0604020202020204" pitchFamily="34" charset="0"/>
                <a:ea typeface="Arial"/>
                <a:cs typeface="Arial" panose="020B0604020202020204" pitchFamily="34" charset="0"/>
                <a:sym typeface="Arial"/>
              </a:rPr>
              <a:t>HIV and co-infections</a:t>
            </a:r>
            <a:endParaRPr sz="2500" dirty="0">
              <a:solidFill>
                <a:srgbClr val="E0001B"/>
              </a:solidFill>
              <a:latin typeface="Arial" panose="020B0604020202020204" pitchFamily="34" charset="0"/>
              <a:cs typeface="Arial" panose="020B0604020202020204" pitchFamily="34" charset="0"/>
            </a:endParaRPr>
          </a:p>
          <a:p>
            <a:pPr>
              <a:lnSpc>
                <a:spcPct val="70000"/>
              </a:lnSpc>
              <a:spcBef>
                <a:spcPts val="600"/>
              </a:spcBef>
              <a:buClr>
                <a:schemeClr val="dk1"/>
              </a:buClr>
              <a:buSzPts val="1550"/>
            </a:pPr>
            <a:endParaRPr sz="1400" dirty="0">
              <a:solidFill>
                <a:schemeClr val="dk1"/>
              </a:solidFill>
              <a:latin typeface="Arial" panose="020B0604020202020204" pitchFamily="34" charset="0"/>
              <a:ea typeface="Arial"/>
              <a:cs typeface="Arial" panose="020B0604020202020204" pitchFamily="34" charset="0"/>
              <a:sym typeface="Arial"/>
            </a:endParaRPr>
          </a:p>
          <a:p>
            <a:pPr>
              <a:lnSpc>
                <a:spcPct val="70000"/>
              </a:lnSpc>
              <a:spcBef>
                <a:spcPts val="600"/>
              </a:spcBef>
              <a:buClr>
                <a:schemeClr val="dk1"/>
              </a:buClr>
              <a:buSzPts val="3565"/>
            </a:pPr>
            <a:r>
              <a:rPr lang="en-US" sz="3600" b="1" dirty="0">
                <a:solidFill>
                  <a:schemeClr val="dk1"/>
                </a:solidFill>
                <a:latin typeface="Arial" panose="020B0604020202020204" pitchFamily="34" charset="0"/>
                <a:ea typeface="Arial"/>
                <a:cs typeface="Arial" panose="020B0604020202020204" pitchFamily="34" charset="0"/>
                <a:sym typeface="Arial"/>
              </a:rPr>
              <a:t>Hypertension and diabetes</a:t>
            </a:r>
            <a:endParaRPr sz="3600" b="1" dirty="0">
              <a:latin typeface="Arial" panose="020B0604020202020204" pitchFamily="34" charset="0"/>
              <a:cs typeface="Arial" panose="020B0604020202020204" pitchFamily="34" charset="0"/>
            </a:endParaRPr>
          </a:p>
        </p:txBody>
      </p:sp>
      <p:sp>
        <p:nvSpPr>
          <p:cNvPr id="171" name="Google Shape;171;p21"/>
          <p:cNvSpPr txBox="1"/>
          <p:nvPr/>
        </p:nvSpPr>
        <p:spPr>
          <a:xfrm>
            <a:off x="2207568" y="1453121"/>
            <a:ext cx="8160990" cy="1139287"/>
          </a:xfrm>
          <a:prstGeom prst="rect">
            <a:avLst/>
          </a:prstGeom>
          <a:noFill/>
          <a:ln>
            <a:noFill/>
          </a:ln>
        </p:spPr>
        <p:txBody>
          <a:bodyPr spcFirstLastPara="1" wrap="square" lIns="91425" tIns="45700" rIns="91425" bIns="45700" anchor="t" anchorCtr="0">
            <a:noAutofit/>
          </a:bodyPr>
          <a:lstStyle/>
          <a:p>
            <a:pPr>
              <a:lnSpc>
                <a:spcPct val="90000"/>
              </a:lnSpc>
              <a:buClr>
                <a:schemeClr val="dk1"/>
              </a:buClr>
              <a:buSzPts val="2400"/>
            </a:pPr>
            <a:endParaRPr sz="2400">
              <a:solidFill>
                <a:schemeClr val="dk1"/>
              </a:solidFill>
              <a:latin typeface="Arial"/>
              <a:ea typeface="Arial"/>
              <a:cs typeface="Arial"/>
              <a:sym typeface="Arial"/>
            </a:endParaRPr>
          </a:p>
        </p:txBody>
      </p:sp>
      <p:sp>
        <p:nvSpPr>
          <p:cNvPr id="173" name="Google Shape;173;p21"/>
          <p:cNvSpPr txBox="1"/>
          <p:nvPr/>
        </p:nvSpPr>
        <p:spPr>
          <a:xfrm>
            <a:off x="2061372" y="2727553"/>
            <a:ext cx="4466676" cy="400110"/>
          </a:xfrm>
          <a:prstGeom prst="rect">
            <a:avLst/>
          </a:prstGeom>
          <a:noFill/>
          <a:ln>
            <a:noFill/>
          </a:ln>
        </p:spPr>
        <p:txBody>
          <a:bodyPr spcFirstLastPara="1" wrap="square" lIns="91425" tIns="45700" rIns="91425" bIns="45700" anchor="t" anchorCtr="0">
            <a:noAutofit/>
          </a:bodyPr>
          <a:lstStyle/>
          <a:p>
            <a:pPr>
              <a:buClr>
                <a:srgbClr val="000000"/>
              </a:buClr>
              <a:buSzPts val="2000"/>
            </a:pPr>
            <a:r>
              <a:rPr lang="en-US" sz="2000">
                <a:solidFill>
                  <a:srgbClr val="000000"/>
                </a:solidFill>
                <a:latin typeface="Roboto Condensed"/>
                <a:ea typeface="Roboto Condensed"/>
                <a:cs typeface="Roboto Condensed"/>
                <a:sym typeface="Roboto Condensed"/>
              </a:rPr>
              <a:t>.</a:t>
            </a:r>
            <a:endParaRPr/>
          </a:p>
        </p:txBody>
      </p:sp>
      <p:sp>
        <p:nvSpPr>
          <p:cNvPr id="174" name="Google Shape;174;p21"/>
          <p:cNvSpPr txBox="1"/>
          <p:nvPr/>
        </p:nvSpPr>
        <p:spPr>
          <a:xfrm>
            <a:off x="9031952" y="5949280"/>
            <a:ext cx="3168352" cy="369332"/>
          </a:xfrm>
          <a:prstGeom prst="rect">
            <a:avLst/>
          </a:prstGeom>
          <a:noFill/>
          <a:ln>
            <a:noFill/>
          </a:ln>
        </p:spPr>
        <p:txBody>
          <a:bodyPr spcFirstLastPara="1" wrap="square" lIns="91425" tIns="45700" rIns="91425" bIns="45700" anchor="t" anchorCtr="0">
            <a:noAutofit/>
          </a:bodyPr>
          <a:lstStyle/>
          <a:p>
            <a:r>
              <a:rPr lang="en-US" sz="1200" u="sng" dirty="0" err="1">
                <a:solidFill>
                  <a:schemeClr val="hlink"/>
                </a:solidFill>
                <a:latin typeface="Arial" panose="020B0604020202020204" pitchFamily="34" charset="0"/>
                <a:ea typeface="Roboto Condensed"/>
                <a:cs typeface="Arial" panose="020B0604020202020204" pitchFamily="34" charset="0"/>
                <a:sym typeface="Roboto Condensed"/>
                <a:hlinkClick r:id="rId3"/>
              </a:rPr>
              <a:t>Nagawa</a:t>
            </a: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 Elizabeth, </a:t>
            </a:r>
            <a:r>
              <a:rPr lang="en-GB" sz="1200" dirty="0">
                <a:latin typeface="Arial" panose="020B0604020202020204" pitchFamily="34" charset="0"/>
                <a:cs typeface="Arial" panose="020B0604020202020204" pitchFamily="34" charset="0"/>
                <a:hlinkClick r:id="rId3"/>
              </a:rPr>
              <a:t>PED0788</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175" name="Google Shape;175;p21"/>
          <p:cNvSpPr txBox="1"/>
          <p:nvPr/>
        </p:nvSpPr>
        <p:spPr>
          <a:xfrm>
            <a:off x="6312025" y="3306649"/>
            <a:ext cx="4053137" cy="461665"/>
          </a:xfrm>
          <a:prstGeom prst="rect">
            <a:avLst/>
          </a:prstGeom>
          <a:noFill/>
          <a:ln>
            <a:noFill/>
          </a:ln>
        </p:spPr>
        <p:txBody>
          <a:bodyPr spcFirstLastPara="1" wrap="square" lIns="91425" tIns="45700" rIns="91425" bIns="45700" anchor="t" anchorCtr="0">
            <a:noAutofit/>
          </a:bodyPr>
          <a:lstStyle/>
          <a:p>
            <a:endParaRPr sz="2400">
              <a:solidFill>
                <a:schemeClr val="dk1"/>
              </a:solidFill>
              <a:latin typeface="Arial"/>
              <a:ea typeface="Arial"/>
              <a:cs typeface="Arial"/>
              <a:sym typeface="Arial"/>
            </a:endParaRPr>
          </a:p>
        </p:txBody>
      </p:sp>
      <p:pic>
        <p:nvPicPr>
          <p:cNvPr id="176" name="Google Shape;176;p21"/>
          <p:cNvPicPr preferRelativeResize="0"/>
          <p:nvPr/>
        </p:nvPicPr>
        <p:blipFill rotWithShape="1">
          <a:blip r:embed="rId4">
            <a:alphaModFix/>
          </a:blip>
          <a:srcRect l="58662" t="46769" r="16137" b="9400"/>
          <a:stretch/>
        </p:blipFill>
        <p:spPr>
          <a:xfrm>
            <a:off x="466433" y="1703699"/>
            <a:ext cx="4220504" cy="4129230"/>
          </a:xfrm>
          <a:prstGeom prst="ellipse">
            <a:avLst/>
          </a:prstGeom>
          <a:noFill/>
          <a:ln>
            <a:noFill/>
          </a:ln>
        </p:spPr>
      </p:pic>
      <p:sp>
        <p:nvSpPr>
          <p:cNvPr id="177" name="Google Shape;177;p21"/>
          <p:cNvSpPr txBox="1"/>
          <p:nvPr/>
        </p:nvSpPr>
        <p:spPr>
          <a:xfrm>
            <a:off x="4871864" y="2276872"/>
            <a:ext cx="6624736" cy="2632974"/>
          </a:xfrm>
          <a:prstGeom prst="rect">
            <a:avLst/>
          </a:prstGeom>
          <a:noFill/>
          <a:ln>
            <a:noFill/>
          </a:ln>
        </p:spPr>
        <p:txBody>
          <a:bodyPr spcFirstLastPara="1" wrap="square" lIns="91425" tIns="45700" rIns="91425" bIns="45700" anchor="t" anchorCtr="0">
            <a:noAutofit/>
          </a:bodyPr>
          <a:lstStyle/>
          <a:p>
            <a:r>
              <a:rPr lang="en-US" sz="2400" dirty="0">
                <a:solidFill>
                  <a:srgbClr val="000000"/>
                </a:solidFill>
                <a:latin typeface="Arial" panose="020B0604020202020204" pitchFamily="34" charset="0"/>
                <a:ea typeface="Arial"/>
                <a:cs typeface="Arial" panose="020B0604020202020204" pitchFamily="34" charset="0"/>
                <a:sym typeface="Arial"/>
              </a:rPr>
              <a:t>Integrated care package among elderly on ART for screening and management of diabetes, hypertension and other non-communicable diseases associated with:</a:t>
            </a:r>
            <a:endParaRPr dirty="0">
              <a:latin typeface="Arial" panose="020B0604020202020204" pitchFamily="34" charset="0"/>
              <a:cs typeface="Arial" panose="020B0604020202020204" pitchFamily="34" charset="0"/>
            </a:endParaRPr>
          </a:p>
          <a:p>
            <a:pPr marL="800100" lvl="1" indent="-342900">
              <a:buClr>
                <a:srgbClr val="000000"/>
              </a:buClr>
              <a:buSzPts val="2000"/>
              <a:buFont typeface="Noto Sans Symbols"/>
              <a:buChar char="▪"/>
            </a:pPr>
            <a:r>
              <a:rPr lang="en-US" sz="2400" dirty="0">
                <a:solidFill>
                  <a:srgbClr val="000000"/>
                </a:solidFill>
                <a:latin typeface="Arial" panose="020B0604020202020204" pitchFamily="34" charset="0"/>
                <a:ea typeface="Arial"/>
                <a:cs typeface="Arial" panose="020B0604020202020204" pitchFamily="34" charset="0"/>
                <a:sym typeface="Arial"/>
              </a:rPr>
              <a:t>Reduced morbidity</a:t>
            </a:r>
            <a:endParaRPr sz="2000" dirty="0">
              <a:latin typeface="Arial" panose="020B0604020202020204" pitchFamily="34" charset="0"/>
              <a:cs typeface="Arial" panose="020B0604020202020204" pitchFamily="34" charset="0"/>
            </a:endParaRPr>
          </a:p>
          <a:p>
            <a:pPr marL="800100" lvl="1" indent="-342900">
              <a:buClr>
                <a:srgbClr val="000000"/>
              </a:buClr>
              <a:buSzPts val="2000"/>
              <a:buFont typeface="Noto Sans Symbols"/>
              <a:buChar char="▪"/>
            </a:pPr>
            <a:r>
              <a:rPr lang="en-US" sz="2400" dirty="0">
                <a:solidFill>
                  <a:srgbClr val="000000"/>
                </a:solidFill>
                <a:latin typeface="Arial" panose="020B0604020202020204" pitchFamily="34" charset="0"/>
                <a:ea typeface="Arial"/>
                <a:cs typeface="Arial" panose="020B0604020202020204" pitchFamily="34" charset="0"/>
                <a:sym typeface="Arial"/>
              </a:rPr>
              <a:t>Enhanced diagnosis </a:t>
            </a:r>
            <a:endParaRPr sz="2000" dirty="0">
              <a:latin typeface="Arial" panose="020B0604020202020204" pitchFamily="34" charset="0"/>
              <a:cs typeface="Arial" panose="020B0604020202020204" pitchFamily="34" charset="0"/>
            </a:endParaRPr>
          </a:p>
          <a:p>
            <a:pPr marL="800100" lvl="1" indent="-342900">
              <a:buClr>
                <a:srgbClr val="000000"/>
              </a:buClr>
              <a:buSzPts val="2000"/>
              <a:buFont typeface="Noto Sans Symbols"/>
              <a:buChar char="▪"/>
            </a:pPr>
            <a:r>
              <a:rPr lang="en-US" sz="2400" dirty="0">
                <a:solidFill>
                  <a:srgbClr val="000000"/>
                </a:solidFill>
                <a:latin typeface="Arial" panose="020B0604020202020204" pitchFamily="34" charset="0"/>
                <a:ea typeface="Arial"/>
                <a:cs typeface="Arial" panose="020B0604020202020204" pitchFamily="34" charset="0"/>
                <a:sym typeface="Arial"/>
              </a:rPr>
              <a:t>Reduced clientele with increasing weight</a:t>
            </a:r>
            <a:endParaRPr sz="2000" dirty="0">
              <a:latin typeface="Arial" panose="020B0604020202020204" pitchFamily="34" charset="0"/>
              <a:cs typeface="Arial" panose="020B0604020202020204" pitchFamily="34" charset="0"/>
            </a:endParaRPr>
          </a:p>
          <a:p>
            <a:pPr marL="342900" indent="-190500">
              <a:buClr>
                <a:schemeClr val="dk1"/>
              </a:buClr>
              <a:buSzPts val="2400"/>
            </a:pPr>
            <a:endParaRPr sz="24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604935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dirty="0">
                <a:solidFill>
                  <a:srgbClr val="E0001B"/>
                </a:solidFill>
              </a:rPr>
              <a:t>Contents</a:t>
            </a:r>
          </a:p>
        </p:txBody>
      </p:sp>
      <p:sp>
        <p:nvSpPr>
          <p:cNvPr id="3" name="TextBox 2"/>
          <p:cNvSpPr txBox="1"/>
          <p:nvPr/>
        </p:nvSpPr>
        <p:spPr>
          <a:xfrm>
            <a:off x="1093754" y="2254941"/>
            <a:ext cx="10802679" cy="2031325"/>
          </a:xfrm>
          <a:prstGeom prst="rect">
            <a:avLst/>
          </a:prstGeom>
          <a:noFill/>
        </p:spPr>
        <p:txBody>
          <a:bodyPr wrap="square" lIns="91440" tIns="45720" rIns="91440" bIns="45720" rtlCol="0" anchor="t">
            <a:spAutoFit/>
          </a:bodyPr>
          <a:lstStyle/>
          <a:p>
            <a:r>
              <a:rPr lang="en-US" dirty="0" smtClean="0">
                <a:latin typeface="Arial" panose="020B0604020202020204" pitchFamily="34" charset="0"/>
                <a:cs typeface="Arial" panose="020B0604020202020204" pitchFamily="34" charset="0"/>
              </a:rPr>
              <a:t>Introduction…………………………………………………………………………………………………..3</a:t>
            </a:r>
          </a:p>
          <a:p>
            <a:r>
              <a:rPr lang="en-US" dirty="0" smtClean="0">
                <a:latin typeface="Arial" panose="020B0604020202020204" pitchFamily="34" charset="0"/>
                <a:cs typeface="Arial" panose="020B0604020202020204" pitchFamily="34" charset="0"/>
              </a:rPr>
              <a:t>Incidence </a:t>
            </a:r>
            <a:r>
              <a:rPr lang="en-US" dirty="0">
                <a:latin typeface="Arial" panose="020B0604020202020204" pitchFamily="34" charset="0"/>
                <a:cs typeface="Arial" panose="020B0604020202020204" pitchFamily="34" charset="0"/>
              </a:rPr>
              <a:t>and risks of late-onset AIDS-defining opportunistic infections (LOIs</a:t>
            </a:r>
            <a:r>
              <a:rPr lang="en-US"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sym typeface="Arial"/>
              </a:rPr>
              <a:t>Tuberculosis (TB): Detection, diagnosis..….</a:t>
            </a:r>
            <a:r>
              <a:rPr lang="en-GB" dirty="0" smtClean="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sym typeface="Arial"/>
              </a:rPr>
              <a:t>Tuberculosis (TB): Preventive therapy…………………….</a:t>
            </a:r>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sym typeface="Arial"/>
              </a:rPr>
              <a:t>Hepatitis: Acquisition, treatment…………</a:t>
            </a:r>
            <a:r>
              <a:rPr lang="en-GB"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…………………………………………..8</a:t>
            </a:r>
            <a:endParaRPr lang="en-US" dirty="0">
              <a:latin typeface="Arial" panose="020B0604020202020204" pitchFamily="34" charset="0"/>
              <a:cs typeface="Arial" panose="020B0604020202020204" pitchFamily="34" charset="0"/>
            </a:endParaRPr>
          </a:p>
          <a:p>
            <a:r>
              <a:rPr lang="en-US" dirty="0">
                <a:latin typeface="Arial"/>
                <a:cs typeface="Arial"/>
              </a:rPr>
              <a:t>Sexually transmitted infections (STIs):</a:t>
            </a:r>
            <a:r>
              <a:rPr lang="en-US" dirty="0">
                <a:latin typeface="Arial"/>
                <a:cs typeface="Arial"/>
                <a:sym typeface="Arial"/>
              </a:rPr>
              <a:t> Transactional sex, acquisition</a:t>
            </a:r>
            <a:r>
              <a:rPr lang="en-US" dirty="0" smtClean="0">
                <a:latin typeface="Arial"/>
                <a:cs typeface="Arial"/>
                <a:sym typeface="Arial"/>
              </a:rPr>
              <a:t>….……………………………..9</a:t>
            </a:r>
            <a:endParaRPr lang="en-US" dirty="0">
              <a:latin typeface="Arial"/>
              <a:cs typeface="Arial"/>
            </a:endParaRPr>
          </a:p>
          <a:p>
            <a:r>
              <a:rPr lang="en-US" dirty="0">
                <a:latin typeface="Arial" panose="020B0604020202020204" pitchFamily="34" charset="0"/>
                <a:cs typeface="Arial" panose="020B0604020202020204" pitchFamily="34" charset="0"/>
                <a:sym typeface="Arial"/>
              </a:rPr>
              <a:t>Hypertension and diabetes</a:t>
            </a:r>
            <a:r>
              <a:rPr lang="en-US" dirty="0" smtClean="0">
                <a:latin typeface="Arial" panose="020B0604020202020204" pitchFamily="34" charset="0"/>
                <a:cs typeface="Arial" panose="020B0604020202020204" pitchFamily="34" charset="0"/>
                <a:sym typeface="Arial"/>
              </a:rPr>
              <a:t>…………………………………………………………………………………10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4469-67CA-4150-911F-7CCEA5A6874C}"/>
              </a:ext>
            </a:extLst>
          </p:cNvPr>
          <p:cNvSpPr>
            <a:spLocks noGrp="1"/>
          </p:cNvSpPr>
          <p:nvPr>
            <p:ph type="title"/>
          </p:nvPr>
        </p:nvSpPr>
        <p:spPr>
          <a:xfrm>
            <a:off x="1546987" y="190501"/>
            <a:ext cx="9001743" cy="1143000"/>
          </a:xfrm>
        </p:spPr>
        <p:txBody>
          <a:bodyPr>
            <a:normAutofit/>
          </a:bodyPr>
          <a:lstStyle/>
          <a:p>
            <a:r>
              <a:rPr lang="en-US" sz="3600" b="1" dirty="0">
                <a:solidFill>
                  <a:srgbClr val="E0001B"/>
                </a:solidFill>
                <a:latin typeface="Arial"/>
                <a:cs typeface="Arial"/>
              </a:rPr>
              <a:t>Introduction</a:t>
            </a:r>
            <a:endParaRPr lang="en-US" sz="3600" b="1" dirty="0">
              <a:solidFill>
                <a:srgbClr val="E0001B"/>
              </a:solidFill>
            </a:endParaRPr>
          </a:p>
        </p:txBody>
      </p:sp>
      <p:sp>
        <p:nvSpPr>
          <p:cNvPr id="3" name="Content Placeholder 2">
            <a:extLst>
              <a:ext uri="{FF2B5EF4-FFF2-40B4-BE49-F238E27FC236}">
                <a16:creationId xmlns:a16="http://schemas.microsoft.com/office/drawing/2014/main" id="{63819DA7-927E-4B31-A3F6-E0388F221D52}"/>
              </a:ext>
            </a:extLst>
          </p:cNvPr>
          <p:cNvSpPr>
            <a:spLocks noGrp="1"/>
          </p:cNvSpPr>
          <p:nvPr>
            <p:ph idx="1"/>
          </p:nvPr>
        </p:nvSpPr>
        <p:spPr>
          <a:xfrm>
            <a:off x="609600" y="1333501"/>
            <a:ext cx="10972800" cy="5059363"/>
          </a:xfrm>
        </p:spPr>
        <p:txBody>
          <a:bodyPr vert="horz" lIns="91440" tIns="45720" rIns="91440" bIns="45720" rtlCol="0" anchor="t">
            <a:normAutofit fontScale="62500" lnSpcReduction="20000"/>
          </a:bodyPr>
          <a:lstStyle/>
          <a:p>
            <a:r>
              <a:rPr lang="en-GB" dirty="0" smtClean="0">
                <a:latin typeface="Arial"/>
                <a:cs typeface="Arial"/>
              </a:rPr>
              <a:t>Forty years since the start of the epidemic, the response to HIV is in a transformative moment from a traditional vertical and humanitarian approach to an approach which is integrated in wider programmes at country level through global health frameworks such as the Sustainable Development Goals (SDGs) or Universal Health Coverage (UHC) in order to more comprehensively cover the co-infections affecting people living HIV, such as hepatitis and sexually transmitted infections. [1-5]</a:t>
            </a:r>
          </a:p>
          <a:p>
            <a:r>
              <a:rPr lang="en-GB" dirty="0" smtClean="0">
                <a:latin typeface="Arial"/>
                <a:cs typeface="Arial"/>
              </a:rPr>
              <a:t>Additionally, people living with HIV who are immunosuppressed have an increased risk of experiencing diseases caused by opportunistic infections, such as tuberculosis (TB) and </a:t>
            </a:r>
            <a:r>
              <a:rPr lang="en-GB" dirty="0" err="1" smtClean="0">
                <a:latin typeface="Arial"/>
                <a:cs typeface="Arial"/>
              </a:rPr>
              <a:t>cryptococcal</a:t>
            </a:r>
            <a:r>
              <a:rPr lang="en-GB" dirty="0" smtClean="0">
                <a:latin typeface="Arial"/>
                <a:cs typeface="Arial"/>
              </a:rPr>
              <a:t> meningitis, which thus require specific preventative, diagnostic and treatment services as part of an advanced HIV disease (AHD) service package.</a:t>
            </a:r>
            <a:endParaRPr lang="en-GB" dirty="0" smtClean="0"/>
          </a:p>
          <a:p>
            <a:r>
              <a:rPr lang="en-GB" dirty="0" smtClean="0">
                <a:latin typeface="Arial"/>
                <a:cs typeface="Arial"/>
              </a:rPr>
              <a:t>Attention to the holistic health, care and well-being needs of people living with and most vulnerable to HIV is an essential aspect of an effective HIV response.</a:t>
            </a:r>
            <a:endParaRPr lang="en-GB" dirty="0" smtClean="0"/>
          </a:p>
          <a:p>
            <a:r>
              <a:rPr lang="en-GB" dirty="0" smtClean="0">
                <a:latin typeface="Arial"/>
                <a:cs typeface="Arial"/>
              </a:rPr>
              <a:t>Person-centred care can enable greater attention to meeting the complex and evolving health and well-being needs of people living with and vulnerable to HIV.</a:t>
            </a:r>
            <a:endParaRPr lang="en-GB" dirty="0" smtClean="0"/>
          </a:p>
          <a:p>
            <a:pPr marL="0" indent="0">
              <a:buNone/>
            </a:pPr>
            <a:endParaRPr lang="en-GB" sz="1600" dirty="0" smtClean="0"/>
          </a:p>
          <a:p>
            <a:pPr>
              <a:buNone/>
            </a:pPr>
            <a:r>
              <a:rPr lang="en-GB" sz="1600" dirty="0" smtClean="0">
                <a:latin typeface="Arial"/>
                <a:cs typeface="Arial"/>
              </a:rPr>
              <a:t>[1] Bekker L-G, Alleyne G, Baral S, et al. Advancing global health and strengthening the HIV response in the era of the Sustainable Development Goals: the International AIDS Society–Lancet Commission. Lancet 2018; published online July 19. </a:t>
            </a:r>
            <a:r>
              <a:rPr lang="en-GB" sz="1600" dirty="0" smtClean="0">
                <a:latin typeface="Arial"/>
                <a:cs typeface="Arial"/>
                <a:hlinkClick r:id="rId2"/>
              </a:rPr>
              <a:t>http://dx.doi.org/10.1016/S0140-6736(18)31070-5</a:t>
            </a:r>
            <a:r>
              <a:rPr lang="en-GB" sz="1600" dirty="0" smtClean="0">
                <a:latin typeface="Arial"/>
                <a:cs typeface="Arial"/>
              </a:rPr>
              <a:t> </a:t>
            </a:r>
          </a:p>
          <a:p>
            <a:pPr>
              <a:buNone/>
            </a:pPr>
            <a:r>
              <a:rPr lang="en-GB" sz="1600" dirty="0" smtClean="0">
                <a:latin typeface="Arial"/>
                <a:cs typeface="Arial"/>
              </a:rPr>
              <a:t>[2] Keletso Makofane, Bruno Spire, </a:t>
            </a:r>
            <a:r>
              <a:rPr lang="en-GB" sz="1600" dirty="0" err="1" smtClean="0">
                <a:latin typeface="Arial"/>
                <a:cs typeface="Arial"/>
              </a:rPr>
              <a:t>Phumi</a:t>
            </a:r>
            <a:r>
              <a:rPr lang="en-GB" sz="1600" dirty="0" smtClean="0">
                <a:latin typeface="Arial"/>
                <a:cs typeface="Arial"/>
              </a:rPr>
              <a:t> </a:t>
            </a:r>
            <a:r>
              <a:rPr lang="en-GB" sz="1600" dirty="0" err="1" smtClean="0">
                <a:latin typeface="Arial"/>
                <a:cs typeface="Arial"/>
              </a:rPr>
              <a:t>Mtetwa</a:t>
            </a:r>
            <a:r>
              <a:rPr lang="en-GB" sz="1600" dirty="0" smtClean="0">
                <a:latin typeface="Arial"/>
                <a:cs typeface="Arial"/>
              </a:rPr>
              <a:t>. Tackling global health inequities in the HIV response. Published Online July 19, 2018 http://dx.doi.org/10.1016/ S0140-6736(18)31441-7 </a:t>
            </a:r>
            <a:endParaRPr lang="en-GB" sz="1600" dirty="0" smtClean="0"/>
          </a:p>
          <a:p>
            <a:pPr marL="0" indent="0">
              <a:buNone/>
            </a:pPr>
            <a:r>
              <a:rPr lang="en-GB" sz="1600" dirty="0" smtClean="0">
                <a:latin typeface="Arial"/>
                <a:cs typeface="Arial"/>
              </a:rPr>
              <a:t>[3] Kent </a:t>
            </a:r>
            <a:r>
              <a:rPr lang="en-GB" sz="1600" dirty="0" err="1" smtClean="0">
                <a:latin typeface="Arial"/>
                <a:cs typeface="Arial"/>
              </a:rPr>
              <a:t>Buse</a:t>
            </a:r>
            <a:r>
              <a:rPr lang="en-GB" sz="1600" dirty="0" smtClean="0">
                <a:latin typeface="Arial"/>
                <a:cs typeface="Arial"/>
              </a:rPr>
              <a:t>; Jonathan Jay; </a:t>
            </a:r>
            <a:r>
              <a:rPr lang="en-GB" sz="1600" dirty="0" err="1" smtClean="0">
                <a:latin typeface="Arial"/>
                <a:cs typeface="Arial"/>
              </a:rPr>
              <a:t>Morolake</a:t>
            </a:r>
            <a:r>
              <a:rPr lang="en-GB" sz="1600" dirty="0" smtClean="0">
                <a:latin typeface="Arial"/>
                <a:cs typeface="Arial"/>
              </a:rPr>
              <a:t> </a:t>
            </a:r>
            <a:r>
              <a:rPr lang="en-GB" sz="1600" dirty="0" err="1" smtClean="0">
                <a:latin typeface="Arial"/>
                <a:cs typeface="Arial"/>
              </a:rPr>
              <a:t>Odetoyinbo</a:t>
            </a:r>
            <a:r>
              <a:rPr lang="en-GB" sz="1600" dirty="0" smtClean="0">
                <a:latin typeface="Arial"/>
                <a:cs typeface="Arial"/>
              </a:rPr>
              <a:t>. AIDS and universal health coverage—stronger together. The Lancet Global Health. Volume 4, issue 1, PE10-E11, January 2016. </a:t>
            </a:r>
            <a:r>
              <a:rPr lang="en-GB" sz="1600" dirty="0" err="1" smtClean="0">
                <a:latin typeface="Arial"/>
                <a:cs typeface="Arial"/>
              </a:rPr>
              <a:t>DOI:https</a:t>
            </a:r>
            <a:r>
              <a:rPr lang="en-GB" sz="1600" dirty="0" smtClean="0">
                <a:latin typeface="Arial"/>
                <a:cs typeface="Arial"/>
              </a:rPr>
              <a:t>://doi.org/10.1016/S2214-109X(15)00273-9 </a:t>
            </a:r>
            <a:endParaRPr lang="en-GB" sz="1600" dirty="0" smtClean="0"/>
          </a:p>
          <a:p>
            <a:pPr marL="0" indent="0">
              <a:buNone/>
            </a:pPr>
            <a:r>
              <a:rPr lang="en-GB" sz="1600" dirty="0" smtClean="0">
                <a:latin typeface="Arial"/>
                <a:cs typeface="Arial"/>
              </a:rPr>
              <a:t>[4] GBD 2016 Causes of Death Collaborators. Global, regional, and national age-sex specific mortality for 264 causes of death, 1980–2016: a systematic analysis for the Global Burden of Disease Study 2016. Lancet 2017; 390: 1151–210. </a:t>
            </a:r>
            <a:endParaRPr lang="en-GB" dirty="0" smtClean="0"/>
          </a:p>
          <a:p>
            <a:pPr marL="0" indent="0">
              <a:buNone/>
            </a:pPr>
            <a:r>
              <a:rPr lang="en-GB" sz="1600" dirty="0" smtClean="0">
                <a:latin typeface="Arial"/>
                <a:cs typeface="Arial"/>
              </a:rPr>
              <a:t>[5] Global Burden of Disease Health Financing Collaborator Network. Future and potential spending on health 2015–40: development assistance for health, and government, prepaid private </a:t>
            </a:r>
            <a:endParaRPr lang="en-GB" dirty="0"/>
          </a:p>
        </p:txBody>
      </p:sp>
    </p:spTree>
    <p:extLst>
      <p:ext uri="{BB962C8B-B14F-4D97-AF65-F5344CB8AC3E}">
        <p14:creationId xmlns:p14="http://schemas.microsoft.com/office/powerpoint/2010/main" val="4040287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a:solidFill>
                  <a:srgbClr val="E0001B"/>
                </a:solidFill>
              </a:rPr>
              <a:t>Overview</a:t>
            </a:r>
          </a:p>
        </p:txBody>
      </p:sp>
      <p:sp>
        <p:nvSpPr>
          <p:cNvPr id="3" name="Rectangle: Rounded Corners 2">
            <a:hlinkClick r:id="rId3" action="ppaction://hlinksldjump"/>
            <a:extLst>
              <a:ext uri="{FF2B5EF4-FFF2-40B4-BE49-F238E27FC236}">
                <a16:creationId xmlns:a16="http://schemas.microsoft.com/office/drawing/2014/main" id="{10DCA4BE-B5BF-4A14-811F-027B64980572}"/>
              </a:ext>
            </a:extLst>
          </p:cNvPr>
          <p:cNvSpPr/>
          <p:nvPr/>
        </p:nvSpPr>
        <p:spPr>
          <a:xfrm>
            <a:off x="1295480" y="2331942"/>
            <a:ext cx="3600000" cy="2033384"/>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a:cs typeface="Arial"/>
              </a:rPr>
              <a:t>HIV and co-infections</a:t>
            </a:r>
            <a:endParaRPr lang="en-GB" sz="2400" dirty="0">
              <a:latin typeface="Arial"/>
              <a:cs typeface="Arial"/>
            </a:endParaRPr>
          </a:p>
        </p:txBody>
      </p:sp>
      <p:sp>
        <p:nvSpPr>
          <p:cNvPr id="4" name="Rectangle: Rounded Corners 22">
            <a:hlinkClick r:id="rId3" action="ppaction://hlinksldjump"/>
            <a:extLst>
              <a:ext uri="{FF2B5EF4-FFF2-40B4-BE49-F238E27FC236}">
                <a16:creationId xmlns:a16="http://schemas.microsoft.com/office/drawing/2014/main" id="{3198040B-FF02-43F6-B49C-C976AEB0E02E}"/>
              </a:ext>
            </a:extLst>
          </p:cNvPr>
          <p:cNvSpPr/>
          <p:nvPr/>
        </p:nvSpPr>
        <p:spPr>
          <a:xfrm>
            <a:off x="5111904" y="2324397"/>
            <a:ext cx="1883256"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a:cs typeface="Arial"/>
              </a:rPr>
              <a:t>Incidence and risks of LOIs</a:t>
            </a:r>
            <a:endParaRPr lang="en-GB" dirty="0">
              <a:latin typeface="Arial"/>
              <a:cs typeface="Arial"/>
            </a:endParaRPr>
          </a:p>
        </p:txBody>
      </p:sp>
      <p:sp>
        <p:nvSpPr>
          <p:cNvPr id="5" name="Rectangle: Rounded Corners 24">
            <a:hlinkClick r:id="rId4" action="ppaction://hlinksldjump"/>
            <a:extLst>
              <a:ext uri="{FF2B5EF4-FFF2-40B4-BE49-F238E27FC236}">
                <a16:creationId xmlns:a16="http://schemas.microsoft.com/office/drawing/2014/main" id="{73F709C4-FE84-458A-82DB-A4F5DDC682F2}"/>
              </a:ext>
            </a:extLst>
          </p:cNvPr>
          <p:cNvSpPr/>
          <p:nvPr/>
        </p:nvSpPr>
        <p:spPr>
          <a:xfrm>
            <a:off x="9324760" y="2346643"/>
            <a:ext cx="1101517"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latin typeface="Arial"/>
                <a:cs typeface="Arial"/>
              </a:rPr>
              <a:t>TPT</a:t>
            </a:r>
            <a:endParaRPr lang="en-GB">
              <a:latin typeface="Arial"/>
              <a:cs typeface="Arial"/>
            </a:endParaRPr>
          </a:p>
        </p:txBody>
      </p:sp>
      <p:sp>
        <p:nvSpPr>
          <p:cNvPr id="7" name="Rectangle: Rounded Corners 26">
            <a:hlinkClick r:id="rId5" action="ppaction://hlinksldjump"/>
            <a:extLst>
              <a:ext uri="{FF2B5EF4-FFF2-40B4-BE49-F238E27FC236}">
                <a16:creationId xmlns:a16="http://schemas.microsoft.com/office/drawing/2014/main" id="{1AF34193-D2D8-46FA-926C-D6F93B7F2AB3}"/>
              </a:ext>
            </a:extLst>
          </p:cNvPr>
          <p:cNvSpPr/>
          <p:nvPr/>
        </p:nvSpPr>
        <p:spPr>
          <a:xfrm>
            <a:off x="7211160" y="2346643"/>
            <a:ext cx="1897600"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0000"/>
              </a:buClr>
              <a:buSzPts val="1400"/>
            </a:pPr>
            <a:r>
              <a:rPr lang="en-US" dirty="0">
                <a:latin typeface="Arial"/>
                <a:cs typeface="Arial"/>
                <a:sym typeface="Arial"/>
              </a:rPr>
              <a:t>TB: Detection, diagnosis</a:t>
            </a:r>
            <a:endParaRPr lang="en-US" dirty="0">
              <a:latin typeface="Arial"/>
              <a:cs typeface="Arial"/>
            </a:endParaRPr>
          </a:p>
        </p:txBody>
      </p:sp>
      <p:sp>
        <p:nvSpPr>
          <p:cNvPr id="8" name="Rectangle: Rounded Corners 23">
            <a:hlinkClick r:id="rId6" action="ppaction://hlinksldjump"/>
            <a:extLst>
              <a:ext uri="{FF2B5EF4-FFF2-40B4-BE49-F238E27FC236}">
                <a16:creationId xmlns:a16="http://schemas.microsoft.com/office/drawing/2014/main" id="{34D5DF18-EAEC-4213-8811-08215980A2AD}"/>
              </a:ext>
            </a:extLst>
          </p:cNvPr>
          <p:cNvSpPr/>
          <p:nvPr/>
        </p:nvSpPr>
        <p:spPr>
          <a:xfrm>
            <a:off x="8728846" y="3429222"/>
            <a:ext cx="1821043"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Hypertension, diabetes</a:t>
            </a:r>
          </a:p>
        </p:txBody>
      </p:sp>
      <p:sp>
        <p:nvSpPr>
          <p:cNvPr id="9" name="Rectangle: Rounded Corners 28">
            <a:hlinkClick r:id="rId7" action="ppaction://hlinksldjump"/>
            <a:extLst>
              <a:ext uri="{FF2B5EF4-FFF2-40B4-BE49-F238E27FC236}">
                <a16:creationId xmlns:a16="http://schemas.microsoft.com/office/drawing/2014/main" id="{C5DFC4D9-16F6-4CB6-922B-A5D926E5D375}"/>
              </a:ext>
            </a:extLst>
          </p:cNvPr>
          <p:cNvSpPr/>
          <p:nvPr/>
        </p:nvSpPr>
        <p:spPr>
          <a:xfrm>
            <a:off x="6855943" y="3429222"/>
            <a:ext cx="1739417"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STIs: Tx sex, acquisition</a:t>
            </a:r>
          </a:p>
        </p:txBody>
      </p:sp>
      <p:sp>
        <p:nvSpPr>
          <p:cNvPr id="10" name="Rectangle: Rounded Corners 32">
            <a:hlinkClick r:id="rId8" action="ppaction://hlinksldjump"/>
            <a:extLst>
              <a:ext uri="{FF2B5EF4-FFF2-40B4-BE49-F238E27FC236}">
                <a16:creationId xmlns:a16="http://schemas.microsoft.com/office/drawing/2014/main" id="{05D18C01-BB95-45E7-94AA-35CB88A7A78E}"/>
              </a:ext>
            </a:extLst>
          </p:cNvPr>
          <p:cNvSpPr/>
          <p:nvPr/>
        </p:nvSpPr>
        <p:spPr>
          <a:xfrm>
            <a:off x="5111904" y="3429222"/>
            <a:ext cx="1610553"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Hepatitis: Acquisition, treatment</a:t>
            </a:r>
          </a:p>
        </p:txBody>
      </p:sp>
    </p:spTree>
    <p:extLst>
      <p:ext uri="{BB962C8B-B14F-4D97-AF65-F5344CB8AC3E}">
        <p14:creationId xmlns:p14="http://schemas.microsoft.com/office/powerpoint/2010/main" val="1748526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631504" y="260648"/>
            <a:ext cx="10297144" cy="1152128"/>
          </a:xfrm>
          <a:prstGeom prst="rect">
            <a:avLst/>
          </a:prstGeom>
          <a:noFill/>
          <a:ln>
            <a:noFill/>
          </a:ln>
        </p:spPr>
        <p:txBody>
          <a:bodyPr spcFirstLastPara="1" vert="horz" wrap="square" lIns="91425" tIns="45700" rIns="91425" bIns="45700" rtlCol="0" anchor="ctr" anchorCtr="0">
            <a:noAutofit/>
          </a:bodyPr>
          <a:lstStyle/>
          <a:p>
            <a:pPr algn="l">
              <a:spcBef>
                <a:spcPts val="0"/>
              </a:spcBef>
              <a:buClr>
                <a:srgbClr val="E3000F"/>
              </a:buClr>
              <a:buSzPts val="3200"/>
            </a:pPr>
            <a:r>
              <a:rPr lang="en-US" sz="2500" b="1" dirty="0" smtClean="0">
                <a:solidFill>
                  <a:srgbClr val="E0001B"/>
                </a:solidFill>
              </a:rPr>
              <a:t>HIV and co-infections</a:t>
            </a:r>
            <a:r>
              <a:rPr lang="en-US" sz="2500" b="1" dirty="0">
                <a:solidFill>
                  <a:srgbClr val="FF0000"/>
                </a:solidFill>
              </a:rPr>
              <a:t/>
            </a:r>
            <a:br>
              <a:rPr lang="en-US" sz="2500" b="1" dirty="0">
                <a:solidFill>
                  <a:srgbClr val="FF0000"/>
                </a:solidFill>
              </a:rPr>
            </a:br>
            <a:r>
              <a:rPr lang="en-US" sz="1400" dirty="0">
                <a:solidFill>
                  <a:srgbClr val="E3000F"/>
                </a:solidFill>
              </a:rPr>
              <a:t/>
            </a:r>
            <a:br>
              <a:rPr lang="en-US" sz="1400" dirty="0">
                <a:solidFill>
                  <a:srgbClr val="E3000F"/>
                </a:solidFill>
              </a:rPr>
            </a:br>
            <a:r>
              <a:rPr lang="en-US" sz="3200" b="1" dirty="0"/>
              <a:t>Incidence and risks of late-onset AIDS-defining opportunistic infections </a:t>
            </a:r>
            <a:r>
              <a:rPr lang="en-US" sz="3200" b="1" dirty="0" smtClean="0"/>
              <a:t>(LOIs)</a:t>
            </a:r>
            <a:endParaRPr sz="3200" b="1" dirty="0"/>
          </a:p>
        </p:txBody>
      </p:sp>
      <p:sp>
        <p:nvSpPr>
          <p:cNvPr id="105" name="Google Shape;105;p16"/>
          <p:cNvSpPr txBox="1">
            <a:spLocks noGrp="1"/>
          </p:cNvSpPr>
          <p:nvPr>
            <p:ph type="body" idx="1"/>
          </p:nvPr>
        </p:nvSpPr>
        <p:spPr>
          <a:xfrm>
            <a:off x="407368" y="1988972"/>
            <a:ext cx="4750677" cy="3888300"/>
          </a:xfrm>
          <a:prstGeom prst="rect">
            <a:avLst/>
          </a:prstGeom>
          <a:noFill/>
          <a:ln>
            <a:noFill/>
          </a:ln>
        </p:spPr>
        <p:txBody>
          <a:bodyPr spcFirstLastPara="1" vert="horz" wrap="square" lIns="91425" tIns="45700" rIns="91425" bIns="45700" rtlCol="0" anchor="t" anchorCtr="0">
            <a:noAutofit/>
          </a:bodyPr>
          <a:lstStyle/>
          <a:p>
            <a:pPr indent="-317500">
              <a:spcBef>
                <a:spcPts val="0"/>
              </a:spcBef>
              <a:buClr>
                <a:srgbClr val="000000"/>
              </a:buClr>
              <a:buSzPts val="2000"/>
            </a:pPr>
            <a:r>
              <a:rPr lang="en-US" sz="2400" dirty="0">
                <a:solidFill>
                  <a:srgbClr val="000000"/>
                </a:solidFill>
              </a:rPr>
              <a:t>Incidence of late-onset AIDS-defining opportunistic infections (LOIs) and associated factors largely unknown in resource-limited settings</a:t>
            </a:r>
          </a:p>
          <a:p>
            <a:pPr marL="25400" indent="0">
              <a:spcBef>
                <a:spcPts val="0"/>
              </a:spcBef>
              <a:buClr>
                <a:srgbClr val="000000"/>
              </a:buClr>
              <a:buSzPts val="2000"/>
              <a:buNone/>
            </a:pPr>
            <a:endParaRPr sz="2400" dirty="0"/>
          </a:p>
          <a:p>
            <a:pPr indent="-317500">
              <a:spcBef>
                <a:spcPts val="480"/>
              </a:spcBef>
              <a:buClr>
                <a:srgbClr val="000000"/>
              </a:buClr>
              <a:buSzPts val="2000"/>
            </a:pPr>
            <a:r>
              <a:rPr lang="en-US" sz="2400" dirty="0">
                <a:solidFill>
                  <a:srgbClr val="000000"/>
                </a:solidFill>
              </a:rPr>
              <a:t>Risk factors similar to those usually associated with early opportunistic infections </a:t>
            </a:r>
            <a:endParaRPr sz="2400" dirty="0"/>
          </a:p>
          <a:p>
            <a:pPr indent="-190500">
              <a:spcBef>
                <a:spcPts val="480"/>
              </a:spcBef>
              <a:buClr>
                <a:schemeClr val="dk1"/>
              </a:buClr>
              <a:buSzPts val="2400"/>
              <a:buNone/>
            </a:pPr>
            <a:endParaRPr sz="2400" dirty="0">
              <a:solidFill>
                <a:srgbClr val="000000"/>
              </a:solidFill>
            </a:endParaRPr>
          </a:p>
          <a:p>
            <a:pPr indent="-190500">
              <a:spcBef>
                <a:spcPts val="480"/>
              </a:spcBef>
              <a:buClr>
                <a:schemeClr val="dk1"/>
              </a:buClr>
              <a:buSzPts val="2400"/>
              <a:buNone/>
            </a:pPr>
            <a:endParaRPr sz="2400" dirty="0"/>
          </a:p>
        </p:txBody>
      </p:sp>
      <p:sp>
        <p:nvSpPr>
          <p:cNvPr id="107" name="Google Shape;107;p16"/>
          <p:cNvSpPr txBox="1"/>
          <p:nvPr/>
        </p:nvSpPr>
        <p:spPr>
          <a:xfrm>
            <a:off x="9336360" y="5960783"/>
            <a:ext cx="2592288" cy="365810"/>
          </a:xfrm>
          <a:prstGeom prst="rect">
            <a:avLst/>
          </a:prstGeom>
          <a:noFill/>
          <a:ln>
            <a:noFill/>
          </a:ln>
        </p:spPr>
        <p:txBody>
          <a:bodyPr spcFirstLastPara="1" wrap="square" lIns="91425" tIns="45700" rIns="91425" bIns="45700" anchor="t" anchorCtr="0">
            <a:noAutofit/>
          </a:bodyPr>
          <a:lstStyle/>
          <a:p>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Isaac Núñez-Saavedra, </a:t>
            </a:r>
            <a:r>
              <a:rPr lang="en-GB" sz="1200" dirty="0">
                <a:latin typeface="Arial" panose="020B0604020202020204" pitchFamily="34" charset="0"/>
                <a:cs typeface="Arial" panose="020B0604020202020204" pitchFamily="34" charset="0"/>
                <a:hlinkClick r:id="rId3"/>
              </a:rPr>
              <a:t>OAB0202</a:t>
            </a:r>
            <a:endParaRPr sz="1200" dirty="0">
              <a:solidFill>
                <a:srgbClr val="333333"/>
              </a:solidFill>
              <a:latin typeface="Arial" panose="020B0604020202020204" pitchFamily="34" charset="0"/>
              <a:ea typeface="Roboto Condensed"/>
              <a:cs typeface="Arial" panose="020B0604020202020204" pitchFamily="34" charset="0"/>
              <a:sym typeface="Roboto Condensed"/>
            </a:endParaRPr>
          </a:p>
        </p:txBody>
      </p:sp>
      <p:pic>
        <p:nvPicPr>
          <p:cNvPr id="108" name="Google Shape;108;p16"/>
          <p:cNvPicPr preferRelativeResize="0"/>
          <p:nvPr/>
        </p:nvPicPr>
        <p:blipFill rotWithShape="1">
          <a:blip r:embed="rId4">
            <a:alphaModFix/>
          </a:blip>
          <a:srcRect/>
          <a:stretch/>
        </p:blipFill>
        <p:spPr>
          <a:xfrm>
            <a:off x="5303912" y="1762191"/>
            <a:ext cx="5976664" cy="4115081"/>
          </a:xfrm>
          <a:prstGeom prst="rect">
            <a:avLst/>
          </a:prstGeom>
          <a:noFill/>
          <a:ln>
            <a:noFill/>
          </a:ln>
        </p:spPr>
      </p:pic>
    </p:spTree>
    <p:extLst>
      <p:ext uri="{BB962C8B-B14F-4D97-AF65-F5344CB8AC3E}">
        <p14:creationId xmlns:p14="http://schemas.microsoft.com/office/powerpoint/2010/main" val="4064625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body" idx="1"/>
          </p:nvPr>
        </p:nvSpPr>
        <p:spPr>
          <a:xfrm>
            <a:off x="477628" y="1571961"/>
            <a:ext cx="5732342" cy="1627051"/>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SzPts val="2400"/>
              <a:buNone/>
            </a:pPr>
            <a:r>
              <a:rPr lang="en-US" sz="2200" dirty="0"/>
              <a:t>Systematic screening for HIV, TB and enhanced TB diagnostic package for hospitalized patients significantly improved TB diagnosis rate</a:t>
            </a:r>
            <a:endParaRPr sz="2200" dirty="0"/>
          </a:p>
        </p:txBody>
      </p:sp>
      <p:sp>
        <p:nvSpPr>
          <p:cNvPr id="115" name="Google Shape;115;p17"/>
          <p:cNvSpPr txBox="1"/>
          <p:nvPr/>
        </p:nvSpPr>
        <p:spPr>
          <a:xfrm>
            <a:off x="1612075" y="284906"/>
            <a:ext cx="9529167" cy="1143000"/>
          </a:xfrm>
          <a:prstGeom prst="rect">
            <a:avLst/>
          </a:prstGeom>
          <a:noFill/>
          <a:ln>
            <a:noFill/>
          </a:ln>
        </p:spPr>
        <p:txBody>
          <a:bodyPr spcFirstLastPara="1" wrap="square" lIns="91425" tIns="45700" rIns="91425" bIns="45700" anchor="ctr" anchorCtr="0">
            <a:noAutofit/>
          </a:bodyPr>
          <a:lstStyle/>
          <a:p>
            <a:pPr>
              <a:buClr>
                <a:srgbClr val="FF0000"/>
              </a:buClr>
              <a:buSzPts val="3200"/>
            </a:pPr>
            <a:r>
              <a:rPr lang="en-US" sz="2500" b="1" dirty="0" smtClean="0">
                <a:solidFill>
                  <a:srgbClr val="E0001B"/>
                </a:solidFill>
                <a:latin typeface="Arial"/>
                <a:ea typeface="Arial"/>
                <a:cs typeface="Arial"/>
                <a:sym typeface="Arial"/>
              </a:rPr>
              <a:t>HIV and co-infections</a:t>
            </a:r>
            <a:endParaRPr sz="2500" dirty="0">
              <a:solidFill>
                <a:srgbClr val="E0001B"/>
              </a:solidFill>
            </a:endParaRPr>
          </a:p>
          <a:p>
            <a:pPr>
              <a:buClr>
                <a:srgbClr val="FF0000"/>
              </a:buClr>
              <a:buSzPts val="1400"/>
            </a:pPr>
            <a:r>
              <a:rPr lang="en-US" sz="1400" dirty="0">
                <a:solidFill>
                  <a:srgbClr val="FF0000"/>
                </a:solidFill>
                <a:latin typeface="Arial"/>
                <a:ea typeface="Arial"/>
                <a:cs typeface="Arial"/>
                <a:sym typeface="Arial"/>
              </a:rPr>
              <a:t/>
            </a:r>
            <a:br>
              <a:rPr lang="en-US" sz="1400" dirty="0">
                <a:solidFill>
                  <a:srgbClr val="FF0000"/>
                </a:solidFill>
                <a:latin typeface="Arial"/>
                <a:ea typeface="Arial"/>
                <a:cs typeface="Arial"/>
                <a:sym typeface="Arial"/>
              </a:rPr>
            </a:br>
            <a:r>
              <a:rPr lang="en-US" sz="3600" b="1" dirty="0">
                <a:latin typeface="Arial"/>
                <a:ea typeface="Arial"/>
                <a:cs typeface="Arial"/>
                <a:sym typeface="Arial"/>
              </a:rPr>
              <a:t>Tuberculosis (TB): </a:t>
            </a:r>
            <a:r>
              <a:rPr lang="en-US" sz="3600" b="1" dirty="0">
                <a:solidFill>
                  <a:schemeClr val="dk1"/>
                </a:solidFill>
                <a:latin typeface="Arial"/>
                <a:ea typeface="Arial"/>
                <a:cs typeface="Arial"/>
                <a:sym typeface="Arial"/>
              </a:rPr>
              <a:t>Detection, diagnosis</a:t>
            </a:r>
            <a:endParaRPr sz="3600" b="1" dirty="0"/>
          </a:p>
        </p:txBody>
      </p:sp>
      <p:grpSp>
        <p:nvGrpSpPr>
          <p:cNvPr id="116" name="Google Shape;116;p17"/>
          <p:cNvGrpSpPr/>
          <p:nvPr/>
        </p:nvGrpSpPr>
        <p:grpSpPr>
          <a:xfrm>
            <a:off x="583770" y="3123260"/>
            <a:ext cx="4570776" cy="2980314"/>
            <a:chOff x="971600" y="3284984"/>
            <a:chExt cx="2802854" cy="2833014"/>
          </a:xfrm>
        </p:grpSpPr>
        <p:pic>
          <p:nvPicPr>
            <p:cNvPr id="117" name="Google Shape;117;p17"/>
            <p:cNvPicPr preferRelativeResize="0"/>
            <p:nvPr/>
          </p:nvPicPr>
          <p:blipFill rotWithShape="1">
            <a:blip r:embed="rId3">
              <a:alphaModFix/>
            </a:blip>
            <a:srcRect r="26099" b="13303"/>
            <a:stretch/>
          </p:blipFill>
          <p:spPr>
            <a:xfrm>
              <a:off x="971600" y="3356992"/>
              <a:ext cx="2802854" cy="2761006"/>
            </a:xfrm>
            <a:prstGeom prst="rect">
              <a:avLst/>
            </a:prstGeom>
            <a:noFill/>
            <a:ln>
              <a:noFill/>
            </a:ln>
          </p:spPr>
        </p:pic>
        <p:sp>
          <p:nvSpPr>
            <p:cNvPr id="118" name="Google Shape;118;p17"/>
            <p:cNvSpPr txBox="1"/>
            <p:nvPr/>
          </p:nvSpPr>
          <p:spPr>
            <a:xfrm>
              <a:off x="1688951" y="3284984"/>
              <a:ext cx="1368152" cy="553998"/>
            </a:xfrm>
            <a:prstGeom prst="rect">
              <a:avLst/>
            </a:prstGeom>
            <a:noFill/>
            <a:ln>
              <a:noFill/>
            </a:ln>
          </p:spPr>
          <p:txBody>
            <a:bodyPr spcFirstLastPara="1" wrap="square" lIns="91425" tIns="45700" rIns="91425" bIns="45700" anchor="t" anchorCtr="0">
              <a:noAutofit/>
            </a:bodyPr>
            <a:lstStyle/>
            <a:p>
              <a:r>
                <a:rPr lang="en-US" sz="1000">
                  <a:solidFill>
                    <a:schemeClr val="dk1"/>
                  </a:solidFill>
                  <a:latin typeface="Calibri"/>
                  <a:ea typeface="Calibri"/>
                  <a:cs typeface="Calibri"/>
                  <a:sym typeface="Calibri"/>
                </a:rPr>
                <a:t>Proportion of patients diagnosed with TB by study phase</a:t>
              </a:r>
              <a:endParaRPr/>
            </a:p>
          </p:txBody>
        </p:sp>
      </p:grpSp>
      <p:sp>
        <p:nvSpPr>
          <p:cNvPr id="15" name="TextBox 14">
            <a:extLst>
              <a:ext uri="{FF2B5EF4-FFF2-40B4-BE49-F238E27FC236}">
                <a16:creationId xmlns:a16="http://schemas.microsoft.com/office/drawing/2014/main" id="{A06DD417-F133-4D9C-AE8C-2EB79A544E7E}"/>
              </a:ext>
            </a:extLst>
          </p:cNvPr>
          <p:cNvSpPr txBox="1"/>
          <p:nvPr/>
        </p:nvSpPr>
        <p:spPr>
          <a:xfrm>
            <a:off x="3560796" y="6126966"/>
            <a:ext cx="2952328" cy="276999"/>
          </a:xfrm>
          <a:prstGeom prst="rect">
            <a:avLst/>
          </a:prstGeom>
          <a:noFill/>
        </p:spPr>
        <p:txBody>
          <a:bodyPr wrap="square">
            <a:spAutoFit/>
          </a:bodyPr>
          <a:lstStyle/>
          <a:p>
            <a:pPr algn="r">
              <a:spcBef>
                <a:spcPts val="320"/>
              </a:spcBef>
              <a:buClr>
                <a:schemeClr val="dk1"/>
              </a:buClr>
              <a:buSzPts val="1600"/>
            </a:pPr>
            <a:r>
              <a:rPr lang="da-DK" sz="1200" u="sng" dirty="0">
                <a:solidFill>
                  <a:schemeClr val="hlink"/>
                </a:solidFill>
                <a:latin typeface="Arial" panose="020B0604020202020204" pitchFamily="34" charset="0"/>
                <a:cs typeface="Arial" panose="020B0604020202020204" pitchFamily="34" charset="0"/>
                <a:hlinkClick r:id="rId4"/>
              </a:rPr>
              <a:t>A.B. Bulti et al, </a:t>
            </a:r>
            <a:r>
              <a:rPr lang="en-GB" sz="1200" dirty="0">
                <a:latin typeface="Arial" panose="020B0604020202020204" pitchFamily="34" charset="0"/>
                <a:cs typeface="Arial" panose="020B0604020202020204" pitchFamily="34" charset="0"/>
                <a:hlinkClick r:id="rId4"/>
              </a:rPr>
              <a:t>PEB0131</a:t>
            </a:r>
            <a:endParaRPr lang="da-DK"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1018472-8727-491B-A543-D10B8806EAE2}"/>
              </a:ext>
            </a:extLst>
          </p:cNvPr>
          <p:cNvSpPr txBox="1"/>
          <p:nvPr/>
        </p:nvSpPr>
        <p:spPr>
          <a:xfrm>
            <a:off x="7485938" y="1571961"/>
            <a:ext cx="4645680" cy="3722750"/>
          </a:xfrm>
          <a:prstGeom prst="rect">
            <a:avLst/>
          </a:prstGeom>
          <a:noFill/>
        </p:spPr>
        <p:txBody>
          <a:bodyPr wrap="square">
            <a:spAutoFit/>
          </a:bodyPr>
          <a:lstStyle/>
          <a:p>
            <a:pPr>
              <a:lnSpc>
                <a:spcPct val="107000"/>
              </a:lnSpc>
              <a:spcAft>
                <a:spcPts val="800"/>
              </a:spcAft>
            </a:pPr>
            <a:r>
              <a:rPr lang="en-US" sz="2400" dirty="0">
                <a:latin typeface="Arial" panose="020B0604020202020204" pitchFamily="34" charset="0"/>
                <a:cs typeface="Arial" panose="020B0604020202020204" pitchFamily="34" charset="0"/>
              </a:rPr>
              <a:t>Nix-TB trial achieved 92% treatment success among XDR and treatment-intolerant or non-responsive </a:t>
            </a:r>
            <a:r>
              <a:rPr lang="en-GB"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multidrug-resistant TB (</a:t>
            </a:r>
            <a:r>
              <a:rPr lang="en-US" sz="2400" dirty="0">
                <a:latin typeface="Arial" panose="020B0604020202020204" pitchFamily="34" charset="0"/>
                <a:cs typeface="Arial" panose="020B0604020202020204" pitchFamily="34" charset="0"/>
              </a:rPr>
              <a:t>MDR TB). </a:t>
            </a:r>
          </a:p>
          <a:p>
            <a:pPr>
              <a:lnSpc>
                <a:spcPct val="107000"/>
              </a:lnSpc>
              <a:spcAft>
                <a:spcPts val="800"/>
              </a:spcAft>
            </a:pPr>
            <a:r>
              <a:rPr lang="en-US" sz="2400" dirty="0">
                <a:latin typeface="Arial" panose="020B0604020202020204" pitchFamily="34" charset="0"/>
                <a:cs typeface="Arial" panose="020B0604020202020204" pitchFamily="34" charset="0"/>
              </a:rPr>
              <a:t>51% were HIV positive. However, HIV status did not affect the successful treatment outcomes</a:t>
            </a:r>
            <a:endParaRPr lang="en-GB"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3630F82-2C1F-4645-A73D-C6C2FE01BAD3}"/>
              </a:ext>
            </a:extLst>
          </p:cNvPr>
          <p:cNvSpPr txBox="1"/>
          <p:nvPr/>
        </p:nvSpPr>
        <p:spPr>
          <a:xfrm>
            <a:off x="9051276" y="6103574"/>
            <a:ext cx="2952328" cy="276999"/>
          </a:xfrm>
          <a:prstGeom prst="rect">
            <a:avLst/>
          </a:prstGeom>
          <a:noFill/>
        </p:spPr>
        <p:txBody>
          <a:bodyPr wrap="square">
            <a:spAutoFit/>
          </a:bodyPr>
          <a:lstStyle/>
          <a:p>
            <a:pPr algn="r">
              <a:spcBef>
                <a:spcPts val="320"/>
              </a:spcBef>
              <a:buClr>
                <a:schemeClr val="dk1"/>
              </a:buClr>
              <a:buSzPts val="1600"/>
            </a:pPr>
            <a:r>
              <a:rPr lang="da-DK" sz="1200" u="sng" dirty="0">
                <a:solidFill>
                  <a:schemeClr val="hlink"/>
                </a:solidFill>
                <a:latin typeface="Arial" panose="020B0604020202020204" pitchFamily="34" charset="0"/>
                <a:cs typeface="Arial" panose="020B0604020202020204" pitchFamily="34" charset="0"/>
                <a:hlinkClick r:id="rId5"/>
              </a:rPr>
              <a:t>Morounfolu Olugbosi, </a:t>
            </a:r>
            <a:r>
              <a:rPr lang="en-GB" sz="1200" dirty="0">
                <a:latin typeface="Arial" panose="020B0604020202020204" pitchFamily="34" charset="0"/>
                <a:cs typeface="Arial" panose="020B0604020202020204" pitchFamily="34" charset="0"/>
                <a:hlinkClick r:id="rId5"/>
              </a:rPr>
              <a:t>OAB0502</a:t>
            </a:r>
            <a:endParaRPr lang="da-DK"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226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1703512" y="277915"/>
            <a:ext cx="8860214" cy="1143000"/>
          </a:xfrm>
          <a:prstGeom prst="rect">
            <a:avLst/>
          </a:prstGeom>
          <a:noFill/>
          <a:ln>
            <a:noFill/>
          </a:ln>
        </p:spPr>
        <p:txBody>
          <a:bodyPr spcFirstLastPara="1" wrap="square" lIns="91425" tIns="45700" rIns="91425" bIns="45700" anchor="ctr" anchorCtr="0">
            <a:noAutofit/>
          </a:bodyPr>
          <a:lstStyle/>
          <a:p>
            <a:pPr>
              <a:lnSpc>
                <a:spcPct val="70000"/>
              </a:lnSpc>
              <a:buClr>
                <a:srgbClr val="FF0000"/>
              </a:buClr>
              <a:buSzPts val="3237"/>
            </a:pPr>
            <a:r>
              <a:rPr lang="en-US" sz="2500" b="1" dirty="0" smtClean="0">
                <a:solidFill>
                  <a:srgbClr val="E0001B"/>
                </a:solidFill>
                <a:latin typeface="Arial"/>
                <a:ea typeface="Arial"/>
                <a:cs typeface="Arial"/>
                <a:sym typeface="Arial"/>
              </a:rPr>
              <a:t>HIV and co-infections</a:t>
            </a:r>
            <a:r>
              <a:rPr lang="en-US" sz="1400" b="1" dirty="0">
                <a:solidFill>
                  <a:srgbClr val="FF0000"/>
                </a:solidFill>
                <a:latin typeface="Arial"/>
                <a:ea typeface="Arial"/>
                <a:cs typeface="Arial"/>
                <a:sym typeface="Arial"/>
              </a:rPr>
              <a:t/>
            </a:r>
            <a:br>
              <a:rPr lang="en-US" sz="1400" b="1" dirty="0">
                <a:solidFill>
                  <a:srgbClr val="FF0000"/>
                </a:solidFill>
                <a:latin typeface="Arial"/>
                <a:ea typeface="Arial"/>
                <a:cs typeface="Arial"/>
                <a:sym typeface="Arial"/>
              </a:rPr>
            </a:br>
            <a:endParaRPr sz="1400" b="1" dirty="0">
              <a:solidFill>
                <a:srgbClr val="FF0000"/>
              </a:solidFill>
              <a:latin typeface="Arial"/>
              <a:ea typeface="Arial"/>
              <a:cs typeface="Arial"/>
              <a:sym typeface="Arial"/>
            </a:endParaRPr>
          </a:p>
          <a:p>
            <a:pPr>
              <a:lnSpc>
                <a:spcPct val="70000"/>
              </a:lnSpc>
              <a:spcBef>
                <a:spcPts val="600"/>
              </a:spcBef>
              <a:buClr>
                <a:schemeClr val="dk1"/>
              </a:buClr>
              <a:buSzPts val="3607"/>
            </a:pPr>
            <a:r>
              <a:rPr lang="en-US" sz="3600" b="1" dirty="0">
                <a:solidFill>
                  <a:schemeClr val="dk1"/>
                </a:solidFill>
                <a:latin typeface="Arial"/>
                <a:ea typeface="Arial"/>
                <a:cs typeface="Arial"/>
                <a:sym typeface="Arial"/>
              </a:rPr>
              <a:t>Tuberculosis (TB): Preventive therapy </a:t>
            </a:r>
            <a:endParaRPr sz="3600" b="1" dirty="0"/>
          </a:p>
        </p:txBody>
      </p:sp>
      <p:pic>
        <p:nvPicPr>
          <p:cNvPr id="128" name="Google Shape;128;p18"/>
          <p:cNvPicPr preferRelativeResize="0"/>
          <p:nvPr/>
        </p:nvPicPr>
        <p:blipFill rotWithShape="1">
          <a:blip r:embed="rId3">
            <a:alphaModFix/>
          </a:blip>
          <a:srcRect l="15350" t="16597" r="14562" b="12199"/>
          <a:stretch/>
        </p:blipFill>
        <p:spPr>
          <a:xfrm>
            <a:off x="702057" y="2276872"/>
            <a:ext cx="5221181" cy="3627853"/>
          </a:xfrm>
          <a:prstGeom prst="rect">
            <a:avLst/>
          </a:prstGeom>
          <a:noFill/>
          <a:ln>
            <a:noFill/>
          </a:ln>
        </p:spPr>
      </p:pic>
      <p:sp>
        <p:nvSpPr>
          <p:cNvPr id="129" name="Google Shape;129;p18"/>
          <p:cNvSpPr txBox="1"/>
          <p:nvPr/>
        </p:nvSpPr>
        <p:spPr>
          <a:xfrm>
            <a:off x="10314482" y="1926429"/>
            <a:ext cx="3653448" cy="1873403"/>
          </a:xfrm>
          <a:prstGeom prst="rect">
            <a:avLst/>
          </a:prstGeom>
          <a:noFill/>
          <a:ln>
            <a:noFill/>
          </a:ln>
        </p:spPr>
        <p:txBody>
          <a:bodyPr spcFirstLastPara="1" wrap="square" lIns="91425" tIns="45700" rIns="91425" bIns="45700" anchor="t" anchorCtr="0">
            <a:noAutofit/>
          </a:bodyPr>
          <a:lstStyle/>
          <a:p>
            <a:pPr>
              <a:lnSpc>
                <a:spcPct val="90000"/>
              </a:lnSpc>
              <a:spcBef>
                <a:spcPts val="480"/>
              </a:spcBef>
              <a:buClr>
                <a:schemeClr val="dk1"/>
              </a:buClr>
              <a:buSzPts val="2400"/>
            </a:pPr>
            <a:endParaRPr sz="2400">
              <a:solidFill>
                <a:schemeClr val="dk1"/>
              </a:solidFill>
              <a:latin typeface="Arial"/>
              <a:ea typeface="Arial"/>
              <a:cs typeface="Arial"/>
              <a:sym typeface="Arial"/>
            </a:endParaRPr>
          </a:p>
          <a:p>
            <a:pPr>
              <a:lnSpc>
                <a:spcPct val="90000"/>
              </a:lnSpc>
              <a:spcBef>
                <a:spcPts val="480"/>
              </a:spcBef>
              <a:buClr>
                <a:schemeClr val="dk1"/>
              </a:buClr>
              <a:buSzPts val="2400"/>
            </a:pPr>
            <a:endParaRPr sz="2400">
              <a:solidFill>
                <a:schemeClr val="dk1"/>
              </a:solidFill>
              <a:latin typeface="Arial"/>
              <a:ea typeface="Arial"/>
              <a:cs typeface="Arial"/>
              <a:sym typeface="Arial"/>
            </a:endParaRPr>
          </a:p>
        </p:txBody>
      </p:sp>
      <p:sp>
        <p:nvSpPr>
          <p:cNvPr id="130" name="Google Shape;130;p18">
            <a:hlinkClick r:id="rId4"/>
          </p:cNvPr>
          <p:cNvSpPr txBox="1"/>
          <p:nvPr/>
        </p:nvSpPr>
        <p:spPr>
          <a:xfrm>
            <a:off x="3651769" y="5966555"/>
            <a:ext cx="2592263" cy="340593"/>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5"/>
              </a:rPr>
              <a:t>Monita R. Patel,</a:t>
            </a:r>
            <a:r>
              <a:rPr lang="en-US" sz="1200" dirty="0">
                <a:latin typeface="Arial" panose="020B0604020202020204" pitchFamily="34" charset="0"/>
                <a:ea typeface="Calibri"/>
                <a:cs typeface="Arial" panose="020B0604020202020204" pitchFamily="34" charset="0"/>
                <a:sym typeface="Calibri"/>
                <a:hlinkClick r:id="rId5"/>
              </a:rPr>
              <a:t> OAB0504</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133" name="Google Shape;133;p18"/>
          <p:cNvSpPr txBox="1"/>
          <p:nvPr/>
        </p:nvSpPr>
        <p:spPr>
          <a:xfrm>
            <a:off x="6888088" y="1760466"/>
            <a:ext cx="5005157" cy="2921245"/>
          </a:xfrm>
          <a:prstGeom prst="rect">
            <a:avLst/>
          </a:prstGeom>
          <a:noFill/>
          <a:ln>
            <a:noFill/>
          </a:ln>
        </p:spPr>
        <p:txBody>
          <a:bodyPr spcFirstLastPara="1" wrap="square" lIns="91425" tIns="45700" rIns="91425" bIns="45700" anchor="t" anchorCtr="0">
            <a:noAutofit/>
          </a:bodyPr>
          <a:lstStyle/>
          <a:p>
            <a:r>
              <a:rPr lang="en-US" sz="2400" dirty="0">
                <a:solidFill>
                  <a:srgbClr val="000000"/>
                </a:solidFill>
                <a:latin typeface="Arial" panose="020B0604020202020204" pitchFamily="34" charset="0"/>
                <a:ea typeface="Arial"/>
                <a:cs typeface="Arial" panose="020B0604020202020204" pitchFamily="34" charset="0"/>
                <a:sym typeface="Arial"/>
              </a:rPr>
              <a:t>Despite reducing mortality among people living with HIV, TB preventive therapy (TPT) scale up has been limited, with TPT completion rates at:</a:t>
            </a:r>
            <a:endParaRPr sz="2400" dirty="0">
              <a:latin typeface="Arial" panose="020B0604020202020204" pitchFamily="34" charset="0"/>
              <a:cs typeface="Arial" panose="020B0604020202020204" pitchFamily="34" charset="0"/>
            </a:endParaRPr>
          </a:p>
          <a:p>
            <a:pPr marL="285750" indent="-285750">
              <a:buClr>
                <a:srgbClr val="000000"/>
              </a:buClr>
              <a:buSzPts val="1800"/>
              <a:buFont typeface="Arial"/>
              <a:buChar char="•"/>
            </a:pPr>
            <a:r>
              <a:rPr lang="en-US" sz="2200" dirty="0">
                <a:solidFill>
                  <a:srgbClr val="000000"/>
                </a:solidFill>
                <a:latin typeface="Arial" panose="020B0604020202020204" pitchFamily="34" charset="0"/>
                <a:ea typeface="Arial"/>
                <a:cs typeface="Arial" panose="020B0604020202020204" pitchFamily="34" charset="0"/>
                <a:sym typeface="Arial"/>
              </a:rPr>
              <a:t>29%-91% in adults; 8%- 92% in children</a:t>
            </a:r>
            <a:endParaRPr sz="2200" dirty="0">
              <a:latin typeface="Arial" panose="020B0604020202020204" pitchFamily="34" charset="0"/>
              <a:cs typeface="Arial" panose="020B0604020202020204" pitchFamily="34" charset="0"/>
            </a:endParaRPr>
          </a:p>
          <a:p>
            <a:pPr marL="285750" indent="-285750">
              <a:buClr>
                <a:srgbClr val="000000"/>
              </a:buClr>
              <a:buSzPts val="1800"/>
              <a:buFont typeface="Arial"/>
              <a:buChar char="•"/>
            </a:pPr>
            <a:r>
              <a:rPr lang="en-US" sz="2200" dirty="0">
                <a:solidFill>
                  <a:srgbClr val="000000"/>
                </a:solidFill>
                <a:latin typeface="Arial" panose="020B0604020202020204" pitchFamily="34" charset="0"/>
                <a:ea typeface="Arial"/>
                <a:cs typeface="Arial" panose="020B0604020202020204" pitchFamily="34" charset="0"/>
                <a:sym typeface="Arial"/>
              </a:rPr>
              <a:t>adults rates were 10-35% higher than children (in six countries)</a:t>
            </a:r>
            <a:endParaRPr sz="2200" dirty="0">
              <a:solidFill>
                <a:schemeClr val="dk1"/>
              </a:solidFill>
              <a:latin typeface="Arial" panose="020B0604020202020204" pitchFamily="34" charset="0"/>
              <a:ea typeface="Arial"/>
              <a:cs typeface="Arial" panose="020B0604020202020204" pitchFamily="34" charset="0"/>
              <a:sym typeface="Arial"/>
            </a:endParaRPr>
          </a:p>
        </p:txBody>
      </p:sp>
      <p:sp>
        <p:nvSpPr>
          <p:cNvPr id="134" name="Google Shape;134;p18"/>
          <p:cNvSpPr txBox="1"/>
          <p:nvPr/>
        </p:nvSpPr>
        <p:spPr>
          <a:xfrm>
            <a:off x="803321" y="1615794"/>
            <a:ext cx="5256584" cy="338554"/>
          </a:xfrm>
          <a:prstGeom prst="rect">
            <a:avLst/>
          </a:prstGeom>
          <a:noFill/>
          <a:ln>
            <a:noFill/>
          </a:ln>
        </p:spPr>
        <p:txBody>
          <a:bodyPr spcFirstLastPara="1" wrap="square" lIns="91425" tIns="45700" rIns="91425" bIns="45700" anchor="t" anchorCtr="0">
            <a:noAutofit/>
          </a:bodyPr>
          <a:lstStyle/>
          <a:p>
            <a:pPr algn="ctr"/>
            <a:r>
              <a:rPr lang="en-US" sz="1600" b="1" dirty="0">
                <a:solidFill>
                  <a:srgbClr val="000000"/>
                </a:solidFill>
                <a:latin typeface="Arial" panose="020B0604020202020204" pitchFamily="34" charset="0"/>
                <a:ea typeface="Roboto Condensed"/>
                <a:cs typeface="Arial" panose="020B0604020202020204" pitchFamily="34" charset="0"/>
                <a:sym typeface="Roboto Condensed"/>
              </a:rPr>
              <a:t>Gaps and success in TB cascade in children living with HIV on ART</a:t>
            </a:r>
            <a:endParaRPr sz="1600" b="1" dirty="0">
              <a:solidFill>
                <a:schemeClr val="dk1"/>
              </a:solidFill>
              <a:latin typeface="Arial" panose="020B0604020202020204" pitchFamily="34" charset="0"/>
              <a:ea typeface="Calibri"/>
              <a:cs typeface="Arial" panose="020B0604020202020204" pitchFamily="34" charset="0"/>
              <a:sym typeface="Calibri"/>
            </a:endParaRPr>
          </a:p>
        </p:txBody>
      </p:sp>
      <p:sp>
        <p:nvSpPr>
          <p:cNvPr id="135" name="Google Shape;135;p18"/>
          <p:cNvSpPr txBox="1"/>
          <p:nvPr/>
        </p:nvSpPr>
        <p:spPr>
          <a:xfrm>
            <a:off x="9552384" y="5968594"/>
            <a:ext cx="2588822" cy="338554"/>
          </a:xfrm>
          <a:prstGeom prst="rect">
            <a:avLst/>
          </a:prstGeom>
          <a:noFill/>
          <a:ln>
            <a:noFill/>
          </a:ln>
        </p:spPr>
        <p:txBody>
          <a:bodyPr spcFirstLastPara="1" wrap="square" lIns="91425" tIns="45700" rIns="91425" bIns="45700" anchor="t" anchorCtr="0">
            <a:noAutofit/>
          </a:bodyPr>
          <a:lstStyle/>
          <a:p>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6"/>
              </a:rPr>
              <a:t>Pooja Vinayak, </a:t>
            </a:r>
            <a:r>
              <a:rPr lang="en-US" sz="1200" dirty="0">
                <a:latin typeface="Arial" panose="020B0604020202020204" pitchFamily="34" charset="0"/>
                <a:ea typeface="Calibri"/>
                <a:cs typeface="Arial" panose="020B0604020202020204" pitchFamily="34" charset="0"/>
                <a:sym typeface="Calibri"/>
                <a:hlinkClick r:id="rId6"/>
              </a:rPr>
              <a:t>PEE1617</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50759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p:nvPr/>
        </p:nvSpPr>
        <p:spPr>
          <a:xfrm>
            <a:off x="1685748" y="237766"/>
            <a:ext cx="7427168" cy="1143000"/>
          </a:xfrm>
          <a:prstGeom prst="rect">
            <a:avLst/>
          </a:prstGeom>
          <a:noFill/>
          <a:ln>
            <a:noFill/>
          </a:ln>
        </p:spPr>
        <p:txBody>
          <a:bodyPr spcFirstLastPara="1" wrap="square" lIns="91425" tIns="45700" rIns="91425" bIns="45700" anchor="ctr" anchorCtr="0">
            <a:noAutofit/>
          </a:bodyPr>
          <a:lstStyle/>
          <a:p>
            <a:pPr>
              <a:lnSpc>
                <a:spcPct val="70000"/>
              </a:lnSpc>
              <a:buClr>
                <a:srgbClr val="FF0000"/>
              </a:buClr>
              <a:buSzPts val="2960"/>
            </a:pPr>
            <a:r>
              <a:rPr lang="en-US" sz="2500" b="1" dirty="0" smtClean="0">
                <a:solidFill>
                  <a:srgbClr val="E0001B"/>
                </a:solidFill>
                <a:latin typeface="Arial"/>
                <a:ea typeface="Arial"/>
                <a:cs typeface="Arial"/>
                <a:sym typeface="Arial"/>
              </a:rPr>
              <a:t>HIV and co-infections</a:t>
            </a:r>
            <a:endParaRPr lang="en-US" sz="2500" b="1" dirty="0">
              <a:solidFill>
                <a:srgbClr val="E0001B"/>
              </a:solidFill>
              <a:latin typeface="Arial"/>
              <a:ea typeface="Arial"/>
              <a:cs typeface="Arial"/>
              <a:sym typeface="Arial"/>
            </a:endParaRPr>
          </a:p>
          <a:p>
            <a:pPr>
              <a:lnSpc>
                <a:spcPct val="70000"/>
              </a:lnSpc>
              <a:buClr>
                <a:srgbClr val="FF0000"/>
              </a:buClr>
              <a:buSzPts val="2960"/>
            </a:pPr>
            <a:r>
              <a:rPr lang="en-US" sz="1400" b="1" dirty="0">
                <a:solidFill>
                  <a:srgbClr val="FF0000"/>
                </a:solidFill>
                <a:latin typeface="Arial"/>
                <a:ea typeface="Arial"/>
                <a:cs typeface="Arial"/>
                <a:sym typeface="Arial"/>
              </a:rPr>
              <a:t/>
            </a:r>
            <a:br>
              <a:rPr lang="en-US" sz="1400" b="1" dirty="0">
                <a:solidFill>
                  <a:srgbClr val="FF0000"/>
                </a:solidFill>
                <a:latin typeface="Arial"/>
                <a:ea typeface="Arial"/>
                <a:cs typeface="Arial"/>
                <a:sym typeface="Arial"/>
              </a:rPr>
            </a:br>
            <a:endParaRPr sz="1400" b="1" dirty="0">
              <a:solidFill>
                <a:srgbClr val="FF0000"/>
              </a:solidFill>
              <a:latin typeface="Arial"/>
              <a:ea typeface="Arial"/>
              <a:cs typeface="Arial"/>
              <a:sym typeface="Arial"/>
            </a:endParaRPr>
          </a:p>
          <a:p>
            <a:pPr>
              <a:lnSpc>
                <a:spcPct val="70000"/>
              </a:lnSpc>
              <a:spcBef>
                <a:spcPts val="600"/>
              </a:spcBef>
              <a:buClr>
                <a:schemeClr val="dk1"/>
              </a:buClr>
              <a:buSzPts val="3607"/>
            </a:pPr>
            <a:r>
              <a:rPr lang="en-US" sz="3600" b="1" dirty="0">
                <a:solidFill>
                  <a:schemeClr val="dk1"/>
                </a:solidFill>
                <a:latin typeface="Arial"/>
                <a:ea typeface="Arial"/>
                <a:cs typeface="Arial"/>
                <a:sym typeface="Arial"/>
              </a:rPr>
              <a:t>Hepatitis: Acquisition, treatment</a:t>
            </a:r>
            <a:endParaRPr sz="3600" b="1" dirty="0"/>
          </a:p>
        </p:txBody>
      </p:sp>
      <p:sp>
        <p:nvSpPr>
          <p:cNvPr id="144" name="Google Shape;144;p19"/>
          <p:cNvSpPr txBox="1"/>
          <p:nvPr/>
        </p:nvSpPr>
        <p:spPr>
          <a:xfrm>
            <a:off x="6168008" y="1824103"/>
            <a:ext cx="5328592" cy="1938992"/>
          </a:xfrm>
          <a:prstGeom prst="rect">
            <a:avLst/>
          </a:prstGeom>
          <a:noFill/>
          <a:ln>
            <a:noFill/>
          </a:ln>
        </p:spPr>
        <p:txBody>
          <a:bodyPr spcFirstLastPara="1" wrap="square" lIns="91425" tIns="45700" rIns="91425" bIns="45700" anchor="t" anchorCtr="0">
            <a:noAutofit/>
          </a:bodyPr>
          <a:lstStyle/>
          <a:p>
            <a:pPr>
              <a:buClr>
                <a:srgbClr val="000000"/>
              </a:buClr>
              <a:buSzPts val="2400"/>
            </a:pPr>
            <a:r>
              <a:rPr lang="en-US" sz="2400" dirty="0">
                <a:solidFill>
                  <a:srgbClr val="000000"/>
                </a:solidFill>
                <a:latin typeface="Arial"/>
                <a:ea typeface="Arial"/>
                <a:cs typeface="Arial"/>
                <a:sym typeface="Arial"/>
              </a:rPr>
              <a:t>In a community-based setting, hepatitis C (HCV) treatment can improve engagement and outcomes for vulnerable communities.</a:t>
            </a:r>
            <a:endParaRPr dirty="0"/>
          </a:p>
        </p:txBody>
      </p:sp>
      <p:pic>
        <p:nvPicPr>
          <p:cNvPr id="145" name="Google Shape;145;p19"/>
          <p:cNvPicPr preferRelativeResize="0"/>
          <p:nvPr/>
        </p:nvPicPr>
        <p:blipFill rotWithShape="1">
          <a:blip r:embed="rId3">
            <a:alphaModFix/>
          </a:blip>
          <a:srcRect l="62094" t="16401" r="20074" b="68170"/>
          <a:stretch/>
        </p:blipFill>
        <p:spPr>
          <a:xfrm>
            <a:off x="857826" y="1730080"/>
            <a:ext cx="5022149" cy="2779040"/>
          </a:xfrm>
          <a:prstGeom prst="rect">
            <a:avLst/>
          </a:prstGeom>
          <a:noFill/>
          <a:ln>
            <a:noFill/>
          </a:ln>
        </p:spPr>
      </p:pic>
      <p:sp>
        <p:nvSpPr>
          <p:cNvPr id="146" name="Google Shape;146;p19"/>
          <p:cNvSpPr txBox="1"/>
          <p:nvPr/>
        </p:nvSpPr>
        <p:spPr>
          <a:xfrm>
            <a:off x="9088802" y="4108430"/>
            <a:ext cx="2808312" cy="369332"/>
          </a:xfrm>
          <a:prstGeom prst="rect">
            <a:avLst/>
          </a:prstGeom>
          <a:noFill/>
          <a:ln>
            <a:noFill/>
          </a:ln>
        </p:spPr>
        <p:txBody>
          <a:bodyPr spcFirstLastPara="1" wrap="square" lIns="91425" tIns="45700" rIns="91425" bIns="45700" anchor="t" anchorCtr="0">
            <a:noAutofit/>
          </a:bodyPr>
          <a:lstStyle/>
          <a:p>
            <a:pPr algn="r"/>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4"/>
              </a:rPr>
              <a:t>Virginia Shubert, </a:t>
            </a:r>
            <a:r>
              <a:rPr lang="en-GB" sz="1200" dirty="0">
                <a:latin typeface="Arial" panose="020B0604020202020204" pitchFamily="34" charset="0"/>
                <a:cs typeface="Arial" panose="020B0604020202020204" pitchFamily="34" charset="0"/>
                <a:hlinkClick r:id="rId4"/>
              </a:rPr>
              <a:t>PED1239</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147" name="Google Shape;147;p19"/>
          <p:cNvSpPr txBox="1"/>
          <p:nvPr/>
        </p:nvSpPr>
        <p:spPr>
          <a:xfrm>
            <a:off x="695400" y="4869160"/>
            <a:ext cx="11161240" cy="1250517"/>
          </a:xfrm>
          <a:prstGeom prst="rect">
            <a:avLst/>
          </a:prstGeom>
          <a:noFill/>
          <a:ln>
            <a:noFill/>
          </a:ln>
        </p:spPr>
        <p:txBody>
          <a:bodyPr spcFirstLastPara="1" wrap="square" lIns="91425" tIns="45700" rIns="91425" bIns="45700" anchor="t" anchorCtr="0">
            <a:noAutofit/>
          </a:bodyPr>
          <a:lstStyle/>
          <a:p>
            <a:r>
              <a:rPr lang="en-US" sz="2400" dirty="0">
                <a:solidFill>
                  <a:srgbClr val="000000"/>
                </a:solidFill>
                <a:latin typeface="Arial"/>
                <a:ea typeface="Arial"/>
                <a:cs typeface="Arial"/>
                <a:sym typeface="Arial"/>
              </a:rPr>
              <a:t>Pre-existing barriers that impact accessibility to treatment with direct-acting antivirals include substance use, housing instability, incarceration and lack of social support throughout </a:t>
            </a:r>
            <a:r>
              <a:rPr lang="en-US" sz="2400" dirty="0" smtClean="0">
                <a:solidFill>
                  <a:srgbClr val="000000"/>
                </a:solidFill>
                <a:latin typeface="Arial"/>
                <a:ea typeface="Arial"/>
                <a:cs typeface="Arial"/>
                <a:sym typeface="Arial"/>
              </a:rPr>
              <a:t>therapy</a:t>
            </a:r>
            <a:endParaRPr sz="2000" dirty="0">
              <a:solidFill>
                <a:schemeClr val="dk1"/>
              </a:solidFill>
              <a:latin typeface="Arial"/>
              <a:ea typeface="Arial"/>
              <a:cs typeface="Arial"/>
              <a:sym typeface="Arial"/>
            </a:endParaRPr>
          </a:p>
        </p:txBody>
      </p:sp>
      <p:sp>
        <p:nvSpPr>
          <p:cNvPr id="148" name="Google Shape;148;p19"/>
          <p:cNvSpPr txBox="1"/>
          <p:nvPr/>
        </p:nvSpPr>
        <p:spPr>
          <a:xfrm>
            <a:off x="9408368" y="5935011"/>
            <a:ext cx="2628292" cy="369332"/>
          </a:xfrm>
          <a:prstGeom prst="rect">
            <a:avLst/>
          </a:prstGeom>
          <a:noFill/>
          <a:ln>
            <a:noFill/>
          </a:ln>
        </p:spPr>
        <p:txBody>
          <a:bodyPr spcFirstLastPara="1" wrap="square" lIns="91425" tIns="45700" rIns="91425" bIns="45700" anchor="t" anchorCtr="0">
            <a:noAutofit/>
          </a:bodyPr>
          <a:lstStyle/>
          <a:p>
            <a:pPr algn="r"/>
            <a:r>
              <a:rPr lang="en-US" sz="1200" u="sng">
                <a:solidFill>
                  <a:schemeClr val="hlink"/>
                </a:solidFill>
                <a:latin typeface="Arial" panose="020B0604020202020204" pitchFamily="34" charset="0"/>
                <a:ea typeface="Roboto Condensed"/>
                <a:cs typeface="Arial" panose="020B0604020202020204" pitchFamily="34" charset="0"/>
                <a:sym typeface="Roboto Condensed"/>
                <a:hlinkClick r:id="rId5"/>
              </a:rPr>
              <a:t>Megan </a:t>
            </a:r>
            <a:r>
              <a:rPr lang="en-US" sz="1200" u="sng" err="1">
                <a:solidFill>
                  <a:schemeClr val="hlink"/>
                </a:solidFill>
                <a:latin typeface="Arial" panose="020B0604020202020204" pitchFamily="34" charset="0"/>
                <a:ea typeface="Roboto Condensed"/>
                <a:cs typeface="Arial" panose="020B0604020202020204" pitchFamily="34" charset="0"/>
                <a:sym typeface="Roboto Condensed"/>
                <a:hlinkClick r:id="rId5"/>
              </a:rPr>
              <a:t>Urry</a:t>
            </a:r>
            <a:r>
              <a:rPr lang="en-US" sz="1200" u="sng">
                <a:solidFill>
                  <a:schemeClr val="hlink"/>
                </a:solidFill>
                <a:latin typeface="Arial" panose="020B0604020202020204" pitchFamily="34" charset="0"/>
                <a:ea typeface="Roboto Condensed"/>
                <a:cs typeface="Arial" panose="020B0604020202020204" pitchFamily="34" charset="0"/>
                <a:sym typeface="Roboto Condensed"/>
                <a:hlinkClick r:id="rId5"/>
              </a:rPr>
              <a:t>, </a:t>
            </a:r>
            <a:r>
              <a:rPr lang="en-GB" sz="1200">
                <a:latin typeface="Arial" panose="020B0604020202020204" pitchFamily="34" charset="0"/>
                <a:cs typeface="Arial" panose="020B0604020202020204" pitchFamily="34" charset="0"/>
                <a:hlinkClick r:id="rId5"/>
              </a:rPr>
              <a:t>PED1020</a:t>
            </a:r>
            <a:endParaRPr sz="120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4033620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p:nvPr/>
        </p:nvSpPr>
        <p:spPr>
          <a:xfrm>
            <a:off x="1589451" y="294373"/>
            <a:ext cx="9351733" cy="1184731"/>
          </a:xfrm>
          <a:prstGeom prst="rect">
            <a:avLst/>
          </a:prstGeom>
          <a:noFill/>
          <a:ln>
            <a:noFill/>
          </a:ln>
        </p:spPr>
        <p:txBody>
          <a:bodyPr spcFirstLastPara="1" wrap="square" lIns="91425" tIns="45700" rIns="91425" bIns="45700" anchor="ctr" anchorCtr="0">
            <a:noAutofit/>
          </a:bodyPr>
          <a:lstStyle/>
          <a:p>
            <a:pPr>
              <a:lnSpc>
                <a:spcPct val="70000"/>
              </a:lnSpc>
              <a:buClr>
                <a:srgbClr val="FF0000"/>
              </a:buClr>
              <a:buSzPts val="3237"/>
            </a:pPr>
            <a:r>
              <a:rPr lang="en-US" sz="2500" b="1" dirty="0" smtClean="0">
                <a:solidFill>
                  <a:srgbClr val="E0001B"/>
                </a:solidFill>
                <a:latin typeface="Arial"/>
                <a:ea typeface="Arial"/>
                <a:cs typeface="Arial"/>
                <a:sym typeface="Arial"/>
              </a:rPr>
              <a:t>HIV and co-infections</a:t>
            </a:r>
            <a:endParaRPr lang="en-US" sz="2500" b="1" dirty="0">
              <a:solidFill>
                <a:srgbClr val="E0001B"/>
              </a:solidFill>
              <a:latin typeface="Arial"/>
              <a:ea typeface="Arial"/>
              <a:cs typeface="Arial"/>
              <a:sym typeface="Arial"/>
            </a:endParaRPr>
          </a:p>
          <a:p>
            <a:pPr>
              <a:lnSpc>
                <a:spcPct val="70000"/>
              </a:lnSpc>
              <a:buClr>
                <a:srgbClr val="FF0000"/>
              </a:buClr>
              <a:buSzPts val="3237"/>
            </a:pPr>
            <a:r>
              <a:rPr lang="en-US" sz="1400" b="1" dirty="0">
                <a:solidFill>
                  <a:srgbClr val="FF0000"/>
                </a:solidFill>
                <a:latin typeface="Arial"/>
                <a:ea typeface="Arial"/>
                <a:cs typeface="Arial"/>
                <a:sym typeface="Arial"/>
              </a:rPr>
              <a:t/>
            </a:r>
            <a:br>
              <a:rPr lang="en-US" sz="1400" b="1" dirty="0">
                <a:solidFill>
                  <a:srgbClr val="FF0000"/>
                </a:solidFill>
                <a:latin typeface="Arial"/>
                <a:ea typeface="Arial"/>
                <a:cs typeface="Arial"/>
                <a:sym typeface="Arial"/>
              </a:rPr>
            </a:br>
            <a:endParaRPr sz="1400" b="1" dirty="0">
              <a:solidFill>
                <a:srgbClr val="FF0000"/>
              </a:solidFill>
              <a:latin typeface="Arial"/>
              <a:ea typeface="Arial"/>
              <a:cs typeface="Arial"/>
              <a:sym typeface="Arial"/>
            </a:endParaRPr>
          </a:p>
          <a:p>
            <a:pPr>
              <a:lnSpc>
                <a:spcPct val="70000"/>
              </a:lnSpc>
              <a:spcBef>
                <a:spcPts val="600"/>
              </a:spcBef>
              <a:buClr>
                <a:schemeClr val="dk1"/>
              </a:buClr>
              <a:buSzPts val="3607"/>
            </a:pPr>
            <a:r>
              <a:rPr lang="en-US" sz="3600" b="1" dirty="0">
                <a:solidFill>
                  <a:schemeClr val="dk1"/>
                </a:solidFill>
                <a:latin typeface="Arial"/>
                <a:ea typeface="Arial"/>
                <a:cs typeface="Arial"/>
              </a:rPr>
              <a:t>Sexually transmitted infections (STIs):</a:t>
            </a:r>
            <a:r>
              <a:rPr lang="en-US" sz="3600" b="1" dirty="0">
                <a:solidFill>
                  <a:schemeClr val="dk1"/>
                </a:solidFill>
                <a:latin typeface="Arial"/>
                <a:ea typeface="Arial"/>
                <a:cs typeface="Arial"/>
                <a:sym typeface="Arial"/>
              </a:rPr>
              <a:t> </a:t>
            </a:r>
            <a:r>
              <a:rPr lang="en-US" sz="3600" b="1" dirty="0" smtClean="0">
                <a:solidFill>
                  <a:schemeClr val="dk1"/>
                </a:solidFill>
                <a:latin typeface="Arial"/>
                <a:ea typeface="Arial"/>
                <a:cs typeface="Arial"/>
                <a:sym typeface="Arial"/>
              </a:rPr>
              <a:t>Transactional </a:t>
            </a:r>
            <a:r>
              <a:rPr lang="en-US" sz="3600" b="1" dirty="0">
                <a:solidFill>
                  <a:schemeClr val="dk1"/>
                </a:solidFill>
                <a:latin typeface="Arial"/>
                <a:ea typeface="Arial"/>
                <a:cs typeface="Arial"/>
                <a:sym typeface="Arial"/>
              </a:rPr>
              <a:t>sex, acquisition</a:t>
            </a:r>
            <a:endParaRPr sz="3600" b="1" dirty="0">
              <a:solidFill>
                <a:schemeClr val="dk1"/>
              </a:solidFill>
              <a:latin typeface="Arial"/>
              <a:ea typeface="Arial"/>
              <a:cs typeface="Arial"/>
              <a:sym typeface="Arial"/>
            </a:endParaRPr>
          </a:p>
        </p:txBody>
      </p:sp>
      <p:sp>
        <p:nvSpPr>
          <p:cNvPr id="156" name="Google Shape;156;p20"/>
          <p:cNvSpPr txBox="1"/>
          <p:nvPr/>
        </p:nvSpPr>
        <p:spPr>
          <a:xfrm>
            <a:off x="483100" y="1663770"/>
            <a:ext cx="11236346" cy="1184731"/>
          </a:xfrm>
          <a:prstGeom prst="rect">
            <a:avLst/>
          </a:prstGeom>
          <a:noFill/>
          <a:ln>
            <a:noFill/>
          </a:ln>
        </p:spPr>
        <p:txBody>
          <a:bodyPr spcFirstLastPara="1" wrap="square" lIns="91425" tIns="45700" rIns="91425" bIns="45700" anchor="t" anchorCtr="0">
            <a:noAutofit/>
          </a:bodyPr>
          <a:lstStyle/>
          <a:p>
            <a:pPr>
              <a:lnSpc>
                <a:spcPct val="90000"/>
              </a:lnSpc>
              <a:buClr>
                <a:srgbClr val="000000"/>
              </a:buClr>
              <a:buSzPts val="2400"/>
            </a:pPr>
            <a:r>
              <a:rPr lang="en-US" sz="2400" dirty="0">
                <a:solidFill>
                  <a:srgbClr val="000000"/>
                </a:solidFill>
                <a:latin typeface="Arial"/>
                <a:ea typeface="Arial"/>
                <a:cs typeface="Arial"/>
                <a:sym typeface="Arial"/>
              </a:rPr>
              <a:t>Significant proportion of chronic opioid users engaged in transactional sex, which is associated with higher rates of HIV/STIs, with sexual minorities much more affected</a:t>
            </a:r>
            <a:endParaRPr sz="2400" dirty="0">
              <a:solidFill>
                <a:schemeClr val="dk1"/>
              </a:solidFill>
              <a:latin typeface="Arial"/>
              <a:ea typeface="Arial"/>
              <a:cs typeface="Arial"/>
              <a:sym typeface="Arial"/>
            </a:endParaRPr>
          </a:p>
        </p:txBody>
      </p:sp>
      <p:sp>
        <p:nvSpPr>
          <p:cNvPr id="158" name="Google Shape;158;p20"/>
          <p:cNvSpPr txBox="1"/>
          <p:nvPr/>
        </p:nvSpPr>
        <p:spPr>
          <a:xfrm>
            <a:off x="2061372" y="2727553"/>
            <a:ext cx="4466676" cy="400110"/>
          </a:xfrm>
          <a:prstGeom prst="rect">
            <a:avLst/>
          </a:prstGeom>
          <a:noFill/>
          <a:ln>
            <a:noFill/>
          </a:ln>
        </p:spPr>
        <p:txBody>
          <a:bodyPr spcFirstLastPara="1" wrap="square" lIns="91425" tIns="45700" rIns="91425" bIns="45700" anchor="t" anchorCtr="0">
            <a:noAutofit/>
          </a:bodyPr>
          <a:lstStyle/>
          <a:p>
            <a:pPr>
              <a:buClr>
                <a:srgbClr val="000000"/>
              </a:buClr>
              <a:buSzPts val="2000"/>
            </a:pPr>
            <a:r>
              <a:rPr lang="en-US" sz="2000">
                <a:solidFill>
                  <a:srgbClr val="000000"/>
                </a:solidFill>
                <a:latin typeface="Roboto Condensed"/>
                <a:ea typeface="Roboto Condensed"/>
                <a:cs typeface="Roboto Condensed"/>
                <a:sym typeface="Roboto Condensed"/>
              </a:rPr>
              <a:t>.</a:t>
            </a:r>
            <a:endParaRPr/>
          </a:p>
        </p:txBody>
      </p:sp>
      <p:sp>
        <p:nvSpPr>
          <p:cNvPr id="159" name="Google Shape;159;p20"/>
          <p:cNvSpPr txBox="1"/>
          <p:nvPr/>
        </p:nvSpPr>
        <p:spPr>
          <a:xfrm>
            <a:off x="9468070" y="2479169"/>
            <a:ext cx="2723930" cy="369332"/>
          </a:xfrm>
          <a:prstGeom prst="rect">
            <a:avLst/>
          </a:prstGeom>
          <a:noFill/>
          <a:ln>
            <a:noFill/>
          </a:ln>
        </p:spPr>
        <p:txBody>
          <a:bodyPr spcFirstLastPara="1" wrap="square" lIns="91425" tIns="45700" rIns="91425" bIns="45700" anchor="t" anchorCtr="0">
            <a:noAutofit/>
          </a:bodyPr>
          <a:lstStyle/>
          <a:p>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3"/>
              </a:rPr>
              <a:t>Matthew Ellis, </a:t>
            </a:r>
            <a:r>
              <a:rPr lang="en-GB" sz="1200" dirty="0">
                <a:latin typeface="Arial" panose="020B0604020202020204" pitchFamily="34" charset="0"/>
                <a:cs typeface="Arial" panose="020B0604020202020204" pitchFamily="34" charset="0"/>
                <a:hlinkClick r:id="rId3"/>
              </a:rPr>
              <a:t>PED1054</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grpSp>
        <p:nvGrpSpPr>
          <p:cNvPr id="160" name="Google Shape;160;p20"/>
          <p:cNvGrpSpPr/>
          <p:nvPr/>
        </p:nvGrpSpPr>
        <p:grpSpPr>
          <a:xfrm>
            <a:off x="551384" y="2747640"/>
            <a:ext cx="5549889" cy="3941360"/>
            <a:chOff x="984476" y="3550224"/>
            <a:chExt cx="4185271" cy="2967448"/>
          </a:xfrm>
        </p:grpSpPr>
        <p:pic>
          <p:nvPicPr>
            <p:cNvPr id="161" name="Google Shape;161;p20"/>
            <p:cNvPicPr preferRelativeResize="0"/>
            <p:nvPr/>
          </p:nvPicPr>
          <p:blipFill rotWithShape="1">
            <a:blip r:embed="rId4">
              <a:alphaModFix/>
            </a:blip>
            <a:srcRect l="12600" r="14321" b="9309"/>
            <a:stretch/>
          </p:blipFill>
          <p:spPr>
            <a:xfrm>
              <a:off x="993283" y="3550224"/>
              <a:ext cx="4176464" cy="2427368"/>
            </a:xfrm>
            <a:prstGeom prst="rect">
              <a:avLst/>
            </a:prstGeom>
            <a:noFill/>
            <a:ln>
              <a:noFill/>
            </a:ln>
          </p:spPr>
        </p:pic>
        <p:sp>
          <p:nvSpPr>
            <p:cNvPr id="162" name="Google Shape;162;p20"/>
            <p:cNvSpPr txBox="1"/>
            <p:nvPr/>
          </p:nvSpPr>
          <p:spPr>
            <a:xfrm>
              <a:off x="984476" y="5994452"/>
              <a:ext cx="4176464" cy="523220"/>
            </a:xfrm>
            <a:prstGeom prst="rect">
              <a:avLst/>
            </a:prstGeom>
            <a:noFill/>
            <a:ln>
              <a:noFill/>
            </a:ln>
          </p:spPr>
          <p:txBody>
            <a:bodyPr spcFirstLastPara="1" wrap="square" lIns="91425" tIns="45700" rIns="91425" bIns="45700" anchor="t" anchorCtr="0">
              <a:noAutofit/>
            </a:bodyPr>
            <a:lstStyle/>
            <a:p>
              <a:r>
                <a:rPr lang="en-US" sz="1400" dirty="0">
                  <a:solidFill>
                    <a:srgbClr val="333333"/>
                  </a:solidFill>
                  <a:latin typeface="Arial" panose="020B0604020202020204" pitchFamily="34" charset="0"/>
                  <a:ea typeface="Roboto Condensed"/>
                  <a:cs typeface="Arial" panose="020B0604020202020204" pitchFamily="34" charset="0"/>
                  <a:sym typeface="Roboto Condensed"/>
                </a:rPr>
                <a:t>% of participants who tested positive for gonorrhea </a:t>
              </a:r>
              <a:endParaRPr dirty="0">
                <a:latin typeface="Arial" panose="020B0604020202020204" pitchFamily="34" charset="0"/>
                <a:cs typeface="Arial" panose="020B0604020202020204" pitchFamily="34" charset="0"/>
              </a:endParaRPr>
            </a:p>
            <a:p>
              <a:r>
                <a:rPr lang="en-US" sz="1400" dirty="0">
                  <a:solidFill>
                    <a:srgbClr val="333333"/>
                  </a:solidFill>
                  <a:latin typeface="Arial" panose="020B0604020202020204" pitchFamily="34" charset="0"/>
                  <a:ea typeface="Roboto Condensed"/>
                  <a:cs typeface="Arial" panose="020B0604020202020204" pitchFamily="34" charset="0"/>
                  <a:sym typeface="Roboto Condensed"/>
                </a:rPr>
                <a:t>or chlamydia by visit </a:t>
              </a:r>
              <a:endParaRPr sz="1400" dirty="0">
                <a:solidFill>
                  <a:schemeClr val="dk1"/>
                </a:solidFill>
                <a:latin typeface="Arial" panose="020B0604020202020204" pitchFamily="34" charset="0"/>
                <a:ea typeface="Calibri"/>
                <a:cs typeface="Arial" panose="020B0604020202020204" pitchFamily="34" charset="0"/>
                <a:sym typeface="Calibri"/>
              </a:endParaRPr>
            </a:p>
          </p:txBody>
        </p:sp>
      </p:grpSp>
      <p:sp>
        <p:nvSpPr>
          <p:cNvPr id="163" name="Google Shape;163;p20"/>
          <p:cNvSpPr txBox="1"/>
          <p:nvPr/>
        </p:nvSpPr>
        <p:spPr>
          <a:xfrm>
            <a:off x="9580768" y="5920369"/>
            <a:ext cx="2720832" cy="369332"/>
          </a:xfrm>
          <a:prstGeom prst="rect">
            <a:avLst/>
          </a:prstGeom>
          <a:noFill/>
          <a:ln>
            <a:noFill/>
          </a:ln>
        </p:spPr>
        <p:txBody>
          <a:bodyPr spcFirstLastPara="1" wrap="square" lIns="91425" tIns="45700" rIns="91425" bIns="45700" anchor="t" anchorCtr="0">
            <a:noAutofit/>
          </a:bodyPr>
          <a:lstStyle/>
          <a:p>
            <a:r>
              <a:rPr lang="en-US" sz="1200" u="sng" dirty="0">
                <a:solidFill>
                  <a:schemeClr val="hlink"/>
                </a:solidFill>
                <a:latin typeface="Arial" panose="020B0604020202020204" pitchFamily="34" charset="0"/>
                <a:ea typeface="Roboto Condensed"/>
                <a:cs typeface="Arial" panose="020B0604020202020204" pitchFamily="34" charset="0"/>
                <a:sym typeface="Roboto Condensed"/>
                <a:hlinkClick r:id="rId5"/>
              </a:rPr>
              <a:t>Linda Gorgos, </a:t>
            </a:r>
            <a:r>
              <a:rPr lang="en-GB" sz="1200" dirty="0">
                <a:latin typeface="Arial" panose="020B0604020202020204" pitchFamily="34" charset="0"/>
                <a:cs typeface="Arial" panose="020B0604020202020204" pitchFamily="34" charset="0"/>
                <a:hlinkClick r:id="rId5"/>
              </a:rPr>
              <a:t>PDB0303</a:t>
            </a:r>
            <a:endParaRPr sz="1200" dirty="0">
              <a:solidFill>
                <a:schemeClr val="dk1"/>
              </a:solidFill>
              <a:latin typeface="Arial" panose="020B0604020202020204" pitchFamily="34" charset="0"/>
              <a:ea typeface="Calibri"/>
              <a:cs typeface="Arial" panose="020B0604020202020204" pitchFamily="34" charset="0"/>
              <a:sym typeface="Calibri"/>
            </a:endParaRPr>
          </a:p>
        </p:txBody>
      </p:sp>
      <p:sp>
        <p:nvSpPr>
          <p:cNvPr id="164" name="Google Shape;164;p20"/>
          <p:cNvSpPr txBox="1"/>
          <p:nvPr/>
        </p:nvSpPr>
        <p:spPr>
          <a:xfrm>
            <a:off x="6419944" y="3497664"/>
            <a:ext cx="5256585" cy="1938992"/>
          </a:xfrm>
          <a:prstGeom prst="rect">
            <a:avLst/>
          </a:prstGeom>
          <a:noFill/>
          <a:ln>
            <a:noFill/>
          </a:ln>
        </p:spPr>
        <p:txBody>
          <a:bodyPr spcFirstLastPara="1" wrap="square" lIns="91425" tIns="45700" rIns="91425" bIns="45700" anchor="t" anchorCtr="0">
            <a:noAutofit/>
          </a:bodyPr>
          <a:lstStyle/>
          <a:p>
            <a:r>
              <a:rPr lang="en-US" sz="2400" dirty="0">
                <a:solidFill>
                  <a:srgbClr val="000000"/>
                </a:solidFill>
                <a:latin typeface="Arial"/>
                <a:ea typeface="Arial"/>
                <a:cs typeface="Arial"/>
                <a:sym typeface="Arial"/>
              </a:rPr>
              <a:t>Rate of HIV acquisition was higher in participants with a history of rectal gonorrhea, rectal chlamydia or syphilis at screening</a:t>
            </a:r>
            <a:endParaRPr sz="2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20155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7DA5F8-D59F-40D8-8E80-459CF8E04BA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da0e1dfa-61eb-48b9-80bb-a2770ec06ea8"/>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14422</TotalTime>
  <Words>1222</Words>
  <Application>Microsoft Office PowerPoint</Application>
  <PresentationFormat>Widescreen</PresentationFormat>
  <Paragraphs>216</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Noto Sans Symbols</vt:lpstr>
      <vt:lpstr>Roboto Condensed</vt:lpstr>
      <vt:lpstr>Office Theme</vt:lpstr>
      <vt:lpstr>PowerPoint Presentation</vt:lpstr>
      <vt:lpstr>PowerPoint Presentation</vt:lpstr>
      <vt:lpstr>Introduction</vt:lpstr>
      <vt:lpstr>PowerPoint Presentation</vt:lpstr>
      <vt:lpstr>HIV and co-infections  Incidence and risks of late-onset AIDS-defining opportunistic infections (LOIs)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Radka Serakova</cp:lastModifiedBy>
  <cp:revision>262</cp:revision>
  <dcterms:created xsi:type="dcterms:W3CDTF">2015-07-06T08:16:27Z</dcterms:created>
  <dcterms:modified xsi:type="dcterms:W3CDTF">2021-04-15T13:06:38Z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