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460" r:id="rId5"/>
    <p:sldId id="342" r:id="rId6"/>
    <p:sldId id="459" r:id="rId7"/>
    <p:sldId id="436" r:id="rId8"/>
    <p:sldId id="454" r:id="rId9"/>
    <p:sldId id="457" r:id="rId10"/>
    <p:sldId id="456" r:id="rId11"/>
    <p:sldId id="4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1"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12"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Erika Lundström" initials="EL" lastIdx="2" clrIdx="16">
    <p:extLst>
      <p:ext uri="{19B8F6BF-5375-455C-9EA6-DF929625EA0E}">
        <p15:presenceInfo xmlns:p15="http://schemas.microsoft.com/office/powerpoint/2012/main" userId="S::erika.lundstrom@iasociety.org::eb08ea8b-01aa-4655-962a-841d776116b3" providerId="AD"/>
      </p:ext>
    </p:extLst>
  </p:cmAuthor>
  <p:cmAuthor id="17" name="Janette" initials="JB" lastIdx="11" clrIdx="17">
    <p:extLst>
      <p:ext uri="{19B8F6BF-5375-455C-9EA6-DF929625EA0E}">
        <p15:presenceInfo xmlns:p15="http://schemas.microsoft.com/office/powerpoint/2012/main" userId="Janette" providerId="None"/>
      </p:ext>
    </p:extLst>
  </p:cmAuthor>
  <p:cmAuthor id="18" name="Lucy Stackpool-Moore" initials="LS [2]" lastIdx="1" clrIdx="18">
    <p:extLst>
      <p:ext uri="{19B8F6BF-5375-455C-9EA6-DF929625EA0E}">
        <p15:presenceInfo xmlns:p15="http://schemas.microsoft.com/office/powerpoint/2012/main" userId="S-1-5-21-1220945662-2139871995-725345543-1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E4E80-D3A9-8969-E70F-8EDA8A75D057}" v="26" dt="2020-11-19T08:03:15.608"/>
    <p1510:client id="{56440F52-3EE2-E00E-038C-4BCCE0C611D7}" v="14" dt="2020-11-11T11:23:48.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8" autoAdjust="0"/>
    <p:restoredTop sz="83875" autoAdjust="0"/>
  </p:normalViewPr>
  <p:slideViewPr>
    <p:cSldViewPr snapToGrid="0">
      <p:cViewPr varScale="1">
        <p:scale>
          <a:sx n="93" d="100"/>
          <a:sy n="93" d="100"/>
        </p:scale>
        <p:origin x="58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3</a:t>
            </a:fld>
            <a:endParaRPr lang="en-GB"/>
          </a:p>
        </p:txBody>
      </p:sp>
    </p:spTree>
    <p:extLst>
      <p:ext uri="{BB962C8B-B14F-4D97-AF65-F5344CB8AC3E}">
        <p14:creationId xmlns:p14="http://schemas.microsoft.com/office/powerpoint/2010/main" val="370755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123127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2016, WHO has endorsed </a:t>
            </a:r>
            <a:r>
              <a:rPr lang="en-GB" sz="1200" b="1" dirty="0"/>
              <a:t>differentiated service delivery (DSD) or differentiated care</a:t>
            </a:r>
            <a:r>
              <a:rPr lang="en-GB" dirty="0"/>
              <a:t> as an approach to providing prevention, care, treatment and support to people affected by and living with HIV. DSD represents a shift from a one-size-fits-all approach and recognizes that the needs and </a:t>
            </a:r>
            <a:r>
              <a:rPr lang="en-GB" dirty="0" smtClean="0"/>
              <a:t>expectations </a:t>
            </a:r>
            <a:r>
              <a:rPr lang="en-GB" dirty="0"/>
              <a:t>of people living with HIV are different and change over time. It focuses on adapting the building blocks of service delivery (the who, what, where and when) to provide client-centric care that also reduces unnecessary burden on the healthcare system.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West and Central Africa: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Shifts towards expansion of services to include TB prevention therapy and contraceptive care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Expansion in the number of clients and models offered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Reconsideration of eligibility criteria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Push for family-centred care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Expansion of drop-in centres and community pharmacies, including for key </a:t>
            </a:r>
            <a:r>
              <a:rPr lang="en-GB" sz="1200" dirty="0" smtClean="0"/>
              <a:t>populations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Endorsed by global agencies, such as WHO, PEPFAR and Global </a:t>
            </a:r>
            <a:r>
              <a:rPr lang="en-GB" sz="1200" dirty="0" smtClean="0"/>
              <a:t>Fund.</a:t>
            </a:r>
            <a:endParaRPr lang="en-GB" sz="1200" dirty="0"/>
          </a:p>
          <a:p>
            <a:pPr marL="171450" indent="-171450">
              <a:buFont typeface="Wingdings" panose="05000000000000000000" pitchFamily="2" charset="2"/>
              <a:buChar char="ü"/>
            </a:pPr>
            <a:endParaRPr lang="en-GB"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6FC7D159-9DD4-41A1-915D-943A0A890F2B}" type="slidenum">
              <a:rPr lang="en-GB" smtClean="0"/>
              <a:t>5</a:t>
            </a:fld>
            <a:endParaRPr lang="en-GB"/>
          </a:p>
        </p:txBody>
      </p:sp>
    </p:spTree>
    <p:extLst>
      <p:ext uri="{BB962C8B-B14F-4D97-AF65-F5344CB8AC3E}">
        <p14:creationId xmlns:p14="http://schemas.microsoft.com/office/powerpoint/2010/main" val="124259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mn-lt"/>
              </a:rPr>
              <a:t>Precedented for accelerating access and adapting DSD models in emergency contexts, as was done during Ebola outbreak in Guinea (6-month refill for ART) and Sierra Leone (peers collected ART refills and delivered at home/community meeting points) and during armed conflict in Central African Republic (6-month refill for ART by lay health worker) and Mozambique (mobile clinics provided 3-month ART refills in vulnerable communities).</a:t>
            </a:r>
          </a:p>
          <a:p>
            <a:pPr marL="171450" indent="-171450">
              <a:buFont typeface="Arial" panose="020B0604020202020204" pitchFamily="34" charset="0"/>
              <a:buChar char="•"/>
            </a:pPr>
            <a:r>
              <a:rPr lang="en-GB" sz="1200" dirty="0">
                <a:latin typeface="+mn-lt"/>
              </a:rPr>
              <a:t>DSD provides necessary tools to limit exposure of </a:t>
            </a:r>
            <a:r>
              <a:rPr lang="en-GB" dirty="0">
                <a:latin typeface="+mn-lt"/>
              </a:rPr>
              <a:t>people living with HIV </a:t>
            </a:r>
            <a:r>
              <a:rPr lang="en-GB" sz="1200" dirty="0">
                <a:latin typeface="+mn-lt"/>
              </a:rPr>
              <a:t>to SARS-CoV-2 co-infection while accessing ongoing care and treatment.</a:t>
            </a:r>
          </a:p>
          <a:p>
            <a:pPr marL="171450" indent="-171450">
              <a:buFont typeface="Arial" panose="020B0604020202020204" pitchFamily="34" charset="0"/>
              <a:buChar char="•"/>
            </a:pPr>
            <a:endParaRPr lang="en-GB" dirty="0">
              <a:latin typeface="+mn-lt"/>
            </a:endParaRPr>
          </a:p>
          <a:p>
            <a:pPr marL="171450" indent="-171450">
              <a:buFont typeface="Arial" panose="020B0604020202020204" pitchFamily="34" charset="0"/>
              <a:buChar char="•"/>
            </a:pPr>
            <a:r>
              <a:rPr lang="en-GB" dirty="0">
                <a:latin typeface="+mn-lt"/>
              </a:rPr>
              <a:t>MMD - Multi-month dispensation</a:t>
            </a:r>
          </a:p>
          <a:p>
            <a:pPr marL="0" indent="0">
              <a:buNone/>
            </a:pPr>
            <a:endParaRPr lang="en-GB" dirty="0">
              <a:latin typeface="+mn-lt"/>
            </a:endParaRPr>
          </a:p>
          <a:p>
            <a:pPr marL="171450" indent="-171450">
              <a:buFont typeface="Arial" panose="020B0604020202020204" pitchFamily="34" charset="0"/>
              <a:buChar char="•"/>
            </a:pPr>
            <a:r>
              <a:rPr lang="en-GB" dirty="0">
                <a:latin typeface="+mn-lt"/>
              </a:rPr>
              <a:t>Scaled DSD introduces more flexibility and less reliance by people living with HIV on healthcare facilities. It supports emergencies impacting the healthcare system AND also those impacting clients’ daily lives. </a:t>
            </a:r>
          </a:p>
          <a:p>
            <a:pPr marL="171450" indent="-171450">
              <a:buFont typeface="Arial" panose="020B0604020202020204" pitchFamily="34" charset="0"/>
              <a:buChar char="•"/>
            </a:pPr>
            <a:r>
              <a:rPr lang="en-GB" dirty="0">
                <a:latin typeface="+mn-lt"/>
              </a:rPr>
              <a:t>Community-based DSD model options remain critical – closer access to home and less reliance on health facilities needs to be balanced again 6MMD facility-based ART refill supply.</a:t>
            </a:r>
          </a:p>
          <a:p>
            <a:pPr marL="171450" indent="-171450">
              <a:buFont typeface="Arial" panose="020B0604020202020204" pitchFamily="34" charset="0"/>
              <a:buChar char="•"/>
            </a:pPr>
            <a:r>
              <a:rPr lang="en-GB" dirty="0">
                <a:latin typeface="+mn-lt"/>
              </a:rPr>
              <a:t>Longer ART refills can be considered earlier after ART initiation. </a:t>
            </a:r>
          </a:p>
          <a:p>
            <a:pPr marL="171450" indent="-171450">
              <a:buFont typeface="Arial" panose="020B0604020202020204" pitchFamily="34" charset="0"/>
              <a:buChar char="•"/>
            </a:pPr>
            <a:r>
              <a:rPr lang="en-GB" dirty="0">
                <a:latin typeface="+mn-lt"/>
              </a:rPr>
              <a:t>Longer ART refills can be considered for specific populations, such as children/adolescents, clients with high viral loads and PBFW</a:t>
            </a:r>
          </a:p>
          <a:p>
            <a:pPr marL="171450" indent="-171450">
              <a:buFont typeface="Arial" panose="020B0604020202020204" pitchFamily="34" charset="0"/>
              <a:buChar char="•"/>
            </a:pPr>
            <a:r>
              <a:rPr lang="en-GB" dirty="0">
                <a:latin typeface="+mn-lt"/>
              </a:rPr>
              <a:t>Longer scripts are possible. </a:t>
            </a:r>
          </a:p>
          <a:p>
            <a:pPr marL="171450" indent="-171450">
              <a:buFont typeface="Arial" panose="020B0604020202020204" pitchFamily="34" charset="0"/>
              <a:buChar char="•"/>
            </a:pPr>
            <a:r>
              <a:rPr lang="en-GB" dirty="0">
                <a:latin typeface="+mn-lt"/>
              </a:rPr>
              <a:t>Group DSD models can continue to leverage virtual social interaction/peer support provided with longer ART refills.</a:t>
            </a:r>
          </a:p>
          <a:p>
            <a:pPr marL="171450" indent="-171450">
              <a:buFont typeface="Arial" panose="020B0604020202020204" pitchFamily="34" charset="0"/>
              <a:buChar char="•"/>
            </a:pPr>
            <a:endParaRPr lang="en-GB" dirty="0">
              <a:latin typeface="+mn-lt"/>
            </a:endParaRPr>
          </a:p>
          <a:p>
            <a:pPr marL="0" indent="0">
              <a:buNone/>
            </a:pPr>
            <a:r>
              <a:rPr lang="en-GB" dirty="0">
                <a:latin typeface="+mn-lt"/>
              </a:rPr>
              <a:t>DSD lessons</a:t>
            </a:r>
          </a:p>
          <a:p>
            <a:pPr marL="171450" indent="-171450">
              <a:buFont typeface="Arial" panose="020B0604020202020204" pitchFamily="34" charset="0"/>
              <a:buChar char="•"/>
            </a:pPr>
            <a:r>
              <a:rPr lang="en-GB" dirty="0">
                <a:latin typeface="+mn-lt"/>
              </a:rPr>
              <a:t>Critical to monitor and evaluate:</a:t>
            </a:r>
          </a:p>
          <a:p>
            <a:pPr marL="628650" lvl="1" indent="-171450">
              <a:buFont typeface="Wingdings" panose="05000000000000000000" pitchFamily="2" charset="2"/>
              <a:buChar char="ü"/>
            </a:pPr>
            <a:r>
              <a:rPr lang="en-GB" dirty="0">
                <a:latin typeface="+mn-lt"/>
              </a:rPr>
              <a:t>Outcomes of clients accessing DSD models vs. those in routine care during COVID-19</a:t>
            </a:r>
          </a:p>
          <a:p>
            <a:pPr marL="628650" lvl="1" indent="-171450">
              <a:buFont typeface="Wingdings" panose="05000000000000000000" pitchFamily="2" charset="2"/>
              <a:buChar char="ü"/>
            </a:pPr>
            <a:r>
              <a:rPr lang="en-GB" dirty="0">
                <a:latin typeface="+mn-lt"/>
              </a:rPr>
              <a:t>Client outcomes accessing expanded DSD to understand risks/benefits (including by subgroup of children/ adolescents/</a:t>
            </a:r>
            <a:r>
              <a:rPr lang="en-GB" dirty="0" err="1">
                <a:latin typeface="+mn-lt"/>
              </a:rPr>
              <a:t>PBFW</a:t>
            </a:r>
            <a:r>
              <a:rPr lang="en-GB" dirty="0">
                <a:latin typeface="+mn-lt"/>
              </a:rPr>
              <a:t>)</a:t>
            </a:r>
          </a:p>
          <a:p>
            <a:pPr marL="628650" lvl="1" indent="-171450">
              <a:buFont typeface="Wingdings" panose="05000000000000000000" pitchFamily="2" charset="2"/>
              <a:buChar char="ü"/>
            </a:pPr>
            <a:r>
              <a:rPr lang="en-GB" dirty="0">
                <a:latin typeface="+mn-lt"/>
              </a:rPr>
              <a:t>Perspectives of people living with HIV on access to expanded </a:t>
            </a:r>
            <a:r>
              <a:rPr lang="en-GB" dirty="0" smtClean="0">
                <a:latin typeface="+mn-lt"/>
              </a:rPr>
              <a:t>DSD</a:t>
            </a:r>
            <a:endParaRPr lang="en-GB" dirty="0">
              <a:latin typeface="+mn-lt"/>
            </a:endParaRPr>
          </a:p>
          <a:p>
            <a:pPr marL="628650" lvl="1" indent="-171450">
              <a:buFontTx/>
              <a:buChar char="-"/>
            </a:pPr>
            <a:endParaRPr lang="en-GB" dirty="0">
              <a:latin typeface="+mn-lt"/>
            </a:endParaRPr>
          </a:p>
          <a:p>
            <a:pPr marL="171450" lvl="0" indent="-171450">
              <a:buFont typeface="Arial" panose="020B0604020202020204" pitchFamily="34" charset="0"/>
              <a:buChar char="•"/>
            </a:pPr>
            <a:r>
              <a:rPr lang="en-GB" dirty="0">
                <a:latin typeface="+mn-lt"/>
              </a:rPr>
              <a:t>Determine which expanded DSD eligibility criteria, increased access and adapted DSD models can safely be continued beyond COVID-19 pandemic including: </a:t>
            </a:r>
          </a:p>
          <a:p>
            <a:pPr marL="628650" lvl="1" indent="-171450">
              <a:buFont typeface="Wingdings" panose="05000000000000000000" pitchFamily="2" charset="2"/>
              <a:buChar char="ü"/>
            </a:pPr>
            <a:r>
              <a:rPr lang="en-GB" dirty="0">
                <a:latin typeface="+mn-lt"/>
              </a:rPr>
              <a:t>New/adapted community DSD models, e.g., home delivery, community drug distribution and peer distribution</a:t>
            </a:r>
          </a:p>
          <a:p>
            <a:pPr marL="628650" lvl="1" indent="-171450">
              <a:buFont typeface="Wingdings" panose="05000000000000000000" pitchFamily="2" charset="2"/>
              <a:buChar char="ü"/>
            </a:pPr>
            <a:r>
              <a:rPr lang="en-GB" dirty="0">
                <a:latin typeface="+mn-lt"/>
              </a:rPr>
              <a:t>Longer refills (MMS)</a:t>
            </a:r>
          </a:p>
          <a:p>
            <a:pPr marL="628650" lvl="1" indent="-171450">
              <a:buFont typeface="Wingdings" panose="05000000000000000000" pitchFamily="2" charset="2"/>
              <a:buChar char="ü"/>
            </a:pPr>
            <a:r>
              <a:rPr lang="en-GB" dirty="0">
                <a:latin typeface="+mn-lt"/>
              </a:rPr>
              <a:t>Longer scripting methods </a:t>
            </a:r>
          </a:p>
          <a:p>
            <a:pPr marL="628650" lvl="1" indent="-171450">
              <a:buFont typeface="Wingdings" panose="05000000000000000000" pitchFamily="2" charset="2"/>
              <a:buChar char="ü"/>
            </a:pPr>
            <a:r>
              <a:rPr lang="en-GB" dirty="0">
                <a:latin typeface="+mn-lt"/>
              </a:rPr>
              <a:t>DSD access for children, adolescents, PBFW, unstable on ART, second line </a:t>
            </a:r>
          </a:p>
          <a:p>
            <a:pPr marL="628650" lvl="1" indent="-171450">
              <a:buFont typeface="Wingdings" panose="05000000000000000000" pitchFamily="2" charset="2"/>
              <a:buChar char="ü"/>
            </a:pPr>
            <a:r>
              <a:rPr lang="en-GB" dirty="0">
                <a:latin typeface="+mn-lt"/>
              </a:rPr>
              <a:t>Earlier access to DSD for newly initiated ART clients</a:t>
            </a:r>
          </a:p>
          <a:p>
            <a:pPr marL="0" indent="0">
              <a:buNone/>
            </a:pPr>
            <a:endParaRPr lang="en-GB"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Key population-led HIV services are feasible, acceptable and preferable by key populations and are therefore a critical addition to accelerating attainment of the 95-95-95 targets and ending AIDS as a public health threat in Vietnam. Key population-led HIV services have now been integrated as an essential part of the national action plan and the national strategy to end AIDS as a public health threat by 2030.</a:t>
            </a:r>
            <a:endParaRPr lang="en-GB" dirty="0">
              <a:latin typeface="+mn-lt"/>
            </a:endParaRPr>
          </a:p>
          <a:p>
            <a:endParaRPr lang="en-GB" dirty="0">
              <a:latin typeface="+mn-lt"/>
            </a:endParaRPr>
          </a:p>
          <a:p>
            <a:pPr marL="171450" indent="-171450">
              <a:buFont typeface="Arial" panose="020B0604020202020204" pitchFamily="34" charset="0"/>
              <a:buChar char="•"/>
            </a:pPr>
            <a:r>
              <a:rPr lang="en-GB" dirty="0">
                <a:latin typeface="+mn-lt"/>
              </a:rPr>
              <a:t>Expanding access to DSD</a:t>
            </a:r>
          </a:p>
          <a:p>
            <a:pPr marL="171450" indent="-171450">
              <a:buFont typeface="Arial" panose="020B0604020202020204" pitchFamily="34" charset="0"/>
              <a:buChar char="•"/>
            </a:pPr>
            <a:r>
              <a:rPr lang="en-GB" dirty="0">
                <a:latin typeface="+mn-lt"/>
              </a:rPr>
              <a:t>Limit need to attend health facilities </a:t>
            </a:r>
          </a:p>
          <a:p>
            <a:pPr marL="171450" indent="-171450">
              <a:buFont typeface="Arial" panose="020B0604020202020204" pitchFamily="34" charset="0"/>
              <a:buChar char="•"/>
            </a:pPr>
            <a:r>
              <a:rPr lang="en-GB" dirty="0">
                <a:latin typeface="+mn-lt"/>
              </a:rPr>
              <a:t>Enrolling all remaining stable people living with HIV in DSD models – focus on out-of-facility models</a:t>
            </a:r>
          </a:p>
          <a:p>
            <a:pPr marL="171450" indent="-171450">
              <a:buFont typeface="Arial" panose="020B0604020202020204" pitchFamily="34" charset="0"/>
              <a:buChar char="•"/>
            </a:pPr>
            <a:r>
              <a:rPr lang="en-GB" dirty="0">
                <a:latin typeface="+mn-lt"/>
              </a:rPr>
              <a:t>Reducing eligibility criteria further to ensure that more people living with HIV qualify as stable and can utilize DSD models</a:t>
            </a:r>
          </a:p>
          <a:p>
            <a:pPr marL="171450" indent="-171450">
              <a:buFont typeface="Arial" panose="020B0604020202020204" pitchFamily="34" charset="0"/>
              <a:buChar char="•"/>
            </a:pPr>
            <a:r>
              <a:rPr lang="en-GB" dirty="0">
                <a:latin typeface="+mn-lt"/>
              </a:rPr>
              <a:t>Increasing ART refill length for all people living with HIV (both unstable and stable PLHIV) – for stable people living with HIV, the longest refill possible</a:t>
            </a:r>
          </a:p>
          <a:p>
            <a:pPr marL="171450" indent="-171450">
              <a:buFont typeface="Arial" panose="020B0604020202020204" pitchFamily="34" charset="0"/>
              <a:buChar char="•"/>
            </a:pPr>
            <a:r>
              <a:rPr lang="en-GB" dirty="0">
                <a:latin typeface="+mn-lt"/>
              </a:rPr>
              <a:t>Extending scripts to limit need to return for a new script (ensure sufficient ART to cover COVID-19 peaks and facility closure)</a:t>
            </a:r>
          </a:p>
          <a:p>
            <a:pPr marL="171450" indent="-171450">
              <a:buFontTx/>
              <a:buChar char="-"/>
            </a:pPr>
            <a:endParaRPr lang="en-GB" dirty="0">
              <a:latin typeface="+mn-lt"/>
            </a:endParaRPr>
          </a:p>
          <a:p>
            <a:pPr marL="171450" indent="-171450">
              <a:buFont typeface="Arial" panose="020B0604020202020204" pitchFamily="34" charset="0"/>
              <a:buChar char="•"/>
            </a:pPr>
            <a:r>
              <a:rPr lang="en-GB" dirty="0">
                <a:latin typeface="+mn-lt"/>
              </a:rPr>
              <a:t>Shortest possible interaction with single service provider</a:t>
            </a:r>
          </a:p>
          <a:p>
            <a:pPr marL="171450" indent="-171450">
              <a:buFont typeface="Arial" panose="020B0604020202020204" pitchFamily="34" charset="0"/>
              <a:buChar char="•"/>
            </a:pPr>
            <a:r>
              <a:rPr lang="en-GB" dirty="0">
                <a:latin typeface="+mn-lt"/>
              </a:rPr>
              <a:t>Facility-based models</a:t>
            </a:r>
          </a:p>
          <a:p>
            <a:pPr marL="171450" indent="-171450">
              <a:buFont typeface="Arial" panose="020B0604020202020204" pitchFamily="34" charset="0"/>
              <a:buChar char="•"/>
            </a:pPr>
            <a:r>
              <a:rPr lang="en-GB" dirty="0">
                <a:latin typeface="+mn-lt"/>
              </a:rPr>
              <a:t>Triage people living with HIV with COVID-19 symptoms and provide ART refill in separate area</a:t>
            </a:r>
          </a:p>
          <a:p>
            <a:pPr marL="171450" indent="-171450">
              <a:buFont typeface="Arial" panose="020B0604020202020204" pitchFamily="34" charset="0"/>
              <a:buChar char="•"/>
            </a:pPr>
            <a:r>
              <a:rPr lang="en-GB" dirty="0">
                <a:latin typeface="+mn-lt"/>
              </a:rPr>
              <a:t>Relocate ART refill collection to outside facility premises/facility building </a:t>
            </a:r>
          </a:p>
          <a:p>
            <a:pPr marL="171450" indent="-171450">
              <a:buFont typeface="Arial" panose="020B0604020202020204" pitchFamily="34" charset="0"/>
              <a:buChar char="•"/>
            </a:pPr>
            <a:r>
              <a:rPr lang="en-GB" dirty="0">
                <a:latin typeface="+mn-lt"/>
              </a:rPr>
              <a:t>Extend and stagger collection times</a:t>
            </a:r>
          </a:p>
          <a:p>
            <a:pPr marL="0" indent="0">
              <a:buFontTx/>
              <a:buNone/>
            </a:pPr>
            <a:endParaRPr lang="en-GB" dirty="0">
              <a:latin typeface="+mn-lt"/>
            </a:endParaRPr>
          </a:p>
          <a:p>
            <a:pPr marL="171450" indent="-171450">
              <a:buFont typeface="Arial" panose="020B0604020202020204" pitchFamily="34" charset="0"/>
              <a:buChar char="•"/>
            </a:pPr>
            <a:r>
              <a:rPr lang="en-GB" dirty="0">
                <a:latin typeface="+mn-lt"/>
              </a:rPr>
              <a:t>Community-based models</a:t>
            </a:r>
          </a:p>
          <a:p>
            <a:pPr marL="171450" indent="-171450">
              <a:buFont typeface="Arial" panose="020B0604020202020204" pitchFamily="34" charset="0"/>
              <a:buChar char="•"/>
            </a:pPr>
            <a:r>
              <a:rPr lang="en-GB" dirty="0">
                <a:latin typeface="+mn-lt"/>
              </a:rPr>
              <a:t>More collection points – greater geographic coverage to limit need to use public transport </a:t>
            </a:r>
          </a:p>
          <a:p>
            <a:pPr marL="171450" indent="-171450">
              <a:buFont typeface="Arial" panose="020B0604020202020204" pitchFamily="34" charset="0"/>
              <a:buChar char="•"/>
            </a:pPr>
            <a:r>
              <a:rPr lang="en-GB" dirty="0">
                <a:latin typeface="+mn-lt"/>
              </a:rPr>
              <a:t>Extend and stagger collection times</a:t>
            </a:r>
          </a:p>
          <a:p>
            <a:pPr marL="171450" indent="-171450">
              <a:buFont typeface="Arial" panose="020B0604020202020204" pitchFamily="34" charset="0"/>
              <a:buChar char="•"/>
            </a:pPr>
            <a:r>
              <a:rPr lang="en-GB" dirty="0">
                <a:latin typeface="+mn-lt"/>
              </a:rPr>
              <a:t>Group support transitioned to virtual</a:t>
            </a:r>
          </a:p>
          <a:p>
            <a:pPr marL="0" indent="0">
              <a:buNone/>
            </a:pPr>
            <a:endParaRPr lang="en-GB"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6</a:t>
            </a:fld>
            <a:endParaRPr lang="en-GB"/>
          </a:p>
        </p:txBody>
      </p:sp>
    </p:spTree>
    <p:extLst>
      <p:ext uri="{BB962C8B-B14F-4D97-AF65-F5344CB8AC3E}">
        <p14:creationId xmlns:p14="http://schemas.microsoft.com/office/powerpoint/2010/main" val="41479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Clients and health systems could benefit from reduced visit frequency by increasing ART refills. Antiretroviral therapy (ART) adherence clubs (ACs) support retention of clinically stable clients through lay healthcare worker-led group ART refills and psychosocial support. We conducted a non-inferiority cluster randomized control trial comparing standard of care (</a:t>
            </a:r>
            <a:r>
              <a:rPr lang="en-US" b="0" i="0" dirty="0" err="1">
                <a:solidFill>
                  <a:srgbClr val="000000"/>
                </a:solidFill>
                <a:effectLst/>
                <a:latin typeface="+mn-lt"/>
              </a:rPr>
              <a:t>SoC</a:t>
            </a:r>
            <a:r>
              <a:rPr lang="en-US" b="0" i="0" dirty="0">
                <a:solidFill>
                  <a:srgbClr val="000000"/>
                </a:solidFill>
                <a:effectLst/>
                <a:latin typeface="+mn-lt"/>
              </a:rPr>
              <a:t>) ACs and 6-month refill intervention ACs in </a:t>
            </a:r>
            <a:r>
              <a:rPr lang="en-US" b="0" i="0" dirty="0" err="1">
                <a:solidFill>
                  <a:srgbClr val="000000"/>
                </a:solidFill>
                <a:effectLst/>
                <a:latin typeface="+mn-lt"/>
              </a:rPr>
              <a:t>Khayelitsha</a:t>
            </a:r>
            <a:r>
              <a:rPr lang="en-US" b="0" i="0" dirty="0">
                <a:solidFill>
                  <a:srgbClr val="000000"/>
                </a:solidFill>
                <a:effectLst/>
                <a:latin typeface="+mn-lt"/>
              </a:rPr>
              <a:t>, South Africa. After 24 months, non-inferior retention and viral load outcomes were observed between the intervention ACs with 6-month ART refills and the SoC ACs. These findings are consistent with the 12-month outcomes and provide further reassurance that clinically stable clients can achieve good outcomes with fewer ART visits and longer ART refills.</a:t>
            </a:r>
            <a:endParaRPr lang="en-GB" dirty="0">
              <a:latin typeface="+mn-lt"/>
            </a:endParaRPr>
          </a:p>
          <a:p>
            <a:endParaRPr lang="en-GB" dirty="0">
              <a:latin typeface="+mn-lt"/>
            </a:endParaRPr>
          </a:p>
          <a:p>
            <a:r>
              <a:rPr lang="en-GB" b="1" dirty="0">
                <a:latin typeface="+mn-lt"/>
              </a:rPr>
              <a:t>BACKGROUND</a:t>
            </a:r>
          </a:p>
          <a:p>
            <a:r>
              <a:rPr lang="en-GB" dirty="0">
                <a:latin typeface="+mn-lt"/>
              </a:rPr>
              <a:t>Differentiated models of HIV care (DMOC) were proposed as care models that are responsive to clients’ needs and can improve health service efficiency. The KwaZulu-Natal Department of Health (</a:t>
            </a:r>
            <a:r>
              <a:rPr lang="en-GB" dirty="0" err="1">
                <a:latin typeface="+mn-lt"/>
              </a:rPr>
              <a:t>DoH</a:t>
            </a:r>
            <a:r>
              <a:rPr lang="en-GB" dirty="0">
                <a:latin typeface="+mn-lt"/>
              </a:rPr>
              <a:t>) implements the </a:t>
            </a:r>
            <a:r>
              <a:rPr lang="en-GB" dirty="0" err="1">
                <a:latin typeface="+mn-lt"/>
              </a:rPr>
              <a:t>DMOC</a:t>
            </a:r>
            <a:r>
              <a:rPr lang="en-GB" dirty="0">
                <a:latin typeface="+mn-lt"/>
              </a:rPr>
              <a:t> programme for clinically stable clients (Table 1, Box 1), which includes facility and community adherence clubs (ACs), community ART groups (</a:t>
            </a:r>
            <a:r>
              <a:rPr lang="en-GB" dirty="0" err="1">
                <a:latin typeface="+mn-lt"/>
              </a:rPr>
              <a:t>CAGs</a:t>
            </a:r>
            <a:r>
              <a:rPr lang="en-GB" dirty="0">
                <a:latin typeface="+mn-lt"/>
              </a:rPr>
              <a:t>), spaced fast-lane appointments (</a:t>
            </a:r>
            <a:r>
              <a:rPr lang="en-GB" dirty="0" err="1">
                <a:latin typeface="+mn-lt"/>
              </a:rPr>
              <a:t>SFLAs</a:t>
            </a:r>
            <a:r>
              <a:rPr lang="en-GB" dirty="0">
                <a:latin typeface="+mn-lt"/>
              </a:rPr>
              <a:t>) and community distribution and pick-up points (</a:t>
            </a:r>
            <a:r>
              <a:rPr lang="en-GB" dirty="0" err="1">
                <a:latin typeface="+mn-lt"/>
              </a:rPr>
              <a:t>PuPs</a:t>
            </a:r>
            <a:r>
              <a:rPr lang="en-GB" dirty="0">
                <a:latin typeface="+mn-lt"/>
              </a:rPr>
              <a:t>). There are limited reports on concurrent at scale implementation of different care models. This study reports long-term outcomes of DMOC models that were implemented under routine programmatic conditions. </a:t>
            </a:r>
          </a:p>
          <a:p>
            <a:r>
              <a:rPr lang="en-GB" dirty="0">
                <a:latin typeface="+mn-lt"/>
              </a:rPr>
              <a:t>Aims </a:t>
            </a:r>
          </a:p>
          <a:p>
            <a:pPr marL="171450" indent="-171450">
              <a:buFont typeface="Wingdings" panose="05000000000000000000" pitchFamily="2" charset="2"/>
              <a:buChar char="ü"/>
            </a:pPr>
            <a:r>
              <a:rPr lang="en-GB" dirty="0">
                <a:latin typeface="+mn-lt"/>
              </a:rPr>
              <a:t>To describe DMOC coverage among eligible clients in the period, 2012-2019 </a:t>
            </a:r>
          </a:p>
          <a:p>
            <a:pPr marL="171450" indent="-171450">
              <a:buFont typeface="Wingdings" panose="05000000000000000000" pitchFamily="2" charset="2"/>
              <a:buChar char="ü"/>
            </a:pPr>
            <a:r>
              <a:rPr lang="en-GB" dirty="0">
                <a:latin typeface="+mn-lt"/>
              </a:rPr>
              <a:t>To estimate and compare retention in DMOC among models </a:t>
            </a:r>
          </a:p>
          <a:p>
            <a:pPr marL="171450" indent="-171450">
              <a:buFont typeface="Wingdings" panose="05000000000000000000" pitchFamily="2" charset="2"/>
              <a:buChar char="ü"/>
            </a:pPr>
            <a:r>
              <a:rPr lang="en-GB" dirty="0">
                <a:latin typeface="+mn-lt"/>
              </a:rPr>
              <a:t>To estimate and compare retention on ART among clients in DMOC and in standard clinic care</a:t>
            </a:r>
          </a:p>
          <a:p>
            <a:pPr marL="171450" indent="-171450">
              <a:buFont typeface="Wingdings" panose="05000000000000000000" pitchFamily="2" charset="2"/>
              <a:buChar char="ü"/>
            </a:pPr>
            <a:r>
              <a:rPr lang="en-GB" dirty="0">
                <a:latin typeface="+mn-lt"/>
              </a:rPr>
              <a:t>To estimate and compare viral load (VL) suppression among clients in DMOC and standard clinic care</a:t>
            </a:r>
          </a:p>
          <a:p>
            <a:pPr marL="0" indent="0">
              <a:buFontTx/>
              <a:buNone/>
            </a:pPr>
            <a:endParaRPr lang="en-GB" dirty="0">
              <a:latin typeface="+mn-lt"/>
            </a:endParaRPr>
          </a:p>
          <a:p>
            <a:pPr marL="0" indent="0">
              <a:buFontTx/>
              <a:buNone/>
            </a:pPr>
            <a:r>
              <a:rPr lang="en-GB" b="1" dirty="0">
                <a:latin typeface="+mn-lt"/>
              </a:rPr>
              <a:t>SETTINGS</a:t>
            </a:r>
          </a:p>
          <a:p>
            <a:pPr marL="171450" indent="-171450">
              <a:buFont typeface="Wingdings" panose="05000000000000000000" pitchFamily="2" charset="2"/>
              <a:buChar char="ü"/>
            </a:pPr>
            <a:r>
              <a:rPr lang="en-GB" dirty="0">
                <a:latin typeface="+mn-lt"/>
              </a:rPr>
              <a:t>Since 2011, MSF and the KwaZulu-Natal </a:t>
            </a:r>
            <a:r>
              <a:rPr lang="en-GB" dirty="0" err="1">
                <a:latin typeface="+mn-lt"/>
              </a:rPr>
              <a:t>DoH</a:t>
            </a:r>
            <a:r>
              <a:rPr lang="en-GB" dirty="0">
                <a:latin typeface="+mn-lt"/>
              </a:rPr>
              <a:t> have implemented a community-based HIV/TB project,  Bending the Curves.</a:t>
            </a:r>
          </a:p>
          <a:p>
            <a:pPr marL="171450" indent="-171450">
              <a:buFont typeface="Wingdings" panose="05000000000000000000" pitchFamily="2" charset="2"/>
              <a:buChar char="ü"/>
            </a:pPr>
            <a:r>
              <a:rPr lang="en-GB" dirty="0">
                <a:latin typeface="+mn-lt"/>
              </a:rPr>
              <a:t>MSF supports two hospitals and 10 health centres in the </a:t>
            </a:r>
            <a:r>
              <a:rPr lang="en-GB" dirty="0" err="1">
                <a:latin typeface="+mn-lt"/>
              </a:rPr>
              <a:t>Mbongolwane</a:t>
            </a:r>
            <a:r>
              <a:rPr lang="en-GB" dirty="0">
                <a:latin typeface="+mn-lt"/>
              </a:rPr>
              <a:t> and Eshowe areas. </a:t>
            </a:r>
          </a:p>
          <a:p>
            <a:pPr marL="171450" indent="-171450">
              <a:buFont typeface="Wingdings" panose="05000000000000000000" pitchFamily="2" charset="2"/>
              <a:buChar char="ü"/>
            </a:pPr>
            <a:r>
              <a:rPr lang="en-GB" dirty="0">
                <a:latin typeface="+mn-lt"/>
              </a:rPr>
              <a:t>HIV prevalence in the service area: 26.4% (95% CI: 24.9-27.9%) among adults aged 15-59 years (HIV prevalence survey, MSF 2018).</a:t>
            </a:r>
          </a:p>
          <a:p>
            <a:pPr marL="0" indent="0">
              <a:buFontTx/>
              <a:buNone/>
            </a:pPr>
            <a:endParaRPr lang="en-GB" dirty="0">
              <a:latin typeface="+mn-lt"/>
            </a:endParaRPr>
          </a:p>
          <a:p>
            <a:pPr marL="0" indent="0">
              <a:buFontTx/>
              <a:buNone/>
            </a:pPr>
            <a:r>
              <a:rPr lang="en-GB" b="1" dirty="0">
                <a:latin typeface="+mn-lt"/>
              </a:rPr>
              <a:t>CONCLUSION</a:t>
            </a:r>
          </a:p>
          <a:p>
            <a:pPr marL="171450" indent="-171450">
              <a:buFont typeface="Arial" panose="020B0604020202020204" pitchFamily="34" charset="0"/>
              <a:buChar char="•"/>
            </a:pPr>
            <a:r>
              <a:rPr lang="en-GB" dirty="0">
                <a:latin typeface="+mn-lt"/>
              </a:rPr>
              <a:t>The study suggests that at scale, implementation of different DMOC models is feasible. The results emphasize the importance of implementing alternative DMOC models, likely offering clients options to reduce barriers to care. </a:t>
            </a:r>
          </a:p>
          <a:p>
            <a:pPr marL="171450" indent="-171450">
              <a:buFont typeface="Arial" panose="020B0604020202020204" pitchFamily="34" charset="0"/>
              <a:buChar char="•"/>
            </a:pPr>
            <a:r>
              <a:rPr lang="en-GB" dirty="0">
                <a:latin typeface="+mn-lt"/>
              </a:rPr>
              <a:t>Findings suggest comparable outcomes among </a:t>
            </a:r>
            <a:r>
              <a:rPr lang="en-GB" dirty="0" err="1">
                <a:latin typeface="+mn-lt"/>
              </a:rPr>
              <a:t>DMOC</a:t>
            </a:r>
            <a:r>
              <a:rPr lang="en-GB" dirty="0">
                <a:latin typeface="+mn-lt"/>
              </a:rPr>
              <a:t> clients and stable clients in standard clinic care, with benefits in terms of ART retention for all DMOC, and VL suppression among those participating in </a:t>
            </a:r>
            <a:r>
              <a:rPr lang="en-GB" dirty="0" err="1">
                <a:latin typeface="+mn-lt"/>
              </a:rPr>
              <a:t>PuPs</a:t>
            </a:r>
            <a:r>
              <a:rPr lang="en-GB" dirty="0">
                <a:latin typeface="+mn-lt"/>
              </a:rPr>
              <a:t> and </a:t>
            </a:r>
            <a:r>
              <a:rPr lang="en-GB" dirty="0" err="1">
                <a:latin typeface="+mn-lt"/>
              </a:rPr>
              <a:t>SFLAs</a:t>
            </a:r>
            <a:r>
              <a:rPr lang="en-GB" dirty="0">
                <a:latin typeface="+mn-lt"/>
              </a:rPr>
              <a:t>.</a:t>
            </a:r>
          </a:p>
          <a:p>
            <a:pPr marL="171450" indent="-171450">
              <a:buFont typeface="Arial" panose="020B0604020202020204" pitchFamily="34" charset="0"/>
              <a:buChar char="•"/>
            </a:pPr>
            <a:r>
              <a:rPr lang="en-GB" dirty="0">
                <a:latin typeface="+mn-lt"/>
              </a:rPr>
              <a:t>Further research is needed to explore clients’ preferences in choosing DMOC and/or remaining in a specific DMOC model. </a:t>
            </a:r>
          </a:p>
          <a:p>
            <a:pPr marL="171450" indent="-171450">
              <a:buFont typeface="Arial" panose="020B0604020202020204" pitchFamily="34" charset="0"/>
              <a:buChar char="•"/>
            </a:pPr>
            <a:r>
              <a:rPr lang="en-GB" dirty="0">
                <a:latin typeface="+mn-lt"/>
              </a:rPr>
              <a:t>The study emphasizes the importance of a robust monitoring and evaluation system for DMOC. </a:t>
            </a:r>
          </a:p>
          <a:p>
            <a:pPr marL="0" indent="0">
              <a:buFontTx/>
              <a:buNone/>
            </a:pPr>
            <a:endParaRPr lang="en-GB" dirty="0">
              <a:latin typeface="+mn-lt"/>
            </a:endParaRPr>
          </a:p>
          <a:p>
            <a:pPr marL="0" indent="0">
              <a:buFontTx/>
              <a:buNone/>
            </a:pPr>
            <a:endParaRPr lang="en-GB"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7</a:t>
            </a:fld>
            <a:endParaRPr lang="en-GB"/>
          </a:p>
        </p:txBody>
      </p:sp>
    </p:spTree>
    <p:extLst>
      <p:ext uri="{BB962C8B-B14F-4D97-AF65-F5344CB8AC3E}">
        <p14:creationId xmlns:p14="http://schemas.microsoft.com/office/powerpoint/2010/main" val="181813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COVID-19 has accelerated the necessity for differentiated pre-exposure prophylaxis (PrEP)</a:t>
            </a:r>
          </a:p>
          <a:p>
            <a:pPr marL="228600" indent="-228600">
              <a:buAutoNum type="arabicPeriod"/>
            </a:pPr>
            <a:r>
              <a:rPr lang="en-GB" dirty="0"/>
              <a:t>Change is needed to make rapid progress towards global PrEP targets.</a:t>
            </a:r>
          </a:p>
          <a:p>
            <a:pPr marL="228600" indent="-228600">
              <a:buAutoNum type="arabicPeriod"/>
            </a:pPr>
            <a:r>
              <a:rPr lang="en-GB" dirty="0"/>
              <a:t>PrEP delivery must change to improve access and make it easier for people to continue using PrEP.</a:t>
            </a:r>
          </a:p>
          <a:p>
            <a:pPr marL="228600" indent="-228600">
              <a:buAutoNum type="arabicPeriod"/>
            </a:pPr>
            <a:r>
              <a:rPr lang="en-GB" dirty="0"/>
              <a:t>Key lessons can be gleaned from differentiated ART delivery (and through decades of learning from family planning programmes).</a:t>
            </a:r>
          </a:p>
          <a:p>
            <a:pPr marL="228600" indent="-228600">
              <a:buAutoNum type="arabicPeriod"/>
            </a:pPr>
            <a:r>
              <a:rPr lang="en-GB" dirty="0"/>
              <a:t>Ensuring uninterrupted access to PrEP during COVID-19 has led to rapid changes in practice (and in some cases policy).</a:t>
            </a:r>
          </a:p>
          <a:p>
            <a:pPr marL="228600" indent="-228600">
              <a:buAutoNum type="arabicPeriod"/>
            </a:pPr>
            <a:r>
              <a:rPr lang="en-GB" dirty="0"/>
              <a:t>Going forward, we must not backtrack, but rather work to sustain gains that were made possible in the COVID-19 context.</a:t>
            </a:r>
          </a:p>
          <a:p>
            <a:pPr marL="228600" indent="-228600">
              <a:buAutoNum type="arabicPeriod"/>
            </a:pPr>
            <a:endParaRPr lang="en-GB" dirty="0"/>
          </a:p>
          <a:p>
            <a:pPr marL="0" indent="0">
              <a:buNone/>
            </a:pPr>
            <a:r>
              <a:rPr lang="en-GB" dirty="0"/>
              <a:t>Consideration for differentiated </a:t>
            </a:r>
            <a:r>
              <a:rPr lang="en-GB" dirty="0" err="1"/>
              <a:t>PrEP</a:t>
            </a:r>
            <a:r>
              <a:rPr lang="en-GB" dirty="0"/>
              <a:t> in the context of COVID-19</a:t>
            </a:r>
          </a:p>
          <a:p>
            <a:pPr marL="0" indent="0">
              <a:buNone/>
            </a:pPr>
            <a:endParaRPr lang="en-GB" dirty="0"/>
          </a:p>
          <a:p>
            <a:pPr marL="0" indent="0">
              <a:buNone/>
            </a:pPr>
            <a:r>
              <a:rPr lang="en-GB" dirty="0"/>
              <a:t>How to communicate? Screen clients first for most acceptable communication method (virtual or in-person) and timing for follow-up. If virtual, what tool (e.g., phone, WhatsApp, video chat) will be used, and how will confidentiality and personal safety be ensured?</a:t>
            </a:r>
          </a:p>
          <a:p>
            <a:pPr marL="0" indent="0">
              <a:buNone/>
            </a:pPr>
            <a:endParaRPr lang="en-GB" dirty="0"/>
          </a:p>
          <a:p>
            <a:pPr marL="0" indent="0">
              <a:buNone/>
            </a:pPr>
            <a:r>
              <a:rPr lang="en-GB" dirty="0"/>
              <a:t>Multi-month dispensing for new enrolment: Where possible, offer three-month supply for daily or event-driven PrEP (ED-PrEP) users to minimize need for clinic visit.</a:t>
            </a:r>
          </a:p>
          <a:p>
            <a:pPr marL="0" indent="0">
              <a:buNone/>
            </a:pPr>
            <a:endParaRPr lang="en-GB" dirty="0"/>
          </a:p>
          <a:p>
            <a:pPr marL="0" indent="0">
              <a:buNone/>
            </a:pPr>
            <a:r>
              <a:rPr lang="en-GB" dirty="0"/>
              <a:t>Information on daily versus ED-PrEP and pausing PrEP use: Offer support to clients to work through what options are best for them during COVID-19 – offer either no change in PrEP use or take a break; for men who have sex with men, switch between daily ED-PrEP and no PrEP. </a:t>
            </a:r>
          </a:p>
          <a:p>
            <a:pPr marL="0" indent="0">
              <a:buNone/>
            </a:pPr>
            <a:endParaRPr lang="en-GB" dirty="0"/>
          </a:p>
          <a:p>
            <a:pPr marL="0" indent="0">
              <a:buNone/>
            </a:pPr>
            <a:r>
              <a:rPr lang="en-GB" dirty="0"/>
              <a:t>Home delivery of PrEP and specimen collection: What options are available and work best for a given client? Examples are courier (e.g., Grab), post or CBO for pick-up. Provide option of blood-based HIV self-test kit and safe home specimen collection by mobile lab services or healthcare worker for HIV testing, creatinine, hepatitis B/C and sexually transmitted infections. </a:t>
            </a:r>
          </a:p>
          <a:p>
            <a:pPr marL="0" indent="0">
              <a:buNone/>
            </a:pPr>
            <a:endParaRPr lang="en-GB" dirty="0"/>
          </a:p>
          <a:p>
            <a:pPr marL="0" indent="0">
              <a:buNone/>
            </a:pPr>
            <a:r>
              <a:rPr lang="en-GB" dirty="0"/>
              <a:t>Adherence support: Counselling for new and continuing users on setting daily reminders/prompts for PrEP using their phone or other tools, especially for those whose routines may have been disrupted by COVID-19.</a:t>
            </a:r>
          </a:p>
        </p:txBody>
      </p:sp>
      <p:sp>
        <p:nvSpPr>
          <p:cNvPr id="4" name="Slide Number Placeholder 3"/>
          <p:cNvSpPr>
            <a:spLocks noGrp="1"/>
          </p:cNvSpPr>
          <p:nvPr>
            <p:ph type="sldNum" sz="quarter" idx="5"/>
          </p:nvPr>
        </p:nvSpPr>
        <p:spPr/>
        <p:txBody>
          <a:bodyPr/>
          <a:lstStyle/>
          <a:p>
            <a:fld id="{6FC7D159-9DD4-41A1-915D-943A0A890F2B}" type="slidenum">
              <a:rPr lang="en-GB" smtClean="0"/>
              <a:t>8</a:t>
            </a:fld>
            <a:endParaRPr lang="en-GB"/>
          </a:p>
        </p:txBody>
      </p:sp>
    </p:spTree>
    <p:extLst>
      <p:ext uri="{BB962C8B-B14F-4D97-AF65-F5344CB8AC3E}">
        <p14:creationId xmlns:p14="http://schemas.microsoft.com/office/powerpoint/2010/main" val="2717707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ifferentiatedservicedeliver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hyperlink" Target="http://differentiatedservicedelivery.org/Resources/differentiated_PrEP_slid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differentiatedcare.org/Portals/0/adam/Content/xAO3qvMhTEyTroobnyQc3w/File/7%20DSD%20in%202020_Lynne_pdf.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702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ifferentiatedservicedelivery.org/Resources/differentiated_PrEP_sl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519" y="0"/>
            <a:ext cx="11779963" cy="6849830"/>
          </a:xfrm>
          <a:prstGeom prst="rect">
            <a:avLst/>
          </a:prstGeom>
        </p:spPr>
      </p:pic>
    </p:spTree>
    <p:extLst>
      <p:ext uri="{BB962C8B-B14F-4D97-AF65-F5344CB8AC3E}">
        <p14:creationId xmlns:p14="http://schemas.microsoft.com/office/powerpoint/2010/main" val="122653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Contents</a:t>
            </a:r>
          </a:p>
        </p:txBody>
      </p:sp>
      <p:sp>
        <p:nvSpPr>
          <p:cNvPr id="3" name="TextBox 2"/>
          <p:cNvSpPr txBox="1"/>
          <p:nvPr/>
        </p:nvSpPr>
        <p:spPr>
          <a:xfrm>
            <a:off x="458086" y="2365899"/>
            <a:ext cx="10802679" cy="1200329"/>
          </a:xfrm>
          <a:prstGeom prst="rect">
            <a:avLst/>
          </a:prstGeom>
          <a:noFill/>
        </p:spPr>
        <p:txBody>
          <a:bodyPr wrap="square" rtlCol="0">
            <a:spAutoFit/>
          </a:bodyPr>
          <a:lstStyle/>
          <a:p>
            <a:pPr algn="r"/>
            <a:r>
              <a:rPr lang="en-GB" dirty="0" smtClean="0">
                <a:latin typeface="Arial" panose="020B0604020202020204" pitchFamily="34" charset="0"/>
                <a:cs typeface="Arial" panose="020B0604020202020204" pitchFamily="34" charset="0"/>
              </a:rPr>
              <a:t>Introduction.…………...…………………………………………………………………………………...3</a:t>
            </a:r>
            <a:endParaRPr lang="en-GB" dirty="0">
              <a:latin typeface="Arial" panose="020B0604020202020204" pitchFamily="34" charset="0"/>
              <a:cs typeface="Arial" panose="020B0604020202020204" pitchFamily="34" charset="0"/>
            </a:endParaRPr>
          </a:p>
          <a:p>
            <a:pPr algn="r"/>
            <a:r>
              <a:rPr lang="en-GB" dirty="0">
                <a:latin typeface="Arial" panose="020B0604020202020204" pitchFamily="34" charset="0"/>
                <a:cs typeface="Arial" panose="020B0604020202020204" pitchFamily="34" charset="0"/>
              </a:rPr>
              <a:t>Adaptations to DSD in response to </a:t>
            </a:r>
            <a:r>
              <a:rPr lang="en-GB" dirty="0" smtClean="0">
                <a:latin typeface="Arial" panose="020B0604020202020204" pitchFamily="34" charset="0"/>
                <a:cs typeface="Arial" panose="020B0604020202020204" pitchFamily="34" charset="0"/>
              </a:rPr>
              <a:t>COVID-19..………………………………………………………..</a:t>
            </a:r>
            <a:r>
              <a:rPr lang="en-GB" dirty="0">
                <a:latin typeface="Arial" panose="020B0604020202020204" pitchFamily="34" charset="0"/>
                <a:cs typeface="Arial" panose="020B0604020202020204" pitchFamily="34" charset="0"/>
              </a:rPr>
              <a:t>6</a:t>
            </a:r>
          </a:p>
          <a:p>
            <a:pPr algn="r"/>
            <a:r>
              <a:rPr lang="en-GB" dirty="0">
                <a:latin typeface="Arial" panose="020B0604020202020204" pitchFamily="34" charset="0"/>
                <a:cs typeface="Arial" panose="020B0604020202020204" pitchFamily="34" charset="0"/>
              </a:rPr>
              <a:t>High retention across models when clients given choice</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pPr algn="r"/>
            <a:r>
              <a:rPr lang="en-GB" dirty="0">
                <a:latin typeface="Arial" panose="020B0604020202020204" pitchFamily="34" charset="0"/>
                <a:cs typeface="Arial" panose="020B0604020202020204" pitchFamily="34" charset="0"/>
              </a:rPr>
              <a:t>Differentiated </a:t>
            </a:r>
            <a:r>
              <a:rPr lang="en-GB" dirty="0" err="1">
                <a:latin typeface="Arial" panose="020B0604020202020204" pitchFamily="34" charset="0"/>
                <a:cs typeface="Arial" panose="020B0604020202020204" pitchFamily="34" charset="0"/>
              </a:rPr>
              <a:t>PrEP</a:t>
            </a:r>
            <a:r>
              <a:rPr lang="en-GB" dirty="0">
                <a:latin typeface="Arial" panose="020B0604020202020204" pitchFamily="34" charset="0"/>
                <a:cs typeface="Arial" panose="020B0604020202020204" pitchFamily="34" charset="0"/>
              </a:rPr>
              <a:t> services in </a:t>
            </a:r>
            <a:r>
              <a:rPr lang="en-GB" dirty="0" smtClean="0">
                <a:latin typeface="Arial" panose="020B0604020202020204" pitchFamily="34" charset="0"/>
                <a:cs typeface="Arial" panose="020B0604020202020204" pitchFamily="34" charset="0"/>
              </a:rPr>
              <a:t>COVID-19.………………….</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2BC-87EA-4431-98D8-4058AFA66F9F}"/>
              </a:ext>
            </a:extLst>
          </p:cNvPr>
          <p:cNvSpPr>
            <a:spLocks noGrp="1"/>
          </p:cNvSpPr>
          <p:nvPr>
            <p:ph type="title"/>
          </p:nvPr>
        </p:nvSpPr>
        <p:spPr>
          <a:xfrm>
            <a:off x="1679510" y="188640"/>
            <a:ext cx="8959462"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BD6E1764-BDF4-4805-9470-BE8F655CDE64}"/>
              </a:ext>
            </a:extLst>
          </p:cNvPr>
          <p:cNvSpPr>
            <a:spLocks noGrp="1"/>
          </p:cNvSpPr>
          <p:nvPr>
            <p:ph idx="1"/>
          </p:nvPr>
        </p:nvSpPr>
        <p:spPr/>
        <p:txBody>
          <a:bodyPr vert="horz" lIns="91440" tIns="45720" rIns="91440" bIns="45720" rtlCol="0" anchor="t">
            <a:normAutofit/>
          </a:bodyPr>
          <a:lstStyle/>
          <a:p>
            <a:r>
              <a:rPr lang="en-GB" dirty="0" smtClean="0">
                <a:latin typeface="Arial"/>
                <a:cs typeface="Arial"/>
              </a:rPr>
              <a:t>Differentiated Service Delivery (DSD) is a client-centred approach that simplifies and adapts HIV services across the HIV continuum of care cascade to reflect the preferences and expectations of various groups of people living with HIV while reducing unnecessary burdens on the health system. </a:t>
            </a:r>
            <a:endParaRPr lang="en-GB" dirty="0" smtClean="0"/>
          </a:p>
          <a:p>
            <a:endParaRPr lang="en-GB" dirty="0" smtClean="0">
              <a:latin typeface="Arial"/>
              <a:cs typeface="Arial"/>
            </a:endParaRPr>
          </a:p>
          <a:p>
            <a:pPr marL="0" indent="0">
              <a:buNone/>
            </a:pPr>
            <a:r>
              <a:rPr lang="en-GB" sz="1600" dirty="0" smtClean="0">
                <a:latin typeface="Arial"/>
                <a:cs typeface="Arial"/>
                <a:hlinkClick r:id="rId3"/>
              </a:rPr>
              <a:t>https://www.differentiatedservicedelivery.org/</a:t>
            </a:r>
            <a:r>
              <a:rPr lang="en-GB" sz="1600" dirty="0" smtClean="0">
                <a:latin typeface="Arial"/>
                <a:cs typeface="Arial"/>
              </a:rPr>
              <a:t> </a:t>
            </a:r>
          </a:p>
          <a:p>
            <a:pPr marL="0" indent="0">
              <a:buNone/>
            </a:pPr>
            <a:endParaRPr lang="en-GB" dirty="0" smtClean="0"/>
          </a:p>
          <a:p>
            <a:endParaRPr lang="en-GB" dirty="0"/>
          </a:p>
        </p:txBody>
      </p:sp>
    </p:spTree>
    <p:extLst>
      <p:ext uri="{BB962C8B-B14F-4D97-AF65-F5344CB8AC3E}">
        <p14:creationId xmlns:p14="http://schemas.microsoft.com/office/powerpoint/2010/main" val="241518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Overview</a:t>
            </a:r>
          </a:p>
        </p:txBody>
      </p:sp>
      <p:sp>
        <p:nvSpPr>
          <p:cNvPr id="4"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838200" y="1967491"/>
            <a:ext cx="3863476" cy="214011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a:cs typeface="Arial"/>
              </a:rPr>
              <a:t>Differentiated service </a:t>
            </a:r>
            <a:r>
              <a:rPr lang="en-GB" sz="2400" dirty="0" smtClean="0">
                <a:latin typeface="Arial"/>
                <a:cs typeface="Arial"/>
              </a:rPr>
              <a:t>delivery (DSD)</a:t>
            </a:r>
            <a:endParaRPr lang="en-GB" sz="2400" dirty="0">
              <a:latin typeface="Arial"/>
              <a:cs typeface="Arial"/>
            </a:endParaRPr>
          </a:p>
        </p:txBody>
      </p:sp>
      <p:sp>
        <p:nvSpPr>
          <p:cNvPr id="17" name="Rectangle: Rounded Corners 16">
            <a:hlinkClick r:id="rId3" action="ppaction://hlinksldjump"/>
            <a:extLst>
              <a:ext uri="{FF2B5EF4-FFF2-40B4-BE49-F238E27FC236}">
                <a16:creationId xmlns:a16="http://schemas.microsoft.com/office/drawing/2014/main" id="{5D3E878C-44FF-4CA8-A4C7-CF505E2386FC}"/>
              </a:ext>
            </a:extLst>
          </p:cNvPr>
          <p:cNvSpPr/>
          <p:nvPr/>
        </p:nvSpPr>
        <p:spPr>
          <a:xfrm>
            <a:off x="4946075" y="2032000"/>
            <a:ext cx="1765029" cy="970951"/>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Introduction</a:t>
            </a:r>
          </a:p>
        </p:txBody>
      </p:sp>
      <p:sp>
        <p:nvSpPr>
          <p:cNvPr id="14"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9124218" y="1999971"/>
            <a:ext cx="2204182" cy="95419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Adapting to COVID-19 </a:t>
            </a:r>
          </a:p>
        </p:txBody>
      </p:sp>
      <p:sp>
        <p:nvSpPr>
          <p:cNvPr id="22" name="Rectangle: Rounded Corners 21">
            <a:hlinkClick r:id="rId5" action="ppaction://hlinksldjump"/>
            <a:extLst>
              <a:ext uri="{FF2B5EF4-FFF2-40B4-BE49-F238E27FC236}">
                <a16:creationId xmlns:a16="http://schemas.microsoft.com/office/drawing/2014/main" id="{A8B2A63A-B3B4-4782-B778-2239C0083A63}"/>
              </a:ext>
            </a:extLst>
          </p:cNvPr>
          <p:cNvSpPr/>
          <p:nvPr/>
        </p:nvSpPr>
        <p:spPr>
          <a:xfrm>
            <a:off x="6813519" y="1999971"/>
            <a:ext cx="2208192" cy="100298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Arial"/>
                <a:cs typeface="Arial"/>
              </a:rPr>
              <a:t>DSD for HIV treatment at scale</a:t>
            </a:r>
          </a:p>
        </p:txBody>
      </p:sp>
      <p:sp>
        <p:nvSpPr>
          <p:cNvPr id="30" name="Rectangle: Rounded Corners 29">
            <a:hlinkClick r:id="rId6" action="ppaction://hlinksldjump"/>
            <a:extLst>
              <a:ext uri="{FF2B5EF4-FFF2-40B4-BE49-F238E27FC236}">
                <a16:creationId xmlns:a16="http://schemas.microsoft.com/office/drawing/2014/main" id="{09A24881-7331-4039-BA79-2CF2A16F3856}"/>
              </a:ext>
            </a:extLst>
          </p:cNvPr>
          <p:cNvSpPr/>
          <p:nvPr/>
        </p:nvSpPr>
        <p:spPr>
          <a:xfrm>
            <a:off x="4943108" y="3171505"/>
            <a:ext cx="325919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Differentiated p</a:t>
            </a:r>
            <a:r>
              <a:rPr lang="en-GB" dirty="0" smtClean="0">
                <a:latin typeface="Arial"/>
                <a:cs typeface="Arial"/>
              </a:rPr>
              <a:t>re-exposure prophylaxis (</a:t>
            </a:r>
            <a:r>
              <a:rPr lang="en-GB" dirty="0" err="1" smtClean="0">
                <a:latin typeface="Arial"/>
                <a:cs typeface="Arial"/>
              </a:rPr>
              <a:t>PrEP</a:t>
            </a:r>
            <a:r>
              <a:rPr lang="en-GB" dirty="0">
                <a:latin typeface="Arial"/>
                <a:cs typeface="Arial"/>
              </a:rPr>
              <a:t>)</a:t>
            </a:r>
          </a:p>
        </p:txBody>
      </p:sp>
    </p:spTree>
    <p:extLst>
      <p:ext uri="{BB962C8B-B14F-4D97-AF65-F5344CB8AC3E}">
        <p14:creationId xmlns:p14="http://schemas.microsoft.com/office/powerpoint/2010/main" val="170835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5E94-9133-454C-A25D-737F2C2A8BB9}"/>
              </a:ext>
            </a:extLst>
          </p:cNvPr>
          <p:cNvSpPr>
            <a:spLocks noGrp="1"/>
          </p:cNvSpPr>
          <p:nvPr>
            <p:ph type="title"/>
          </p:nvPr>
        </p:nvSpPr>
        <p:spPr/>
        <p:txBody>
          <a:bodyPr>
            <a:normAutofit fontScale="90000"/>
          </a:bodyPr>
          <a:lstStyle/>
          <a:p>
            <a:pPr algn="l"/>
            <a:r>
              <a:rPr lang="en-US" sz="3100" b="1" dirty="0">
                <a:solidFill>
                  <a:srgbClr val="E0001B"/>
                </a:solidFill>
              </a:rPr>
              <a:t>Differentiated service delivery</a:t>
            </a:r>
            <a:r>
              <a:rPr lang="en-US" sz="2800" b="1" dirty="0">
                <a:solidFill>
                  <a:srgbClr val="E0001B"/>
                </a:solidFill>
              </a:rPr>
              <a:t/>
            </a:r>
            <a:br>
              <a:rPr lang="en-US" sz="2800" b="1" dirty="0">
                <a:solidFill>
                  <a:srgbClr val="E0001B"/>
                </a:solidFill>
              </a:rPr>
            </a:br>
            <a:r>
              <a:rPr lang="en-US" sz="1200" dirty="0">
                <a:solidFill>
                  <a:srgbClr val="E0001B"/>
                </a:solidFill>
              </a:rPr>
              <a:t/>
            </a:r>
            <a:br>
              <a:rPr lang="en-US" sz="1200" dirty="0">
                <a:solidFill>
                  <a:srgbClr val="E0001B"/>
                </a:solidFill>
              </a:rPr>
            </a:br>
            <a:r>
              <a:rPr lang="en-US" sz="4000" b="1" dirty="0"/>
              <a:t>Introduction</a:t>
            </a:r>
            <a:endParaRPr lang="en-GB" sz="4000" b="1" dirty="0"/>
          </a:p>
        </p:txBody>
      </p:sp>
      <p:sp>
        <p:nvSpPr>
          <p:cNvPr id="3" name="Content Placeholder 2">
            <a:extLst>
              <a:ext uri="{FF2B5EF4-FFF2-40B4-BE49-F238E27FC236}">
                <a16:creationId xmlns:a16="http://schemas.microsoft.com/office/drawing/2014/main" id="{E4F5945F-D9E8-4490-9F74-7A6BC2CFC10E}"/>
              </a:ext>
            </a:extLst>
          </p:cNvPr>
          <p:cNvSpPr>
            <a:spLocks noGrp="1"/>
          </p:cNvSpPr>
          <p:nvPr>
            <p:ph idx="1"/>
          </p:nvPr>
        </p:nvSpPr>
        <p:spPr>
          <a:xfrm>
            <a:off x="191344" y="1529482"/>
            <a:ext cx="10972800" cy="4525963"/>
          </a:xfrm>
        </p:spPr>
        <p:txBody>
          <a:bodyPr vert="horz" lIns="91440" tIns="45720" rIns="91440" bIns="45720" rtlCol="0" anchor="t">
            <a:normAutofit/>
          </a:bodyPr>
          <a:lstStyle/>
          <a:p>
            <a:pPr marL="0" indent="0">
              <a:buNone/>
            </a:pPr>
            <a:r>
              <a:rPr lang="en-GB" sz="2000" b="1" dirty="0">
                <a:latin typeface="Arial"/>
                <a:cs typeface="Arial"/>
              </a:rPr>
              <a:t>Differentiated service delivery (DSD)</a:t>
            </a:r>
            <a:r>
              <a:rPr lang="en-GB" sz="2000" dirty="0">
                <a:latin typeface="Arial"/>
                <a:cs typeface="Arial"/>
              </a:rPr>
              <a:t>, is a client-centred approach. It </a:t>
            </a:r>
            <a:r>
              <a:rPr lang="en-GB" sz="2000" b="1" dirty="0">
                <a:latin typeface="Arial"/>
                <a:cs typeface="Arial"/>
              </a:rPr>
              <a:t>simplifies and adapts </a:t>
            </a:r>
            <a:r>
              <a:rPr lang="en-GB" sz="2000" dirty="0">
                <a:latin typeface="Arial"/>
                <a:cs typeface="Arial"/>
              </a:rPr>
              <a:t>HIV services </a:t>
            </a:r>
            <a:r>
              <a:rPr lang="en-GB" sz="2000" b="1" dirty="0">
                <a:latin typeface="Arial"/>
                <a:cs typeface="Arial"/>
              </a:rPr>
              <a:t>across the cascade </a:t>
            </a:r>
            <a:r>
              <a:rPr lang="en-GB" sz="2000" dirty="0">
                <a:latin typeface="Arial"/>
                <a:cs typeface="Arial"/>
              </a:rPr>
              <a:t>of HIV care to </a:t>
            </a:r>
            <a:r>
              <a:rPr lang="en-GB" sz="2000" b="1" dirty="0">
                <a:latin typeface="Arial"/>
                <a:cs typeface="Arial"/>
              </a:rPr>
              <a:t>reflect the preferences and expectations </a:t>
            </a:r>
            <a:r>
              <a:rPr lang="en-GB" sz="2000" dirty="0">
                <a:latin typeface="Arial"/>
                <a:cs typeface="Arial"/>
              </a:rPr>
              <a:t>of various groups of people living with or at risk of acquiring HIV while </a:t>
            </a:r>
            <a:r>
              <a:rPr lang="en-GB" sz="2000" b="1" dirty="0">
                <a:latin typeface="Arial"/>
                <a:cs typeface="Arial"/>
              </a:rPr>
              <a:t>reducing unnecessary burdens</a:t>
            </a:r>
            <a:r>
              <a:rPr lang="en-GB" sz="2000" dirty="0">
                <a:latin typeface="Arial"/>
                <a:cs typeface="Arial"/>
              </a:rPr>
              <a:t> on the health system. </a:t>
            </a:r>
            <a:endParaRPr lang="en-GB" sz="2000" dirty="0"/>
          </a:p>
          <a:p>
            <a:endParaRPr lang="en-GB" sz="2000" dirty="0"/>
          </a:p>
          <a:p>
            <a:pPr marL="0" indent="0">
              <a:buNone/>
            </a:pPr>
            <a:r>
              <a:rPr lang="en-GB" sz="2000" dirty="0">
                <a:latin typeface="Arial"/>
                <a:cs typeface="Arial"/>
              </a:rPr>
              <a:t>COVID-19 brought challenges and opportunities for DSD for HIV – expanding access and adapting DSD models</a:t>
            </a:r>
            <a:endParaRPr lang="en-GB"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6" name="TextBox 5">
            <a:extLst>
              <a:ext uri="{FF2B5EF4-FFF2-40B4-BE49-F238E27FC236}">
                <a16:creationId xmlns:a16="http://schemas.microsoft.com/office/drawing/2014/main" id="{337F4E3C-F664-4AE9-ADAF-0FEF139CD61D}"/>
              </a:ext>
            </a:extLst>
          </p:cNvPr>
          <p:cNvSpPr txBox="1"/>
          <p:nvPr/>
        </p:nvSpPr>
        <p:spPr>
          <a:xfrm>
            <a:off x="10272464" y="6077403"/>
            <a:ext cx="1309936" cy="276999"/>
          </a:xfrm>
          <a:prstGeom prst="rect">
            <a:avLst/>
          </a:prstGeom>
          <a:noFill/>
        </p:spPr>
        <p:txBody>
          <a:bodyPr wrap="square">
            <a:spAutoFit/>
          </a:bodyPr>
          <a:lstStyle/>
          <a:p>
            <a:pPr algn="l"/>
            <a:r>
              <a:rPr lang="en-GB" sz="1200" b="0" i="0" dirty="0">
                <a:solidFill>
                  <a:srgbClr val="333333"/>
                </a:solidFill>
                <a:effectLst/>
                <a:latin typeface="Arial" panose="020B0604020202020204" pitchFamily="34" charset="0"/>
                <a:cs typeface="Arial" panose="020B0604020202020204" pitchFamily="34" charset="0"/>
                <a:hlinkClick r:id="rId3"/>
              </a:rPr>
              <a:t>Anna Grimsrud</a:t>
            </a:r>
            <a:endParaRPr lang="en-GB" sz="1200" b="0" i="0" dirty="0">
              <a:solidFill>
                <a:srgbClr val="333333"/>
              </a:solidFill>
              <a:effectLst/>
              <a:latin typeface="Arial" panose="020B0604020202020204" pitchFamily="34" charset="0"/>
              <a:cs typeface="Arial" panose="020B0604020202020204" pitchFamily="34" charset="0"/>
            </a:endParaRPr>
          </a:p>
        </p:txBody>
      </p:sp>
      <p:pic>
        <p:nvPicPr>
          <p:cNvPr id="4" name="Picture 6" descr="Graphical user interface, text, application, email&#10;&#10;Description automatically generated">
            <a:extLst>
              <a:ext uri="{FF2B5EF4-FFF2-40B4-BE49-F238E27FC236}">
                <a16:creationId xmlns:a16="http://schemas.microsoft.com/office/drawing/2014/main" id="{39A70B0B-CE7D-4B40-A6D2-45071EF54E2E}"/>
              </a:ext>
            </a:extLst>
          </p:cNvPr>
          <p:cNvPicPr>
            <a:picLocks noChangeAspect="1"/>
          </p:cNvPicPr>
          <p:nvPr/>
        </p:nvPicPr>
        <p:blipFill>
          <a:blip r:embed="rId4"/>
          <a:stretch>
            <a:fillRect/>
          </a:stretch>
        </p:blipFill>
        <p:spPr>
          <a:xfrm>
            <a:off x="5294996" y="3945864"/>
            <a:ext cx="4648200" cy="2270253"/>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BB984A3A-F422-4A66-B416-B4A0F81B6C3C}"/>
              </a:ext>
            </a:extLst>
          </p:cNvPr>
          <p:cNvPicPr>
            <a:picLocks noChangeAspect="1"/>
          </p:cNvPicPr>
          <p:nvPr/>
        </p:nvPicPr>
        <p:blipFill>
          <a:blip r:embed="rId5"/>
          <a:stretch>
            <a:fillRect/>
          </a:stretch>
        </p:blipFill>
        <p:spPr>
          <a:xfrm>
            <a:off x="293951" y="3944634"/>
            <a:ext cx="4648200" cy="2364540"/>
          </a:xfrm>
          <a:prstGeom prst="rect">
            <a:avLst/>
          </a:prstGeom>
        </p:spPr>
      </p:pic>
    </p:spTree>
    <p:extLst>
      <p:ext uri="{BB962C8B-B14F-4D97-AF65-F5344CB8AC3E}">
        <p14:creationId xmlns:p14="http://schemas.microsoft.com/office/powerpoint/2010/main" val="3606094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0596-8912-4CC9-97DA-97BBAAA73A05}"/>
              </a:ext>
            </a:extLst>
          </p:cNvPr>
          <p:cNvSpPr>
            <a:spLocks noGrp="1"/>
          </p:cNvSpPr>
          <p:nvPr>
            <p:ph type="title"/>
          </p:nvPr>
        </p:nvSpPr>
        <p:spPr>
          <a:xfrm>
            <a:off x="1679509" y="188640"/>
            <a:ext cx="10372791" cy="1143000"/>
          </a:xfrm>
        </p:spPr>
        <p:txBody>
          <a:bodyPr>
            <a:normAutofit fontScale="90000"/>
          </a:bodyPr>
          <a:lstStyle/>
          <a:p>
            <a:pPr algn="l"/>
            <a:r>
              <a:rPr lang="en-US" sz="3100" b="1" dirty="0">
                <a:solidFill>
                  <a:srgbClr val="E0001B"/>
                </a:solidFill>
                <a:latin typeface="Arial"/>
                <a:cs typeface="Arial"/>
              </a:rPr>
              <a:t>Differentiated service delivery</a:t>
            </a:r>
            <a:r>
              <a:rPr lang="en-US" sz="3100" b="1" dirty="0">
                <a:solidFill>
                  <a:srgbClr val="E0001B"/>
                </a:solidFill>
              </a:rPr>
              <a:t/>
            </a:r>
            <a:br>
              <a:rPr lang="en-US" sz="3100" b="1" dirty="0">
                <a:solidFill>
                  <a:srgbClr val="E0001B"/>
                </a:solidFill>
              </a:rPr>
            </a:br>
            <a:r>
              <a:rPr lang="en-US" sz="2000" dirty="0">
                <a:solidFill>
                  <a:schemeClr val="bg1"/>
                </a:solidFill>
                <a:latin typeface="Arial"/>
                <a:cs typeface="Arial"/>
              </a:rPr>
              <a:t>c</a:t>
            </a:r>
            <a:r>
              <a:rPr lang="en-GB" dirty="0"/>
              <a:t/>
            </a:r>
            <a:br>
              <a:rPr lang="en-GB" dirty="0"/>
            </a:br>
            <a:r>
              <a:rPr lang="en-GB" sz="4000" b="1" dirty="0">
                <a:latin typeface="Arial"/>
                <a:cs typeface="Arial"/>
              </a:rPr>
              <a:t>Adaptations to DSD in response to COVID-19</a:t>
            </a:r>
          </a:p>
        </p:txBody>
      </p:sp>
      <p:sp>
        <p:nvSpPr>
          <p:cNvPr id="4" name="TextBox 3">
            <a:extLst>
              <a:ext uri="{FF2B5EF4-FFF2-40B4-BE49-F238E27FC236}">
                <a16:creationId xmlns:a16="http://schemas.microsoft.com/office/drawing/2014/main" id="{E6D25CED-ED5F-4A54-8D43-AEDC543E8B23}"/>
              </a:ext>
            </a:extLst>
          </p:cNvPr>
          <p:cNvSpPr txBox="1"/>
          <p:nvPr/>
        </p:nvSpPr>
        <p:spPr>
          <a:xfrm>
            <a:off x="7278005" y="1643801"/>
            <a:ext cx="4449859" cy="3785652"/>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Countries did the following:</a:t>
            </a:r>
          </a:p>
          <a:p>
            <a:endParaRPr lang="en-GB" sz="2000" dirty="0">
              <a:latin typeface="Arial" panose="020B0604020202020204" pitchFamily="34" charset="0"/>
              <a:cs typeface="Arial" panose="020B0604020202020204" pitchFamily="34" charset="0"/>
            </a:endParaRPr>
          </a:p>
          <a:p>
            <a:pPr marL="228600" indent="-228600">
              <a:buAutoNum type="arabicPeriod"/>
            </a:pPr>
            <a:r>
              <a:rPr lang="en-GB" sz="2000" dirty="0">
                <a:latin typeface="Arial" panose="020B0604020202020204" pitchFamily="34" charset="0"/>
                <a:cs typeface="Arial" panose="020B0604020202020204" pitchFamily="34" charset="0"/>
              </a:rPr>
              <a:t>Scaled implementation </a:t>
            </a:r>
          </a:p>
          <a:p>
            <a:pPr marL="800100" lvl="1" indent="-342900">
              <a:buFont typeface="Arial"/>
              <a:buChar char="•"/>
            </a:pPr>
            <a:r>
              <a:rPr lang="en-GB" sz="2000" dirty="0">
                <a:latin typeface="Arial" panose="020B0604020202020204" pitchFamily="34" charset="0"/>
                <a:cs typeface="Arial" panose="020B0604020202020204" pitchFamily="34" charset="0"/>
              </a:rPr>
              <a:t>Expanded access to longer ART refills</a:t>
            </a:r>
          </a:p>
          <a:p>
            <a:pPr marL="228600" indent="-228600">
              <a:buAutoNum type="arabicPeriod"/>
            </a:pPr>
            <a:r>
              <a:rPr lang="en-GB" sz="2000" dirty="0">
                <a:latin typeface="Arial" panose="020B0604020202020204" pitchFamily="34" charset="0"/>
                <a:cs typeface="Arial" panose="020B0604020202020204" pitchFamily="34" charset="0"/>
              </a:rPr>
              <a:t>Reduced eligibility requirements</a:t>
            </a:r>
          </a:p>
          <a:p>
            <a:pPr marL="800100" lvl="1" indent="-342900">
              <a:buFont typeface="Arial"/>
              <a:buChar char="•"/>
            </a:pPr>
            <a:r>
              <a:rPr lang="en-GB" sz="2000" dirty="0">
                <a:latin typeface="Arial" panose="020B0604020202020204" pitchFamily="34" charset="0"/>
                <a:cs typeface="Arial" panose="020B0604020202020204" pitchFamily="34" charset="0"/>
              </a:rPr>
              <a:t>Less time on ART</a:t>
            </a:r>
            <a:endParaRPr lang="en-GB" dirty="0">
              <a:latin typeface="Arial" panose="020B0604020202020204" pitchFamily="34" charset="0"/>
              <a:cs typeface="Arial" panose="020B0604020202020204" pitchFamily="34" charset="0"/>
            </a:endParaRPr>
          </a:p>
          <a:p>
            <a:pPr marL="228600" indent="-228600">
              <a:buAutoNum type="arabicPeriod"/>
            </a:pPr>
            <a:r>
              <a:rPr lang="en-GB" sz="2000" dirty="0">
                <a:latin typeface="Arial" panose="020B0604020202020204" pitchFamily="34" charset="0"/>
                <a:cs typeface="Arial" panose="020B0604020202020204" pitchFamily="34" charset="0"/>
              </a:rPr>
              <a:t>Increased ART refill length (MMD) and script length (MMS)</a:t>
            </a:r>
          </a:p>
          <a:p>
            <a:pPr marL="228600" indent="-228600">
              <a:buAutoNum type="arabicPeriod"/>
            </a:pPr>
            <a:r>
              <a:rPr lang="en-GB" sz="2000" dirty="0">
                <a:latin typeface="Arial" panose="020B0604020202020204" pitchFamily="34" charset="0"/>
                <a:cs typeface="Arial" panose="020B0604020202020204" pitchFamily="34" charset="0"/>
              </a:rPr>
              <a:t>Expanded access to DSD for specific populations</a:t>
            </a:r>
          </a:p>
          <a:p>
            <a:pPr marL="228600" indent="-228600">
              <a:buAutoNum type="arabicPeriod"/>
            </a:pPr>
            <a:r>
              <a:rPr lang="en-GB" sz="2000" dirty="0">
                <a:latin typeface="Arial" panose="020B0604020202020204" pitchFamily="34" charset="0"/>
                <a:cs typeface="Arial" panose="020B0604020202020204" pitchFamily="34" charset="0"/>
              </a:rPr>
              <a:t>Expanded community models</a:t>
            </a:r>
          </a:p>
        </p:txBody>
      </p:sp>
      <p:sp>
        <p:nvSpPr>
          <p:cNvPr id="8" name="TextBox 7">
            <a:extLst>
              <a:ext uri="{FF2B5EF4-FFF2-40B4-BE49-F238E27FC236}">
                <a16:creationId xmlns:a16="http://schemas.microsoft.com/office/drawing/2014/main" id="{F5CCFD0F-BFB2-4B73-A8B9-455AFF8E82D9}"/>
              </a:ext>
            </a:extLst>
          </p:cNvPr>
          <p:cNvSpPr txBox="1"/>
          <p:nvPr/>
        </p:nvSpPr>
        <p:spPr>
          <a:xfrm>
            <a:off x="10488488" y="6137002"/>
            <a:ext cx="1381944" cy="276999"/>
          </a:xfrm>
          <a:prstGeom prst="rect">
            <a:avLst/>
          </a:prstGeom>
          <a:noFill/>
        </p:spPr>
        <p:txBody>
          <a:bodyPr wrap="square">
            <a:spAutoFit/>
          </a:bodyPr>
          <a:lstStyle/>
          <a:p>
            <a:pPr algn="l"/>
            <a:r>
              <a:rPr lang="en-GB" sz="1200" b="0" i="0" dirty="0">
                <a:solidFill>
                  <a:srgbClr val="333333"/>
                </a:solidFill>
                <a:effectLst/>
                <a:latin typeface="Arial" panose="020B0604020202020204" pitchFamily="34" charset="0"/>
                <a:cs typeface="Arial" panose="020B0604020202020204" pitchFamily="34" charset="0"/>
                <a:hlinkClick r:id="rId3"/>
              </a:rPr>
              <a:t>Lynne Wilkinson</a:t>
            </a:r>
            <a:endParaRPr lang="en-GB" sz="1200" b="0" i="0" dirty="0">
              <a:solidFill>
                <a:srgbClr val="333333"/>
              </a:solidFill>
              <a:effectLst/>
              <a:latin typeface="Arial" panose="020B0604020202020204" pitchFamily="34" charset="0"/>
              <a:cs typeface="Arial" panose="020B0604020202020204" pitchFamily="34" charset="0"/>
            </a:endParaRPr>
          </a:p>
        </p:txBody>
      </p:sp>
      <p:pic>
        <p:nvPicPr>
          <p:cNvPr id="10" name="Picture 10" descr="Table&#10;&#10;Description automatically generated">
            <a:extLst>
              <a:ext uri="{FF2B5EF4-FFF2-40B4-BE49-F238E27FC236}">
                <a16:creationId xmlns:a16="http://schemas.microsoft.com/office/drawing/2014/main" id="{9F626BFA-322E-42C3-9E3F-216D797C4CC0}"/>
              </a:ext>
            </a:extLst>
          </p:cNvPr>
          <p:cNvPicPr>
            <a:picLocks noGrp="1" noChangeAspect="1"/>
          </p:cNvPicPr>
          <p:nvPr>
            <p:ph idx="1"/>
          </p:nvPr>
        </p:nvPicPr>
        <p:blipFill>
          <a:blip r:embed="rId4"/>
          <a:stretch>
            <a:fillRect/>
          </a:stretch>
        </p:blipFill>
        <p:spPr>
          <a:xfrm>
            <a:off x="452340" y="1392383"/>
            <a:ext cx="6900047" cy="4525963"/>
          </a:xfrm>
        </p:spPr>
      </p:pic>
    </p:spTree>
    <p:extLst>
      <p:ext uri="{BB962C8B-B14F-4D97-AF65-F5344CB8AC3E}">
        <p14:creationId xmlns:p14="http://schemas.microsoft.com/office/powerpoint/2010/main" val="1560285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DD7B-C233-44AE-A77B-4415FB1DCC96}"/>
              </a:ext>
            </a:extLst>
          </p:cNvPr>
          <p:cNvSpPr>
            <a:spLocks noGrp="1"/>
          </p:cNvSpPr>
          <p:nvPr>
            <p:ph type="title"/>
          </p:nvPr>
        </p:nvSpPr>
        <p:spPr>
          <a:xfrm>
            <a:off x="1679509" y="1"/>
            <a:ext cx="10412407" cy="1687522"/>
          </a:xfrm>
        </p:spPr>
        <p:txBody>
          <a:bodyPr>
            <a:normAutofit fontScale="90000"/>
          </a:bodyPr>
          <a:lstStyle/>
          <a:p>
            <a:pPr algn="l"/>
            <a:r>
              <a:rPr lang="en-US" sz="3100" b="1" dirty="0">
                <a:solidFill>
                  <a:srgbClr val="E0001B"/>
                </a:solidFill>
                <a:latin typeface="Arial"/>
                <a:cs typeface="Arial"/>
              </a:rPr>
              <a:t>Differentiated service delivery</a:t>
            </a:r>
            <a:r>
              <a:rPr lang="en-US" sz="4400" b="1" dirty="0">
                <a:solidFill>
                  <a:srgbClr val="E0001B"/>
                </a:solidFill>
              </a:rPr>
              <a:t/>
            </a:r>
            <a:br>
              <a:rPr lang="en-US" sz="4400" b="1" dirty="0">
                <a:solidFill>
                  <a:srgbClr val="E0001B"/>
                </a:solidFill>
              </a:rPr>
            </a:br>
            <a:r>
              <a:rPr lang="en-GB" sz="4000" b="1" dirty="0">
                <a:latin typeface="Arial"/>
                <a:cs typeface="Arial"/>
              </a:rPr>
              <a:t>High retention across models when clients are given choice</a:t>
            </a:r>
            <a:endParaRPr lang="en-GB" sz="4000" b="1" dirty="0"/>
          </a:p>
        </p:txBody>
      </p:sp>
      <p:sp>
        <p:nvSpPr>
          <p:cNvPr id="11" name="TextBox 10">
            <a:extLst>
              <a:ext uri="{FF2B5EF4-FFF2-40B4-BE49-F238E27FC236}">
                <a16:creationId xmlns:a16="http://schemas.microsoft.com/office/drawing/2014/main" id="{8325AEA2-03F5-4D27-ACEA-C6DC468E38DB}"/>
              </a:ext>
            </a:extLst>
          </p:cNvPr>
          <p:cNvSpPr txBox="1"/>
          <p:nvPr/>
        </p:nvSpPr>
        <p:spPr>
          <a:xfrm>
            <a:off x="5393368" y="2009128"/>
            <a:ext cx="639318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Arial"/>
                <a:ea typeface="+mn-lt"/>
                <a:cs typeface="+mn-lt"/>
              </a:rPr>
              <a:t>Comparison of DSD model outcomes when clients given a </a:t>
            </a:r>
            <a:r>
              <a:rPr lang="en-US" i="1" dirty="0">
                <a:latin typeface="Arial"/>
                <a:ea typeface="+mn-lt"/>
                <a:cs typeface="+mn-lt"/>
              </a:rPr>
              <a:t>choice</a:t>
            </a:r>
            <a:r>
              <a:rPr lang="en-US" dirty="0">
                <a:latin typeface="Arial"/>
                <a:ea typeface="+mn-lt"/>
                <a:cs typeface="+mn-lt"/>
              </a:rPr>
              <a:t> of model in routine setting</a:t>
            </a:r>
            <a:endParaRPr lang="en-US" dirty="0">
              <a:latin typeface="Arial"/>
              <a:cs typeface="Arial"/>
            </a:endParaRPr>
          </a:p>
          <a:p>
            <a:pPr marL="285750" indent="-285750">
              <a:buFont typeface="Arial"/>
              <a:buChar char="•"/>
            </a:pPr>
            <a:r>
              <a:rPr lang="en-US" dirty="0">
                <a:latin typeface="Arial"/>
                <a:ea typeface="+mn-lt"/>
                <a:cs typeface="+mn-lt"/>
              </a:rPr>
              <a:t>Compared with clients who qualified for differentiated ART delivery but not enrolled</a:t>
            </a:r>
            <a:endParaRPr lang="en-US" dirty="0">
              <a:latin typeface="Arial"/>
              <a:cs typeface="Arial"/>
            </a:endParaRPr>
          </a:p>
          <a:p>
            <a:pPr marL="285750" indent="-285750">
              <a:buFont typeface="Arial"/>
              <a:buChar char="•"/>
            </a:pPr>
            <a:r>
              <a:rPr lang="en-US" i="1" dirty="0">
                <a:latin typeface="Arial"/>
                <a:ea typeface="+mn-lt"/>
                <a:cs typeface="+mn-lt"/>
              </a:rPr>
              <a:t>All models only provide clinical review annually</a:t>
            </a:r>
            <a:endParaRPr lang="en-US" dirty="0">
              <a:latin typeface="Arial"/>
              <a:cs typeface="Arial"/>
            </a:endParaRPr>
          </a:p>
          <a:p>
            <a:pPr marL="285750" indent="-285750">
              <a:buFont typeface="Arial"/>
              <a:buChar char="•"/>
            </a:pPr>
            <a:r>
              <a:rPr lang="en-US" dirty="0">
                <a:latin typeface="Arial"/>
                <a:ea typeface="+mn-lt"/>
                <a:cs typeface="+mn-lt"/>
              </a:rPr>
              <a:t>Small numbers in community ART groups (N=178) and community adherence clubs (N=104), but significant numbers in facility adherence clubs (</a:t>
            </a:r>
            <a:r>
              <a:rPr lang="en-US" dirty="0" smtClean="0">
                <a:latin typeface="Arial"/>
                <a:ea typeface="+mn-lt"/>
                <a:cs typeface="+mn-lt"/>
              </a:rPr>
              <a:t>N=3482</a:t>
            </a:r>
            <a:r>
              <a:rPr lang="en-US" dirty="0">
                <a:latin typeface="Arial"/>
                <a:ea typeface="+mn-lt"/>
                <a:cs typeface="+mn-lt"/>
              </a:rPr>
              <a:t>), spaced fast-lane appointments (SFLAs) (N=2101) and community pick-up points (</a:t>
            </a:r>
            <a:r>
              <a:rPr lang="en-US" dirty="0" err="1">
                <a:latin typeface="Arial"/>
                <a:ea typeface="+mn-lt"/>
                <a:cs typeface="+mn-lt"/>
              </a:rPr>
              <a:t>PuPs</a:t>
            </a:r>
            <a:r>
              <a:rPr lang="en-US" dirty="0">
                <a:latin typeface="Arial"/>
                <a:ea typeface="+mn-lt"/>
                <a:cs typeface="+mn-lt"/>
              </a:rPr>
              <a:t>) (N=3616)</a:t>
            </a:r>
            <a:endParaRPr lang="en-US" dirty="0">
              <a:latin typeface="Arial"/>
              <a:cs typeface="Arial"/>
            </a:endParaRPr>
          </a:p>
          <a:p>
            <a:pPr marL="285750" indent="-285750">
              <a:buFont typeface="Arial"/>
              <a:buChar char="•"/>
            </a:pPr>
            <a:r>
              <a:rPr lang="en-US" dirty="0">
                <a:latin typeface="Arial"/>
                <a:ea typeface="+mn-lt"/>
                <a:cs typeface="+mn-lt"/>
              </a:rPr>
              <a:t>Overall retention at 12, 24 and 36 months in DSD models was high and significantly higher than in SoC (yellow bars)</a:t>
            </a:r>
            <a:endParaRPr lang="en-US" dirty="0">
              <a:latin typeface="Arial"/>
              <a:cs typeface="Arial"/>
            </a:endParaRPr>
          </a:p>
          <a:p>
            <a:pPr marL="285750" indent="-285750">
              <a:buFont typeface="Arial"/>
              <a:buChar char="•"/>
            </a:pPr>
            <a:r>
              <a:rPr lang="en-US" dirty="0">
                <a:latin typeface="Arial"/>
                <a:ea typeface="+mn-lt"/>
                <a:cs typeface="+mn-lt"/>
              </a:rPr>
              <a:t>Viral suppression was high among those in </a:t>
            </a:r>
            <a:r>
              <a:rPr lang="en-US" dirty="0" err="1">
                <a:latin typeface="Arial"/>
                <a:ea typeface="+mn-lt"/>
                <a:cs typeface="+mn-lt"/>
              </a:rPr>
              <a:t>PuPs</a:t>
            </a:r>
            <a:r>
              <a:rPr lang="en-US" dirty="0">
                <a:latin typeface="Arial"/>
                <a:ea typeface="+mn-lt"/>
                <a:cs typeface="+mn-lt"/>
              </a:rPr>
              <a:t> and </a:t>
            </a:r>
            <a:r>
              <a:rPr lang="en-US" dirty="0" err="1">
                <a:latin typeface="Arial"/>
                <a:ea typeface="+mn-lt"/>
                <a:cs typeface="+mn-lt"/>
              </a:rPr>
              <a:t>SLFAs</a:t>
            </a:r>
            <a:endParaRPr lang="en-US" dirty="0">
              <a:latin typeface="Arial"/>
            </a:endParaRPr>
          </a:p>
          <a:p>
            <a:pPr marL="285750" indent="-285750" algn="l">
              <a:buFont typeface="Arial"/>
              <a:buChar char="•"/>
            </a:pPr>
            <a:endParaRPr lang="en-US" dirty="0">
              <a:latin typeface="Aririal"/>
              <a:cs typeface="Calibri"/>
            </a:endParaRPr>
          </a:p>
        </p:txBody>
      </p:sp>
      <p:sp>
        <p:nvSpPr>
          <p:cNvPr id="6" name="TextBox 5">
            <a:extLst>
              <a:ext uri="{FF2B5EF4-FFF2-40B4-BE49-F238E27FC236}">
                <a16:creationId xmlns:a16="http://schemas.microsoft.com/office/drawing/2014/main" id="{FA83BD28-4292-42BC-9ABB-02AC9894A55F}"/>
              </a:ext>
            </a:extLst>
          </p:cNvPr>
          <p:cNvSpPr txBox="1"/>
          <p:nvPr/>
        </p:nvSpPr>
        <p:spPr>
          <a:xfrm>
            <a:off x="10056440" y="6064520"/>
            <a:ext cx="2135560" cy="276999"/>
          </a:xfrm>
          <a:prstGeom prst="rect">
            <a:avLst/>
          </a:prstGeom>
          <a:noFill/>
        </p:spPr>
        <p:txBody>
          <a:bodyPr wrap="square" lIns="91440" tIns="45720" rIns="91440" bIns="45720" anchor="t">
            <a:spAutoFit/>
          </a:bodyPr>
          <a:lstStyle/>
          <a:p>
            <a:r>
              <a:rPr lang="en-GB" sz="1200" dirty="0" err="1">
                <a:solidFill>
                  <a:srgbClr val="333333"/>
                </a:solidFill>
                <a:latin typeface="Arial"/>
                <a:cs typeface="Arial"/>
                <a:hlinkClick r:id="rId3"/>
              </a:rPr>
              <a:t>Liesbet</a:t>
            </a:r>
            <a:r>
              <a:rPr lang="en-GB" sz="1200" dirty="0">
                <a:solidFill>
                  <a:srgbClr val="333333"/>
                </a:solidFill>
                <a:latin typeface="Arial"/>
                <a:cs typeface="Arial"/>
                <a:hlinkClick r:id="rId3"/>
              </a:rPr>
              <a:t> </a:t>
            </a:r>
            <a:r>
              <a:rPr lang="en-GB" sz="1200" dirty="0" err="1">
                <a:solidFill>
                  <a:srgbClr val="333333"/>
                </a:solidFill>
                <a:latin typeface="Arial"/>
                <a:cs typeface="Arial"/>
                <a:hlinkClick r:id="rId3"/>
              </a:rPr>
              <a:t>Ohler</a:t>
            </a:r>
            <a:r>
              <a:rPr lang="en-GB" sz="1200" dirty="0">
                <a:solidFill>
                  <a:srgbClr val="333333"/>
                </a:solidFill>
                <a:latin typeface="Arial"/>
                <a:cs typeface="Arial"/>
                <a:hlinkClick r:id="rId3"/>
              </a:rPr>
              <a:t>, PEE1634</a:t>
            </a:r>
            <a:endParaRPr lang="en-GB" sz="1200" dirty="0">
              <a:solidFill>
                <a:srgbClr val="333333"/>
              </a:solidFill>
              <a:latin typeface="Arial"/>
              <a:cs typeface="Arial"/>
            </a:endParaRPr>
          </a:p>
        </p:txBody>
      </p:sp>
      <p:pic>
        <p:nvPicPr>
          <p:cNvPr id="5" name="Picture 6" descr="Chart, bar chart&#10;&#10;Description automatically generated">
            <a:extLst>
              <a:ext uri="{FF2B5EF4-FFF2-40B4-BE49-F238E27FC236}">
                <a16:creationId xmlns:a16="http://schemas.microsoft.com/office/drawing/2014/main" id="{83DE9334-AC54-42A1-A91A-B14E6FF7F408}"/>
              </a:ext>
            </a:extLst>
          </p:cNvPr>
          <p:cNvPicPr>
            <a:picLocks noGrp="1" noChangeAspect="1"/>
          </p:cNvPicPr>
          <p:nvPr>
            <p:ph idx="1"/>
          </p:nvPr>
        </p:nvPicPr>
        <p:blipFill>
          <a:blip r:embed="rId4"/>
          <a:stretch>
            <a:fillRect/>
          </a:stretch>
        </p:blipFill>
        <p:spPr>
          <a:xfrm>
            <a:off x="576615" y="1542692"/>
            <a:ext cx="4741485" cy="4525963"/>
          </a:xfrm>
        </p:spPr>
      </p:pic>
    </p:spTree>
    <p:extLst>
      <p:ext uri="{BB962C8B-B14F-4D97-AF65-F5344CB8AC3E}">
        <p14:creationId xmlns:p14="http://schemas.microsoft.com/office/powerpoint/2010/main" val="2078530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F7F6-68C8-4090-8D8D-F051AC51C3EC}"/>
              </a:ext>
            </a:extLst>
          </p:cNvPr>
          <p:cNvSpPr>
            <a:spLocks noGrp="1"/>
          </p:cNvSpPr>
          <p:nvPr>
            <p:ph type="title"/>
          </p:nvPr>
        </p:nvSpPr>
        <p:spPr>
          <a:xfrm>
            <a:off x="1467239" y="399796"/>
            <a:ext cx="10501605" cy="1143000"/>
          </a:xfrm>
        </p:spPr>
        <p:txBody>
          <a:bodyPr>
            <a:normAutofit fontScale="90000"/>
          </a:bodyPr>
          <a:lstStyle/>
          <a:p>
            <a:pPr algn="l"/>
            <a:r>
              <a:rPr lang="en-US" sz="3100" b="1" dirty="0">
                <a:solidFill>
                  <a:srgbClr val="E0001B"/>
                </a:solidFill>
              </a:rPr>
              <a:t>Differentiated service delivery</a:t>
            </a:r>
            <a:br>
              <a:rPr lang="en-US" sz="3100" b="1" dirty="0">
                <a:solidFill>
                  <a:srgbClr val="E0001B"/>
                </a:solidFill>
              </a:rPr>
            </a:br>
            <a:r>
              <a:rPr lang="en-GB" sz="3100" b="1" dirty="0" smtClean="0"/>
              <a:t>Differentiated pre-exposure prophylaxis (</a:t>
            </a:r>
            <a:r>
              <a:rPr lang="en-GB" sz="3100" b="1" dirty="0" err="1" smtClean="0"/>
              <a:t>PrEP</a:t>
            </a:r>
            <a:r>
              <a:rPr lang="en-GB" sz="3100" b="1" dirty="0" smtClean="0"/>
              <a:t>) </a:t>
            </a:r>
            <a:r>
              <a:rPr lang="en-GB" sz="3100" b="1" dirty="0"/>
              <a:t>services in COVID-19</a:t>
            </a:r>
          </a:p>
        </p:txBody>
      </p:sp>
      <p:pic>
        <p:nvPicPr>
          <p:cNvPr id="6" name="Content Placeholder 5">
            <a:extLst>
              <a:ext uri="{FF2B5EF4-FFF2-40B4-BE49-F238E27FC236}">
                <a16:creationId xmlns:a16="http://schemas.microsoft.com/office/drawing/2014/main" id="{779CA64B-7FF1-4342-A820-4AA5AF47D836}"/>
              </a:ext>
            </a:extLst>
          </p:cNvPr>
          <p:cNvPicPr>
            <a:picLocks noGrp="1" noChangeAspect="1"/>
          </p:cNvPicPr>
          <p:nvPr>
            <p:ph idx="1"/>
          </p:nvPr>
        </p:nvPicPr>
        <p:blipFill rotWithShape="1">
          <a:blip r:embed="rId3"/>
          <a:srcRect l="30311" t="16542" r="8143" b="18227"/>
          <a:stretch/>
        </p:blipFill>
        <p:spPr>
          <a:xfrm>
            <a:off x="2639616" y="1621802"/>
            <a:ext cx="7822821" cy="4663824"/>
          </a:xfrm>
          <a:prstGeom prst="rect">
            <a:avLst/>
          </a:prstGeom>
        </p:spPr>
      </p:pic>
      <p:sp>
        <p:nvSpPr>
          <p:cNvPr id="8" name="TextBox 7">
            <a:extLst>
              <a:ext uri="{FF2B5EF4-FFF2-40B4-BE49-F238E27FC236}">
                <a16:creationId xmlns:a16="http://schemas.microsoft.com/office/drawing/2014/main" id="{30B9856E-DE31-406E-8D7A-F68BC6BCF8A6}"/>
              </a:ext>
            </a:extLst>
          </p:cNvPr>
          <p:cNvSpPr txBox="1"/>
          <p:nvPr/>
        </p:nvSpPr>
        <p:spPr>
          <a:xfrm>
            <a:off x="10488488" y="6087633"/>
            <a:ext cx="1296144" cy="276999"/>
          </a:xfrm>
          <a:prstGeom prst="rect">
            <a:avLst/>
          </a:prstGeom>
          <a:noFill/>
        </p:spPr>
        <p:txBody>
          <a:bodyPr wrap="square">
            <a:spAutoFit/>
          </a:bodyPr>
          <a:lstStyle/>
          <a:p>
            <a:r>
              <a:rPr lang="en-GB" sz="1200" b="0" i="0" dirty="0">
                <a:solidFill>
                  <a:srgbClr val="333333"/>
                </a:solidFill>
                <a:effectLst/>
                <a:latin typeface="Arial" panose="020B0604020202020204" pitchFamily="34" charset="0"/>
                <a:hlinkClick r:id="rId4"/>
              </a:rPr>
              <a:t>Kimberly Green</a:t>
            </a:r>
            <a:endParaRPr lang="en-GB" sz="1200" dirty="0"/>
          </a:p>
        </p:txBody>
      </p:sp>
    </p:spTree>
    <p:extLst>
      <p:ext uri="{BB962C8B-B14F-4D97-AF65-F5344CB8AC3E}">
        <p14:creationId xmlns:p14="http://schemas.microsoft.com/office/powerpoint/2010/main" val="4280298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7DA5F8-D59F-40D8-8E80-459CF8E04BAE}">
  <ds:schemaRefs>
    <ds:schemaRef ds:uri="da0e1dfa-61eb-48b9-80bb-a2770ec06ea8"/>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BAE8FE3-8822-44AC-95BA-D87DD625F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TotalTime>
  <Words>1836</Words>
  <Application>Microsoft Office PowerPoint</Application>
  <PresentationFormat>Widescreen</PresentationFormat>
  <Paragraphs>142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Aririal</vt:lpstr>
      <vt:lpstr>Calibri</vt:lpstr>
      <vt:lpstr>Wingdings</vt:lpstr>
      <vt:lpstr>Office Theme</vt:lpstr>
      <vt:lpstr>PowerPoint Presentation</vt:lpstr>
      <vt:lpstr>PowerPoint Presentation</vt:lpstr>
      <vt:lpstr>Introduction</vt:lpstr>
      <vt:lpstr>PowerPoint Presentation</vt:lpstr>
      <vt:lpstr>Differentiated service delivery  Introduction</vt:lpstr>
      <vt:lpstr>Differentiated service delivery c Adaptations to DSD in response to COVID-19</vt:lpstr>
      <vt:lpstr>Differentiated service delivery High retention across models when clients are given choice</vt:lpstr>
      <vt:lpstr>Differentiated service delivery Differentiated pre-exposure prophylaxis (PrEP) services in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211</cp:revision>
  <dcterms:created xsi:type="dcterms:W3CDTF">2015-07-06T08:16:27Z</dcterms:created>
  <dcterms:modified xsi:type="dcterms:W3CDTF">2021-04-15T13:13:15Z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