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564" r:id="rId5"/>
    <p:sldId id="558" r:id="rId6"/>
    <p:sldId id="559" r:id="rId7"/>
    <p:sldId id="560" r:id="rId8"/>
    <p:sldId id="553" r:id="rId9"/>
    <p:sldId id="554" r:id="rId10"/>
    <p:sldId id="562" r:id="rId11"/>
    <p:sldId id="556" r:id="rId12"/>
    <p:sldId id="561" r:id="rId13"/>
    <p:sldId id="5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1"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Roger Tatoud" initials="RT [2]" lastIdx="9" clrIdx="18">
    <p:extLst>
      <p:ext uri="{19B8F6BF-5375-455C-9EA6-DF929625EA0E}">
        <p15:presenceInfo xmlns:p15="http://schemas.microsoft.com/office/powerpoint/2012/main" userId="S-1-5-21-1220945662-2139871995-725345543-10413" providerId="AD"/>
      </p:ext>
    </p:extLst>
  </p:cmAuthor>
  <p:cmAuthor id="17" name="Lucy Stackpool-Moore" initials="LS [2]" lastIdx="1" clrIdx="17">
    <p:extLst>
      <p:ext uri="{19B8F6BF-5375-455C-9EA6-DF929625EA0E}">
        <p15:presenceInfo xmlns:p15="http://schemas.microsoft.com/office/powerpoint/2012/main" userId="S-1-5-21-1220945662-2139871995-725345543-1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8" autoAdjust="0"/>
    <p:restoredTop sz="81439" autoAdjust="0"/>
  </p:normalViewPr>
  <p:slideViewPr>
    <p:cSldViewPr snapToGrid="0">
      <p:cViewPr varScale="1">
        <p:scale>
          <a:sx n="90" d="100"/>
          <a:sy n="90" d="100"/>
        </p:scale>
        <p:origin x="70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dirty="0"/>
          </a:p>
        </p:txBody>
      </p:sp>
    </p:spTree>
    <p:extLst>
      <p:ext uri="{BB962C8B-B14F-4D97-AF65-F5344CB8AC3E}">
        <p14:creationId xmlns:p14="http://schemas.microsoft.com/office/powerpoint/2010/main" val="351926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dirty="0"/>
          </a:p>
        </p:txBody>
      </p:sp>
    </p:spTree>
    <p:extLst>
      <p:ext uri="{BB962C8B-B14F-4D97-AF65-F5344CB8AC3E}">
        <p14:creationId xmlns:p14="http://schemas.microsoft.com/office/powerpoint/2010/main" val="40172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Font typeface="Arial"/>
              <a:defRPr/>
            </a:pPr>
            <a:r>
              <a:rPr lang="en-GB" b="1" dirty="0">
                <a:cs typeface="Arial" panose="020B0604020202020204"/>
              </a:rPr>
              <a:t>SPART 7 TRIAL</a:t>
            </a:r>
          </a:p>
          <a:p>
            <a:pPr>
              <a:buFont typeface="Arial"/>
              <a:defRPr/>
            </a:pPr>
            <a:endParaRPr lang="en-US" b="1" dirty="0"/>
          </a:p>
          <a:p>
            <a:pPr>
              <a:buFont typeface="Arial"/>
              <a:defRPr/>
            </a:pPr>
            <a:r>
              <a:rPr lang="en-US" b="1" dirty="0"/>
              <a:t>Study design</a:t>
            </a:r>
          </a:p>
          <a:p>
            <a:pPr>
              <a:buFont typeface="Arial"/>
              <a:defRPr/>
            </a:pPr>
            <a:r>
              <a:rPr lang="en-US" dirty="0"/>
              <a:t>This was a randomized, open-label, pilot, proof-of-concept clinical trial [www.clinicaltrials.gov; ID: NCT02961829]. Study subjects were all male (this choice was done given the potential teratogenicity of one of the study drugs [Gao XY et al, J Appl </a:t>
            </a:r>
            <a:r>
              <a:rPr lang="en-US" dirty="0" err="1"/>
              <a:t>Toxicol</a:t>
            </a:r>
            <a:r>
              <a:rPr lang="en-US" dirty="0"/>
              <a:t> 2017]). </a:t>
            </a:r>
          </a:p>
          <a:p>
            <a:pPr>
              <a:buFont typeface="Arial"/>
              <a:defRPr/>
            </a:pPr>
            <a:endParaRPr lang="en-US" dirty="0"/>
          </a:p>
          <a:p>
            <a:pPr>
              <a:buFont typeface="Arial"/>
              <a:defRPr/>
            </a:pPr>
            <a:r>
              <a:rPr lang="en-US" dirty="0"/>
              <a:t>Randomized subjects were distributed within six arms with five subjects each followed every four weeks for a total of 48 weeks, with additional time for those subjected to DC vaccine. Selected subjects were ART suppressed for &gt;2 years, with CD4+ T cell count nadir &gt;350, harboring R5 HIV strains. Subjects were randomized to distinct intervention groups, as follows: 1) continuation of ART (control group); 2) intensified ART (continuation of ART+DTG and </a:t>
            </a:r>
            <a:r>
              <a:rPr lang="en-US" dirty="0" err="1"/>
              <a:t>MVC</a:t>
            </a:r>
            <a:r>
              <a:rPr lang="en-US" dirty="0"/>
              <a:t> (Group 2); 3) intensified ART and </a:t>
            </a:r>
            <a:r>
              <a:rPr lang="en-US" dirty="0" err="1"/>
              <a:t>HDACi</a:t>
            </a:r>
            <a:r>
              <a:rPr lang="en-US" dirty="0"/>
              <a:t> (</a:t>
            </a:r>
            <a:r>
              <a:rPr lang="en-US" dirty="0" err="1"/>
              <a:t>ART+DTG+MVC+NA</a:t>
            </a:r>
            <a:r>
              <a:rPr lang="en-US" dirty="0"/>
              <a:t> (Group 3); 4) intensified ART and Auranofin (</a:t>
            </a:r>
            <a:r>
              <a:rPr lang="en-US" dirty="0" err="1"/>
              <a:t>ART+DTG+MVC+Auranofin</a:t>
            </a:r>
            <a:r>
              <a:rPr lang="en-US" dirty="0"/>
              <a:t> (Group 4); 5) partially intensified ART (ART+DTG), followed by DC vaccine (Group 5); and 6) partially intensified ART (DTG)+</a:t>
            </a:r>
            <a:r>
              <a:rPr lang="en-US" dirty="0" err="1"/>
              <a:t>NA+Auranofin</a:t>
            </a:r>
            <a:r>
              <a:rPr lang="en-US" dirty="0"/>
              <a:t>, followed by DC vaccine (Group 6). Auranofin was used for the first 24 weeks of the study in G4 and G6.</a:t>
            </a:r>
          </a:p>
          <a:p>
            <a:pPr>
              <a:buFont typeface="Arial"/>
              <a:defRPr/>
            </a:pPr>
            <a:r>
              <a:rPr lang="en-US" dirty="0"/>
              <a:t> </a:t>
            </a:r>
          </a:p>
          <a:p>
            <a:pPr>
              <a:buFont typeface="Arial"/>
              <a:defRPr/>
            </a:pPr>
            <a:r>
              <a:rPr lang="en-US" dirty="0"/>
              <a:t>Sera, plasma, PBMCs, saliva and urine were collected every month. Rectum biopsies were performed at baseline and at 48 weeks in Groups 1, 2, 3 and 4, and at the end of DC vaccine protocol in Groups 5 and 6. </a:t>
            </a:r>
          </a:p>
          <a:p>
            <a:pPr>
              <a:buFont typeface="Arial"/>
              <a:defRPr/>
            </a:pPr>
            <a:endParaRPr lang="en-US" dirty="0"/>
          </a:p>
          <a:p>
            <a:pPr>
              <a:buFont typeface="Arial"/>
              <a:defRPr/>
            </a:pPr>
            <a:r>
              <a:rPr lang="en-US" dirty="0" err="1"/>
              <a:t>Proviral</a:t>
            </a:r>
            <a:r>
              <a:rPr lang="en-US" dirty="0"/>
              <a:t> DNA quantitation in PBMCs and rectum biopsies tissues: Viral DNA was measured as an estimate of the viral reservoir by published qPCR techniques [</a:t>
            </a:r>
            <a:r>
              <a:rPr lang="en-US" dirty="0" err="1"/>
              <a:t>Komninakis</a:t>
            </a:r>
            <a:r>
              <a:rPr lang="en-US" dirty="0"/>
              <a:t> et al., 2012; </a:t>
            </a:r>
            <a:r>
              <a:rPr lang="en-US" dirty="0" err="1"/>
              <a:t>Buzón</a:t>
            </a:r>
            <a:r>
              <a:rPr lang="en-US" dirty="0"/>
              <a:t> et al., 2010; Kumar et al. 2009] following in-house analyses aimed at ruling out the effect of PCR inhibitors. HIV-1 </a:t>
            </a:r>
            <a:r>
              <a:rPr lang="en-US" dirty="0" err="1"/>
              <a:t>Episomal</a:t>
            </a:r>
            <a:r>
              <a:rPr lang="en-US" dirty="0"/>
              <a:t> DNA Detection and Quantitation was performed according to [</a:t>
            </a:r>
            <a:r>
              <a:rPr lang="en-US" dirty="0" err="1"/>
              <a:t>Buzon</a:t>
            </a:r>
            <a:r>
              <a:rPr lang="en-US" dirty="0"/>
              <a:t> et al, Nat Med 2010, Sharkey et al Nat Med. 2000]. The qPCR quantitation values were normalized based on cell numbers estimated by CCR5 quantitation and are expressed as the number of DNA copies per 106 PBMC. T-cell activation markers: PBMCs were labelled with anti-CD3 APC and anti-CD4 </a:t>
            </a:r>
            <a:r>
              <a:rPr lang="en-US" dirty="0" err="1"/>
              <a:t>PercP</a:t>
            </a:r>
            <a:r>
              <a:rPr lang="en-US" dirty="0"/>
              <a:t> (for the lymphocytic subpopulation) and antiCD38 FITC and anti-HLA-DR PE (for cellular activation). </a:t>
            </a:r>
          </a:p>
          <a:p>
            <a:pPr>
              <a:buFont typeface="Arial"/>
              <a:defRPr/>
            </a:pPr>
            <a:endParaRPr lang="en-US" dirty="0"/>
          </a:p>
          <a:p>
            <a:pPr>
              <a:buFont typeface="Arial"/>
              <a:defRPr/>
            </a:pPr>
            <a:r>
              <a:rPr lang="en-US" dirty="0"/>
              <a:t>DC vaccine preparation: HIV Gag256-367 characterization from each subject was done using next-generation sequencing and single genome amplification. Design of autologous GAG peptides (</a:t>
            </a:r>
            <a:r>
              <a:rPr lang="en-US" dirty="0" err="1"/>
              <a:t>nanomers</a:t>
            </a:r>
            <a:r>
              <a:rPr lang="en-US" dirty="0"/>
              <a:t>) was according to the best immunogenicity (biding affinity &gt;100) based on the specific HLA profile of each individual to elicit MHC Class 1 [Kai et al 2015; Benito et al 2004]. Between two and six peptides for each subject were prepared. Monocytes of each subject were obtained by </a:t>
            </a:r>
            <a:r>
              <a:rPr lang="en-US" dirty="0" err="1"/>
              <a:t>cytapheresis</a:t>
            </a:r>
            <a:r>
              <a:rPr lang="en-US" dirty="0"/>
              <a:t> and transformed into DCs. Exposure of DCs to autologous peptides and preparation of three doses of vaccine were injected into the axillar and inguinal subcutaneous region every two weeks. </a:t>
            </a:r>
          </a:p>
          <a:p>
            <a:pPr>
              <a:buFont typeface="Arial"/>
              <a:defRPr/>
            </a:pPr>
            <a:endParaRPr lang="en-US" dirty="0"/>
          </a:p>
          <a:p>
            <a:pPr>
              <a:buFont typeface="Arial"/>
              <a:defRPr/>
            </a:pPr>
            <a:r>
              <a:rPr lang="en-US" dirty="0"/>
              <a:t>Antibodies (Abs) quantitation: The researchers hypothesize that the decay/slope of Abs level will indicate constant suppression and directly relates to the size of the reservoir. We have performed Abs quantitation using the Abbott ARCHITECT HIV Ag/Ab Combo assay (Abbott, IL, USA).</a:t>
            </a:r>
          </a:p>
          <a:p>
            <a:pPr>
              <a:buFont typeface="Arial"/>
              <a:defRPr/>
            </a:pPr>
            <a:endParaRPr lang="en-US" dirty="0">
              <a:cs typeface="Arial" panose="020B0604020202020204"/>
            </a:endParaRPr>
          </a:p>
          <a:p>
            <a:pPr>
              <a:buFont typeface="Arial"/>
              <a:defRPr/>
            </a:pPr>
            <a:r>
              <a:rPr lang="en-US" dirty="0">
                <a:cs typeface="Arial" panose="020B0604020202020204"/>
              </a:rPr>
              <a:t>The individual was diagnosed in 2012 and it was assumed to be a chronic HIV infection. His CD4 count at diagnosis was 372 cells/</a:t>
            </a:r>
            <a:r>
              <a:rPr lang="en-US" dirty="0" err="1">
                <a:cs typeface="Arial" panose="020B0604020202020204"/>
              </a:rPr>
              <a:t>mcL</a:t>
            </a:r>
            <a:r>
              <a:rPr lang="en-US" dirty="0">
                <a:cs typeface="Arial" panose="020B0604020202020204"/>
              </a:rPr>
              <a:t>, VL=20.221 copies/mL (October 2012). He initiated ART with 3TC/AZT/EFV in December 2012. In 2014, with undetectable </a:t>
            </a:r>
            <a:r>
              <a:rPr lang="en-US" dirty="0" err="1">
                <a:cs typeface="Arial" panose="020B0604020202020204"/>
              </a:rPr>
              <a:t>VL</a:t>
            </a:r>
            <a:r>
              <a:rPr lang="en-US" dirty="0">
                <a:cs typeface="Arial" panose="020B0604020202020204"/>
              </a:rPr>
              <a:t>, ART was modified to TDF/FTC/EFV. He entered the study in September 2015. Baseline laboratory: CD4= 720 cells/</a:t>
            </a:r>
            <a:r>
              <a:rPr lang="en-US" dirty="0" err="1">
                <a:cs typeface="Arial" panose="020B0604020202020204"/>
              </a:rPr>
              <a:t>mcL</a:t>
            </a:r>
            <a:r>
              <a:rPr lang="en-US" dirty="0">
                <a:cs typeface="Arial" panose="020B0604020202020204"/>
              </a:rPr>
              <a:t> (38%), undetectable HIV VL, R5 virus, subtype B.  He was randomized to </a:t>
            </a:r>
            <a:r>
              <a:rPr lang="en-US" dirty="0"/>
              <a:t>intensified ART and </a:t>
            </a:r>
            <a:r>
              <a:rPr lang="en-US" dirty="0" err="1"/>
              <a:t>HDACi</a:t>
            </a:r>
            <a:r>
              <a:rPr lang="en-US" dirty="0"/>
              <a:t> (ART+DTG+MVC+NA; Group 3). He exhibited two bleeps before ATI.</a:t>
            </a:r>
            <a:endParaRPr lang="en-GB" dirty="0">
              <a:cs typeface="Arial" panose="020B0604020202020204"/>
            </a:endParaRPr>
          </a:p>
          <a:p>
            <a:pPr marL="171450" indent="-171450">
              <a:buFont typeface="Arial"/>
              <a:buChar char="•"/>
              <a:defRPr/>
            </a:pPr>
            <a:endParaRPr lang="en-US" dirty="0">
              <a:cs typeface="Arial" panose="020B0604020202020204"/>
            </a:endParaRPr>
          </a:p>
        </p:txBody>
      </p:sp>
      <p:sp>
        <p:nvSpPr>
          <p:cNvPr id="4" name="Slide Number Placeholder 3"/>
          <p:cNvSpPr>
            <a:spLocks noGrp="1"/>
          </p:cNvSpPr>
          <p:nvPr>
            <p:ph type="sldNum" sz="quarter" idx="10"/>
          </p:nvPr>
        </p:nvSpPr>
        <p:spPr/>
        <p:txBody>
          <a:bodyPr/>
          <a:lstStyle/>
          <a:p>
            <a:fld id="{6FC7D159-9DD4-41A1-915D-943A0A890F2B}" type="slidenum">
              <a:rPr lang="en-GB" smtClean="0"/>
              <a:t>5</a:t>
            </a:fld>
            <a:endParaRPr lang="en-GB"/>
          </a:p>
        </p:txBody>
      </p:sp>
    </p:spTree>
    <p:extLst>
      <p:ext uri="{BB962C8B-B14F-4D97-AF65-F5344CB8AC3E}">
        <p14:creationId xmlns:p14="http://schemas.microsoft.com/office/powerpoint/2010/main" val="287444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a:t>ICP </a:t>
            </a:r>
            <a:r>
              <a:rPr lang="en-US" noProof="0" dirty="0"/>
              <a:t>mediate</a:t>
            </a:r>
            <a:r>
              <a:rPr lang="fr-FR" dirty="0"/>
              <a:t> </a:t>
            </a:r>
            <a:r>
              <a:rPr lang="fr-FR" b="1" dirty="0"/>
              <a:t>immune escape</a:t>
            </a:r>
            <a:r>
              <a:rPr lang="fr-FR" dirty="0"/>
              <a:t> in the </a:t>
            </a:r>
            <a:r>
              <a:rPr lang="en-GB" noProof="0" dirty="0"/>
              <a:t>context</a:t>
            </a:r>
            <a:r>
              <a:rPr lang="fr-FR" dirty="0"/>
              <a:t> of tumoral </a:t>
            </a:r>
            <a:r>
              <a:rPr lang="fr-FR" dirty="0" err="1"/>
              <a:t>diseases</a:t>
            </a:r>
            <a:r>
              <a:rPr lang="fr-FR" dirty="0"/>
              <a:t> and </a:t>
            </a:r>
            <a:r>
              <a:rPr lang="fr-FR" dirty="0" err="1"/>
              <a:t>chronic</a:t>
            </a:r>
            <a:r>
              <a:rPr lang="fr-FR" dirty="0"/>
              <a:t> </a:t>
            </a:r>
            <a:r>
              <a:rPr lang="fr-FR" dirty="0" err="1"/>
              <a:t>infectious</a:t>
            </a:r>
            <a:r>
              <a:rPr lang="fr-FR" dirty="0"/>
              <a:t> </a:t>
            </a:r>
            <a:r>
              <a:rPr lang="fr-FR" dirty="0" err="1"/>
              <a:t>diseases</a:t>
            </a:r>
            <a:endParaRPr lang="fr-FR" dirty="0"/>
          </a:p>
          <a:p>
            <a:endParaRPr lang="fr-FR" dirty="0"/>
          </a:p>
          <a:p>
            <a:r>
              <a:rPr lang="fr-FR" dirty="0"/>
              <a:t>In cancers, </a:t>
            </a:r>
            <a:r>
              <a:rPr lang="fr-FR" b="1" dirty="0"/>
              <a:t>ICP </a:t>
            </a:r>
            <a:r>
              <a:rPr lang="fr-FR" b="1" dirty="0" err="1"/>
              <a:t>inhibitors</a:t>
            </a:r>
            <a:r>
              <a:rPr lang="fr-FR" b="1" dirty="0"/>
              <a:t> </a:t>
            </a:r>
            <a:r>
              <a:rPr lang="fr-FR" dirty="0"/>
              <a:t>are </a:t>
            </a:r>
            <a:r>
              <a:rPr lang="fr-FR" dirty="0" err="1"/>
              <a:t>currently</a:t>
            </a:r>
            <a:r>
              <a:rPr lang="fr-FR" dirty="0"/>
              <a:t> </a:t>
            </a:r>
            <a:r>
              <a:rPr lang="fr-FR" dirty="0" err="1"/>
              <a:t>used</a:t>
            </a:r>
            <a:r>
              <a:rPr lang="fr-FR" dirty="0"/>
              <a:t>.</a:t>
            </a:r>
          </a:p>
          <a:p>
            <a:endParaRPr lang="fr-FR" dirty="0"/>
          </a:p>
          <a:p>
            <a:r>
              <a:rPr lang="fr-FR" dirty="0" err="1"/>
              <a:t>During</a:t>
            </a:r>
            <a:r>
              <a:rPr lang="fr-FR" dirty="0"/>
              <a:t> </a:t>
            </a:r>
            <a:r>
              <a:rPr lang="fr-FR" dirty="0" err="1"/>
              <a:t>chronic</a:t>
            </a:r>
            <a:r>
              <a:rPr lang="fr-FR" dirty="0"/>
              <a:t> </a:t>
            </a:r>
            <a:r>
              <a:rPr lang="fr-FR" b="1" dirty="0"/>
              <a:t>HIV </a:t>
            </a:r>
            <a:r>
              <a:rPr lang="fr-FR" dirty="0"/>
              <a:t>infection: </a:t>
            </a:r>
          </a:p>
          <a:p>
            <a:pPr lvl="1"/>
            <a:r>
              <a:rPr lang="fr-FR" dirty="0"/>
              <a:t>ICP are </a:t>
            </a:r>
            <a:r>
              <a:rPr lang="fr-FR" b="1" dirty="0" err="1"/>
              <a:t>upregulated</a:t>
            </a:r>
            <a:r>
              <a:rPr lang="fr-FR" dirty="0"/>
              <a:t> on HIV-</a:t>
            </a:r>
            <a:r>
              <a:rPr lang="fr-FR" dirty="0" err="1"/>
              <a:t>specific</a:t>
            </a:r>
            <a:r>
              <a:rPr lang="fr-FR" dirty="0"/>
              <a:t> T-</a:t>
            </a:r>
            <a:r>
              <a:rPr lang="fr-FR" dirty="0" err="1"/>
              <a:t>cells</a:t>
            </a:r>
            <a:r>
              <a:rPr lang="fr-FR" dirty="0"/>
              <a:t>.</a:t>
            </a:r>
          </a:p>
          <a:p>
            <a:pPr lvl="1"/>
            <a:r>
              <a:rPr lang="fr-FR" b="1" dirty="0"/>
              <a:t>Latent infection </a:t>
            </a:r>
            <a:r>
              <a:rPr lang="fr-FR" dirty="0" err="1"/>
              <a:t>is</a:t>
            </a:r>
            <a:r>
              <a:rPr lang="fr-FR" dirty="0"/>
              <a:t> </a:t>
            </a:r>
            <a:r>
              <a:rPr lang="fr-FR" dirty="0" err="1"/>
              <a:t>enriched</a:t>
            </a:r>
            <a:r>
              <a:rPr lang="fr-FR" dirty="0"/>
              <a:t> in CD4+ T-</a:t>
            </a:r>
            <a:r>
              <a:rPr lang="fr-FR" dirty="0" err="1"/>
              <a:t>cells</a:t>
            </a:r>
            <a:r>
              <a:rPr lang="fr-FR" dirty="0"/>
              <a:t> </a:t>
            </a:r>
            <a:r>
              <a:rPr lang="fr-FR" dirty="0" err="1"/>
              <a:t>expressing</a:t>
            </a:r>
            <a:r>
              <a:rPr lang="fr-FR" dirty="0"/>
              <a:t> ICP.</a:t>
            </a:r>
          </a:p>
          <a:p>
            <a:pPr marL="0" lvl="0" indent="0">
              <a:buFont typeface="Arial" panose="020B0604020202020204" pitchFamily="34" charset="0"/>
              <a:buNone/>
            </a:pPr>
            <a:endParaRPr lang="fr-FR" sz="1200" b="1" dirty="0"/>
          </a:p>
          <a:p>
            <a:pPr marL="0" lvl="0" indent="0">
              <a:buFont typeface="Arial" panose="020B0604020202020204" pitchFamily="34" charset="0"/>
              <a:buNone/>
            </a:pPr>
            <a:r>
              <a:rPr lang="fr-FR" sz="1200" b="1" dirty="0" err="1"/>
              <a:t>Previous</a:t>
            </a:r>
            <a:r>
              <a:rPr lang="fr-FR" sz="1200" b="1" dirty="0"/>
              <a:t> </a:t>
            </a:r>
            <a:r>
              <a:rPr lang="fr-FR" sz="1200" b="1" dirty="0" err="1"/>
              <a:t>experiences</a:t>
            </a:r>
            <a:r>
              <a:rPr lang="fr-FR" sz="1200" b="1" dirty="0"/>
              <a:t> of anti-PD1 </a:t>
            </a:r>
            <a:r>
              <a:rPr lang="fr-FR" sz="1200" b="1" dirty="0" err="1"/>
              <a:t>therapy</a:t>
            </a:r>
            <a:r>
              <a:rPr lang="fr-FR" sz="1200" b="1" dirty="0"/>
              <a:t> in people living </a:t>
            </a:r>
            <a:r>
              <a:rPr lang="fr-FR" sz="1200" b="1" dirty="0" err="1"/>
              <a:t>with</a:t>
            </a:r>
            <a:r>
              <a:rPr lang="fr-FR" sz="1200" b="1" dirty="0"/>
              <a:t> HIV </a:t>
            </a:r>
            <a:r>
              <a:rPr lang="fr-FR" sz="1200" b="1" dirty="0" err="1"/>
              <a:t>with</a:t>
            </a:r>
            <a:r>
              <a:rPr lang="fr-FR" sz="1200" b="1" dirty="0"/>
              <a:t> cancer</a:t>
            </a:r>
          </a:p>
          <a:p>
            <a:r>
              <a:rPr lang="fr-FR" sz="1400" b="0" dirty="0"/>
              <a:t>193</a:t>
            </a:r>
            <a:r>
              <a:rPr lang="fr-FR" sz="1400" dirty="0"/>
              <a:t> clients </a:t>
            </a:r>
            <a:r>
              <a:rPr lang="fr-FR" sz="1400" dirty="0" err="1"/>
              <a:t>treated</a:t>
            </a:r>
            <a:r>
              <a:rPr lang="fr-FR" sz="1400" dirty="0"/>
              <a:t> </a:t>
            </a:r>
            <a:r>
              <a:rPr lang="fr-FR" sz="1400" dirty="0" err="1"/>
              <a:t>worldwide</a:t>
            </a:r>
            <a:r>
              <a:rPr lang="fr-FR" sz="1400" dirty="0"/>
              <a:t>:</a:t>
            </a:r>
          </a:p>
          <a:p>
            <a:pPr marL="0" lvl="0" indent="0">
              <a:buNone/>
            </a:pPr>
            <a:r>
              <a:rPr lang="fr-FR" sz="1400" dirty="0"/>
              <a:t>- </a:t>
            </a:r>
            <a:r>
              <a:rPr lang="fr-FR" sz="1200" dirty="0"/>
              <a:t>Good </a:t>
            </a:r>
            <a:r>
              <a:rPr lang="fr-FR" sz="1200" b="1" dirty="0" err="1"/>
              <a:t>safety</a:t>
            </a:r>
            <a:r>
              <a:rPr lang="fr-FR" sz="1200" dirty="0"/>
              <a:t> in </a:t>
            </a:r>
            <a:r>
              <a:rPr lang="fr-FR" sz="1200" dirty="0" err="1"/>
              <a:t>previously</a:t>
            </a:r>
            <a:r>
              <a:rPr lang="fr-FR" sz="1200" dirty="0"/>
              <a:t> </a:t>
            </a:r>
            <a:r>
              <a:rPr lang="fr-FR" sz="1200" dirty="0" err="1"/>
              <a:t>published</a:t>
            </a:r>
            <a:r>
              <a:rPr lang="fr-FR" sz="1200" dirty="0"/>
              <a:t> cases</a:t>
            </a:r>
            <a:endParaRPr lang="fr-FR" sz="1050" dirty="0"/>
          </a:p>
          <a:p>
            <a:pPr marL="171450" lvl="0" indent="-171450">
              <a:buFontTx/>
              <a:buChar char="-"/>
            </a:pPr>
            <a:r>
              <a:rPr lang="fr-FR" sz="1200" dirty="0" err="1"/>
              <a:t>Anti-tumoral</a:t>
            </a:r>
            <a:r>
              <a:rPr lang="fr-FR" sz="1400" dirty="0"/>
              <a:t> </a:t>
            </a:r>
            <a:r>
              <a:rPr lang="fr-FR" sz="1200" b="1" dirty="0" err="1"/>
              <a:t>efficacy</a:t>
            </a:r>
            <a:r>
              <a:rPr lang="fr-FR" sz="1200" dirty="0"/>
              <a:t> consistent </a:t>
            </a:r>
            <a:r>
              <a:rPr lang="fr-FR" sz="1200" dirty="0" err="1"/>
              <a:t>with</a:t>
            </a:r>
            <a:r>
              <a:rPr lang="fr-FR" sz="1200" dirty="0"/>
              <a:t> </a:t>
            </a:r>
            <a:r>
              <a:rPr lang="fr-FR" sz="1200" dirty="0" err="1"/>
              <a:t>general</a:t>
            </a:r>
            <a:r>
              <a:rPr lang="fr-FR" sz="1200" dirty="0"/>
              <a:t> population</a:t>
            </a:r>
            <a:endParaRPr lang="fr-FR" sz="1050" b="0" dirty="0"/>
          </a:p>
          <a:p>
            <a:pPr marL="171450" lvl="0" indent="-171450">
              <a:buFontTx/>
              <a:buChar char="-"/>
            </a:pPr>
            <a:r>
              <a:rPr lang="fr-FR" sz="1200" b="1" dirty="0" err="1"/>
              <a:t>Various</a:t>
            </a:r>
            <a:r>
              <a:rPr lang="fr-FR" sz="1200" dirty="0"/>
              <a:t> </a:t>
            </a:r>
            <a:r>
              <a:rPr lang="fr-FR" sz="1200" b="1" dirty="0" err="1"/>
              <a:t>effects</a:t>
            </a:r>
            <a:r>
              <a:rPr lang="fr-FR" sz="1200" b="1" dirty="0"/>
              <a:t> on HIV </a:t>
            </a:r>
            <a:r>
              <a:rPr lang="fr-FR" sz="1200" b="1" dirty="0" err="1"/>
              <a:t>reservoir</a:t>
            </a:r>
            <a:endParaRPr lang="fr-FR" sz="1200" b="1" dirty="0"/>
          </a:p>
          <a:p>
            <a:pPr marL="171450" lvl="0" indent="-171450">
              <a:buFontTx/>
              <a:buChar char="-"/>
            </a:pPr>
            <a:endParaRPr lang="fr-FR" sz="1200" b="1" dirty="0"/>
          </a:p>
          <a:p>
            <a:pPr marL="0" lvl="0" indent="0">
              <a:buFontTx/>
              <a:buNone/>
            </a:pPr>
            <a:r>
              <a:rPr lang="en-US" sz="1200" b="1" dirty="0" err="1"/>
              <a:t>OncoVIRIM</a:t>
            </a:r>
            <a:r>
              <a:rPr lang="en-US" sz="1200" b="1" dirty="0"/>
              <a:t> is a biological sub-study of the ANRS </a:t>
            </a:r>
            <a:r>
              <a:rPr lang="en-US" sz="1200" b="1" dirty="0" err="1"/>
              <a:t>OncoVIHac</a:t>
            </a:r>
            <a:r>
              <a:rPr lang="en-US" sz="1200" b="1" dirty="0"/>
              <a:t> prospective cohort: </a:t>
            </a:r>
          </a:p>
          <a:p>
            <a:pPr marL="0" lvl="0" indent="0">
              <a:buFontTx/>
              <a:buNone/>
            </a:pPr>
            <a:r>
              <a:rPr lang="en-US" sz="1600" b="0" dirty="0"/>
              <a:t>ICP inhibitors, </a:t>
            </a:r>
            <a:r>
              <a:rPr lang="en-US" sz="1200" b="0" dirty="0"/>
              <a:t>every 2 or 3 weeks, until progression or toxicity</a:t>
            </a:r>
          </a:p>
          <a:p>
            <a:pPr marL="228600" indent="-228600">
              <a:buFont typeface="+mj-lt"/>
              <a:buAutoNum type="arabicPeriod"/>
            </a:pPr>
            <a:r>
              <a:rPr lang="en-US" b="0" dirty="0"/>
              <a:t>People living with HIV virally suppressed on ART (VL ≤ 50 cp/mL)</a:t>
            </a:r>
          </a:p>
          <a:p>
            <a:pPr marL="228600" indent="-228600">
              <a:buFont typeface="+mj-lt"/>
              <a:buAutoNum type="arabicPeriod"/>
            </a:pPr>
            <a:r>
              <a:rPr lang="en-US" b="0" dirty="0"/>
              <a:t>Treated with ICPi for cancer</a:t>
            </a:r>
          </a:p>
          <a:p>
            <a:pPr marL="228600" indent="-228600">
              <a:buFont typeface="+mj-lt"/>
              <a:buAutoNum type="arabicPeriod"/>
            </a:pPr>
            <a:r>
              <a:rPr lang="en-US" b="0" dirty="0"/>
              <a:t>Blood samples</a:t>
            </a:r>
            <a:r>
              <a:rPr lang="en-US" b="1" dirty="0"/>
              <a:t>: </a:t>
            </a:r>
            <a:r>
              <a:rPr lang="fr-FR" sz="1100" dirty="0"/>
              <a:t>C1, C2, C3, C9, C15, C27 and C51  Or C1, C2, C3, C9, C18 and C36</a:t>
            </a:r>
          </a:p>
          <a:p>
            <a:pPr marL="0" indent="0">
              <a:buFont typeface="+mj-lt"/>
              <a:buNone/>
            </a:pPr>
            <a:endParaRPr lang="fr-FR" sz="1100" b="1" dirty="0"/>
          </a:p>
          <a:p>
            <a:pPr marL="0" indent="0">
              <a:buFont typeface="+mj-lt"/>
              <a:buNone/>
            </a:pPr>
            <a:r>
              <a:rPr lang="fr-FR" sz="1200" b="1" dirty="0" err="1"/>
              <a:t>Virological</a:t>
            </a:r>
            <a:r>
              <a:rPr lang="fr-FR" sz="1200" b="1" dirty="0"/>
              <a:t> </a:t>
            </a:r>
            <a:r>
              <a:rPr lang="fr-FR" sz="1200" b="1" dirty="0" err="1"/>
              <a:t>assays</a:t>
            </a:r>
            <a:endParaRPr lang="fr-FR" sz="1200" b="1" dirty="0"/>
          </a:p>
          <a:p>
            <a:pPr marL="285750" indent="-285750">
              <a:buFontTx/>
              <a:buChar char="-"/>
            </a:pPr>
            <a:r>
              <a:rPr lang="fr-FR" sz="1600" dirty="0"/>
              <a:t>Plasma </a:t>
            </a:r>
            <a:r>
              <a:rPr lang="fr-FR" sz="1600" b="1" dirty="0"/>
              <a:t>HIV</a:t>
            </a:r>
            <a:r>
              <a:rPr lang="fr-FR" sz="1600" dirty="0"/>
              <a:t> </a:t>
            </a:r>
            <a:r>
              <a:rPr lang="fr-FR" sz="1600" b="1" dirty="0" err="1"/>
              <a:t>RNA</a:t>
            </a:r>
            <a:r>
              <a:rPr lang="fr-FR" sz="1600" dirty="0"/>
              <a:t>   </a:t>
            </a:r>
          </a:p>
          <a:p>
            <a:pPr marL="285750" indent="-285750">
              <a:buFontTx/>
              <a:buChar char="-"/>
            </a:pPr>
            <a:r>
              <a:rPr lang="fr-FR" sz="1600" dirty="0"/>
              <a:t>Total </a:t>
            </a:r>
            <a:r>
              <a:rPr lang="fr-FR" sz="1600" dirty="0" err="1"/>
              <a:t>cell</a:t>
            </a:r>
            <a:r>
              <a:rPr lang="fr-FR" sz="1600" dirty="0"/>
              <a:t> </a:t>
            </a:r>
            <a:r>
              <a:rPr lang="fr-FR" sz="1600" dirty="0" err="1"/>
              <a:t>associated</a:t>
            </a:r>
            <a:r>
              <a:rPr lang="fr-FR" sz="1600" dirty="0"/>
              <a:t> </a:t>
            </a:r>
            <a:r>
              <a:rPr lang="fr-FR" sz="1600" b="1" dirty="0"/>
              <a:t>HIV</a:t>
            </a:r>
            <a:r>
              <a:rPr lang="fr-FR" sz="1600" dirty="0"/>
              <a:t> </a:t>
            </a:r>
            <a:r>
              <a:rPr lang="fr-FR" sz="1600" b="1" dirty="0"/>
              <a:t>DNA</a:t>
            </a:r>
          </a:p>
          <a:p>
            <a:pPr marL="285750" indent="-285750">
              <a:buFontTx/>
              <a:buChar char="-"/>
            </a:pPr>
            <a:endParaRPr lang="fr-FR" sz="1600" b="1" dirty="0">
              <a:solidFill>
                <a:schemeClr val="tx1"/>
              </a:solidFill>
            </a:endParaRPr>
          </a:p>
          <a:p>
            <a:pPr marL="0" indent="0">
              <a:buFontTx/>
              <a:buNone/>
            </a:pPr>
            <a:r>
              <a:rPr lang="fr-FR" sz="1800" b="1" dirty="0" err="1">
                <a:solidFill>
                  <a:schemeClr val="tx1"/>
                </a:solidFill>
              </a:rPr>
              <a:t>Immunological</a:t>
            </a:r>
            <a:r>
              <a:rPr lang="fr-FR" sz="1800" b="1" dirty="0">
                <a:solidFill>
                  <a:schemeClr val="tx1"/>
                </a:solidFill>
              </a:rPr>
              <a:t> </a:t>
            </a:r>
            <a:r>
              <a:rPr lang="fr-FR" sz="1800" b="1" dirty="0" err="1">
                <a:solidFill>
                  <a:schemeClr val="tx1"/>
                </a:solidFill>
              </a:rPr>
              <a:t>assays</a:t>
            </a:r>
            <a:endParaRPr lang="fr-FR" sz="1800" b="1" dirty="0">
              <a:solidFill>
                <a:schemeClr val="tx1"/>
              </a:solidFill>
            </a:endParaRPr>
          </a:p>
          <a:p>
            <a:pPr marL="342900" indent="-342900">
              <a:buFontTx/>
              <a:buChar char="-"/>
            </a:pPr>
            <a:r>
              <a:rPr lang="fr-FR" sz="2400" b="1" dirty="0">
                <a:solidFill>
                  <a:schemeClr val="tx1"/>
                </a:solidFill>
              </a:rPr>
              <a:t>Activation</a:t>
            </a:r>
            <a:r>
              <a:rPr lang="fr-FR" sz="2400" dirty="0">
                <a:solidFill>
                  <a:schemeClr val="tx1"/>
                </a:solidFill>
              </a:rPr>
              <a:t> </a:t>
            </a:r>
            <a:r>
              <a:rPr lang="fr-FR" sz="2400" dirty="0" err="1">
                <a:solidFill>
                  <a:schemeClr val="tx1"/>
                </a:solidFill>
              </a:rPr>
              <a:t>phenotype</a:t>
            </a:r>
            <a:r>
              <a:rPr lang="fr-FR" sz="2400" dirty="0">
                <a:solidFill>
                  <a:schemeClr val="tx1"/>
                </a:solidFill>
              </a:rPr>
              <a:t> (CD25, CD69, HLA DR, CD38, Ki67)</a:t>
            </a:r>
          </a:p>
          <a:p>
            <a:pPr marL="342900" indent="-342900">
              <a:buFontTx/>
              <a:buChar char="-"/>
            </a:pPr>
            <a:r>
              <a:rPr lang="fr-FR" sz="2400" b="1" dirty="0">
                <a:solidFill>
                  <a:schemeClr val="tx1"/>
                </a:solidFill>
              </a:rPr>
              <a:t>ICP</a:t>
            </a:r>
            <a:r>
              <a:rPr lang="fr-FR" sz="2400" dirty="0">
                <a:solidFill>
                  <a:schemeClr val="tx1"/>
                </a:solidFill>
              </a:rPr>
              <a:t> and </a:t>
            </a:r>
            <a:r>
              <a:rPr lang="fr-FR" sz="2400" b="1" dirty="0" err="1">
                <a:solidFill>
                  <a:schemeClr val="tx1"/>
                </a:solidFill>
              </a:rPr>
              <a:t>subsets</a:t>
            </a:r>
            <a:r>
              <a:rPr lang="fr-FR" sz="2400" dirty="0">
                <a:solidFill>
                  <a:schemeClr val="tx1"/>
                </a:solidFill>
              </a:rPr>
              <a:t> </a:t>
            </a:r>
            <a:r>
              <a:rPr lang="fr-FR" sz="2400" dirty="0" err="1">
                <a:solidFill>
                  <a:schemeClr val="tx1"/>
                </a:solidFill>
              </a:rPr>
              <a:t>phenotype</a:t>
            </a:r>
            <a:r>
              <a:rPr lang="fr-FR" sz="2400" dirty="0">
                <a:solidFill>
                  <a:schemeClr val="tx1"/>
                </a:solidFill>
              </a:rPr>
              <a:t> (PD1, CTLA4, TIM3, CD27, CD45RA, CCR7)</a:t>
            </a:r>
          </a:p>
          <a:p>
            <a:pPr marL="342900" indent="-342900">
              <a:buFontTx/>
              <a:buChar char="-"/>
            </a:pPr>
            <a:r>
              <a:rPr lang="fr-FR" sz="2400" b="1" dirty="0">
                <a:solidFill>
                  <a:schemeClr val="tx1"/>
                </a:solidFill>
              </a:rPr>
              <a:t>Virus-</a:t>
            </a:r>
            <a:r>
              <a:rPr lang="fr-FR" sz="2400" b="1" dirty="0" err="1">
                <a:solidFill>
                  <a:schemeClr val="tx1"/>
                </a:solidFill>
              </a:rPr>
              <a:t>specific</a:t>
            </a:r>
            <a:r>
              <a:rPr lang="fr-FR" sz="2400" b="1" dirty="0">
                <a:solidFill>
                  <a:schemeClr val="tx1"/>
                </a:solidFill>
              </a:rPr>
              <a:t> T-</a:t>
            </a:r>
            <a:r>
              <a:rPr lang="fr-FR" sz="2400" b="1" dirty="0" err="1">
                <a:solidFill>
                  <a:schemeClr val="tx1"/>
                </a:solidFill>
              </a:rPr>
              <a:t>cells</a:t>
            </a:r>
            <a:r>
              <a:rPr lang="fr-FR" sz="2400" b="1" dirty="0">
                <a:solidFill>
                  <a:schemeClr val="tx1"/>
                </a:solidFill>
              </a:rPr>
              <a:t> </a:t>
            </a:r>
            <a:r>
              <a:rPr lang="fr-FR" sz="2400" dirty="0">
                <a:solidFill>
                  <a:schemeClr val="tx1"/>
                </a:solidFill>
              </a:rPr>
              <a:t>by </a:t>
            </a:r>
            <a:r>
              <a:rPr lang="fr-FR" sz="2400" dirty="0" err="1">
                <a:solidFill>
                  <a:schemeClr val="tx1"/>
                </a:solidFill>
              </a:rPr>
              <a:t>intracellular</a:t>
            </a:r>
            <a:r>
              <a:rPr lang="fr-FR" sz="2400" dirty="0">
                <a:solidFill>
                  <a:schemeClr val="tx1"/>
                </a:solidFill>
              </a:rPr>
              <a:t> cytokines </a:t>
            </a:r>
            <a:r>
              <a:rPr lang="fr-FR" sz="2400" dirty="0" err="1">
                <a:solidFill>
                  <a:schemeClr val="tx1"/>
                </a:solidFill>
              </a:rPr>
              <a:t>staining</a:t>
            </a:r>
            <a:r>
              <a:rPr lang="fr-FR" sz="2400" dirty="0">
                <a:solidFill>
                  <a:schemeClr val="tx1"/>
                </a:solidFill>
              </a:rPr>
              <a:t> </a:t>
            </a:r>
            <a:r>
              <a:rPr lang="fr-FR" sz="2400" dirty="0" err="1">
                <a:solidFill>
                  <a:schemeClr val="tx1"/>
                </a:solidFill>
              </a:rPr>
              <a:t>after</a:t>
            </a:r>
            <a:r>
              <a:rPr lang="fr-FR" sz="2400" dirty="0">
                <a:solidFill>
                  <a:schemeClr val="tx1"/>
                </a:solidFill>
              </a:rPr>
              <a:t> viral peptide stimulation (IFN-ɣ, TNF-</a:t>
            </a:r>
            <a:r>
              <a:rPr lang="el-GR" sz="2400" dirty="0">
                <a:solidFill>
                  <a:schemeClr val="tx1"/>
                </a:solidFill>
              </a:rPr>
              <a:t>α</a:t>
            </a:r>
            <a:r>
              <a:rPr lang="fr-FR" sz="2400" dirty="0">
                <a:solidFill>
                  <a:schemeClr val="tx1"/>
                </a:solidFill>
              </a:rPr>
              <a:t>, IL-2)</a:t>
            </a:r>
          </a:p>
          <a:p>
            <a:pPr marL="0" indent="0">
              <a:buFontTx/>
              <a:buNone/>
            </a:pPr>
            <a:endParaRPr lang="fr-FR" sz="1600" b="1" dirty="0"/>
          </a:p>
          <a:p>
            <a:pPr marL="0" indent="0">
              <a:buFont typeface="+mj-lt"/>
              <a:buNone/>
            </a:pPr>
            <a:endParaRPr lang="fr-FR" sz="1100" dirty="0"/>
          </a:p>
          <a:p>
            <a:pPr marL="0" lvl="0" indent="0">
              <a:buFontTx/>
              <a:buNone/>
            </a:pPr>
            <a:endParaRPr lang="fr-FR" sz="1200" b="1" dirty="0"/>
          </a:p>
          <a:p>
            <a:pPr marL="285750" lvl="0" indent="-285750">
              <a:buFontTx/>
              <a:buChar char="-"/>
            </a:pPr>
            <a:endParaRPr lang="fr-FR" sz="1200" b="1" dirty="0"/>
          </a:p>
          <a:p>
            <a:pPr marL="285750" lvl="0" indent="-285750">
              <a:buFontTx/>
              <a:buChar char="-"/>
            </a:pPr>
            <a:endParaRPr lang="fr-FR" sz="1400" dirty="0"/>
          </a:p>
          <a:p>
            <a:pPr marL="0" lvl="0" indent="0">
              <a:buFont typeface="Arial" panose="020B0604020202020204" pitchFamily="34" charset="0"/>
              <a:buNone/>
            </a:pPr>
            <a:endParaRPr lang="fr-FR" sz="1200" b="0" dirty="0"/>
          </a:p>
          <a:p>
            <a:pPr marL="0" lvl="0" indent="0">
              <a:buFont typeface="Arial" panose="020B0604020202020204" pitchFamily="34" charset="0"/>
              <a:buNone/>
            </a:pPr>
            <a:endParaRPr lang="fr-FR" dirty="0"/>
          </a:p>
          <a:p>
            <a:pPr lvl="1"/>
            <a:endParaRPr lang="fr-FR" dirty="0"/>
          </a:p>
          <a:p>
            <a:pPr lvl="1" algn="l"/>
            <a:endParaRPr lang="fr-FR" dirty="0"/>
          </a:p>
          <a:p>
            <a:pPr lvl="1"/>
            <a:endParaRPr lang="fr-FR" dirty="0"/>
          </a:p>
          <a:p>
            <a:pPr>
              <a:defRPr/>
            </a:pPr>
            <a:endParaRPr lang="en-GB" dirty="0">
              <a:cs typeface="Arial"/>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6</a:t>
            </a:fld>
            <a:endParaRPr lang="en-GB"/>
          </a:p>
        </p:txBody>
      </p:sp>
    </p:spTree>
    <p:extLst>
      <p:ext uri="{BB962C8B-B14F-4D97-AF65-F5344CB8AC3E}">
        <p14:creationId xmlns:p14="http://schemas.microsoft.com/office/powerpoint/2010/main" val="22365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Trials with short ATI</a:t>
            </a:r>
          </a:p>
          <a:p>
            <a:r>
              <a:rPr lang="en-US" sz="2800" dirty="0">
                <a:latin typeface="+mn-lt"/>
                <a:cs typeface="Cordia New" panose="020B0304020202020204" pitchFamily="34" charset="-34"/>
              </a:rPr>
              <a:t>ATI is part of a scientific design to evaluate efficacy of intervention in remission trials  </a:t>
            </a:r>
          </a:p>
          <a:p>
            <a:r>
              <a:rPr lang="en-US" sz="2800" dirty="0">
                <a:latin typeface="+mn-lt"/>
                <a:cs typeface="Cordia New" panose="020B0304020202020204" pitchFamily="34" charset="-34"/>
              </a:rPr>
              <a:t>Scientific and ethical concerns </a:t>
            </a:r>
          </a:p>
          <a:p>
            <a:r>
              <a:rPr lang="en-US" sz="2800" dirty="0">
                <a:latin typeface="+mn-lt"/>
                <a:cs typeface="Cordia New" panose="020B0304020202020204" pitchFamily="34" charset="-34"/>
              </a:rPr>
              <a:t>Data from early remission trials show minimal clinical impact of short ATI </a:t>
            </a:r>
          </a:p>
          <a:p>
            <a:r>
              <a:rPr lang="en-US" sz="2800" dirty="0">
                <a:latin typeface="+mn-lt"/>
                <a:cs typeface="Cordia New" panose="020B0304020202020204" pitchFamily="34" charset="-34"/>
              </a:rPr>
              <a:t>Are people making an ‘irrational choice’  or joining for the ‘wrong reasons’?    </a:t>
            </a:r>
          </a:p>
          <a:p>
            <a:r>
              <a:rPr lang="en-US" sz="2800" dirty="0">
                <a:latin typeface="+mn-lt"/>
                <a:cs typeface="Cordia New" panose="020B0304020202020204" pitchFamily="34" charset="-34"/>
              </a:rPr>
              <a:t>Decisions about participating or declining* mainly voluntary and informed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Trials with extended ATI</a:t>
            </a:r>
          </a:p>
          <a:p>
            <a:endParaRPr lang="en-US" sz="1200" dirty="0">
              <a:latin typeface="+mn-lt"/>
              <a:cs typeface="Cordia New" panose="020B0304020202020204" pitchFamily="34" charset="-34"/>
            </a:endParaRPr>
          </a:p>
          <a:p>
            <a:r>
              <a:rPr lang="en-US" sz="1200" dirty="0">
                <a:latin typeface="+mn-lt"/>
                <a:cs typeface="Cordia New" panose="020B0304020202020204" pitchFamily="34" charset="-34"/>
              </a:rPr>
              <a:t>Yet these early ATI trials failed to show success in durably controlling the virus </a:t>
            </a:r>
          </a:p>
          <a:p>
            <a:r>
              <a:rPr lang="en-US" sz="1200" dirty="0">
                <a:latin typeface="+mn-lt"/>
                <a:cs typeface="Cordia New" panose="020B0304020202020204" pitchFamily="34" charset="-34"/>
              </a:rPr>
              <a:t>Most participants experienced rapid increased viral load and resumed ART</a:t>
            </a:r>
          </a:p>
          <a:p>
            <a:r>
              <a:rPr lang="en-US" sz="1200" dirty="0">
                <a:latin typeface="+mn-lt"/>
                <a:cs typeface="Cordia New" panose="020B0304020202020204" pitchFamily="34" charset="-34"/>
              </a:rPr>
              <a:t>Was ATI and viremia time too short to demonstrate benefits of experimental agents?  </a:t>
            </a:r>
          </a:p>
          <a:p>
            <a:r>
              <a:rPr lang="en-US" sz="1200" dirty="0">
                <a:latin typeface="+mn-lt"/>
                <a:cs typeface="Cordia New" panose="020B0304020202020204" pitchFamily="34" charset="-34"/>
              </a:rPr>
              <a:t>Future HIV remission trials plan to </a:t>
            </a:r>
            <a:r>
              <a:rPr lang="en-US" sz="1200" i="1" dirty="0">
                <a:latin typeface="+mn-lt"/>
                <a:cs typeface="Cordia New" panose="020B0304020202020204" pitchFamily="34" charset="-34"/>
              </a:rPr>
              <a:t>extend</a:t>
            </a:r>
            <a:r>
              <a:rPr lang="en-US" sz="1200" dirty="0">
                <a:latin typeface="+mn-lt"/>
                <a:cs typeface="Cordia New" panose="020B0304020202020204" pitchFamily="34" charset="-34"/>
              </a:rPr>
              <a:t> the viremia period during ATI to evaluate therapeutic efficacy  </a:t>
            </a:r>
          </a:p>
          <a:p>
            <a:r>
              <a:rPr lang="en-US" sz="1200" dirty="0">
                <a:latin typeface="+mn-lt"/>
              </a:rPr>
              <a:t>CONCLUSIONS</a:t>
            </a:r>
            <a:endParaRPr lang="en-US" sz="1200" dirty="0">
              <a:latin typeface="+mn-lt"/>
              <a:cs typeface="Cordia New" panose="020B0304020202020204" pitchFamily="34" charset="-34"/>
            </a:endParaRPr>
          </a:p>
          <a:p>
            <a:pPr marL="457200" lvl="0" indent="-457200">
              <a:buFont typeface="+mj-lt"/>
              <a:buAutoNum type="arabicPeriod"/>
            </a:pPr>
            <a:r>
              <a:rPr lang="en-US" sz="1200" dirty="0">
                <a:latin typeface="+mn-lt"/>
                <a:cs typeface="Cordia New" panose="020B0304020202020204" pitchFamily="34" charset="-34"/>
              </a:rPr>
              <a:t>Interviews with 33 SEARCH cohort members who had short ATI experience with viral rebound revealed half remained willing to participate in extended ATI trials.  In a survey with 408 SEARCH cohort members, using hypothetical scenarios, we found higher willingness to participate in and acceptability of short vs extended ATI, though most were positive about both.  </a:t>
            </a:r>
          </a:p>
          <a:p>
            <a:pPr marL="457200" lvl="0" indent="-457200">
              <a:buFont typeface="+mj-lt"/>
              <a:buAutoNum type="arabicPeriod"/>
            </a:pPr>
            <a:r>
              <a:rPr lang="en-US" sz="1200" dirty="0">
                <a:latin typeface="+mn-lt"/>
                <a:cs typeface="Cordia New" panose="020B0304020202020204" pitchFamily="34" charset="-34"/>
              </a:rPr>
              <a:t>Research interest and endorsement, while varied, is expected to be high among participants in an existing cohort like SEARCH010/RV254  </a:t>
            </a:r>
          </a:p>
          <a:p>
            <a:pPr marL="457200" lvl="0" indent="-457200">
              <a:buFont typeface="+mj-lt"/>
              <a:buAutoNum type="arabicPeriod"/>
            </a:pPr>
            <a:r>
              <a:rPr lang="en-US" sz="1200" dirty="0">
                <a:latin typeface="+mn-lt"/>
                <a:cs typeface="Cordia New" panose="020B0304020202020204" pitchFamily="34" charset="-34"/>
              </a:rPr>
              <a:t>Based on our interview study with SEARCH cohort members (8,9), people will likely feel they can decline recruitment for extended ATI trial.</a:t>
            </a:r>
          </a:p>
          <a:p>
            <a:pPr marL="514350" indent="-514350">
              <a:buFont typeface="+mj-lt"/>
              <a:buAutoNum type="arabicPeriod" startAt="4"/>
            </a:pPr>
            <a:r>
              <a:rPr lang="en-US" sz="2800" dirty="0">
                <a:latin typeface="+mn-lt"/>
                <a:cs typeface="Cordia New" panose="020B0304020202020204" pitchFamily="34" charset="-34"/>
              </a:rPr>
              <a:t>Increasing attention to transmission risks for partners of HIV remission trial participants, with longer ATI, raises thorny ethical questions (13) that need to be addressed</a:t>
            </a:r>
          </a:p>
          <a:p>
            <a:pPr marL="457200" indent="-457200">
              <a:buFont typeface="+mj-lt"/>
              <a:buAutoNum type="arabicPeriod" startAt="4"/>
            </a:pPr>
            <a:r>
              <a:rPr lang="en-US" sz="2800" dirty="0">
                <a:latin typeface="+mn-lt"/>
                <a:cs typeface="Cordia New" panose="020B0304020202020204" pitchFamily="34" charset="-34"/>
              </a:rPr>
              <a:t>Factors related to transmission risk include:</a:t>
            </a:r>
          </a:p>
          <a:p>
            <a:pPr marL="857250" lvl="1" indent="-457200">
              <a:buFont typeface="Courier New" panose="02070309020205020404" pitchFamily="49" charset="0"/>
              <a:buChar char="‒"/>
            </a:pPr>
            <a:r>
              <a:rPr lang="en-US" sz="2800" dirty="0">
                <a:latin typeface="+mn-lt"/>
                <a:cs typeface="Cordia New" panose="020B0304020202020204" pitchFamily="34" charset="-34"/>
              </a:rPr>
              <a:t>persisting internalized stigma</a:t>
            </a:r>
          </a:p>
          <a:p>
            <a:pPr marL="857250" lvl="1" indent="-457200">
              <a:buFont typeface="Courier New" panose="02070309020205020404" pitchFamily="49" charset="0"/>
              <a:buChar char="‒"/>
            </a:pPr>
            <a:r>
              <a:rPr lang="en-US" sz="2800" dirty="0">
                <a:latin typeface="+mn-lt"/>
                <a:cs typeface="Cordia New" panose="020B0304020202020204" pitchFamily="34" charset="-34"/>
              </a:rPr>
              <a:t>low rates of HIV status disclosure </a:t>
            </a:r>
          </a:p>
          <a:p>
            <a:pPr marL="857250" lvl="1" indent="-457200">
              <a:buFont typeface="Courier New" panose="02070309020205020404" pitchFamily="49" charset="0"/>
              <a:buChar char="‒"/>
            </a:pPr>
            <a:r>
              <a:rPr lang="en-US" sz="2800" dirty="0">
                <a:latin typeface="+mn-lt"/>
                <a:cs typeface="Cordia New" panose="020B0304020202020204" pitchFamily="34" charset="-34"/>
              </a:rPr>
              <a:t>complications of having more than one partner </a:t>
            </a:r>
          </a:p>
          <a:p>
            <a:pPr marL="857250" lvl="1" indent="-457200">
              <a:buFont typeface="Courier New" panose="02070309020205020404" pitchFamily="49" charset="0"/>
              <a:buChar char="‒"/>
            </a:pPr>
            <a:r>
              <a:rPr lang="en-US" sz="2800" dirty="0">
                <a:latin typeface="+mn-lt"/>
                <a:cs typeface="Cordia New" panose="020B0304020202020204" pitchFamily="34" charset="-34"/>
              </a:rPr>
              <a:t>low understanding of U=U</a:t>
            </a:r>
          </a:p>
          <a:p>
            <a:pPr marL="457200" lvl="0" indent="-457200">
              <a:buFont typeface="+mj-lt"/>
              <a:buAutoNum type="arabicPeriod" startAt="4"/>
            </a:pPr>
            <a:r>
              <a:rPr lang="en-US" sz="2800" dirty="0">
                <a:latin typeface="+mn-lt"/>
                <a:cs typeface="Cordia New" panose="020B0304020202020204" pitchFamily="34" charset="-34"/>
              </a:rPr>
              <a:t>If these barriers cannot be addressed, should extended ATI still be offered?  Who should decide? What might community advocates or other stakeholders do to address these concerns? </a:t>
            </a:r>
          </a:p>
          <a:p>
            <a:pPr marL="457200" lvl="0" indent="-457200">
              <a:buFont typeface="+mj-lt"/>
              <a:buAutoNum type="arabicPeriod"/>
            </a:pPr>
            <a:endParaRPr lang="en-US" sz="1200" dirty="0">
              <a:latin typeface="+mn-lt"/>
              <a:cs typeface="Cordia New" panose="020B0304020202020204" pitchFamily="34" charset="-34"/>
            </a:endParaRPr>
          </a:p>
          <a:p>
            <a:endParaRPr lang="en-US" sz="1200" dirty="0">
              <a:latin typeface="+mn-lt"/>
              <a:cs typeface="Cordia New" panose="020B0304020202020204" pitchFamily="34" charset="-34"/>
            </a:endParaRPr>
          </a:p>
          <a:p>
            <a:pPr marL="0" indent="0">
              <a:buNone/>
            </a:pPr>
            <a:endParaRPr lang="en-GB" dirty="0">
              <a:latin typeface="+mn-lt"/>
            </a:endParaRPr>
          </a:p>
          <a:p>
            <a:pPr>
              <a:defRPr/>
            </a:pPr>
            <a:endParaRPr lang="en-GB" dirty="0">
              <a:latin typeface="+mn-lt"/>
              <a:cs typeface="Arial"/>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7</a:t>
            </a:fld>
            <a:endParaRPr lang="en-GB"/>
          </a:p>
        </p:txBody>
      </p:sp>
    </p:spTree>
    <p:extLst>
      <p:ext uri="{BB962C8B-B14F-4D97-AF65-F5344CB8AC3E}">
        <p14:creationId xmlns:p14="http://schemas.microsoft.com/office/powerpoint/2010/main" val="183024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77"/>
              </a:rPr>
              <a:t>Studies looking at vaginal transmission face the inability to reliably detect rare infected cells.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Gill Sans MT" panose="020B050202010402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77"/>
              </a:rPr>
              <a:t>Using the luciferase reporter and SIVmac239 mixture in the vaginal mucosa of simian immunodeficiency virus (SIV) allows routine identification of SIV-infected cell foci. This procedure helps us know the earliest and the preferred cell types for HIV to infect in the vaginal mucosa. Knowing the preferred cell types during SIV/HIV transmission is important as it may shed light on interactions between the virus and the host during the earliest events of transmission. It may also lead to designing more effective treatment, prevention and cure strategies for control/remission  of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Gill Sans MT" panose="020B050202010402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77"/>
              </a:rPr>
              <a:t>This was a longitudinal study that employed rhesus macaque vaginal challenge models to identify early targets of infection and to follow the infected cell phenotype changes over time using a non-replicative luciferase reporter and SIVmac239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Gill Sans MT" panose="020B050202010402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77"/>
              </a:rPr>
              <a:t>Twelve female RMs were challenged intravaginally with a non-replicative luciferase reporter, </a:t>
            </a:r>
            <a:r>
              <a:rPr lang="en-US" sz="1800" dirty="0" err="1">
                <a:latin typeface="Gill Sans MT" panose="020B0502020104020203" pitchFamily="34" charset="77"/>
              </a:rPr>
              <a:t>LiCH</a:t>
            </a:r>
            <a:r>
              <a:rPr lang="en-US" sz="1800" dirty="0">
                <a:latin typeface="Gill Sans MT" panose="020B0502020104020203" pitchFamily="34" charset="77"/>
              </a:rPr>
              <a:t> and SIVmac239 mixture. Animals were sacrificed 48-, 72-, or 96-hours post-challenge. The macroscopic luciferase signal detected by in vivo imaging system (IVIS) was used to identify FRT regions likely containing infected cells. Infected cells were </a:t>
            </a:r>
            <a:r>
              <a:rPr lang="en-US" sz="1800" dirty="0" err="1">
                <a:latin typeface="Gill Sans MT" panose="020B0502020104020203" pitchFamily="34" charset="77"/>
              </a:rPr>
              <a:t>phenotyped</a:t>
            </a:r>
            <a:r>
              <a:rPr lang="en-US" sz="1800" dirty="0">
                <a:latin typeface="Gill Sans MT" panose="020B0502020104020203" pitchFamily="34" charset="77"/>
              </a:rPr>
              <a:t> microscopically to identify Th17s (CD3+CCR6+) cells and other cell types involved.</a:t>
            </a:r>
          </a:p>
          <a:p>
            <a:endParaRPr lang="en-US" sz="1800" dirty="0">
              <a:latin typeface="Gill Sans MT" panose="020B0502020104020203" pitchFamily="34" charset="77"/>
            </a:endParaRPr>
          </a:p>
          <a:p>
            <a:r>
              <a:rPr lang="en-US" sz="1800" dirty="0">
                <a:latin typeface="Gill Sans MT" panose="020B0502020104020203" pitchFamily="34" charset="77"/>
              </a:rPr>
              <a:t>Phenotyping of &gt;5,000 SIV-infected cells in female reproductive tract (FRT) of eight RMs sacrificed at 72hr and 96hr post-challenge identified infection throughout FRT in 3/4 and 4/4 of 72hr and 96hr animals, respectively. </a:t>
            </a:r>
          </a:p>
          <a:p>
            <a:endParaRPr lang="en-US" sz="1800" dirty="0">
              <a:latin typeface="Gill Sans MT" panose="020B0502020104020203" pitchFamily="34" charset="77"/>
            </a:endParaRPr>
          </a:p>
          <a:p>
            <a:r>
              <a:rPr lang="en-US" sz="1800" dirty="0">
                <a:latin typeface="Gill Sans MT" panose="020B0502020104020203" pitchFamily="34" charset="77"/>
              </a:rPr>
              <a:t>Comparing the two time points, proportion of infected Th17s remains constant (85 vs 70%). However, we can detect an increase in infection rate of </a:t>
            </a:r>
            <a:r>
              <a:rPr lang="en-US" sz="1800" dirty="0" err="1">
                <a:latin typeface="Gill Sans MT" panose="020B0502020104020203" pitchFamily="34" charset="77"/>
              </a:rPr>
              <a:t>iDCs</a:t>
            </a:r>
            <a:r>
              <a:rPr lang="en-US" sz="1800" dirty="0">
                <a:latin typeface="Gill Sans MT" panose="020B0502020104020203" pitchFamily="34" charset="77"/>
              </a:rPr>
              <a:t> (from 10% to 30%) and other T-cells (from 1% to 3%) as infection progressed. The use of serial sectioning allowed us to identify spread of infection across multiple </a:t>
            </a:r>
            <a:r>
              <a:rPr lang="en-US" sz="1800" dirty="0" err="1">
                <a:latin typeface="Gill Sans MT" panose="020B0502020104020203" pitchFamily="34" charset="77"/>
              </a:rPr>
              <a:t>cryosections</a:t>
            </a:r>
            <a:r>
              <a:rPr lang="en-US" sz="1800" dirty="0">
                <a:latin typeface="Gill Sans MT" panose="020B0502020104020203" pitchFamily="34" charset="77"/>
              </a:rPr>
              <a:t> of the same tissue. Also, plotting the coordinates of infected cells from multiple sections allowed us to visualize the infected cells in three-dimensional space and to follow the infected cells dissemination over the time.</a:t>
            </a:r>
          </a:p>
          <a:p>
            <a:endParaRPr lang="en-US" sz="1800" dirty="0">
              <a:latin typeface="Gill Sans MT" panose="020B0502020104020203" pitchFamily="34" charset="77"/>
            </a:endParaRPr>
          </a:p>
          <a:p>
            <a:r>
              <a:rPr lang="en-US" sz="1800" dirty="0">
                <a:latin typeface="Gill Sans MT" panose="020B0502020104020203" pitchFamily="34" charset="77"/>
              </a:rPr>
              <a:t>In summary, results from this study found infectious foci throughout the reproductive tract. Phenotyping infected cells revealed that SIV has a significant bias for infection of CCR6+ CD4+ T-cells. The study further shows Th17 lineage CCR6+ CD4+ T-cells as primary targets of SIV during vaginal transmission. </a:t>
            </a:r>
          </a:p>
        </p:txBody>
      </p:sp>
      <p:sp>
        <p:nvSpPr>
          <p:cNvPr id="4" name="Slide Number Placeholder 3"/>
          <p:cNvSpPr>
            <a:spLocks noGrp="1"/>
          </p:cNvSpPr>
          <p:nvPr>
            <p:ph type="sldNum" sz="quarter" idx="5"/>
          </p:nvPr>
        </p:nvSpPr>
        <p:spPr/>
        <p:txBody>
          <a:bodyPr/>
          <a:lstStyle/>
          <a:p>
            <a:fld id="{6FC7D159-9DD4-41A1-915D-943A0A890F2B}" type="slidenum">
              <a:rPr lang="en-GB" smtClean="0"/>
              <a:t>8</a:t>
            </a:fld>
            <a:endParaRPr lang="en-GB"/>
          </a:p>
        </p:txBody>
      </p:sp>
    </p:spTree>
    <p:extLst>
      <p:ext uri="{BB962C8B-B14F-4D97-AF65-F5344CB8AC3E}">
        <p14:creationId xmlns:p14="http://schemas.microsoft.com/office/powerpoint/2010/main" val="422612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defRPr/>
            </a:pPr>
            <a:endParaRPr lang="en-US" dirty="0">
              <a:cs typeface="Arial" panose="020B0604020202020204"/>
            </a:endParaRPr>
          </a:p>
        </p:txBody>
      </p:sp>
      <p:sp>
        <p:nvSpPr>
          <p:cNvPr id="4" name="Slide Number Placeholder 3"/>
          <p:cNvSpPr>
            <a:spLocks noGrp="1"/>
          </p:cNvSpPr>
          <p:nvPr>
            <p:ph type="sldNum" sz="quarter" idx="10"/>
          </p:nvPr>
        </p:nvSpPr>
        <p:spPr/>
        <p:txBody>
          <a:bodyPr/>
          <a:lstStyle/>
          <a:p>
            <a:fld id="{6FC7D159-9DD4-41A1-915D-943A0A890F2B}" type="slidenum">
              <a:rPr lang="en-GB" smtClean="0"/>
              <a:t>9</a:t>
            </a:fld>
            <a:endParaRPr lang="en-GB"/>
          </a:p>
        </p:txBody>
      </p:sp>
    </p:spTree>
    <p:extLst>
      <p:ext uri="{BB962C8B-B14F-4D97-AF65-F5344CB8AC3E}">
        <p14:creationId xmlns:p14="http://schemas.microsoft.com/office/powerpoint/2010/main" val="784892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attendee.abstractsonline.com/meeting/9289/Session/213"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programme.aids2020.org/Abstract/Abstract/11452"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hyperlink" Target="http://programme.aids2020.org/Abstract/Abstract/5818" TargetMode="External"/><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930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programme.aids2020.org/Programme/Session/24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programme.aids2020.org/Abstract/Abstract/535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7.tiff"/><Relationship Id="rId7" Type="http://schemas.openxmlformats.org/officeDocument/2006/relationships/hyperlink" Target="http://programme.aids2020.org/Abstract/Abstract/105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2378" y="101094"/>
            <a:ext cx="11259989" cy="6661209"/>
          </a:xfrm>
          <a:prstGeom prst="rect">
            <a:avLst/>
          </a:prstGeom>
        </p:spPr>
      </p:pic>
    </p:spTree>
    <p:extLst>
      <p:ext uri="{BB962C8B-B14F-4D97-AF65-F5344CB8AC3E}">
        <p14:creationId xmlns:p14="http://schemas.microsoft.com/office/powerpoint/2010/main" val="3600676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 </a:t>
            </a:r>
            <a:endParaRPr lang="en-GB" dirty="0"/>
          </a:p>
        </p:txBody>
      </p:sp>
      <p:sp>
        <p:nvSpPr>
          <p:cNvPr id="3" name="TextBox 2">
            <a:extLst>
              <a:ext uri="{FF2B5EF4-FFF2-40B4-BE49-F238E27FC236}">
                <a16:creationId xmlns:a16="http://schemas.microsoft.com/office/drawing/2014/main" id="{51D789E5-9EFC-9549-92FA-BD98497C2CD8}"/>
              </a:ext>
            </a:extLst>
          </p:cNvPr>
          <p:cNvSpPr txBox="1"/>
          <p:nvPr/>
        </p:nvSpPr>
        <p:spPr>
          <a:xfrm>
            <a:off x="1318825" y="1822878"/>
            <a:ext cx="9664992" cy="646331"/>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These slides were developed with </a:t>
            </a:r>
            <a:r>
              <a:rPr lang="en-US" i="1" dirty="0" smtClean="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help of </a:t>
            </a:r>
            <a:r>
              <a:rPr lang="en-GB" i="1" dirty="0">
                <a:latin typeface="Arial" panose="020B0604020202020204" pitchFamily="34" charset="0"/>
                <a:cs typeface="Arial" panose="020B0604020202020204" pitchFamily="34" charset="0"/>
              </a:rPr>
              <a:t>IAS/</a:t>
            </a:r>
            <a:r>
              <a:rPr lang="en-GB" i="1" dirty="0" err="1">
                <a:latin typeface="Arial" panose="020B0604020202020204" pitchFamily="34" charset="0"/>
                <a:cs typeface="Arial" panose="020B0604020202020204" pitchFamily="34" charset="0"/>
              </a:rPr>
              <a:t>Abivax</a:t>
            </a:r>
            <a:r>
              <a:rPr lang="en-GB" i="1" dirty="0">
                <a:latin typeface="Arial" panose="020B0604020202020204" pitchFamily="34" charset="0"/>
                <a:cs typeface="Arial" panose="020B0604020202020204" pitchFamily="34" charset="0"/>
              </a:rPr>
              <a:t> Research-for-Cure Academy Prize </a:t>
            </a:r>
            <a:r>
              <a:rPr lang="en-GB" i="1" dirty="0" smtClean="0">
                <a:latin typeface="Arial" panose="020B0604020202020204" pitchFamily="34" charset="0"/>
                <a:cs typeface="Arial" panose="020B0604020202020204" pitchFamily="34" charset="0"/>
              </a:rPr>
              <a:t>recipients Natalia </a:t>
            </a:r>
            <a:r>
              <a:rPr lang="en-GB" i="1" dirty="0">
                <a:latin typeface="Arial" panose="020B0604020202020204" pitchFamily="34" charset="0"/>
                <a:cs typeface="Arial" panose="020B0604020202020204" pitchFamily="34" charset="0"/>
              </a:rPr>
              <a:t>Laufer, </a:t>
            </a:r>
            <a:r>
              <a:rPr lang="en-GB" i="1" dirty="0">
                <a:latin typeface="Arial" panose="020B0604020202020204" pitchFamily="34" charset="0"/>
                <a:cs typeface="Arial" panose="020B0604020202020204" pitchFamily="34" charset="0"/>
              </a:rPr>
              <a:t>Rose </a:t>
            </a:r>
            <a:r>
              <a:rPr lang="en-GB" i="1" dirty="0" err="1" smtClean="0">
                <a:latin typeface="Arial" panose="020B0604020202020204" pitchFamily="34" charset="0"/>
                <a:cs typeface="Arial" panose="020B0604020202020204" pitchFamily="34" charset="0"/>
              </a:rPr>
              <a:t>Nabatanzi</a:t>
            </a:r>
            <a:r>
              <a:rPr lang="en-GB" i="1" dirty="0" smtClean="0">
                <a:latin typeface="Arial" panose="020B0604020202020204" pitchFamily="34" charset="0"/>
                <a:cs typeface="Arial" panose="020B0604020202020204" pitchFamily="34" charset="0"/>
              </a:rPr>
              <a:t> and </a:t>
            </a:r>
            <a:r>
              <a:rPr lang="en-GB" i="1" dirty="0">
                <a:latin typeface="Arial" panose="020B0604020202020204" pitchFamily="34" charset="0"/>
                <a:cs typeface="Arial" panose="020B0604020202020204" pitchFamily="34" charset="0"/>
              </a:rPr>
              <a:t>Paradise </a:t>
            </a:r>
            <a:r>
              <a:rPr lang="en-GB" i="1" dirty="0" smtClean="0">
                <a:latin typeface="Arial" panose="020B0604020202020204" pitchFamily="34" charset="0"/>
                <a:cs typeface="Arial" panose="020B0604020202020204" pitchFamily="34" charset="0"/>
              </a:rPr>
              <a:t>Madlala</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10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Contents</a:t>
            </a:r>
          </a:p>
        </p:txBody>
      </p:sp>
      <p:sp>
        <p:nvSpPr>
          <p:cNvPr id="3" name="TextBox 2"/>
          <p:cNvSpPr txBox="1"/>
          <p:nvPr/>
        </p:nvSpPr>
        <p:spPr>
          <a:xfrm>
            <a:off x="190500" y="2302399"/>
            <a:ext cx="11811000" cy="1815882"/>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Introduction……………...…………………………………………………………………………………..............................................................................3</a:t>
            </a:r>
          </a:p>
          <a:p>
            <a:r>
              <a:rPr lang="en-US" sz="1400" dirty="0">
                <a:latin typeface="Arial" panose="020B0604020202020204" pitchFamily="34" charset="0"/>
                <a:cs typeface="Arial" panose="020B0604020202020204" pitchFamily="34" charset="0"/>
              </a:rPr>
              <a:t>The first long-term remission of chronic HIV-1 infection without myeloablation?</a:t>
            </a:r>
            <a:r>
              <a:rPr lang="en-GB" sz="1400" dirty="0">
                <a:latin typeface="Arial" panose="020B0604020202020204" pitchFamily="34" charset="0"/>
                <a:cs typeface="Arial" panose="020B0604020202020204" pitchFamily="34" charset="0"/>
              </a:rPr>
              <a:t>…………………………………………………………………………….5</a:t>
            </a:r>
          </a:p>
          <a:p>
            <a:r>
              <a:rPr lang="en-US" sz="1400" dirty="0">
                <a:latin typeface="Arial" panose="020B0604020202020204" pitchFamily="34" charset="0"/>
                <a:cs typeface="Arial" panose="020B0604020202020204" pitchFamily="34" charset="0"/>
              </a:rPr>
              <a:t>Effects of immune-checkpoint inhibitors on anti-HIV specific immune responses and HIV reservoir in people living with HIV and cancer…………</a:t>
            </a:r>
            <a:r>
              <a:rPr lang="en-GB" sz="1400" dirty="0" smtClean="0">
                <a:latin typeface="Arial" panose="020B0604020202020204" pitchFamily="34" charset="0"/>
                <a:cs typeface="Arial" panose="020B0604020202020204" pitchFamily="34" charset="0"/>
              </a:rPr>
              <a:t>..6</a:t>
            </a:r>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Willingness to participate in short and extended analytic treatment interruption (ATI) during HIV remission trials…...………………………………….7</a:t>
            </a:r>
          </a:p>
          <a:p>
            <a:r>
              <a:rPr lang="en-US" sz="1400" dirty="0">
                <a:latin typeface="Arial" panose="020B0604020202020204" pitchFamily="34" charset="0"/>
                <a:cs typeface="Arial" panose="020B0604020202020204" pitchFamily="34" charset="0"/>
              </a:rPr>
              <a:t>Th17 cells are early targets of SIV during acute infection in rhesus macaque vaginal challenge model………………………………………………….8</a:t>
            </a:r>
          </a:p>
          <a:p>
            <a:r>
              <a:rPr lang="en-ZA" sz="1400" dirty="0">
                <a:latin typeface="Arial" panose="020B0604020202020204" pitchFamily="34" charset="0"/>
                <a:cs typeface="Arial" panose="020B0604020202020204" pitchFamily="34" charset="0"/>
              </a:rPr>
              <a:t>Induction of cross-neutralizing antibodies and protection from heterologous tier-2 SHIV challenge by an mRNA-based vaccine in macaques……..9</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85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52BC-87EA-4431-98D8-4058AFA66F9F}"/>
              </a:ext>
            </a:extLst>
          </p:cNvPr>
          <p:cNvSpPr>
            <a:spLocks noGrp="1"/>
          </p:cNvSpPr>
          <p:nvPr>
            <p:ph type="title"/>
          </p:nvPr>
        </p:nvSpPr>
        <p:spPr>
          <a:xfrm>
            <a:off x="1679509" y="188640"/>
            <a:ext cx="9076723"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4" name="Content Placeholder 3"/>
          <p:cNvSpPr>
            <a:spLocks noGrp="1"/>
          </p:cNvSpPr>
          <p:nvPr>
            <p:ph idx="1"/>
          </p:nvPr>
        </p:nvSpPr>
        <p:spPr/>
        <p:txBody>
          <a:bodyPr>
            <a:normAutofit fontScale="77500" lnSpcReduction="20000"/>
          </a:bodyPr>
          <a:lstStyle/>
          <a:p>
            <a:r>
              <a:rPr lang="en-GB" dirty="0" smtClean="0"/>
              <a:t>Although combination ART has substantially improved the health of people living with HIV, it is unlikely that ART alone will end the epidemic. To fully alter the trajectory of the epidemic, a short-term intervention that results either in eradication or sustained control of the virus, a cure, might be needed. </a:t>
            </a:r>
          </a:p>
          <a:p>
            <a:r>
              <a:rPr lang="en-GB" dirty="0" smtClean="0"/>
              <a:t>A cure strategy could substantially improve an individual's quality of life by reducing comorbidities, treatment burden, stigma, and socioeconomic burdens. </a:t>
            </a:r>
          </a:p>
          <a:p>
            <a:r>
              <a:rPr lang="en-GB" dirty="0" smtClean="0"/>
              <a:t>In the face of recent stagnation of funding for HIV programmes and uncertainty over long-term stability of existing programmes, an HIV cure might present a financially sustainable solution to maintain the hard-fought progress made thus far and to reduce the risk of a resurgence of the epidemic.</a:t>
            </a:r>
          </a:p>
          <a:p>
            <a:endParaRPr lang="en-GB" dirty="0"/>
          </a:p>
        </p:txBody>
      </p:sp>
    </p:spTree>
    <p:extLst>
      <p:ext uri="{BB962C8B-B14F-4D97-AF65-F5344CB8AC3E}">
        <p14:creationId xmlns:p14="http://schemas.microsoft.com/office/powerpoint/2010/main" val="230278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Overview</a:t>
            </a:r>
          </a:p>
        </p:txBody>
      </p:sp>
      <p:sp>
        <p:nvSpPr>
          <p:cNvPr id="4"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838200" y="1967491"/>
            <a:ext cx="3863476" cy="214011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a:cs typeface="Arial"/>
              </a:rPr>
              <a:t>HIV cure</a:t>
            </a:r>
          </a:p>
        </p:txBody>
      </p:sp>
      <p:sp>
        <p:nvSpPr>
          <p:cNvPr id="14"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7490324" y="2022518"/>
            <a:ext cx="2204182" cy="95419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cs typeface="Arial"/>
              </a:rPr>
              <a:t>Immune-checkpoint inhibitors</a:t>
            </a:r>
            <a:endParaRPr lang="en-GB" dirty="0">
              <a:latin typeface="Arial"/>
              <a:cs typeface="Arial"/>
            </a:endParaRPr>
          </a:p>
        </p:txBody>
      </p:sp>
      <p:sp>
        <p:nvSpPr>
          <p:cNvPr id="22" name="Rectangle: Rounded Corners 21">
            <a:hlinkClick r:id="rId3" action="ppaction://hlinksldjump"/>
            <a:extLst>
              <a:ext uri="{FF2B5EF4-FFF2-40B4-BE49-F238E27FC236}">
                <a16:creationId xmlns:a16="http://schemas.microsoft.com/office/drawing/2014/main" id="{A8B2A63A-B3B4-4782-B778-2239C0083A63}"/>
              </a:ext>
            </a:extLst>
          </p:cNvPr>
          <p:cNvSpPr/>
          <p:nvPr/>
        </p:nvSpPr>
        <p:spPr>
          <a:xfrm>
            <a:off x="4991904" y="1973734"/>
            <a:ext cx="2208192" cy="100298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a:cs typeface="Arial"/>
              </a:rPr>
              <a:t>Long-term remission of chronic HIV-1</a:t>
            </a:r>
            <a:endParaRPr lang="en-GB" dirty="0">
              <a:latin typeface="Arial"/>
              <a:cs typeface="Arial"/>
            </a:endParaRPr>
          </a:p>
        </p:txBody>
      </p:sp>
      <p:sp>
        <p:nvSpPr>
          <p:cNvPr id="30" name="Rectangle: Rounded Corners 29">
            <a:hlinkClick r:id="rId5" action="ppaction://hlinksldjump"/>
            <a:extLst>
              <a:ext uri="{FF2B5EF4-FFF2-40B4-BE49-F238E27FC236}">
                <a16:creationId xmlns:a16="http://schemas.microsoft.com/office/drawing/2014/main" id="{09A24881-7331-4039-BA79-2CF2A16F3856}"/>
              </a:ext>
            </a:extLst>
          </p:cNvPr>
          <p:cNvSpPr/>
          <p:nvPr/>
        </p:nvSpPr>
        <p:spPr>
          <a:xfrm>
            <a:off x="4943108" y="3171505"/>
            <a:ext cx="189269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cs typeface="Arial"/>
              </a:rPr>
              <a:t>Short and extended ATI</a:t>
            </a:r>
            <a:endParaRPr lang="en-GB" dirty="0">
              <a:latin typeface="Arial"/>
              <a:cs typeface="Arial"/>
            </a:endParaRPr>
          </a:p>
        </p:txBody>
      </p:sp>
      <p:sp>
        <p:nvSpPr>
          <p:cNvPr id="8" name="Rectangle: Rounded Corners 29">
            <a:hlinkClick r:id="rId6" action="ppaction://hlinksldjump"/>
            <a:extLst>
              <a:ext uri="{FF2B5EF4-FFF2-40B4-BE49-F238E27FC236}">
                <a16:creationId xmlns:a16="http://schemas.microsoft.com/office/drawing/2014/main" id="{09A24881-7331-4039-BA79-2CF2A16F3856}"/>
              </a:ext>
            </a:extLst>
          </p:cNvPr>
          <p:cNvSpPr/>
          <p:nvPr/>
        </p:nvSpPr>
        <p:spPr>
          <a:xfrm>
            <a:off x="6971268" y="3171505"/>
            <a:ext cx="189269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cs typeface="Arial"/>
              </a:rPr>
              <a:t>Th17 cells</a:t>
            </a:r>
            <a:endParaRPr lang="en-GB" dirty="0">
              <a:latin typeface="Arial"/>
              <a:cs typeface="Arial"/>
            </a:endParaRPr>
          </a:p>
        </p:txBody>
      </p:sp>
      <p:sp>
        <p:nvSpPr>
          <p:cNvPr id="9" name="Rectangle: Rounded Corners 29">
            <a:hlinkClick r:id="rId7" action="ppaction://hlinksldjump"/>
            <a:extLst>
              <a:ext uri="{FF2B5EF4-FFF2-40B4-BE49-F238E27FC236}">
                <a16:creationId xmlns:a16="http://schemas.microsoft.com/office/drawing/2014/main" id="{09A24881-7331-4039-BA79-2CF2A16F3856}"/>
              </a:ext>
            </a:extLst>
          </p:cNvPr>
          <p:cNvSpPr/>
          <p:nvPr/>
        </p:nvSpPr>
        <p:spPr>
          <a:xfrm>
            <a:off x="9021711" y="3189714"/>
            <a:ext cx="189269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a:cs typeface="Arial"/>
              </a:rPr>
              <a:t>Cross-neutralizing antibodies</a:t>
            </a:r>
            <a:endParaRPr lang="en-GB" dirty="0">
              <a:latin typeface="Arial"/>
              <a:cs typeface="Arial"/>
            </a:endParaRPr>
          </a:p>
        </p:txBody>
      </p:sp>
    </p:spTree>
    <p:extLst>
      <p:ext uri="{BB962C8B-B14F-4D97-AF65-F5344CB8AC3E}">
        <p14:creationId xmlns:p14="http://schemas.microsoft.com/office/powerpoint/2010/main" val="425100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0" y="63151"/>
            <a:ext cx="10668000" cy="122529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s-AR" sz="2800" b="1" dirty="0">
                <a:solidFill>
                  <a:srgbClr val="E3000F"/>
                </a:solidFill>
              </a:rPr>
              <a:t>HIV </a:t>
            </a:r>
            <a:r>
              <a:rPr lang="en-ZA" sz="2800" b="1" dirty="0">
                <a:solidFill>
                  <a:srgbClr val="E3000F"/>
                </a:solidFill>
              </a:rPr>
              <a:t>cure</a:t>
            </a:r>
            <a:endParaRPr lang="en-US" sz="2800" b="1" dirty="0">
              <a:solidFill>
                <a:srgbClr val="E3000F"/>
              </a:solidFill>
            </a:endParaRPr>
          </a:p>
          <a:p>
            <a:pPr algn="l"/>
            <a:r>
              <a:rPr lang="en-US" sz="1300" dirty="0">
                <a:solidFill>
                  <a:schemeClr val="bg1"/>
                </a:solidFill>
              </a:rPr>
              <a:t>Y</a:t>
            </a:r>
          </a:p>
          <a:p>
            <a:pPr algn="l"/>
            <a:r>
              <a:rPr lang="en-US" sz="3600" b="1" dirty="0"/>
              <a:t>The first long-term remission of chronic HIV-1 infection without myeloablation?</a:t>
            </a:r>
          </a:p>
        </p:txBody>
      </p:sp>
      <p:sp>
        <p:nvSpPr>
          <p:cNvPr id="5" name="Content Placeholder 4">
            <a:extLst>
              <a:ext uri="{FF2B5EF4-FFF2-40B4-BE49-F238E27FC236}">
                <a16:creationId xmlns:a16="http://schemas.microsoft.com/office/drawing/2014/main" id="{EE5DCA1A-5E16-4017-B4CE-CEB6C7C6CBCC}"/>
              </a:ext>
            </a:extLst>
          </p:cNvPr>
          <p:cNvSpPr>
            <a:spLocks noGrp="1"/>
          </p:cNvSpPr>
          <p:nvPr>
            <p:ph idx="1"/>
          </p:nvPr>
        </p:nvSpPr>
        <p:spPr>
          <a:xfrm>
            <a:off x="149003" y="1433034"/>
            <a:ext cx="4880197" cy="4900869"/>
          </a:xfrm>
        </p:spPr>
        <p:txBody>
          <a:bodyPr vert="horz" lIns="91440" tIns="45720" rIns="91440" bIns="45720" rtlCol="0" anchor="t">
            <a:noAutofit/>
          </a:bodyPr>
          <a:lstStyle/>
          <a:p>
            <a:r>
              <a:rPr lang="en-US" sz="1500" dirty="0">
                <a:latin typeface="Arial"/>
                <a:cs typeface="Arial"/>
              </a:rPr>
              <a:t>Remission is defined as the maintenance of  undetectable levels of the virus for an extended period of time without adverse impact on health after ART interruption.</a:t>
            </a:r>
          </a:p>
          <a:p>
            <a:r>
              <a:rPr lang="en-GB" sz="1500" dirty="0">
                <a:latin typeface="Arial"/>
                <a:cs typeface="Arial"/>
              </a:rPr>
              <a:t>A 35-year-old male subject enrolled in the SPARC 7 Trial, included in the arm that received nicotinamide and ART intensification, exhibits long-term remission (64.7 weeks) after ATI.</a:t>
            </a:r>
          </a:p>
          <a:p>
            <a:r>
              <a:rPr lang="en-GB" sz="1500" dirty="0">
                <a:latin typeface="Arial"/>
                <a:cs typeface="Arial"/>
              </a:rPr>
              <a:t>Nicotinamide was used as a reversal agent and a booster of T-cell cytotoxic activity. MRV and </a:t>
            </a:r>
            <a:r>
              <a:rPr lang="en-GB" sz="1500" dirty="0" err="1">
                <a:latin typeface="Arial"/>
                <a:cs typeface="Arial"/>
              </a:rPr>
              <a:t>DLG</a:t>
            </a:r>
            <a:r>
              <a:rPr lang="en-GB" sz="1500" dirty="0">
                <a:latin typeface="Arial"/>
                <a:cs typeface="Arial"/>
              </a:rPr>
              <a:t> were used as intensification drugs. </a:t>
            </a:r>
            <a:endParaRPr lang="en-GB" sz="1500" dirty="0"/>
          </a:p>
          <a:p>
            <a:r>
              <a:rPr lang="en-GB" sz="1500" dirty="0">
                <a:latin typeface="Arial"/>
                <a:cs typeface="Arial"/>
              </a:rPr>
              <a:t>During ATI, there were no </a:t>
            </a:r>
            <a:r>
              <a:rPr lang="en-GB" sz="1500" dirty="0" err="1">
                <a:latin typeface="Arial"/>
                <a:cs typeface="Arial"/>
              </a:rPr>
              <a:t>VL</a:t>
            </a:r>
            <a:r>
              <a:rPr lang="en-GB" sz="1500" dirty="0">
                <a:latin typeface="Arial"/>
                <a:cs typeface="Arial"/>
              </a:rPr>
              <a:t> bleeps; CD8 </a:t>
            </a:r>
            <a:br>
              <a:rPr lang="en-GB" sz="1500" dirty="0">
                <a:latin typeface="Arial"/>
                <a:cs typeface="Arial"/>
              </a:rPr>
            </a:br>
            <a:r>
              <a:rPr lang="en-GB" sz="1500" dirty="0">
                <a:latin typeface="Arial"/>
                <a:cs typeface="Arial"/>
              </a:rPr>
              <a:t>T-lymphocyte markers decrease; and HIV antibody </a:t>
            </a:r>
            <a:r>
              <a:rPr lang="en-GB" sz="1500" dirty="0" err="1">
                <a:latin typeface="Arial"/>
                <a:cs typeface="Arial"/>
              </a:rPr>
              <a:t>titers</a:t>
            </a:r>
            <a:r>
              <a:rPr lang="en-GB" sz="1500" dirty="0">
                <a:latin typeface="Arial"/>
                <a:cs typeface="Arial"/>
              </a:rPr>
              <a:t> also decrease, with no changes in WB. </a:t>
            </a:r>
          </a:p>
          <a:p>
            <a:r>
              <a:rPr lang="en-GB" sz="1500" dirty="0">
                <a:latin typeface="Arial"/>
                <a:cs typeface="Arial"/>
              </a:rPr>
              <a:t>Total HIV DNA was not detected in PBMC after ATI.</a:t>
            </a:r>
          </a:p>
          <a:p>
            <a:r>
              <a:rPr lang="en-GB" sz="1500" dirty="0">
                <a:latin typeface="Arial"/>
                <a:cs typeface="Arial"/>
              </a:rPr>
              <a:t>Further follow-up of all these parameters will be crucial to evaluate the successful of this intervention, as well as the outcomes of other subjects included in the trial. </a:t>
            </a:r>
            <a:endParaRPr lang="en-GB" sz="1500" dirty="0"/>
          </a:p>
        </p:txBody>
      </p:sp>
      <p:sp>
        <p:nvSpPr>
          <p:cNvPr id="2" name="TextBox 1">
            <a:hlinkClick r:id="rId3"/>
            <a:extLst>
              <a:ext uri="{FF2B5EF4-FFF2-40B4-BE49-F238E27FC236}">
                <a16:creationId xmlns:a16="http://schemas.microsoft.com/office/drawing/2014/main" id="{C45F2F97-193D-412C-816A-7676B957C5A9}"/>
              </a:ext>
            </a:extLst>
          </p:cNvPr>
          <p:cNvSpPr txBox="1"/>
          <p:nvPr/>
        </p:nvSpPr>
        <p:spPr>
          <a:xfrm>
            <a:off x="493294" y="6071352"/>
            <a:ext cx="285778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4"/>
              </a:rPr>
              <a:t>Ricardo </a:t>
            </a:r>
            <a:r>
              <a:rPr lang="en-US" sz="1200" dirty="0" smtClean="0">
                <a:latin typeface="Arial" panose="020B0604020202020204" pitchFamily="34" charset="0"/>
                <a:cs typeface="Arial" panose="020B0604020202020204" pitchFamily="34" charset="0"/>
                <a:hlinkClick r:id="rId4"/>
              </a:rPr>
              <a:t>Diaz, </a:t>
            </a:r>
            <a:r>
              <a:rPr lang="en-US" sz="1200" dirty="0">
                <a:latin typeface="Arial" panose="020B0604020202020204" pitchFamily="34" charset="0"/>
                <a:cs typeface="Arial" panose="020B0604020202020204" pitchFamily="34" charset="0"/>
                <a:hlinkClick r:id="rId4"/>
              </a:rPr>
              <a:t>OAXLB0105</a:t>
            </a:r>
            <a:endParaRPr lang="en-CY" sz="1200" dirty="0">
              <a:latin typeface="Arial" panose="020B0604020202020204" pitchFamily="34" charset="0"/>
              <a:cs typeface="Arial" panose="020B0604020202020204" pitchFamily="34" charset="0"/>
            </a:endParaRPr>
          </a:p>
        </p:txBody>
      </p:sp>
      <p:pic>
        <p:nvPicPr>
          <p:cNvPr id="7" name="Imagen 6" descr="Gráfico, Gráfico de dispersión&#10;&#10;Descripción generada automáticamente">
            <a:extLst>
              <a:ext uri="{FF2B5EF4-FFF2-40B4-BE49-F238E27FC236}">
                <a16:creationId xmlns:a16="http://schemas.microsoft.com/office/drawing/2014/main" id="{0A627490-9D33-4761-84D3-7CE3402B2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7447" y="4289380"/>
            <a:ext cx="3856975" cy="2117674"/>
          </a:xfrm>
          <a:prstGeom prst="rect">
            <a:avLst/>
          </a:prstGeom>
        </p:spPr>
      </p:pic>
      <p:pic>
        <p:nvPicPr>
          <p:cNvPr id="9" name="Imagen 8">
            <a:extLst>
              <a:ext uri="{FF2B5EF4-FFF2-40B4-BE49-F238E27FC236}">
                <a16:creationId xmlns:a16="http://schemas.microsoft.com/office/drawing/2014/main" id="{4C9D0C91-851F-46F6-8F8D-3BC60EAC97CE}"/>
              </a:ext>
            </a:extLst>
          </p:cNvPr>
          <p:cNvPicPr>
            <a:picLocks noChangeAspect="1"/>
          </p:cNvPicPr>
          <p:nvPr/>
        </p:nvPicPr>
        <p:blipFill>
          <a:blip r:embed="rId6"/>
          <a:stretch>
            <a:fillRect/>
          </a:stretch>
        </p:blipFill>
        <p:spPr>
          <a:xfrm>
            <a:off x="8812672" y="4383943"/>
            <a:ext cx="3308658" cy="1943626"/>
          </a:xfrm>
          <a:prstGeom prst="rect">
            <a:avLst/>
          </a:prstGeom>
        </p:spPr>
      </p:pic>
      <p:pic>
        <p:nvPicPr>
          <p:cNvPr id="11" name="Imagen 10" descr="Texto&#10;&#10;Descripción generada automáticamente">
            <a:extLst>
              <a:ext uri="{FF2B5EF4-FFF2-40B4-BE49-F238E27FC236}">
                <a16:creationId xmlns:a16="http://schemas.microsoft.com/office/drawing/2014/main" id="{1628E9FE-87DC-485D-994C-E39D3014F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6790" y="826590"/>
            <a:ext cx="6145348" cy="924428"/>
          </a:xfrm>
          <a:prstGeom prst="rect">
            <a:avLst/>
          </a:prstGeom>
        </p:spPr>
      </p:pic>
      <p:pic>
        <p:nvPicPr>
          <p:cNvPr id="13" name="Imagen 12" descr="Gráfico&#10;&#10;Descripción generada automáticamente">
            <a:extLst>
              <a:ext uri="{FF2B5EF4-FFF2-40B4-BE49-F238E27FC236}">
                <a16:creationId xmlns:a16="http://schemas.microsoft.com/office/drawing/2014/main" id="{B67A51B3-3C21-4A00-994C-7BD5640405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4744" y="2618493"/>
            <a:ext cx="2834640" cy="1675865"/>
          </a:xfrm>
          <a:prstGeom prst="rect">
            <a:avLst/>
          </a:prstGeom>
        </p:spPr>
      </p:pic>
      <p:pic>
        <p:nvPicPr>
          <p:cNvPr id="15" name="Imagen 14" descr="Gráfico, Gráfico de líneas&#10;&#10;Descripción generada automáticamente">
            <a:extLst>
              <a:ext uri="{FF2B5EF4-FFF2-40B4-BE49-F238E27FC236}">
                <a16:creationId xmlns:a16="http://schemas.microsoft.com/office/drawing/2014/main" id="{C83BAF2D-CC13-4235-BDB8-B2D619FB66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9192" y="2611512"/>
            <a:ext cx="3156639" cy="1780344"/>
          </a:xfrm>
          <a:prstGeom prst="rect">
            <a:avLst/>
          </a:prstGeom>
        </p:spPr>
      </p:pic>
      <p:pic>
        <p:nvPicPr>
          <p:cNvPr id="17" name="Imagen 16" descr="Diagrama&#10;&#10;Descripción generada automáticamente">
            <a:extLst>
              <a:ext uri="{FF2B5EF4-FFF2-40B4-BE49-F238E27FC236}">
                <a16:creationId xmlns:a16="http://schemas.microsoft.com/office/drawing/2014/main" id="{C2EA7358-470E-42D8-9EF0-487F08D5F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9073" y="1814050"/>
            <a:ext cx="3648438" cy="603216"/>
          </a:xfrm>
          <a:prstGeom prst="rect">
            <a:avLst/>
          </a:prstGeom>
        </p:spPr>
      </p:pic>
      <p:sp>
        <p:nvSpPr>
          <p:cNvPr id="12" name="TextBox 11">
            <a:hlinkClick r:id="rId3"/>
            <a:extLst>
              <a:ext uri="{FF2B5EF4-FFF2-40B4-BE49-F238E27FC236}">
                <a16:creationId xmlns:a16="http://schemas.microsoft.com/office/drawing/2014/main" id="{C45F2F97-193D-412C-816A-7676B957C5A9}"/>
              </a:ext>
            </a:extLst>
          </p:cNvPr>
          <p:cNvSpPr txBox="1"/>
          <p:nvPr/>
        </p:nvSpPr>
        <p:spPr>
          <a:xfrm>
            <a:off x="149003" y="6519607"/>
            <a:ext cx="346324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This slide was developed by Natalia Laufer</a:t>
            </a:r>
            <a:endParaRPr lang="en-CY"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501118" y="50875"/>
            <a:ext cx="10600944" cy="1250374"/>
          </a:xfrm>
        </p:spPr>
        <p:txBody>
          <a:bodyPr>
            <a:normAutofit/>
          </a:bodyPr>
          <a:lstStyle/>
          <a:p>
            <a:pPr algn="l"/>
            <a:r>
              <a:rPr lang="en-US" sz="2200" b="1" i="0" dirty="0">
                <a:solidFill>
                  <a:srgbClr val="333333"/>
                </a:solidFill>
                <a:effectLst/>
              </a:rPr>
              <a:t>Effects of immune-check point inhibitors on anti-HIV specific immune responses and HIV-reservoir in people living with HIV (PLHIV) and cancer</a:t>
            </a:r>
            <a:endParaRPr lang="en-GB" sz="2200" b="1" dirty="0">
              <a:solidFill>
                <a:srgbClr val="000000"/>
              </a:solidFill>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141435" y="1460113"/>
            <a:ext cx="5976664" cy="4525963"/>
          </a:xfrm>
        </p:spPr>
        <p:txBody>
          <a:bodyPr vert="horz" lIns="91440" tIns="45720" rIns="91440" bIns="45720" rtlCol="0" anchor="t">
            <a:normAutofit fontScale="85000" lnSpcReduction="20000"/>
          </a:bodyPr>
          <a:lstStyle/>
          <a:p>
            <a:r>
              <a:rPr lang="en-US" sz="1700" dirty="0">
                <a:latin typeface="Arial"/>
                <a:cs typeface="Arial"/>
              </a:rPr>
              <a:t>Immune checkpoint inhibitors (</a:t>
            </a:r>
            <a:r>
              <a:rPr lang="en-US" sz="1700" dirty="0" err="1">
                <a:latin typeface="Arial"/>
                <a:cs typeface="Arial"/>
              </a:rPr>
              <a:t>ICPi</a:t>
            </a:r>
            <a:r>
              <a:rPr lang="en-US" sz="1700" dirty="0">
                <a:latin typeface="Arial"/>
                <a:cs typeface="Arial"/>
              </a:rPr>
              <a:t>) are a major advance in cancer treatment. Whether they can act as a latency reversal agent towards an HIV cure is yet unknown.</a:t>
            </a:r>
          </a:p>
          <a:p>
            <a:endParaRPr lang="en-US" sz="1700" dirty="0">
              <a:latin typeface="Arial"/>
              <a:cs typeface="Arial"/>
            </a:endParaRPr>
          </a:p>
          <a:p>
            <a:r>
              <a:rPr lang="en-US" sz="1700" dirty="0">
                <a:latin typeface="Arial"/>
                <a:cs typeface="Arial"/>
              </a:rPr>
              <a:t>Candidates for </a:t>
            </a:r>
            <a:r>
              <a:rPr lang="en-US" sz="1700" b="1" dirty="0">
                <a:latin typeface="Arial"/>
                <a:cs typeface="Arial"/>
              </a:rPr>
              <a:t>“</a:t>
            </a:r>
            <a:r>
              <a:rPr lang="fr-FR" sz="1700" b="1" dirty="0" err="1">
                <a:latin typeface="Arial"/>
                <a:cs typeface="Arial"/>
              </a:rPr>
              <a:t>s</a:t>
            </a:r>
            <a:r>
              <a:rPr lang="fr-FR" sz="1700" b="1" dirty="0" err="1"/>
              <a:t>hock</a:t>
            </a:r>
            <a:r>
              <a:rPr lang="fr-FR" sz="1700" b="1" dirty="0"/>
              <a:t> and </a:t>
            </a:r>
            <a:r>
              <a:rPr lang="fr-FR" sz="1700" b="1" dirty="0" err="1"/>
              <a:t>kill</a:t>
            </a:r>
            <a:r>
              <a:rPr lang="en-US" sz="1700" b="1" dirty="0"/>
              <a:t>”</a:t>
            </a:r>
            <a:r>
              <a:rPr lang="fr-FR" sz="1700" b="1" dirty="0"/>
              <a:t> </a:t>
            </a:r>
            <a:r>
              <a:rPr lang="fr-FR" sz="1700" b="1" dirty="0" err="1"/>
              <a:t>strategy</a:t>
            </a:r>
            <a:r>
              <a:rPr lang="fr-FR" sz="1700" b="1" dirty="0"/>
              <a:t>?</a:t>
            </a:r>
          </a:p>
          <a:p>
            <a:endParaRPr lang="en-US" sz="1700" dirty="0">
              <a:latin typeface="Arial"/>
              <a:cs typeface="Arial"/>
            </a:endParaRPr>
          </a:p>
          <a:p>
            <a:r>
              <a:rPr lang="en-US" sz="1700" dirty="0" err="1"/>
              <a:t>OncoVIRIM</a:t>
            </a:r>
            <a:r>
              <a:rPr lang="en-US" sz="1700" dirty="0"/>
              <a:t> is a biological sub-study of the ANRS </a:t>
            </a:r>
            <a:r>
              <a:rPr lang="en-US" sz="1700" dirty="0" err="1"/>
              <a:t>OncoVIHac</a:t>
            </a:r>
            <a:r>
              <a:rPr lang="en-US" sz="1700" dirty="0"/>
              <a:t> prospective cohort: 19 individuals were included in the study.</a:t>
            </a:r>
          </a:p>
          <a:p>
            <a:endParaRPr lang="en-US" sz="1600" dirty="0"/>
          </a:p>
          <a:p>
            <a:r>
              <a:rPr lang="en-US" sz="1700" dirty="0"/>
              <a:t>Anti-PD-1 treatment was associated with : </a:t>
            </a:r>
          </a:p>
          <a:p>
            <a:pPr lvl="1"/>
            <a:r>
              <a:rPr lang="en-US" sz="1500" dirty="0"/>
              <a:t>Early and transient T-cell activation</a:t>
            </a:r>
          </a:p>
          <a:p>
            <a:pPr lvl="1"/>
            <a:r>
              <a:rPr lang="en-US" sz="1500" dirty="0"/>
              <a:t>Non-significant increase in HIV-specific CD8+ T-cells despite higher expression of PD-1 on HIV-specific CD8+ T-cells at baseline</a:t>
            </a:r>
          </a:p>
          <a:p>
            <a:endParaRPr lang="en-US" sz="1600" dirty="0"/>
          </a:p>
          <a:p>
            <a:r>
              <a:rPr lang="en-US" sz="1700" dirty="0"/>
              <a:t>There was no significant change in HIV reservoir, but two subjects presented persistent HIV-DNA decrease.</a:t>
            </a:r>
          </a:p>
          <a:p>
            <a:endParaRPr lang="en-US" sz="1700" dirty="0"/>
          </a:p>
          <a:p>
            <a:r>
              <a:rPr lang="en-US" sz="1700" b="1" dirty="0"/>
              <a:t>Anti-PD-1 in monotherapy do not significantly impact the HIV reservoir</a:t>
            </a:r>
            <a:r>
              <a:rPr lang="en-US" sz="1700" dirty="0"/>
              <a:t> in clients treated for cancer.</a:t>
            </a:r>
          </a:p>
          <a:p>
            <a:endParaRPr lang="en-US" sz="1700" dirty="0"/>
          </a:p>
          <a:p>
            <a:r>
              <a:rPr lang="en-US" sz="1700" dirty="0"/>
              <a:t>Predictive biomarkers are still to be defined.</a:t>
            </a:r>
          </a:p>
          <a:p>
            <a:endParaRPr lang="en-US" sz="1700" dirty="0"/>
          </a:p>
          <a:p>
            <a:endParaRPr lang="en-GB" sz="1600" dirty="0"/>
          </a:p>
          <a:p>
            <a:pPr marL="0" indent="0">
              <a:buNone/>
            </a:pPr>
            <a:endParaRPr lang="en-GB" dirty="0"/>
          </a:p>
        </p:txBody>
      </p:sp>
      <p:sp>
        <p:nvSpPr>
          <p:cNvPr id="8" name="CuadroTexto 7">
            <a:extLst>
              <a:ext uri="{FF2B5EF4-FFF2-40B4-BE49-F238E27FC236}">
                <a16:creationId xmlns:a16="http://schemas.microsoft.com/office/drawing/2014/main" id="{2F480500-172F-4499-B1DE-201D8920B72C}"/>
              </a:ext>
            </a:extLst>
          </p:cNvPr>
          <p:cNvSpPr txBox="1"/>
          <p:nvPr/>
        </p:nvSpPr>
        <p:spPr>
          <a:xfrm>
            <a:off x="1501118" y="34192"/>
            <a:ext cx="6099048" cy="369332"/>
          </a:xfrm>
          <a:prstGeom prst="rect">
            <a:avLst/>
          </a:prstGeom>
          <a:noFill/>
        </p:spPr>
        <p:txBody>
          <a:bodyPr wrap="square">
            <a:spAutoFit/>
          </a:bodyPr>
          <a:lstStyle/>
          <a:p>
            <a:r>
              <a:rPr lang="es-AR" sz="1800" b="1" dirty="0">
                <a:solidFill>
                  <a:srgbClr val="E3000F"/>
                </a:solidFill>
                <a:latin typeface="Arial" panose="020B0604020202020204" pitchFamily="34" charset="0"/>
                <a:cs typeface="Arial" panose="020B0604020202020204" pitchFamily="34" charset="0"/>
              </a:rPr>
              <a:t>HIV cure</a:t>
            </a:r>
            <a:r>
              <a:rPr lang="en-US" sz="1400" dirty="0">
                <a:solidFill>
                  <a:schemeClr val="bg1"/>
                </a:solidFill>
                <a:latin typeface="Arial"/>
                <a:cs typeface="Arial"/>
              </a:rPr>
              <a:t>Y</a:t>
            </a:r>
            <a:endParaRPr lang="es-AR" dirty="0"/>
          </a:p>
        </p:txBody>
      </p:sp>
      <p:sp>
        <p:nvSpPr>
          <p:cNvPr id="10" name="CuadroTexto 9">
            <a:extLst>
              <a:ext uri="{FF2B5EF4-FFF2-40B4-BE49-F238E27FC236}">
                <a16:creationId xmlns:a16="http://schemas.microsoft.com/office/drawing/2014/main" id="{7AC69D99-A6D1-4A17-A15F-BD398BB4916A}"/>
              </a:ext>
            </a:extLst>
          </p:cNvPr>
          <p:cNvSpPr txBox="1"/>
          <p:nvPr/>
        </p:nvSpPr>
        <p:spPr>
          <a:xfrm>
            <a:off x="119336" y="5986076"/>
            <a:ext cx="2763564" cy="276999"/>
          </a:xfrm>
          <a:prstGeom prst="rect">
            <a:avLst/>
          </a:prstGeom>
          <a:noFill/>
        </p:spPr>
        <p:txBody>
          <a:bodyPr wrap="square">
            <a:spAutoFit/>
          </a:bodyPr>
          <a:lstStyle/>
          <a:p>
            <a:r>
              <a:rPr lang="en-US" sz="1200" b="0" i="0" u="sng" dirty="0">
                <a:effectLst/>
                <a:latin typeface="Arial" panose="020B0604020202020204" pitchFamily="34" charset="0"/>
                <a:cs typeface="Arial" panose="020B0604020202020204" pitchFamily="34" charset="0"/>
                <a:hlinkClick r:id="rId4"/>
              </a:rPr>
              <a:t>Marine </a:t>
            </a:r>
            <a:r>
              <a:rPr lang="en-US" sz="1200" b="0" i="0" u="sng" dirty="0" smtClean="0">
                <a:effectLst/>
                <a:latin typeface="Arial" panose="020B0604020202020204" pitchFamily="34" charset="0"/>
                <a:cs typeface="Arial" panose="020B0604020202020204" pitchFamily="34" charset="0"/>
                <a:hlinkClick r:id="rId4"/>
              </a:rPr>
              <a:t>Baron, </a:t>
            </a:r>
            <a:r>
              <a:rPr lang="en-US" sz="1200" u="sng" dirty="0">
                <a:latin typeface="Arial" panose="020B0604020202020204" pitchFamily="34" charset="0"/>
                <a:cs typeface="Arial" panose="020B0604020202020204" pitchFamily="34" charset="0"/>
                <a:hlinkClick r:id="rId4"/>
              </a:rPr>
              <a:t>OAB0203 </a:t>
            </a:r>
            <a:endParaRPr lang="es-AR" sz="1200" dirty="0">
              <a:latin typeface="Arial" panose="020B0604020202020204" pitchFamily="34" charset="0"/>
              <a:cs typeface="Arial" panose="020B0604020202020204" pitchFamily="34" charset="0"/>
            </a:endParaRPr>
          </a:p>
        </p:txBody>
      </p:sp>
      <p:grpSp>
        <p:nvGrpSpPr>
          <p:cNvPr id="11" name="Groupe 9">
            <a:extLst>
              <a:ext uri="{FF2B5EF4-FFF2-40B4-BE49-F238E27FC236}">
                <a16:creationId xmlns:a16="http://schemas.microsoft.com/office/drawing/2014/main" id="{669F754F-34B1-4CEA-AA57-BFD9DBB9D8FC}"/>
              </a:ext>
            </a:extLst>
          </p:cNvPr>
          <p:cNvGrpSpPr/>
          <p:nvPr/>
        </p:nvGrpSpPr>
        <p:grpSpPr>
          <a:xfrm>
            <a:off x="6816568" y="1092115"/>
            <a:ext cx="2157985" cy="1250375"/>
            <a:chOff x="4310947" y="2025689"/>
            <a:chExt cx="3044539" cy="2983654"/>
          </a:xfrm>
        </p:grpSpPr>
        <p:pic>
          <p:nvPicPr>
            <p:cNvPr id="12" name="Image 10">
              <a:extLst>
                <a:ext uri="{FF2B5EF4-FFF2-40B4-BE49-F238E27FC236}">
                  <a16:creationId xmlns:a16="http://schemas.microsoft.com/office/drawing/2014/main" id="{4EFB176A-7AFF-44E0-AC6C-3888187396C0}"/>
                </a:ext>
              </a:extLst>
            </p:cNvPr>
            <p:cNvPicPr>
              <a:picLocks noChangeAspect="1"/>
            </p:cNvPicPr>
            <p:nvPr/>
          </p:nvPicPr>
          <p:blipFill>
            <a:blip r:embed="rId5" cstate="print"/>
            <a:stretch>
              <a:fillRect/>
            </a:stretch>
          </p:blipFill>
          <p:spPr>
            <a:xfrm>
              <a:off x="4310947" y="2025689"/>
              <a:ext cx="3044539" cy="2983654"/>
            </a:xfrm>
            <a:prstGeom prst="rect">
              <a:avLst/>
            </a:prstGeom>
          </p:spPr>
        </p:pic>
        <p:sp>
          <p:nvSpPr>
            <p:cNvPr id="13" name="Rectangle 11">
              <a:extLst>
                <a:ext uri="{FF2B5EF4-FFF2-40B4-BE49-F238E27FC236}">
                  <a16:creationId xmlns:a16="http://schemas.microsoft.com/office/drawing/2014/main" id="{142E586E-62A7-4391-988D-FBCA39052D6F}"/>
                </a:ext>
              </a:extLst>
            </p:cNvPr>
            <p:cNvSpPr/>
            <p:nvPr/>
          </p:nvSpPr>
          <p:spPr>
            <a:xfrm>
              <a:off x="4310947" y="2152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CuadroTexto 14">
            <a:extLst>
              <a:ext uri="{FF2B5EF4-FFF2-40B4-BE49-F238E27FC236}">
                <a16:creationId xmlns:a16="http://schemas.microsoft.com/office/drawing/2014/main" id="{16BFCA6A-348A-42FC-92C7-34071C19453B}"/>
              </a:ext>
            </a:extLst>
          </p:cNvPr>
          <p:cNvSpPr txBox="1"/>
          <p:nvPr/>
        </p:nvSpPr>
        <p:spPr>
          <a:xfrm>
            <a:off x="6482813" y="2354133"/>
            <a:ext cx="2491740" cy="413266"/>
          </a:xfrm>
          <a:prstGeom prst="rect">
            <a:avLst/>
          </a:prstGeom>
          <a:noFill/>
        </p:spPr>
        <p:txBody>
          <a:bodyPr wrap="square">
            <a:spAutoFit/>
          </a:bodyPr>
          <a:lstStyle/>
          <a:p>
            <a:pPr lvl="1"/>
            <a:r>
              <a:rPr lang="fr-FR" sz="1050" b="1" dirty="0"/>
              <a:t>Latent infection </a:t>
            </a:r>
            <a:r>
              <a:rPr lang="fr-FR" sz="1050" dirty="0" err="1"/>
              <a:t>is</a:t>
            </a:r>
            <a:r>
              <a:rPr lang="fr-FR" sz="1050" dirty="0"/>
              <a:t> </a:t>
            </a:r>
            <a:r>
              <a:rPr lang="fr-FR" sz="1050" dirty="0" err="1"/>
              <a:t>enriched</a:t>
            </a:r>
            <a:r>
              <a:rPr lang="fr-FR" sz="1050" dirty="0"/>
              <a:t> in CD4+ T </a:t>
            </a:r>
            <a:r>
              <a:rPr lang="fr-FR" sz="1050" dirty="0" err="1"/>
              <a:t>cells</a:t>
            </a:r>
            <a:r>
              <a:rPr lang="fr-FR" sz="1050" dirty="0"/>
              <a:t> </a:t>
            </a:r>
            <a:r>
              <a:rPr lang="fr-FR" sz="1050" dirty="0" err="1"/>
              <a:t>expressing</a:t>
            </a:r>
            <a:r>
              <a:rPr lang="fr-FR" sz="1050" dirty="0"/>
              <a:t> ICP</a:t>
            </a:r>
          </a:p>
        </p:txBody>
      </p:sp>
      <p:grpSp>
        <p:nvGrpSpPr>
          <p:cNvPr id="16" name="Groupe 3">
            <a:extLst>
              <a:ext uri="{FF2B5EF4-FFF2-40B4-BE49-F238E27FC236}">
                <a16:creationId xmlns:a16="http://schemas.microsoft.com/office/drawing/2014/main" id="{36BB7BAE-1816-46A2-9A5B-C5C4FB9FFCA2}"/>
              </a:ext>
            </a:extLst>
          </p:cNvPr>
          <p:cNvGrpSpPr/>
          <p:nvPr/>
        </p:nvGrpSpPr>
        <p:grpSpPr>
          <a:xfrm>
            <a:off x="9251741" y="949304"/>
            <a:ext cx="2455164" cy="1463074"/>
            <a:chOff x="8060788" y="2458321"/>
            <a:chExt cx="3724604" cy="2498492"/>
          </a:xfrm>
        </p:grpSpPr>
        <p:pic>
          <p:nvPicPr>
            <p:cNvPr id="17" name="Picture 4">
              <a:extLst>
                <a:ext uri="{FF2B5EF4-FFF2-40B4-BE49-F238E27FC236}">
                  <a16:creationId xmlns:a16="http://schemas.microsoft.com/office/drawing/2014/main" id="{7DBF1B7B-56BB-4E69-9665-56DCD85417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0788" y="2458321"/>
              <a:ext cx="3724604" cy="249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5">
              <a:extLst>
                <a:ext uri="{FF2B5EF4-FFF2-40B4-BE49-F238E27FC236}">
                  <a16:creationId xmlns:a16="http://schemas.microsoft.com/office/drawing/2014/main" id="{8B2E4744-54A6-41A5-8019-E49B567467BA}"/>
                </a:ext>
              </a:extLst>
            </p:cNvPr>
            <p:cNvSpPr/>
            <p:nvPr/>
          </p:nvSpPr>
          <p:spPr>
            <a:xfrm>
              <a:off x="8070961" y="2533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CuadroTexto 19">
            <a:extLst>
              <a:ext uri="{FF2B5EF4-FFF2-40B4-BE49-F238E27FC236}">
                <a16:creationId xmlns:a16="http://schemas.microsoft.com/office/drawing/2014/main" id="{19165C53-C28B-475C-A510-90A51FD38C0E}"/>
              </a:ext>
            </a:extLst>
          </p:cNvPr>
          <p:cNvSpPr txBox="1"/>
          <p:nvPr/>
        </p:nvSpPr>
        <p:spPr>
          <a:xfrm>
            <a:off x="9309481" y="2353017"/>
            <a:ext cx="2491740" cy="415498"/>
          </a:xfrm>
          <a:prstGeom prst="rect">
            <a:avLst/>
          </a:prstGeom>
          <a:noFill/>
        </p:spPr>
        <p:txBody>
          <a:bodyPr wrap="square">
            <a:spAutoFit/>
          </a:bodyPr>
          <a:lstStyle/>
          <a:p>
            <a:pPr algn="ctr"/>
            <a:r>
              <a:rPr lang="fr-FR" sz="1050" dirty="0"/>
              <a:t>PD-1 </a:t>
            </a:r>
            <a:r>
              <a:rPr lang="fr-FR" sz="1050" dirty="0" err="1"/>
              <a:t>blockade</a:t>
            </a:r>
            <a:r>
              <a:rPr lang="fr-FR" sz="1050" dirty="0"/>
              <a:t> </a:t>
            </a:r>
            <a:r>
              <a:rPr lang="fr-FR" sz="1050" b="1" dirty="0" err="1"/>
              <a:t>potentiates</a:t>
            </a:r>
            <a:r>
              <a:rPr lang="fr-FR" sz="1050" b="1" dirty="0"/>
              <a:t> </a:t>
            </a:r>
          </a:p>
          <a:p>
            <a:pPr algn="ctr"/>
            <a:r>
              <a:rPr lang="fr-FR" sz="1050" b="1" dirty="0"/>
              <a:t>HIV </a:t>
            </a:r>
            <a:r>
              <a:rPr lang="fr-FR" sz="1050" b="1" dirty="0" err="1"/>
              <a:t>latency</a:t>
            </a:r>
            <a:r>
              <a:rPr lang="fr-FR" sz="1050" b="1" dirty="0"/>
              <a:t> reversal </a:t>
            </a:r>
            <a:r>
              <a:rPr lang="fr-FR" sz="1050" dirty="0"/>
              <a:t>ex vivo</a:t>
            </a:r>
          </a:p>
        </p:txBody>
      </p:sp>
      <p:graphicFrame>
        <p:nvGraphicFramePr>
          <p:cNvPr id="24" name="Objet 7">
            <a:extLst>
              <a:ext uri="{FF2B5EF4-FFF2-40B4-BE49-F238E27FC236}">
                <a16:creationId xmlns:a16="http://schemas.microsoft.com/office/drawing/2014/main" id="{BDA58959-2DFA-4E74-B940-007666DCD247}"/>
              </a:ext>
            </a:extLst>
          </p:cNvPr>
          <p:cNvGraphicFramePr>
            <a:graphicFrameLocks noChangeAspect="1"/>
          </p:cNvGraphicFramePr>
          <p:nvPr>
            <p:extLst>
              <p:ext uri="{D42A27DB-BD31-4B8C-83A1-F6EECF244321}">
                <p14:modId xmlns:p14="http://schemas.microsoft.com/office/powerpoint/2010/main" val="3150666084"/>
              </p:ext>
            </p:extLst>
          </p:nvPr>
        </p:nvGraphicFramePr>
        <p:xfrm>
          <a:off x="7088188" y="2968625"/>
          <a:ext cx="4325937" cy="1827213"/>
        </p:xfrm>
        <a:graphic>
          <a:graphicData uri="http://schemas.openxmlformats.org/presentationml/2006/ole">
            <mc:AlternateContent xmlns:mc="http://schemas.openxmlformats.org/markup-compatibility/2006">
              <mc:Choice xmlns:v="urn:schemas-microsoft-com:vml" Requires="v">
                <p:oleObj spid="_x0000_s1046" name="Prism 8" r:id="rId7" imgW="7589996" imgH="3872107" progId="Prism8.Document">
                  <p:embed/>
                </p:oleObj>
              </mc:Choice>
              <mc:Fallback>
                <p:oleObj name="Prism 8" r:id="rId7" imgW="7589996" imgH="3872107" progId="Prism8.Document">
                  <p:embed/>
                  <p:pic>
                    <p:nvPicPr>
                      <p:cNvPr id="8" name="Objet 7">
                        <a:extLst>
                          <a:ext uri="{FF2B5EF4-FFF2-40B4-BE49-F238E27FC236}">
                            <a16:creationId xmlns:a16="http://schemas.microsoft.com/office/drawing/2014/main" id="{7FA8EA55-8F6F-4434-B760-8D771D3380B9}"/>
                          </a:ext>
                        </a:extLst>
                      </p:cNvPr>
                      <p:cNvPicPr>
                        <a:picLocks noChangeAspect="1" noChangeArrowheads="1"/>
                      </p:cNvPicPr>
                      <p:nvPr/>
                    </p:nvPicPr>
                    <p:blipFill>
                      <a:blip r:embed="rId8"/>
                      <a:srcRect/>
                      <a:stretch>
                        <a:fillRect/>
                      </a:stretch>
                    </p:blipFill>
                    <p:spPr bwMode="auto">
                      <a:xfrm>
                        <a:off x="7088188" y="2968625"/>
                        <a:ext cx="4325937" cy="1827213"/>
                      </a:xfrm>
                      <a:prstGeom prst="rect">
                        <a:avLst/>
                      </a:prstGeom>
                      <a:noFill/>
                    </p:spPr>
                  </p:pic>
                </p:oleObj>
              </mc:Fallback>
            </mc:AlternateContent>
          </a:graphicData>
        </a:graphic>
      </p:graphicFrame>
      <p:sp>
        <p:nvSpPr>
          <p:cNvPr id="26" name="CuadroTexto 25">
            <a:extLst>
              <a:ext uri="{FF2B5EF4-FFF2-40B4-BE49-F238E27FC236}">
                <a16:creationId xmlns:a16="http://schemas.microsoft.com/office/drawing/2014/main" id="{B257A71C-8AE3-4D18-B392-309B51A76888}"/>
              </a:ext>
            </a:extLst>
          </p:cNvPr>
          <p:cNvSpPr txBox="1"/>
          <p:nvPr/>
        </p:nvSpPr>
        <p:spPr>
          <a:xfrm>
            <a:off x="6630761" y="2755884"/>
            <a:ext cx="5255371" cy="276999"/>
          </a:xfrm>
          <a:prstGeom prst="rect">
            <a:avLst/>
          </a:prstGeom>
          <a:noFill/>
          <a:ln>
            <a:solidFill>
              <a:schemeClr val="accent1"/>
            </a:solidFill>
          </a:ln>
        </p:spPr>
        <p:txBody>
          <a:bodyPr wrap="square">
            <a:spAutoFit/>
          </a:bodyPr>
          <a:lstStyle/>
          <a:p>
            <a:r>
              <a:rPr lang="fr-FR" sz="1200" dirty="0"/>
              <a:t>No </a:t>
            </a:r>
            <a:r>
              <a:rPr lang="fr-FR" sz="1200" dirty="0" err="1"/>
              <a:t>significant</a:t>
            </a:r>
            <a:r>
              <a:rPr lang="fr-FR" sz="1200" dirty="0"/>
              <a:t> change in HIV DNA overtime in PLHIV </a:t>
            </a:r>
            <a:r>
              <a:rPr lang="fr-FR" sz="1200" dirty="0" err="1"/>
              <a:t>treated</a:t>
            </a:r>
            <a:r>
              <a:rPr lang="fr-FR" sz="1200" dirty="0"/>
              <a:t> </a:t>
            </a:r>
            <a:r>
              <a:rPr lang="fr-FR" sz="1200" dirty="0" err="1"/>
              <a:t>with</a:t>
            </a:r>
            <a:r>
              <a:rPr lang="fr-FR" sz="1200" dirty="0"/>
              <a:t> </a:t>
            </a:r>
            <a:r>
              <a:rPr lang="fr-FR" sz="1200" dirty="0" err="1"/>
              <a:t>ICPi</a:t>
            </a:r>
            <a:r>
              <a:rPr lang="fr-FR" sz="1200" dirty="0"/>
              <a:t> for cancer</a:t>
            </a:r>
            <a:endParaRPr lang="es-AR" sz="1200" dirty="0"/>
          </a:p>
        </p:txBody>
      </p:sp>
      <p:pic>
        <p:nvPicPr>
          <p:cNvPr id="27" name="Imagen 26">
            <a:extLst>
              <a:ext uri="{FF2B5EF4-FFF2-40B4-BE49-F238E27FC236}">
                <a16:creationId xmlns:a16="http://schemas.microsoft.com/office/drawing/2014/main" id="{9F9A003E-03C4-42D8-823C-8D558523E673}"/>
              </a:ext>
            </a:extLst>
          </p:cNvPr>
          <p:cNvPicPr>
            <a:picLocks noChangeAspect="1"/>
          </p:cNvPicPr>
          <p:nvPr/>
        </p:nvPicPr>
        <p:blipFill rotWithShape="1">
          <a:blip r:embed="rId9"/>
          <a:srcRect r="50000" b="50000"/>
          <a:stretch/>
        </p:blipFill>
        <p:spPr>
          <a:xfrm>
            <a:off x="7125599" y="4813060"/>
            <a:ext cx="1803664" cy="1700507"/>
          </a:xfrm>
          <a:prstGeom prst="rect">
            <a:avLst/>
          </a:prstGeom>
        </p:spPr>
      </p:pic>
      <p:pic>
        <p:nvPicPr>
          <p:cNvPr id="28" name="Imagen 27">
            <a:extLst>
              <a:ext uri="{FF2B5EF4-FFF2-40B4-BE49-F238E27FC236}">
                <a16:creationId xmlns:a16="http://schemas.microsoft.com/office/drawing/2014/main" id="{75693C80-3435-4716-A002-7C82042DAAAE}"/>
              </a:ext>
            </a:extLst>
          </p:cNvPr>
          <p:cNvPicPr>
            <a:picLocks noChangeAspect="1"/>
          </p:cNvPicPr>
          <p:nvPr/>
        </p:nvPicPr>
        <p:blipFill rotWithShape="1">
          <a:blip r:embed="rId9"/>
          <a:srcRect l="361" t="57429" r="53170" b="1045"/>
          <a:stretch/>
        </p:blipFill>
        <p:spPr>
          <a:xfrm>
            <a:off x="9258446" y="4877984"/>
            <a:ext cx="2018390" cy="1700507"/>
          </a:xfrm>
          <a:prstGeom prst="rect">
            <a:avLst/>
          </a:prstGeom>
        </p:spPr>
      </p:pic>
      <p:sp>
        <p:nvSpPr>
          <p:cNvPr id="30" name="CuadroTexto 29">
            <a:extLst>
              <a:ext uri="{FF2B5EF4-FFF2-40B4-BE49-F238E27FC236}">
                <a16:creationId xmlns:a16="http://schemas.microsoft.com/office/drawing/2014/main" id="{34E40191-C010-4CEE-B092-A2E102D558B9}"/>
              </a:ext>
            </a:extLst>
          </p:cNvPr>
          <p:cNvSpPr txBox="1"/>
          <p:nvPr/>
        </p:nvSpPr>
        <p:spPr>
          <a:xfrm>
            <a:off x="6681795" y="4600985"/>
            <a:ext cx="5255371" cy="276999"/>
          </a:xfrm>
          <a:prstGeom prst="rect">
            <a:avLst/>
          </a:prstGeom>
          <a:noFill/>
          <a:ln>
            <a:solidFill>
              <a:schemeClr val="accent1"/>
            </a:solidFill>
          </a:ln>
        </p:spPr>
        <p:txBody>
          <a:bodyPr wrap="square">
            <a:spAutoFit/>
          </a:bodyPr>
          <a:lstStyle/>
          <a:p>
            <a:r>
              <a:rPr lang="fr-FR" sz="1200" dirty="0" err="1"/>
              <a:t>Dramatic</a:t>
            </a:r>
            <a:r>
              <a:rPr lang="fr-FR" sz="1200" dirty="0"/>
              <a:t> </a:t>
            </a:r>
            <a:r>
              <a:rPr lang="fr-FR" sz="1200" dirty="0" err="1"/>
              <a:t>decrease</a:t>
            </a:r>
            <a:r>
              <a:rPr lang="fr-FR" sz="1200" dirty="0"/>
              <a:t> of PD-1 </a:t>
            </a:r>
            <a:r>
              <a:rPr lang="fr-FR" sz="1200" dirty="0" err="1"/>
              <a:t>staining</a:t>
            </a:r>
            <a:r>
              <a:rPr lang="fr-FR" sz="1200" dirty="0"/>
              <a:t> and transient </a:t>
            </a:r>
            <a:r>
              <a:rPr lang="fr-FR" sz="1200" dirty="0" err="1"/>
              <a:t>increase</a:t>
            </a:r>
            <a:r>
              <a:rPr lang="fr-FR" sz="1200" dirty="0"/>
              <a:t> of CTLA4+ CD4+ T </a:t>
            </a:r>
            <a:r>
              <a:rPr lang="fr-FR" sz="1200" dirty="0" err="1"/>
              <a:t>cells</a:t>
            </a:r>
            <a:endParaRPr lang="es-AR" sz="1200" dirty="0"/>
          </a:p>
        </p:txBody>
      </p:sp>
    </p:spTree>
    <p:extLst>
      <p:ext uri="{BB962C8B-B14F-4D97-AF65-F5344CB8AC3E}">
        <p14:creationId xmlns:p14="http://schemas.microsoft.com/office/powerpoint/2010/main" val="24158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630725" y="255433"/>
            <a:ext cx="9902891" cy="1143000"/>
          </a:xfrm>
        </p:spPr>
        <p:txBody>
          <a:bodyPr>
            <a:normAutofit fontScale="90000"/>
          </a:bodyPr>
          <a:lstStyle/>
          <a:p>
            <a:pPr algn="l"/>
            <a:r>
              <a:rPr lang="es-AR" sz="2700" b="1" dirty="0">
                <a:solidFill>
                  <a:srgbClr val="E3000F"/>
                </a:solidFill>
              </a:rPr>
              <a:t>HIV </a:t>
            </a:r>
            <a:r>
              <a:rPr lang="es-AR" sz="2700" b="1" dirty="0" smtClean="0">
                <a:solidFill>
                  <a:srgbClr val="E3000F"/>
                </a:solidFill>
              </a:rPr>
              <a:t>cure</a:t>
            </a:r>
            <a:r>
              <a:rPr lang="en-US" sz="2700" dirty="0" smtClean="0">
                <a:solidFill>
                  <a:schemeClr val="bg1"/>
                </a:solidFill>
                <a:latin typeface="Arial"/>
                <a:cs typeface="Arial"/>
              </a:rPr>
              <a:t>Y</a:t>
            </a:r>
            <a:r>
              <a:rPr lang="en-US" sz="2700" dirty="0"/>
              <a:t/>
            </a:r>
            <a:br>
              <a:rPr lang="en-US" sz="2700" dirty="0"/>
            </a:br>
            <a:r>
              <a:rPr lang="en-US" sz="3100" b="1" dirty="0">
                <a:solidFill>
                  <a:srgbClr val="000000"/>
                </a:solidFill>
                <a:latin typeface="Arial"/>
                <a:cs typeface="Arial"/>
              </a:rPr>
              <a:t>Willingness to participate in short and extended analytic treatment interruption (ATI) during HIV remission trials</a:t>
            </a:r>
            <a:endParaRPr lang="en-GB" sz="3100" b="1" dirty="0">
              <a:solidFill>
                <a:srgbClr val="000000"/>
              </a:solidFill>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277851" y="1653126"/>
            <a:ext cx="5226478" cy="4525963"/>
          </a:xfrm>
        </p:spPr>
        <p:txBody>
          <a:bodyPr vert="horz" lIns="91440" tIns="45720" rIns="91440" bIns="45720" rtlCol="0" anchor="t">
            <a:normAutofit/>
          </a:bodyPr>
          <a:lstStyle/>
          <a:p>
            <a:r>
              <a:rPr lang="en-US" sz="1700" dirty="0">
                <a:latin typeface="Arial"/>
                <a:cs typeface="Arial"/>
              </a:rPr>
              <a:t>ATI is part of </a:t>
            </a:r>
            <a:r>
              <a:rPr lang="en-US" sz="1700" dirty="0" smtClean="0">
                <a:latin typeface="Arial"/>
                <a:cs typeface="Arial"/>
              </a:rPr>
              <a:t>scientific design</a:t>
            </a:r>
            <a:r>
              <a:rPr lang="en-US" sz="1700" dirty="0">
                <a:latin typeface="Arial"/>
                <a:cs typeface="Arial"/>
              </a:rPr>
              <a:t>s to evaluate efficacy of intervention in remission trials  </a:t>
            </a:r>
          </a:p>
          <a:p>
            <a:r>
              <a:rPr lang="en-US" sz="1700" dirty="0">
                <a:latin typeface="Arial"/>
                <a:cs typeface="Arial"/>
              </a:rPr>
              <a:t>Data from early remission trials show minimal clinical impact of short ATI </a:t>
            </a:r>
          </a:p>
          <a:p>
            <a:r>
              <a:rPr lang="en-US" sz="1700" dirty="0">
                <a:latin typeface="Arial"/>
                <a:cs typeface="Arial"/>
              </a:rPr>
              <a:t>Was ATI and viremia time too short to demonstrate benefits of experimental agents? </a:t>
            </a:r>
          </a:p>
          <a:p>
            <a:r>
              <a:rPr lang="en-US" sz="1700" dirty="0">
                <a:latin typeface="Arial"/>
                <a:cs typeface="Arial"/>
              </a:rPr>
              <a:t>Extended ATI implies a longer exposure to the potential risks associated</a:t>
            </a:r>
            <a:r>
              <a:rPr lang="en-US" sz="1700" dirty="0" smtClean="0">
                <a:solidFill>
                  <a:srgbClr val="FF0000"/>
                </a:solidFill>
                <a:latin typeface="Arial"/>
                <a:cs typeface="Arial"/>
              </a:rPr>
              <a:t> </a:t>
            </a:r>
            <a:r>
              <a:rPr lang="en-US" sz="1700" dirty="0">
                <a:latin typeface="Arial"/>
                <a:cs typeface="Arial"/>
              </a:rPr>
              <a:t>with </a:t>
            </a:r>
            <a:r>
              <a:rPr lang="en-US" sz="1700" dirty="0" smtClean="0">
                <a:latin typeface="Arial"/>
                <a:cs typeface="Arial"/>
              </a:rPr>
              <a:t>ATI </a:t>
            </a:r>
            <a:r>
              <a:rPr lang="en-US" sz="1700" dirty="0">
                <a:latin typeface="Arial"/>
                <a:cs typeface="Arial"/>
              </a:rPr>
              <a:t>for participants and partners.</a:t>
            </a:r>
            <a:endParaRPr lang="en-US" sz="1700" dirty="0"/>
          </a:p>
          <a:p>
            <a:r>
              <a:rPr lang="en-US" sz="1700" dirty="0">
                <a:latin typeface="Arial"/>
                <a:cs typeface="Arial"/>
              </a:rPr>
              <a:t>Mean scores for acceptability and willingness to </a:t>
            </a:r>
            <a:r>
              <a:rPr lang="en-US" sz="1700" dirty="0" smtClean="0">
                <a:latin typeface="Arial"/>
                <a:cs typeface="Arial"/>
              </a:rPr>
              <a:t>participate </a:t>
            </a:r>
            <a:r>
              <a:rPr lang="en-US" sz="1700" dirty="0">
                <a:latin typeface="Arial"/>
                <a:cs typeface="Arial"/>
              </a:rPr>
              <a:t>in studies with ATI were significantly higher for short versus extended ATI (p&lt;.0001)</a:t>
            </a:r>
          </a:p>
          <a:p>
            <a:r>
              <a:rPr lang="en-US" sz="1700" dirty="0"/>
              <a:t>Willingness was higher in trials evaluating the efficacy of an intervention  versus with ATI only.</a:t>
            </a:r>
          </a:p>
          <a:p>
            <a:endParaRPr lang="en-GB" sz="1700" dirty="0"/>
          </a:p>
          <a:p>
            <a:pPr marL="0" indent="0">
              <a:buNone/>
            </a:pPr>
            <a:endParaRPr lang="en-GB" sz="1700" dirty="0"/>
          </a:p>
        </p:txBody>
      </p:sp>
      <p:sp>
        <p:nvSpPr>
          <p:cNvPr id="4" name="TextBox 3">
            <a:extLst>
              <a:ext uri="{FF2B5EF4-FFF2-40B4-BE49-F238E27FC236}">
                <a16:creationId xmlns:a16="http://schemas.microsoft.com/office/drawing/2014/main" id="{A44F5527-3EE4-4C45-AB2D-97BC87077D0F}"/>
              </a:ext>
            </a:extLst>
          </p:cNvPr>
          <p:cNvSpPr txBox="1"/>
          <p:nvPr/>
        </p:nvSpPr>
        <p:spPr>
          <a:xfrm>
            <a:off x="277851" y="5930558"/>
            <a:ext cx="3429236"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hlinkClick r:id="rId3"/>
              </a:rPr>
              <a:t>Henderson Gail E, </a:t>
            </a:r>
            <a:r>
              <a:rPr lang="en-US" sz="1200" dirty="0">
                <a:latin typeface="Arial" panose="020B0604020202020204" pitchFamily="34" charset="0"/>
                <a:cs typeface="Arial" panose="020B0604020202020204" pitchFamily="34" charset="0"/>
                <a:hlinkClick r:id="rId3"/>
              </a:rPr>
              <a:t>PED0761</a:t>
            </a:r>
            <a:endParaRPr lang="en-US" sz="1200" dirty="0">
              <a:latin typeface="Arial" panose="020B0604020202020204" pitchFamily="34" charset="0"/>
              <a:cs typeface="Arial" panose="020B0604020202020204" pitchFamily="34" charset="0"/>
            </a:endParaRPr>
          </a:p>
          <a:p>
            <a:r>
              <a:rPr lang="es-AR" sz="1200" dirty="0" smtClean="0">
                <a:latin typeface="Arial" panose="020B0604020202020204" pitchFamily="34" charset="0"/>
                <a:cs typeface="Arial" panose="020B0604020202020204" pitchFamily="34" charset="0"/>
                <a:hlinkClick r:id="rId4"/>
              </a:rPr>
              <a:t>Henderson Gail E, </a:t>
            </a:r>
            <a:r>
              <a:rPr lang="en-US" sz="1200" dirty="0">
                <a:latin typeface="Arial" panose="020B0604020202020204" pitchFamily="34" charset="0"/>
                <a:cs typeface="Arial" panose="020B0604020202020204" pitchFamily="34" charset="0"/>
                <a:hlinkClick r:id="rId4"/>
              </a:rPr>
              <a:t>BS17 HIV cure</a:t>
            </a:r>
            <a:endParaRPr lang="en-US" sz="12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5"/>
          <a:stretch>
            <a:fillRect/>
          </a:stretch>
        </p:blipFill>
        <p:spPr>
          <a:xfrm>
            <a:off x="6095999" y="2005431"/>
            <a:ext cx="5589739" cy="1560729"/>
          </a:xfrm>
          <a:prstGeom prst="rect">
            <a:avLst/>
          </a:prstGeom>
        </p:spPr>
      </p:pic>
      <p:sp>
        <p:nvSpPr>
          <p:cNvPr id="8" name="CuadroTexto 7">
            <a:extLst>
              <a:ext uri="{FF2B5EF4-FFF2-40B4-BE49-F238E27FC236}">
                <a16:creationId xmlns:a16="http://schemas.microsoft.com/office/drawing/2014/main" id="{CCFBBC48-F1F5-43EB-B9D4-072528C53138}"/>
              </a:ext>
            </a:extLst>
          </p:cNvPr>
          <p:cNvSpPr txBox="1"/>
          <p:nvPr/>
        </p:nvSpPr>
        <p:spPr>
          <a:xfrm>
            <a:off x="6095999" y="1398433"/>
            <a:ext cx="5658035" cy="646331"/>
          </a:xfrm>
          <a:prstGeom prst="rect">
            <a:avLst/>
          </a:prstGeom>
          <a:noFill/>
        </p:spPr>
        <p:txBody>
          <a:bodyPr wrap="square">
            <a:spAutoFit/>
          </a:bodyPr>
          <a:lstStyle/>
          <a:p>
            <a:pPr algn="ctr"/>
            <a:r>
              <a:rPr lang="en-US" sz="1200" dirty="0"/>
              <a:t>SURVEY RESULTS:  408 SEARCH MEMBERS.</a:t>
            </a:r>
          </a:p>
          <a:p>
            <a:pPr algn="ctr"/>
            <a:r>
              <a:rPr lang="en-US" sz="1200" b="1" dirty="0">
                <a:solidFill>
                  <a:srgbClr val="E40C3A"/>
                </a:solidFill>
                <a:latin typeface="Cordia New" panose="020B0304020202020204" pitchFamily="34" charset="-34"/>
                <a:cs typeface="Cordia New" panose="020B0304020202020204" pitchFamily="34" charset="-34"/>
              </a:rPr>
              <a:t>Found both acceptable, and were willing to participate; but significantly less for extended ATI</a:t>
            </a:r>
            <a:endParaRPr lang="es-AR" sz="1200" dirty="0"/>
          </a:p>
        </p:txBody>
      </p:sp>
      <p:pic>
        <p:nvPicPr>
          <p:cNvPr id="9" name="Imagen 8">
            <a:extLst>
              <a:ext uri="{FF2B5EF4-FFF2-40B4-BE49-F238E27FC236}">
                <a16:creationId xmlns:a16="http://schemas.microsoft.com/office/drawing/2014/main" id="{5862E9AC-1294-45E5-A112-3261B9E95347}"/>
              </a:ext>
            </a:extLst>
          </p:cNvPr>
          <p:cNvPicPr>
            <a:picLocks noChangeAspect="1"/>
          </p:cNvPicPr>
          <p:nvPr/>
        </p:nvPicPr>
        <p:blipFill>
          <a:blip r:embed="rId6"/>
          <a:stretch>
            <a:fillRect/>
          </a:stretch>
        </p:blipFill>
        <p:spPr>
          <a:xfrm>
            <a:off x="5703189" y="3723848"/>
            <a:ext cx="6488811" cy="2668375"/>
          </a:xfrm>
          <a:prstGeom prst="rect">
            <a:avLst/>
          </a:prstGeom>
        </p:spPr>
      </p:pic>
    </p:spTree>
    <p:extLst>
      <p:ext uri="{BB962C8B-B14F-4D97-AF65-F5344CB8AC3E}">
        <p14:creationId xmlns:p14="http://schemas.microsoft.com/office/powerpoint/2010/main" val="37276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4EE1-9487-F74D-B2F1-C5DD9A4AB1AA}"/>
              </a:ext>
            </a:extLst>
          </p:cNvPr>
          <p:cNvSpPr>
            <a:spLocks noGrp="1"/>
          </p:cNvSpPr>
          <p:nvPr>
            <p:ph type="title"/>
          </p:nvPr>
        </p:nvSpPr>
        <p:spPr>
          <a:xfrm>
            <a:off x="1447650" y="495732"/>
            <a:ext cx="10360091" cy="954208"/>
          </a:xfrm>
        </p:spPr>
        <p:txBody>
          <a:bodyPr>
            <a:normAutofit/>
          </a:bodyPr>
          <a:lstStyle/>
          <a:p>
            <a:pPr algn="l"/>
            <a:r>
              <a:rPr lang="en-US" sz="2800" b="1" dirty="0"/>
              <a:t>Th17 cells are early targets of SIV during acute infection in rhesus macaque vaginal challenge model</a:t>
            </a:r>
          </a:p>
        </p:txBody>
      </p:sp>
      <p:pic>
        <p:nvPicPr>
          <p:cNvPr id="1026" name="Picture 2" descr="Figure thumbnail fx1">
            <a:extLst>
              <a:ext uri="{FF2B5EF4-FFF2-40B4-BE49-F238E27FC236}">
                <a16:creationId xmlns:a16="http://schemas.microsoft.com/office/drawing/2014/main" id="{2F4AC41E-516F-2843-8F3C-483DED14C5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60260" y="1367733"/>
            <a:ext cx="3011739" cy="23475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17B19F-CA5D-E14F-8724-D0FBBDA3A539}"/>
              </a:ext>
            </a:extLst>
          </p:cNvPr>
          <p:cNvSpPr/>
          <p:nvPr/>
        </p:nvSpPr>
        <p:spPr>
          <a:xfrm>
            <a:off x="78889" y="1449940"/>
            <a:ext cx="8146506" cy="4493538"/>
          </a:xfrm>
          <a:prstGeom prst="rect">
            <a:avLst/>
          </a:prstGeom>
        </p:spPr>
        <p:txBody>
          <a:bodyPr wrap="square">
            <a:spAutoFit/>
          </a:bodyP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Identifying the initial target cells of HIV/SIV infection after mucosal exposure is essential to design effective treatment, prevention and cure strategies for control/remission of HIV. Although CD4+ T-cells of Th17 lineage have been identified as early targets of HIV/SIV in the female reproductive tract (FRT), this remains an area of debate.</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This study employed a rhesus macaque vaginal challenge model to identify early targets of infection and to follow the infected cell phenotype changes over time. Using using a non-replicative luciferase reporter and SIVmac239 mixture, phenotyping of &gt;5,000 SIV-infected cells at 72hrs and 96hrs identified infection throughout the FRT.</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SIV-infected cells expressed the transcriptional regulator </a:t>
            </a:r>
            <a:r>
              <a:rPr lang="en-US" sz="1600" dirty="0" err="1">
                <a:latin typeface="Arial" panose="020B0604020202020204" pitchFamily="34" charset="0"/>
                <a:cs typeface="Arial" panose="020B0604020202020204" pitchFamily="34" charset="0"/>
              </a:rPr>
              <a:t>RORgt</a:t>
            </a:r>
            <a:r>
              <a:rPr lang="en-US" sz="1600" dirty="0">
                <a:latin typeface="Arial" panose="020B0604020202020204" pitchFamily="34" charset="0"/>
                <a:cs typeface="Arial" panose="020B0604020202020204" pitchFamily="34" charset="0"/>
              </a:rPr>
              <a:t>, confirming that the initial target cells are specifically of the Th17 lineage. There was also an increase in infection rate of immature dendritic cells and other T-cells as infection progressed.</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Future work to compare distribution of infected cells and transcriptome profiles of infected and non-infected tissues at different time points will help understand dynamics and kinetics of virus distribution and dissemination during acute infection.</a:t>
            </a:r>
          </a:p>
        </p:txBody>
      </p:sp>
      <p:sp>
        <p:nvSpPr>
          <p:cNvPr id="3" name="TextBox 2">
            <a:extLst>
              <a:ext uri="{FF2B5EF4-FFF2-40B4-BE49-F238E27FC236}">
                <a16:creationId xmlns:a16="http://schemas.microsoft.com/office/drawing/2014/main" id="{8923A5D5-2244-F94F-9A50-886C3DC6880D}"/>
              </a:ext>
            </a:extLst>
          </p:cNvPr>
          <p:cNvSpPr txBox="1"/>
          <p:nvPr/>
        </p:nvSpPr>
        <p:spPr>
          <a:xfrm>
            <a:off x="8722131" y="1019981"/>
            <a:ext cx="3374620" cy="307777"/>
          </a:xfrm>
          <a:prstGeom prst="rect">
            <a:avLst/>
          </a:prstGeom>
          <a:noFill/>
        </p:spPr>
        <p:txBody>
          <a:bodyPr wrap="square" rtlCol="0">
            <a:spAutoFit/>
          </a:bodyPr>
          <a:lstStyle/>
          <a:p>
            <a:r>
              <a:rPr lang="en-US" sz="1400" b="1" dirty="0">
                <a:solidFill>
                  <a:schemeClr val="accent2">
                    <a:lumMod val="75000"/>
                  </a:schemeClr>
                </a:solidFill>
                <a:latin typeface="Gill Sans MT" panose="020B0502020104020203" pitchFamily="34" charset="77"/>
              </a:rPr>
              <a:t>Entire FRT is susceptible to infection </a:t>
            </a:r>
          </a:p>
        </p:txBody>
      </p:sp>
      <p:sp>
        <p:nvSpPr>
          <p:cNvPr id="5" name="Rectangle 4">
            <a:extLst>
              <a:ext uri="{FF2B5EF4-FFF2-40B4-BE49-F238E27FC236}">
                <a16:creationId xmlns:a16="http://schemas.microsoft.com/office/drawing/2014/main" id="{FC4AE763-429F-6341-A76D-CEFDB916E1D3}"/>
              </a:ext>
            </a:extLst>
          </p:cNvPr>
          <p:cNvSpPr/>
          <p:nvPr/>
        </p:nvSpPr>
        <p:spPr>
          <a:xfrm>
            <a:off x="78889" y="5991345"/>
            <a:ext cx="396226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hlinkClick r:id="rId4"/>
              </a:rPr>
              <a:t>Muhammad </a:t>
            </a:r>
            <a:r>
              <a:rPr lang="en-US" sz="1200" dirty="0" err="1">
                <a:latin typeface="Arial" panose="020B0604020202020204" pitchFamily="34" charset="0"/>
                <a:cs typeface="Arial" panose="020B0604020202020204" pitchFamily="34" charset="0"/>
                <a:hlinkClick r:id="rId4"/>
              </a:rPr>
              <a:t>Shoaib</a:t>
            </a:r>
            <a:r>
              <a:rPr lang="en-US" sz="1200" dirty="0">
                <a:latin typeface="Arial" panose="020B0604020202020204" pitchFamily="34" charset="0"/>
                <a:cs typeface="Arial" panose="020B0604020202020204" pitchFamily="34" charset="0"/>
                <a:hlinkClick r:id="rId4"/>
              </a:rPr>
              <a:t> </a:t>
            </a:r>
            <a:r>
              <a:rPr lang="en-US" sz="1200" dirty="0" err="1" smtClean="0">
                <a:latin typeface="Arial" panose="020B0604020202020204" pitchFamily="34" charset="0"/>
                <a:cs typeface="Arial" panose="020B0604020202020204" pitchFamily="34" charset="0"/>
                <a:hlinkClick r:id="rId4"/>
              </a:rPr>
              <a:t>Arif</a:t>
            </a:r>
            <a:r>
              <a:rPr lang="en-US" sz="1200" dirty="0" smtClean="0">
                <a:latin typeface="Arial" panose="020B0604020202020204" pitchFamily="34" charset="0"/>
                <a:cs typeface="Arial" panose="020B0604020202020204" pitchFamily="34" charset="0"/>
                <a:hlinkClick r:id="rId4"/>
              </a:rPr>
              <a:t>, PDA0206 </a:t>
            </a:r>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C329D5D-835B-244B-BCF5-C3863BEF6B03}"/>
              </a:ext>
            </a:extLst>
          </p:cNvPr>
          <p:cNvPicPr>
            <a:picLocks noChangeAspect="1"/>
          </p:cNvPicPr>
          <p:nvPr/>
        </p:nvPicPr>
        <p:blipFill rotWithShape="1">
          <a:blip r:embed="rId5">
            <a:extLst>
              <a:ext uri="{28A0092B-C50C-407E-A947-70E740481C1C}">
                <a14:useLocalDpi xmlns:a14="http://schemas.microsoft.com/office/drawing/2010/main" val="0"/>
              </a:ext>
            </a:extLst>
          </a:blip>
          <a:srcRect t="21165" b="-1"/>
          <a:stretch/>
        </p:blipFill>
        <p:spPr>
          <a:xfrm>
            <a:off x="8297747" y="4407114"/>
            <a:ext cx="3863905" cy="2004492"/>
          </a:xfrm>
          <a:prstGeom prst="rect">
            <a:avLst/>
          </a:prstGeom>
        </p:spPr>
      </p:pic>
      <p:sp>
        <p:nvSpPr>
          <p:cNvPr id="14" name="TextBox 13">
            <a:extLst>
              <a:ext uri="{FF2B5EF4-FFF2-40B4-BE49-F238E27FC236}">
                <a16:creationId xmlns:a16="http://schemas.microsoft.com/office/drawing/2014/main" id="{E827CCA8-3A1C-7941-B9B2-18B738CA2E8B}"/>
              </a:ext>
            </a:extLst>
          </p:cNvPr>
          <p:cNvSpPr txBox="1"/>
          <p:nvPr/>
        </p:nvSpPr>
        <p:spPr>
          <a:xfrm>
            <a:off x="8074593" y="3883023"/>
            <a:ext cx="4269807" cy="523220"/>
          </a:xfrm>
          <a:prstGeom prst="rect">
            <a:avLst/>
          </a:prstGeom>
          <a:noFill/>
        </p:spPr>
        <p:txBody>
          <a:bodyPr wrap="square" rtlCol="0">
            <a:spAutoFit/>
          </a:bodyPr>
          <a:lstStyle/>
          <a:p>
            <a:r>
              <a:rPr lang="en-US" sz="1400" b="1" dirty="0">
                <a:solidFill>
                  <a:schemeClr val="accent2">
                    <a:lumMod val="75000"/>
                  </a:schemeClr>
                </a:solidFill>
                <a:latin typeface="Gill Sans MT" panose="020B0502020104020203" pitchFamily="34" charset="77"/>
              </a:rPr>
              <a:t>Distribution and proportion of SIV-infected cells</a:t>
            </a:r>
          </a:p>
          <a:p>
            <a:r>
              <a:rPr lang="en-US" sz="1400" b="1" dirty="0">
                <a:solidFill>
                  <a:schemeClr val="accent2">
                    <a:lumMod val="75000"/>
                  </a:schemeClr>
                </a:solidFill>
                <a:latin typeface="Gill Sans MT" panose="020B0502020104020203" pitchFamily="34" charset="77"/>
              </a:rPr>
              <a:t> types  arranged by site throughout the FTR</a:t>
            </a:r>
          </a:p>
        </p:txBody>
      </p:sp>
      <p:sp>
        <p:nvSpPr>
          <p:cNvPr id="8" name="Rectangle 7">
            <a:extLst>
              <a:ext uri="{FF2B5EF4-FFF2-40B4-BE49-F238E27FC236}">
                <a16:creationId xmlns:a16="http://schemas.microsoft.com/office/drawing/2014/main" id="{64F9718F-EDEC-4140-A75E-8CC82A4D78F0}"/>
              </a:ext>
            </a:extLst>
          </p:cNvPr>
          <p:cNvSpPr/>
          <p:nvPr/>
        </p:nvSpPr>
        <p:spPr>
          <a:xfrm>
            <a:off x="78889" y="6177711"/>
            <a:ext cx="2273301" cy="276999"/>
          </a:xfrm>
          <a:prstGeom prst="rect">
            <a:avLst/>
          </a:prstGeom>
        </p:spPr>
        <p:txBody>
          <a:bodyPr wrap="square">
            <a:spAutoFit/>
          </a:bodyPr>
          <a:lstStyle/>
          <a:p>
            <a:r>
              <a:rPr lang="en-US" sz="1200" b="1" dirty="0" err="1">
                <a:latin typeface="Arial" panose="020B0604020202020204" pitchFamily="34" charset="0"/>
                <a:cs typeface="Arial" panose="020B0604020202020204" pitchFamily="34" charset="0"/>
              </a:rPr>
              <a:t>Stiehet</a:t>
            </a:r>
            <a:r>
              <a:rPr lang="en-US" sz="1200" b="1" dirty="0">
                <a:latin typeface="Arial" panose="020B0604020202020204" pitchFamily="34" charset="0"/>
                <a:cs typeface="Arial" panose="020B0604020202020204" pitchFamily="34" charset="0"/>
              </a:rPr>
              <a:t> al, 2016</a:t>
            </a:r>
          </a:p>
        </p:txBody>
      </p:sp>
      <p:sp>
        <p:nvSpPr>
          <p:cNvPr id="10" name="CuadroTexto 7">
            <a:extLst>
              <a:ext uri="{FF2B5EF4-FFF2-40B4-BE49-F238E27FC236}">
                <a16:creationId xmlns:a16="http://schemas.microsoft.com/office/drawing/2014/main" id="{2F480500-172F-4499-B1DE-201D8920B72C}"/>
              </a:ext>
            </a:extLst>
          </p:cNvPr>
          <p:cNvSpPr txBox="1"/>
          <p:nvPr/>
        </p:nvSpPr>
        <p:spPr>
          <a:xfrm>
            <a:off x="1447650" y="99294"/>
            <a:ext cx="6099048" cy="461665"/>
          </a:xfrm>
          <a:prstGeom prst="rect">
            <a:avLst/>
          </a:prstGeom>
          <a:noFill/>
        </p:spPr>
        <p:txBody>
          <a:bodyPr wrap="square">
            <a:spAutoFit/>
          </a:bodyPr>
          <a:lstStyle/>
          <a:p>
            <a:r>
              <a:rPr lang="es-AR" sz="2400" b="1" dirty="0">
                <a:solidFill>
                  <a:srgbClr val="E3000F"/>
                </a:solidFill>
                <a:latin typeface="Arial" panose="020B0604020202020204" pitchFamily="34" charset="0"/>
                <a:cs typeface="Arial" panose="020B0604020202020204" pitchFamily="34" charset="0"/>
              </a:rPr>
              <a:t>HIV cure</a:t>
            </a:r>
            <a:r>
              <a:rPr lang="en-US" sz="2400" dirty="0">
                <a:solidFill>
                  <a:schemeClr val="bg1"/>
                </a:solidFill>
                <a:latin typeface="Arial"/>
                <a:cs typeface="Arial"/>
              </a:rPr>
              <a:t>Y</a:t>
            </a:r>
            <a:endParaRPr lang="es-AR" sz="2400" dirty="0"/>
          </a:p>
        </p:txBody>
      </p:sp>
    </p:spTree>
    <p:extLst>
      <p:ext uri="{BB962C8B-B14F-4D97-AF65-F5344CB8AC3E}">
        <p14:creationId xmlns:p14="http://schemas.microsoft.com/office/powerpoint/2010/main" val="1729347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77671" y="281593"/>
            <a:ext cx="10411724" cy="122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ZA" sz="2200" b="1" dirty="0"/>
              <a:t>Induction of cross-neutralizing antibodies and protection from heterologous tier-2 SHIV challenge by an mRNA-based vaccine in macaques</a:t>
            </a:r>
            <a:endParaRPr lang="en-US" sz="2200" b="1" dirty="0"/>
          </a:p>
        </p:txBody>
      </p:sp>
      <p:sp>
        <p:nvSpPr>
          <p:cNvPr id="3" name="Rectangle 2">
            <a:extLst>
              <a:ext uri="{FF2B5EF4-FFF2-40B4-BE49-F238E27FC236}">
                <a16:creationId xmlns:a16="http://schemas.microsoft.com/office/drawing/2014/main" id="{73F8330E-69E8-9442-AAF5-DC9B19A9DB85}"/>
              </a:ext>
            </a:extLst>
          </p:cNvPr>
          <p:cNvSpPr/>
          <p:nvPr/>
        </p:nvSpPr>
        <p:spPr>
          <a:xfrm>
            <a:off x="1577671" y="94269"/>
            <a:ext cx="1433406" cy="461665"/>
          </a:xfrm>
          <a:prstGeom prst="rect">
            <a:avLst/>
          </a:prstGeom>
        </p:spPr>
        <p:txBody>
          <a:bodyPr wrap="none">
            <a:spAutoFit/>
          </a:bodyPr>
          <a:lstStyle/>
          <a:p>
            <a:r>
              <a:rPr lang="es-AR" sz="2400" b="1" dirty="0">
                <a:solidFill>
                  <a:srgbClr val="E3000F"/>
                </a:solidFill>
                <a:latin typeface="Arial" panose="020B0604020202020204" pitchFamily="34" charset="0"/>
                <a:cs typeface="Arial" panose="020B0604020202020204" pitchFamily="34" charset="0"/>
              </a:rPr>
              <a:t>HIV cure</a:t>
            </a:r>
            <a:endParaRPr lang="en-US" sz="2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9436498-DCD7-854A-B893-1CB1796C8BCF}"/>
              </a:ext>
            </a:extLst>
          </p:cNvPr>
          <p:cNvSpPr txBox="1"/>
          <p:nvPr/>
        </p:nvSpPr>
        <p:spPr>
          <a:xfrm>
            <a:off x="117987" y="1564862"/>
            <a:ext cx="6291552"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Although access to antiretroviral therapy has </a:t>
            </a:r>
            <a:r>
              <a:rPr lang="en-US" sz="1400" dirty="0" smtClean="0">
                <a:latin typeface="Arial" panose="020B0604020202020204" pitchFamily="34" charset="0"/>
                <a:cs typeface="Arial" panose="020B0604020202020204" pitchFamily="34" charset="0"/>
              </a:rPr>
              <a:t>increased, </a:t>
            </a:r>
            <a:r>
              <a:rPr lang="en-US" sz="1400" dirty="0">
                <a:latin typeface="Arial" panose="020B0604020202020204" pitchFamily="34" charset="0"/>
                <a:cs typeface="Arial" panose="020B0604020202020204" pitchFamily="34" charset="0"/>
              </a:rPr>
              <a:t>HIV-1 transmissions will continue into 2030 and beyond unless an HIV-1 vaccine capable of inducing broadly neutralizing antibodies (</a:t>
            </a:r>
            <a:r>
              <a:rPr lang="en-US" sz="1400" dirty="0" err="1">
                <a:latin typeface="Arial" panose="020B0604020202020204" pitchFamily="34" charset="0"/>
                <a:cs typeface="Arial" panose="020B0604020202020204" pitchFamily="34" charset="0"/>
              </a:rPr>
              <a:t>bNAbs</a:t>
            </a:r>
            <a:r>
              <a:rPr lang="en-US" sz="1400" dirty="0">
                <a:latin typeface="Arial" panose="020B0604020202020204" pitchFamily="34" charset="0"/>
                <a:cs typeface="Arial" panose="020B0604020202020204" pitchFamily="34" charset="0"/>
              </a:rPr>
              <a:t>) and protection against diverse viral strains is available. </a:t>
            </a:r>
          </a:p>
        </p:txBody>
      </p:sp>
      <p:sp>
        <p:nvSpPr>
          <p:cNvPr id="14" name="TextBox 13">
            <a:extLst>
              <a:ext uri="{FF2B5EF4-FFF2-40B4-BE49-F238E27FC236}">
                <a16:creationId xmlns:a16="http://schemas.microsoft.com/office/drawing/2014/main" id="{69A2F251-5CEC-2840-822A-7D30462506B9}"/>
              </a:ext>
            </a:extLst>
          </p:cNvPr>
          <p:cNvSpPr txBox="1"/>
          <p:nvPr/>
        </p:nvSpPr>
        <p:spPr>
          <a:xfrm>
            <a:off x="117987" y="2710719"/>
            <a:ext cx="6291552" cy="350865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Interestingly, induction of cross-neutralizing antibodies and protection from heterologous Tier-2 SHIV challenge by mRNA-based vaccine in macaques demonstrated: </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Progressive induction of autologous HIV-1 neutralization in macaques during the course of the immunization phase</a:t>
            </a:r>
          </a:p>
          <a:p>
            <a:pPr marL="800100" lvl="1" indent="-342900">
              <a:buFont typeface="+mj-lt"/>
              <a:buAutoNum type="arabicPeriod"/>
            </a:pPr>
            <a:endParaRPr lang="en-US" sz="8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Appearance of heterologous HIV-1 neutralization in macaques after repeated heterologous immunization</a:t>
            </a:r>
          </a:p>
          <a:p>
            <a:pPr marL="800100" lvl="1" indent="-342900">
              <a:buFont typeface="+mj-lt"/>
              <a:buAutoNum type="arabicPeriod"/>
            </a:pPr>
            <a:endParaRPr lang="en-US" sz="8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Broad-spectrum heterologous tier-2 neutralization in macaques at the end of immunization period</a:t>
            </a:r>
          </a:p>
          <a:p>
            <a:pPr marL="800100" lvl="1" indent="-342900">
              <a:buFont typeface="+mj-lt"/>
              <a:buAutoNum type="arabicPeriod"/>
            </a:pPr>
            <a:endParaRPr lang="en-US" sz="8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Protection against pathogenetic tier-2 SHIV (AD8) challenge in immunized macaques</a:t>
            </a:r>
          </a:p>
          <a:p>
            <a:pPr marL="800100" lvl="1" indent="-342900">
              <a:buFont typeface="+mj-lt"/>
              <a:buAutoNum type="arabicPeriod"/>
            </a:pPr>
            <a:endParaRPr lang="en-US" sz="8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Anti-CD4 binding site antibodies correlated with protection against SHIV-AD8 infection in vaccinated macaques.</a:t>
            </a:r>
          </a:p>
        </p:txBody>
      </p:sp>
      <p:pic>
        <p:nvPicPr>
          <p:cNvPr id="21" name="Picture 20">
            <a:extLst>
              <a:ext uri="{FF2B5EF4-FFF2-40B4-BE49-F238E27FC236}">
                <a16:creationId xmlns:a16="http://schemas.microsoft.com/office/drawing/2014/main" id="{65BD3B9E-DC9A-514A-8DAF-D424FF5C2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4947" y="1269608"/>
            <a:ext cx="2464448" cy="1672090"/>
          </a:xfrm>
          <a:prstGeom prst="rect">
            <a:avLst/>
          </a:prstGeom>
        </p:spPr>
      </p:pic>
      <p:grpSp>
        <p:nvGrpSpPr>
          <p:cNvPr id="38" name="Group 37">
            <a:extLst>
              <a:ext uri="{FF2B5EF4-FFF2-40B4-BE49-F238E27FC236}">
                <a16:creationId xmlns:a16="http://schemas.microsoft.com/office/drawing/2014/main" id="{BD7683F0-35BA-444D-915C-33C2E2AE4198}"/>
              </a:ext>
            </a:extLst>
          </p:cNvPr>
          <p:cNvGrpSpPr/>
          <p:nvPr/>
        </p:nvGrpSpPr>
        <p:grpSpPr>
          <a:xfrm>
            <a:off x="6547313" y="3089291"/>
            <a:ext cx="2570045" cy="1560664"/>
            <a:chOff x="6331095" y="3042835"/>
            <a:chExt cx="2570045" cy="1560664"/>
          </a:xfrm>
        </p:grpSpPr>
        <p:pic>
          <p:nvPicPr>
            <p:cNvPr id="28" name="Picture 27">
              <a:extLst>
                <a:ext uri="{FF2B5EF4-FFF2-40B4-BE49-F238E27FC236}">
                  <a16:creationId xmlns:a16="http://schemas.microsoft.com/office/drawing/2014/main" id="{185EBEC7-7F86-5F4B-B64A-D92C46E04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1095" y="3042835"/>
              <a:ext cx="2570045" cy="1432929"/>
            </a:xfrm>
            <a:prstGeom prst="rect">
              <a:avLst/>
            </a:prstGeom>
          </p:spPr>
        </p:pic>
        <p:sp>
          <p:nvSpPr>
            <p:cNvPr id="31" name="Rectangle 30">
              <a:extLst>
                <a:ext uri="{FF2B5EF4-FFF2-40B4-BE49-F238E27FC236}">
                  <a16:creationId xmlns:a16="http://schemas.microsoft.com/office/drawing/2014/main" id="{1121BE26-536A-A348-8289-4F5023DAEFE0}"/>
                </a:ext>
              </a:extLst>
            </p:cNvPr>
            <p:cNvSpPr/>
            <p:nvPr/>
          </p:nvSpPr>
          <p:spPr>
            <a:xfrm>
              <a:off x="8632723" y="4277032"/>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2D2F3C9-E851-E94B-8AAD-E29307F0CF5C}"/>
              </a:ext>
            </a:extLst>
          </p:cNvPr>
          <p:cNvGrpSpPr/>
          <p:nvPr/>
        </p:nvGrpSpPr>
        <p:grpSpPr>
          <a:xfrm>
            <a:off x="9497919" y="3074473"/>
            <a:ext cx="2491476" cy="1507694"/>
            <a:chOff x="9497919" y="3143300"/>
            <a:chExt cx="2491476" cy="1507694"/>
          </a:xfrm>
        </p:grpSpPr>
        <p:pic>
          <p:nvPicPr>
            <p:cNvPr id="27" name="Picture 26">
              <a:extLst>
                <a:ext uri="{FF2B5EF4-FFF2-40B4-BE49-F238E27FC236}">
                  <a16:creationId xmlns:a16="http://schemas.microsoft.com/office/drawing/2014/main" id="{11AFB2BA-DA01-314F-97C5-C8A8AF7DF8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7919" y="3143300"/>
              <a:ext cx="2491476" cy="1460199"/>
            </a:xfrm>
            <a:prstGeom prst="rect">
              <a:avLst/>
            </a:prstGeom>
          </p:spPr>
        </p:pic>
        <p:sp>
          <p:nvSpPr>
            <p:cNvPr id="32" name="Rectangle 31">
              <a:extLst>
                <a:ext uri="{FF2B5EF4-FFF2-40B4-BE49-F238E27FC236}">
                  <a16:creationId xmlns:a16="http://schemas.microsoft.com/office/drawing/2014/main" id="{A586D402-D3C2-D243-BA26-0E3784C79757}"/>
                </a:ext>
              </a:extLst>
            </p:cNvPr>
            <p:cNvSpPr/>
            <p:nvPr/>
          </p:nvSpPr>
          <p:spPr>
            <a:xfrm>
              <a:off x="11720978" y="4324527"/>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56E1C41-0BCC-B24E-9D76-0172CDE2A95B}"/>
              </a:ext>
            </a:extLst>
          </p:cNvPr>
          <p:cNvSpPr/>
          <p:nvPr/>
        </p:nvSpPr>
        <p:spPr>
          <a:xfrm>
            <a:off x="11748005" y="5851083"/>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914E34-7E01-7041-A606-AB333DB11B07}"/>
              </a:ext>
            </a:extLst>
          </p:cNvPr>
          <p:cNvSpPr/>
          <p:nvPr/>
        </p:nvSpPr>
        <p:spPr>
          <a:xfrm>
            <a:off x="8999475" y="5792976"/>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4A756A4-6A56-9E49-8EFD-3A660EBF03B0}"/>
              </a:ext>
            </a:extLst>
          </p:cNvPr>
          <p:cNvGrpSpPr/>
          <p:nvPr/>
        </p:nvGrpSpPr>
        <p:grpSpPr>
          <a:xfrm>
            <a:off x="6409539" y="1315870"/>
            <a:ext cx="3005825" cy="1672090"/>
            <a:chOff x="6163732" y="1296600"/>
            <a:chExt cx="3005825" cy="1672090"/>
          </a:xfrm>
        </p:grpSpPr>
        <p:pic>
          <p:nvPicPr>
            <p:cNvPr id="23" name="Picture 22">
              <a:extLst>
                <a:ext uri="{FF2B5EF4-FFF2-40B4-BE49-F238E27FC236}">
                  <a16:creationId xmlns:a16="http://schemas.microsoft.com/office/drawing/2014/main" id="{E752D377-253D-C242-9FFD-546FC35C0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732" y="1296600"/>
              <a:ext cx="2990164" cy="1672090"/>
            </a:xfrm>
            <a:prstGeom prst="rect">
              <a:avLst/>
            </a:prstGeom>
          </p:spPr>
        </p:pic>
        <p:sp>
          <p:nvSpPr>
            <p:cNvPr id="35" name="Rectangle 34">
              <a:extLst>
                <a:ext uri="{FF2B5EF4-FFF2-40B4-BE49-F238E27FC236}">
                  <a16:creationId xmlns:a16="http://schemas.microsoft.com/office/drawing/2014/main" id="{601A87F5-0E68-5D44-992A-D9B9EF270370}"/>
                </a:ext>
              </a:extLst>
            </p:cNvPr>
            <p:cNvSpPr/>
            <p:nvPr/>
          </p:nvSpPr>
          <p:spPr>
            <a:xfrm>
              <a:off x="8901140" y="2630640"/>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63527797-D6FC-374B-A158-30D4DC3FA03B}"/>
              </a:ext>
            </a:extLst>
          </p:cNvPr>
          <p:cNvSpPr/>
          <p:nvPr/>
        </p:nvSpPr>
        <p:spPr>
          <a:xfrm>
            <a:off x="10073275" y="6194297"/>
            <a:ext cx="2712135" cy="276999"/>
          </a:xfrm>
          <a:prstGeom prst="rect">
            <a:avLst/>
          </a:prstGeom>
        </p:spPr>
        <p:txBody>
          <a:bodyPr wrap="square">
            <a:spAutoFit/>
          </a:bodyPr>
          <a:lstStyle/>
          <a:p>
            <a:r>
              <a:rPr lang="en-ZA" sz="1200" dirty="0">
                <a:latin typeface="Arial" panose="020B0604020202020204" pitchFamily="34" charset="0"/>
                <a:cs typeface="Arial" panose="020B0604020202020204" pitchFamily="34" charset="0"/>
                <a:hlinkClick r:id="rId7"/>
              </a:rPr>
              <a:t>Paolo </a:t>
            </a:r>
            <a:r>
              <a:rPr lang="en-ZA" sz="1200" dirty="0" err="1">
                <a:latin typeface="Arial" panose="020B0604020202020204" pitchFamily="34" charset="0"/>
                <a:cs typeface="Arial" panose="020B0604020202020204" pitchFamily="34" charset="0"/>
                <a:hlinkClick r:id="rId7"/>
              </a:rPr>
              <a:t>Lusso</a:t>
            </a:r>
            <a:r>
              <a:rPr lang="en-ZA" sz="1200" dirty="0">
                <a:latin typeface="Arial" panose="020B0604020202020204" pitchFamily="34" charset="0"/>
                <a:cs typeface="Arial" panose="020B0604020202020204" pitchFamily="34" charset="0"/>
                <a:hlinkClick r:id="rId7"/>
              </a:rPr>
              <a:t>, </a:t>
            </a:r>
            <a:r>
              <a:rPr lang="en-ZA" sz="1200" dirty="0">
                <a:solidFill>
                  <a:srgbClr val="333333"/>
                </a:solidFill>
                <a:latin typeface="Arial" panose="020B0604020202020204" pitchFamily="34" charset="0"/>
                <a:cs typeface="Arial" panose="020B0604020202020204" pitchFamily="34" charset="0"/>
                <a:hlinkClick r:id="rId7"/>
              </a:rPr>
              <a:t>OAALB0101 </a:t>
            </a:r>
            <a:endParaRPr lang="en-US" sz="12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4F44E7F6-A48E-F949-9543-A8678AE18D15}"/>
              </a:ext>
            </a:extLst>
          </p:cNvPr>
          <p:cNvGrpSpPr/>
          <p:nvPr/>
        </p:nvGrpSpPr>
        <p:grpSpPr>
          <a:xfrm>
            <a:off x="7451631" y="4636002"/>
            <a:ext cx="3758235" cy="1631531"/>
            <a:chOff x="7451631" y="4595444"/>
            <a:chExt cx="3758235" cy="1672090"/>
          </a:xfrm>
        </p:grpSpPr>
        <p:pic>
          <p:nvPicPr>
            <p:cNvPr id="29" name="Picture 28">
              <a:extLst>
                <a:ext uri="{FF2B5EF4-FFF2-40B4-BE49-F238E27FC236}">
                  <a16:creationId xmlns:a16="http://schemas.microsoft.com/office/drawing/2014/main" id="{2389DEC5-5A30-E643-AE40-23BADC06E4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51631" y="4595444"/>
              <a:ext cx="3659048" cy="1672090"/>
            </a:xfrm>
            <a:prstGeom prst="rect">
              <a:avLst/>
            </a:prstGeom>
          </p:spPr>
        </p:pic>
        <p:sp>
          <p:nvSpPr>
            <p:cNvPr id="41" name="Rectangle 40">
              <a:extLst>
                <a:ext uri="{FF2B5EF4-FFF2-40B4-BE49-F238E27FC236}">
                  <a16:creationId xmlns:a16="http://schemas.microsoft.com/office/drawing/2014/main" id="{1A6B3AA6-4BB4-2142-92ED-3D3AC66E9BA3}"/>
                </a:ext>
              </a:extLst>
            </p:cNvPr>
            <p:cNvSpPr/>
            <p:nvPr/>
          </p:nvSpPr>
          <p:spPr>
            <a:xfrm>
              <a:off x="10815736" y="5931235"/>
              <a:ext cx="394130"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085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7DA5F8-D59F-40D8-8E80-459CF8E04BA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a0e1dfa-61eb-48b9-80bb-a2770ec06ea8"/>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AE8FE3-8822-44AC-95BA-D87DD625F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701</TotalTime>
  <Words>2646</Words>
  <Application>Microsoft Office PowerPoint</Application>
  <PresentationFormat>Widescreen</PresentationFormat>
  <Paragraphs>191</Paragraphs>
  <Slides>10</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Cordia New</vt:lpstr>
      <vt:lpstr>Courier New</vt:lpstr>
      <vt:lpstr>Gill Sans MT</vt:lpstr>
      <vt:lpstr>Office Theme</vt:lpstr>
      <vt:lpstr>Prism 8</vt:lpstr>
      <vt:lpstr>PowerPoint Presentation</vt:lpstr>
      <vt:lpstr>PowerPoint Presentation</vt:lpstr>
      <vt:lpstr>Introduction</vt:lpstr>
      <vt:lpstr>PowerPoint Presentation</vt:lpstr>
      <vt:lpstr>PowerPoint Presentation</vt:lpstr>
      <vt:lpstr>Effects of immune-check point inhibitors on anti-HIV specific immune responses and HIV-reservoir in people living with HIV (PLHIV) and cancer</vt:lpstr>
      <vt:lpstr>HIV cureY Willingness to participate in short and extended analytic treatment interruption (ATI) during HIV remission trials</vt:lpstr>
      <vt:lpstr>Th17 cells are early targets of SIV during acute infection in rhesus macaque vaginal challenge model</vt:lpstr>
      <vt:lpstr>PowerPoint Presentation</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226</cp:revision>
  <dcterms:created xsi:type="dcterms:W3CDTF">2015-07-06T08:16:27Z</dcterms:created>
  <dcterms:modified xsi:type="dcterms:W3CDTF">2021-04-16T06:45:15Z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