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517" r:id="rId5"/>
    <p:sldId id="342" r:id="rId6"/>
    <p:sldId id="516" r:id="rId7"/>
    <p:sldId id="515" r:id="rId8"/>
    <p:sldId id="505" r:id="rId9"/>
    <p:sldId id="506" r:id="rId10"/>
    <p:sldId id="507" r:id="rId11"/>
    <p:sldId id="50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ina" initials="I" lastIdx="0" clrIdx="0"/>
  <p:cmAuthor id="1" name="Elisa de Castro Alvarez" initials="EdCA" lastIdx="6" clrIdx="1"/>
  <p:cmAuthor id="2" name="Laura Fernandez Diaz" initials="LFD" lastIdx="27" clrIdx="2"/>
  <p:cmAuthor id="3" name="Irina Lut" initials="IL" lastIdx="5" clrIdx="3"/>
  <p:cmAuthor id="4" name="Taruna Gupta" initials="TG" lastIdx="52" clrIdx="4">
    <p:extLst>
      <p:ext uri="{19B8F6BF-5375-455C-9EA6-DF929625EA0E}">
        <p15:presenceInfo xmlns:p15="http://schemas.microsoft.com/office/powerpoint/2012/main" userId="795968865cb70a96" providerId="Windows Live"/>
      </p:ext>
    </p:extLst>
  </p:cmAuthor>
  <p:cmAuthor id="5" name="Lucy Kanya" initials="" lastIdx="2" clrIdx="5"/>
  <p:cmAuthor id="6" name="Radka Serakova" initials="RS" lastIdx="8" clrIdx="6">
    <p:extLst>
      <p:ext uri="{19B8F6BF-5375-455C-9EA6-DF929625EA0E}">
        <p15:presenceInfo xmlns:p15="http://schemas.microsoft.com/office/powerpoint/2012/main" userId="S-1-5-21-1220945662-2139871995-725345543-10306" providerId="AD"/>
      </p:ext>
    </p:extLst>
  </p:cmAuthor>
  <p:cmAuthor id="7" name="Teri Roberts" initials="TR" lastIdx="2" clrIdx="7">
    <p:extLst>
      <p:ext uri="{19B8F6BF-5375-455C-9EA6-DF929625EA0E}">
        <p15:presenceInfo xmlns:p15="http://schemas.microsoft.com/office/powerpoint/2012/main" userId="S::teri.roberts@iasociety.org::037c9fee-5bfb-411b-9dd8-8c9d890df7b6" providerId="AD"/>
      </p:ext>
    </p:extLst>
  </p:cmAuthor>
  <p:cmAuthor id="8" name="Amy Henderson" initials="AH" lastIdx="19" clrIdx="8">
    <p:extLst>
      <p:ext uri="{19B8F6BF-5375-455C-9EA6-DF929625EA0E}">
        <p15:presenceInfo xmlns:p15="http://schemas.microsoft.com/office/powerpoint/2012/main" userId="S::amy.henderson@iasociety.org::e0eff513-c659-43c9-b4bd-afffbce8d7ba" providerId="AD"/>
      </p:ext>
    </p:extLst>
  </p:cmAuthor>
  <p:cmAuthor id="9" name="Guest User" initials="GU" lastIdx="6" clrIdx="9">
    <p:extLst>
      <p:ext uri="{19B8F6BF-5375-455C-9EA6-DF929625EA0E}">
        <p15:presenceInfo xmlns:p15="http://schemas.microsoft.com/office/powerpoint/2012/main" userId="S::urn:spo:anon#f804d08e58260a8c39beecbf366e87684d0640ed21fee63d7e457299bea2a3b8::" providerId="AD"/>
      </p:ext>
    </p:extLst>
  </p:cmAuthor>
  <p:cmAuthor id="10" name="Marlène Bras" initials="MB" lastIdx="4" clrIdx="10">
    <p:extLst>
      <p:ext uri="{19B8F6BF-5375-455C-9EA6-DF929625EA0E}">
        <p15:presenceInfo xmlns:p15="http://schemas.microsoft.com/office/powerpoint/2012/main" userId="S::marlene.bras@iasociety.org::6dec99bb-6012-4053-8cb2-4eb6ff6b9486" providerId="AD"/>
      </p:ext>
    </p:extLst>
  </p:cmAuthor>
  <p:cmAuthor id="11" name="Tara Mansell" initials="TM" lastIdx="16" clrIdx="11">
    <p:extLst>
      <p:ext uri="{19B8F6BF-5375-455C-9EA6-DF929625EA0E}">
        <p15:presenceInfo xmlns:p15="http://schemas.microsoft.com/office/powerpoint/2012/main" userId="S::tara.mansell@iasociety.org::48e95b18-80d7-4e4b-9b88-7a73aa9a2259" providerId="AD"/>
      </p:ext>
    </p:extLst>
  </p:cmAuthor>
  <p:cmAuthor id="12" name="Anna Grimsrud" initials="AG" lastIdx="8" clrIdx="12">
    <p:extLst>
      <p:ext uri="{19B8F6BF-5375-455C-9EA6-DF929625EA0E}">
        <p15:presenceInfo xmlns:p15="http://schemas.microsoft.com/office/powerpoint/2012/main" userId="S::anna.grimsrud@iasociety.org::f85a3dff-7d89-4dbf-9104-c8b3290d15ec" providerId="AD"/>
      </p:ext>
    </p:extLst>
  </p:cmAuthor>
  <p:cmAuthor id="13" name="Lucy Stackpool-Moore" initials="LS" lastIdx="7" clrIdx="13">
    <p:extLst>
      <p:ext uri="{19B8F6BF-5375-455C-9EA6-DF929625EA0E}">
        <p15:presenceInfo xmlns:p15="http://schemas.microsoft.com/office/powerpoint/2012/main" userId="S::lucy.stackpool-moore@iasociety.org::29233e98-1389-4ad2-ad3b-44361e4cfe15" providerId="AD"/>
      </p:ext>
    </p:extLst>
  </p:cmAuthor>
  <p:cmAuthor id="14" name="Rosanne Lamplough" initials="RL" lastIdx="1" clrIdx="14">
    <p:extLst>
      <p:ext uri="{19B8F6BF-5375-455C-9EA6-DF929625EA0E}">
        <p15:presenceInfo xmlns:p15="http://schemas.microsoft.com/office/powerpoint/2012/main" userId="S::rosanne.lamplough@iasociety.org::2665370f-ced2-40ca-80dd-9a1cd6ff6495" providerId="AD"/>
      </p:ext>
    </p:extLst>
  </p:cmAuthor>
  <p:cmAuthor id="15" name="Roger Tatoud" initials="RT" lastIdx="23" clrIdx="15">
    <p:extLst>
      <p:ext uri="{19B8F6BF-5375-455C-9EA6-DF929625EA0E}">
        <p15:presenceInfo xmlns:p15="http://schemas.microsoft.com/office/powerpoint/2012/main" userId="S::roger.tatoud@iasociety.org::530243c4-39b4-4396-ba2f-a0130b861ec8" providerId="AD"/>
      </p:ext>
    </p:extLst>
  </p:cmAuthor>
  <p:cmAuthor id="16" name="Nelli Bazarova" initials="NB" lastIdx="5" clrIdx="16">
    <p:extLst>
      <p:ext uri="{19B8F6BF-5375-455C-9EA6-DF929625EA0E}">
        <p15:presenceInfo xmlns:p15="http://schemas.microsoft.com/office/powerpoint/2012/main" userId="S::nelli.bazarova@iasociety.org::bc653105-99e7-4826-9f1d-c2cc505f780c" providerId="AD"/>
      </p:ext>
    </p:extLst>
  </p:cmAuthor>
  <p:cmAuthor id="17" name="Kasoka Kasoka" initials="KK" lastIdx="4" clrIdx="17">
    <p:extLst>
      <p:ext uri="{19B8F6BF-5375-455C-9EA6-DF929625EA0E}">
        <p15:presenceInfo xmlns:p15="http://schemas.microsoft.com/office/powerpoint/2012/main" userId="S-1-5-21-1220945662-2139871995-725345543-10533" providerId="AD"/>
      </p:ext>
    </p:extLst>
  </p:cmAuthor>
  <p:cmAuthor id="18" name="Nelli Bazarova" initials="NB [2]" lastIdx="2" clrIdx="18">
    <p:extLst>
      <p:ext uri="{19B8F6BF-5375-455C-9EA6-DF929625EA0E}">
        <p15:presenceInfo xmlns:p15="http://schemas.microsoft.com/office/powerpoint/2012/main" userId="S-1-5-21-1220945662-2139871995-725345543-10243" providerId="AD"/>
      </p:ext>
    </p:extLst>
  </p:cmAuthor>
  <p:cmAuthor id="19" name="Janette" initials="JB" lastIdx="15" clrIdx="19">
    <p:extLst>
      <p:ext uri="{19B8F6BF-5375-455C-9EA6-DF929625EA0E}">
        <p15:presenceInfo xmlns:p15="http://schemas.microsoft.com/office/powerpoint/2012/main" userId="Janette" providerId="None"/>
      </p:ext>
    </p:extLst>
  </p:cmAuthor>
  <p:cmAuthor id="20" name="Lucy Stackpool-Moore" initials="LS [2]" lastIdx="2" clrIdx="20">
    <p:extLst>
      <p:ext uri="{19B8F6BF-5375-455C-9EA6-DF929625EA0E}">
        <p15:presenceInfo xmlns:p15="http://schemas.microsoft.com/office/powerpoint/2012/main" userId="S-1-5-21-1220945662-2139871995-725345543-104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A998C"/>
    <a:srgbClr val="E6000F"/>
    <a:srgbClr val="008000"/>
    <a:srgbClr val="E3000F"/>
    <a:srgbClr val="ED5C66"/>
    <a:srgbClr val="FE8946"/>
    <a:srgbClr val="818386"/>
    <a:srgbClr val="3DB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DA887-D2B5-5B82-3DB4-BFFE0A900AD8}" v="5" dt="2020-11-11T11:33:47.714"/>
    <p1510:client id="{729D2A24-0335-86AC-D317-ECF6C866DB63}" v="30" dt="2020-12-07T09:27:11.450"/>
    <p1510:client id="{76460476-CBCE-1E6B-7DE1-547BF8875440}" v="1" dt="2020-12-04T17:11:45.371"/>
    <p1510:client id="{78FC06BD-09EC-114A-A3F7-4C30868641BC}" v="1" dt="2020-11-18T14:20:23.863"/>
    <p1510:client id="{7C2B4EA3-020A-EF47-AD75-5BCDD8FD5F6F}" v="12" dt="2020-12-07T13:52:23.293"/>
    <p1510:client id="{92456579-E9FE-356F-79E4-589653EB287D}" v="186" dt="2020-12-03T12:40:58.016"/>
    <p1510:client id="{BA11D0FC-1686-9B1A-94A1-91E8B7268F44}" v="30" dt="2020-12-04T15:16:20.493"/>
    <p1510:client id="{BF254DE0-729C-4C89-86CA-9F0B46603FD0}" v="10" dt="2020-12-01T11:00:30.298"/>
    <p1510:client id="{EE1AA356-3E4D-6906-3B83-F75AF9BA4DC3}" v="5" dt="2020-12-04T17:37:35.255"/>
    <p1510:client id="{F5163791-E857-D336-DBF7-169B8667666D}" v="8" dt="2020-11-18T14:16:40.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13" autoAdjust="0"/>
  </p:normalViewPr>
  <p:slideViewPr>
    <p:cSldViewPr snapToGrid="0">
      <p:cViewPr varScale="1">
        <p:scale>
          <a:sx n="75" d="100"/>
          <a:sy n="75" d="100"/>
        </p:scale>
        <p:origin x="1824" y="5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AFFDA-3892-4AB0-961E-54459459815A}" type="datetimeFigureOut">
              <a:rPr lang="en-GB" smtClean="0"/>
              <a:t>15/04/2021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7D159-9DD4-41A1-915D-943A0A890F2B}" type="slidenum">
              <a:rPr lang="en-GB" smtClean="0"/>
              <a:t>‹#›</a:t>
            </a:fld>
            <a:endParaRPr lang="en-GB"/>
          </a:p>
        </p:txBody>
      </p:sp>
    </p:spTree>
    <p:extLst>
      <p:ext uri="{BB962C8B-B14F-4D97-AF65-F5344CB8AC3E}">
        <p14:creationId xmlns:p14="http://schemas.microsoft.com/office/powerpoint/2010/main" val="157268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7D159-9DD4-41A1-915D-943A0A890F2B}" type="slidenum">
              <a:rPr lang="en-GB" smtClean="0"/>
              <a:t>2</a:t>
            </a:fld>
            <a:endParaRPr lang="en-GB"/>
          </a:p>
        </p:txBody>
      </p:sp>
    </p:spTree>
    <p:extLst>
      <p:ext uri="{BB962C8B-B14F-4D97-AF65-F5344CB8AC3E}">
        <p14:creationId xmlns:p14="http://schemas.microsoft.com/office/powerpoint/2010/main" val="258966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7D159-9DD4-41A1-915D-943A0A890F2B}" type="slidenum">
              <a:rPr lang="en-GB" smtClean="0"/>
              <a:t>4</a:t>
            </a:fld>
            <a:endParaRPr lang="en-GB"/>
          </a:p>
        </p:txBody>
      </p:sp>
    </p:spTree>
    <p:extLst>
      <p:ext uri="{BB962C8B-B14F-4D97-AF65-F5344CB8AC3E}">
        <p14:creationId xmlns:p14="http://schemas.microsoft.com/office/powerpoint/2010/main" val="327414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noProof="0" dirty="0">
                <a:solidFill>
                  <a:srgbClr val="333333"/>
                </a:solidFill>
                <a:effectLst/>
                <a:latin typeface="Arial" panose="020B0604020202020204" pitchFamily="34" charset="0"/>
                <a:cs typeface="Arial" panose="020B0604020202020204" pitchFamily="34" charset="0"/>
              </a:rPr>
              <a:t>Enabling policy development to create a workplace environment that is friendly for vulnerable men who have sex with men and trans individuals in corporate and educational institutions</a:t>
            </a:r>
          </a:p>
          <a:p>
            <a:endParaRPr lang="en-GB" b="1" i="0" noProof="0" dirty="0">
              <a:solidFill>
                <a:srgbClr val="000000"/>
              </a:solidFill>
              <a:effectLst/>
              <a:latin typeface="Arial" panose="020B0604020202020204" pitchFamily="34" charset="0"/>
              <a:cs typeface="Arial" panose="020B0604020202020204" pitchFamily="34" charset="0"/>
            </a:endParaRPr>
          </a:p>
          <a:p>
            <a:r>
              <a:rPr lang="en-GB" b="1" i="0" noProof="0" dirty="0">
                <a:solidFill>
                  <a:srgbClr val="000000"/>
                </a:solidFill>
                <a:effectLst/>
                <a:latin typeface="Arial" panose="020B0604020202020204" pitchFamily="34" charset="0"/>
                <a:cs typeface="Arial" panose="020B0604020202020204" pitchFamily="34" charset="0"/>
              </a:rPr>
              <a:t>BACKGROUND</a:t>
            </a:r>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While consensual same-sex sexual acts have been decriminalized in India, there are limited laws/policies that protect discrimination against men who have sex with men and trans women communities in workplaces and educational institutions.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Humsafar studies show that 65% of transgender individuals drop out of school due to bullying and harassment, and subsequently are less motivated to engage in stable employment as they fear continued discrimination and harassment.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Lack of workplace policies that are friendly to men who have sex with men and trans women results in low self-esteem, fear, heightened exposure to bullying and harassment, poor performance at work and lack of job security.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Hostile attitudes towards men who have sex with men and trans women also contributes to employment inequality, marginalization and socioeconomic alienation for men who have sex with men  and trans women at workplaces and educational institutions. </a:t>
            </a:r>
          </a:p>
          <a:p>
            <a:r>
              <a:rPr lang="en-GB" noProof="0" dirty="0">
                <a:latin typeface="Arial" panose="020B0604020202020204" pitchFamily="34" charset="0"/>
                <a:cs typeface="Arial" panose="020B0604020202020204" pitchFamily="34" charset="0"/>
              </a:rPr>
              <a:t/>
            </a:r>
            <a:br>
              <a:rPr lang="en-GB" noProof="0" dirty="0">
                <a:latin typeface="Arial" panose="020B0604020202020204" pitchFamily="34" charset="0"/>
                <a:cs typeface="Arial" panose="020B0604020202020204" pitchFamily="34" charset="0"/>
              </a:rPr>
            </a:br>
            <a:r>
              <a:rPr lang="en-GB" b="1" i="0" noProof="0" dirty="0">
                <a:solidFill>
                  <a:srgbClr val="000000"/>
                </a:solidFill>
                <a:effectLst/>
                <a:latin typeface="Arial" panose="020B0604020202020204" pitchFamily="34" charset="0"/>
                <a:cs typeface="Arial" panose="020B0604020202020204" pitchFamily="34" charset="0"/>
              </a:rPr>
              <a:t>DESCRIPTION</a:t>
            </a:r>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The forum convenes judges and magistrates representing 16 sub-Saharan countries to share successes, challenges and advancements in the human rights-based Humsafar Trust. The trust is a community-based organization working in 27 states of India, which focuses on capacity building and sensitization of key policy makers and stakeholders.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The advocacy initiative undertakes capacity building of corporates and educational institutions to have non-discriminatory policies and of community support groups to address issues of violence and harassment faced by men who have sex with men and trans women.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0" i="0" noProof="0" dirty="0">
                <a:solidFill>
                  <a:srgbClr val="000000"/>
                </a:solidFill>
                <a:effectLst/>
                <a:latin typeface="Arial" panose="020B0604020202020204" pitchFamily="34" charset="0"/>
                <a:cs typeface="Arial" panose="020B0604020202020204" pitchFamily="34" charset="0"/>
              </a:rPr>
              <a:t>Different methodologies, including discussions, presentations and staging men who have sex with men- and trans-themed play performances, are used to engage corporates and educational spaces to encourage policy development and innovative initiatives to create spaces that are friendly for men who have sex with men and trans communities. </a:t>
            </a:r>
          </a:p>
          <a:p>
            <a:endParaRPr lang="en-GB" b="0" i="0" noProof="0" dirty="0">
              <a:solidFill>
                <a:srgbClr val="000000"/>
              </a:solidFill>
              <a:effectLst/>
              <a:latin typeface="Arial" panose="020B0604020202020204" pitchFamily="34" charset="0"/>
              <a:cs typeface="Arial" panose="020B0604020202020204" pitchFamily="34" charset="0"/>
            </a:endParaRPr>
          </a:p>
          <a:p>
            <a:r>
              <a:rPr lang="en-GB" b="1" i="0" noProof="0" dirty="0">
                <a:solidFill>
                  <a:srgbClr val="000000"/>
                </a:solidFill>
                <a:effectLst/>
                <a:latin typeface="Arial" panose="020B0604020202020204" pitchFamily="34" charset="0"/>
                <a:cs typeface="Arial" panose="020B0604020202020204" pitchFamily="34" charset="0"/>
              </a:rPr>
              <a:t>LESSONS LEARNED</a:t>
            </a:r>
          </a:p>
          <a:p>
            <a:r>
              <a:rPr lang="en-GB" b="0" i="0" noProof="0" dirty="0">
                <a:solidFill>
                  <a:srgbClr val="000000"/>
                </a:solidFill>
                <a:effectLst/>
                <a:latin typeface="Arial" panose="020B0604020202020204" pitchFamily="34" charset="0"/>
                <a:cs typeface="Arial" panose="020B0604020202020204" pitchFamily="34" charset="0"/>
              </a:rPr>
              <a:t>There is limited social awareness of men who have sex with men and trans communities, and this often leads to stigma and discrimination of these individuals. In the absence of policies that are friendly for men who have sex with men and trans women and that do not address violence/assault, redressal cells, individuals hesitate to report these experiences. Legal recourse is limited, and current laws governing assault and harassment are not gender-neutral and/or do not recognize men who have sex with men and trans individuals.</a:t>
            </a:r>
            <a:endParaRPr lang="en-GB" b="1" i="0" noProof="0" dirty="0">
              <a:solidFill>
                <a:srgbClr val="000000"/>
              </a:solidFill>
              <a:effectLst/>
              <a:latin typeface="Arial" panose="020B0604020202020204" pitchFamily="34" charset="0"/>
              <a:cs typeface="Arial" panose="020B0604020202020204" pitchFamily="34" charset="0"/>
            </a:endParaRPr>
          </a:p>
          <a:p>
            <a:endParaRPr lang="en-GB" b="1" i="0" noProof="0" dirty="0">
              <a:solidFill>
                <a:srgbClr val="000000"/>
              </a:solidFill>
              <a:effectLst/>
              <a:latin typeface="Arial" panose="020B0604020202020204" pitchFamily="34" charset="0"/>
              <a:cs typeface="Arial" panose="020B0604020202020204" pitchFamily="34" charset="0"/>
            </a:endParaRPr>
          </a:p>
          <a:p>
            <a:r>
              <a:rPr lang="en-GB" b="1" i="0" noProof="0" dirty="0">
                <a:solidFill>
                  <a:srgbClr val="000000"/>
                </a:solidFill>
                <a:effectLst/>
                <a:latin typeface="Arial" panose="020B0604020202020204" pitchFamily="34" charset="0"/>
                <a:cs typeface="Arial" panose="020B0604020202020204" pitchFamily="34" charset="0"/>
              </a:rPr>
              <a:t>CONCLUSIONS</a:t>
            </a:r>
          </a:p>
          <a:p>
            <a:r>
              <a:rPr lang="en-GB" b="0" i="0" noProof="0" dirty="0">
                <a:solidFill>
                  <a:srgbClr val="000000"/>
                </a:solidFill>
                <a:effectLst/>
                <a:latin typeface="Arial" panose="020B0604020202020204" pitchFamily="34" charset="0"/>
                <a:cs typeface="Arial" panose="020B0604020202020204" pitchFamily="34" charset="0"/>
              </a:rPr>
              <a:t>Advocacy and sensitization have helped 38 corporates and educational institutions develop anti-harassment policies and the formation of support networks to enable workplace environments that are friendly for men who have sex with men and trans communities. It is important to continue advocacy efforts in corporate and educational spaces that will strengthen community voices and enable them to express their sexuality and enhance their productivity, make workplaces more inclusive. This results in improved mental health and creation of job opportunities for trans communities that will reduce their vulnerability to HIV and AIDS. </a:t>
            </a:r>
            <a:endParaRPr lang="en-GB" b="1" i="0" noProof="0" dirty="0">
              <a:solidFill>
                <a:srgbClr val="00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FC7D159-9DD4-41A1-915D-943A0A890F2B}" type="slidenum">
              <a:rPr lang="en-GB" smtClean="0"/>
              <a:t>5</a:t>
            </a:fld>
            <a:endParaRPr lang="en-GB"/>
          </a:p>
        </p:txBody>
      </p:sp>
    </p:spTree>
    <p:extLst>
      <p:ext uri="{BB962C8B-B14F-4D97-AF65-F5344CB8AC3E}">
        <p14:creationId xmlns:p14="http://schemas.microsoft.com/office/powerpoint/2010/main" val="1215000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noProof="0" dirty="0" smtClean="0">
                <a:solidFill>
                  <a:srgbClr val="333333"/>
                </a:solidFill>
                <a:effectLst/>
                <a:latin typeface="Arial" panose="020B0604020202020204" pitchFamily="34" charset="0"/>
                <a:cs typeface="Arial" panose="020B0604020202020204" pitchFamily="34" charset="0"/>
              </a:rPr>
              <a:t>Greater involvement of people living with HIV in research: The experience of the regional study on violence and women living with HIV in Latin America</a:t>
            </a:r>
          </a:p>
          <a:p>
            <a:pPr algn="l"/>
            <a:endParaRPr lang="en-GB" b="1" i="0" noProof="0" dirty="0" smtClean="0">
              <a:solidFill>
                <a:srgbClr val="333333"/>
              </a:solidFill>
              <a:effectLst/>
              <a:latin typeface="Arial" panose="020B0604020202020204" pitchFamily="34" charset="0"/>
              <a:cs typeface="Arial" panose="020B0604020202020204" pitchFamily="34" charset="0"/>
            </a:endParaRPr>
          </a:p>
          <a:p>
            <a:r>
              <a:rPr lang="en-GB" b="1" i="0" noProof="0" dirty="0" smtClean="0">
                <a:solidFill>
                  <a:srgbClr val="000000"/>
                </a:solidFill>
                <a:effectLst/>
                <a:latin typeface="Arial" panose="020B0604020202020204" pitchFamily="34" charset="0"/>
                <a:cs typeface="Arial" panose="020B0604020202020204" pitchFamily="34" charset="0"/>
              </a:rPr>
              <a:t>BACKGROUND</a:t>
            </a:r>
          </a:p>
          <a:p>
            <a:r>
              <a:rPr lang="en-GB" b="0" i="0" noProof="0" dirty="0" smtClean="0">
                <a:solidFill>
                  <a:srgbClr val="000000"/>
                </a:solidFill>
                <a:effectLst/>
                <a:latin typeface="Arial" panose="020B0604020202020204" pitchFamily="34" charset="0"/>
                <a:cs typeface="Arial" panose="020B0604020202020204" pitchFamily="34" charset="0"/>
              </a:rPr>
              <a:t>The Regional Study on Violence and Women Living with HIV in Latin America was carried out by ICW Latina, </a:t>
            </a:r>
            <a:r>
              <a:rPr lang="en-GB" b="0" i="0" noProof="0" dirty="0" err="1" smtClean="0">
                <a:solidFill>
                  <a:srgbClr val="000000"/>
                </a:solidFill>
                <a:effectLst/>
                <a:latin typeface="Arial" panose="020B0604020202020204" pitchFamily="34" charset="0"/>
                <a:cs typeface="Arial" panose="020B0604020202020204" pitchFamily="34" charset="0"/>
              </a:rPr>
              <a:t>Hivos</a:t>
            </a:r>
            <a:r>
              <a:rPr lang="en-GB" b="0" i="0" noProof="0" dirty="0" smtClean="0">
                <a:solidFill>
                  <a:srgbClr val="000000"/>
                </a:solidFill>
                <a:effectLst/>
                <a:latin typeface="Arial" panose="020B0604020202020204" pitchFamily="34" charset="0"/>
                <a:cs typeface="Arial" panose="020B0604020202020204" pitchFamily="34" charset="0"/>
              </a:rPr>
              <a:t>, Development Connections and Salamander Trust in 2018. It followed the GIPA principle. We documented participation of women living with HIV using the following criteria: knowledge and skills used, skills development, autonomy of decision making, and ownership.</a:t>
            </a:r>
            <a:r>
              <a:rPr lang="en-GB" noProof="0" dirty="0" smtClean="0">
                <a:latin typeface="Arial" panose="020B0604020202020204" pitchFamily="34" charset="0"/>
                <a:cs typeface="Arial" panose="020B0604020202020204" pitchFamily="34" charset="0"/>
              </a:rPr>
              <a:t/>
            </a:r>
            <a:br>
              <a:rPr lang="en-GB" noProof="0" dirty="0" smtClean="0">
                <a:latin typeface="Arial" panose="020B0604020202020204" pitchFamily="34" charset="0"/>
                <a:cs typeface="Arial" panose="020B0604020202020204" pitchFamily="34" charset="0"/>
              </a:rPr>
            </a:br>
            <a:endParaRPr lang="en-GB" noProof="0" dirty="0" smtClean="0">
              <a:latin typeface="Arial" panose="020B0604020202020204" pitchFamily="34" charset="0"/>
              <a:cs typeface="Arial" panose="020B0604020202020204" pitchFamily="34" charset="0"/>
            </a:endParaRPr>
          </a:p>
          <a:p>
            <a:r>
              <a:rPr lang="en-GB" b="1" i="0" noProof="0" dirty="0" smtClean="0">
                <a:solidFill>
                  <a:srgbClr val="000000"/>
                </a:solidFill>
                <a:effectLst/>
                <a:latin typeface="Arial" panose="020B0604020202020204" pitchFamily="34" charset="0"/>
                <a:cs typeface="Arial" panose="020B0604020202020204" pitchFamily="34" charset="0"/>
              </a:rPr>
              <a:t>DESCRIPTION</a:t>
            </a:r>
            <a:endParaRPr lang="en-GB" b="0" i="0" noProof="0" dirty="0" smtClean="0">
              <a:solidFill>
                <a:srgbClr val="000000"/>
              </a:solidFill>
              <a:effectLst/>
              <a:latin typeface="Arial" panose="020B0604020202020204" pitchFamily="34" charset="0"/>
              <a:cs typeface="Arial" panose="020B0604020202020204" pitchFamily="34" charset="0"/>
            </a:endParaRPr>
          </a:p>
          <a:p>
            <a:r>
              <a:rPr lang="en-GB" b="0" i="0" noProof="0" dirty="0" smtClean="0">
                <a:solidFill>
                  <a:srgbClr val="000000"/>
                </a:solidFill>
                <a:effectLst/>
                <a:latin typeface="Arial" panose="020B0604020202020204" pitchFamily="34" charset="0"/>
                <a:cs typeface="Arial" panose="020B0604020202020204" pitchFamily="34" charset="0"/>
              </a:rPr>
              <a:t>1) Design and preparation of the study. The study methodology and data collection tools were discussed with ICW Latina representatives from 15 countries in a regional meeting. Using their insights, concepts and operational definitions were revised, including types of intimate partner relationships, partners' controlling behaviours and types of violence including emotional, economic, and related to activism, perpetrated by state agents and organized crime.</a:t>
            </a:r>
            <a:r>
              <a:rPr lang="en-GB" noProof="0" dirty="0" smtClean="0">
                <a:latin typeface="Arial" panose="020B0604020202020204" pitchFamily="34" charset="0"/>
                <a:cs typeface="Arial" panose="020B0604020202020204" pitchFamily="34" charset="0"/>
              </a:rPr>
              <a:t/>
            </a:r>
            <a:br>
              <a:rPr lang="en-GB" noProof="0" dirty="0" smtClean="0">
                <a:latin typeface="Arial" panose="020B0604020202020204" pitchFamily="34" charset="0"/>
                <a:cs typeface="Arial" panose="020B0604020202020204" pitchFamily="34" charset="0"/>
              </a:rPr>
            </a:br>
            <a:r>
              <a:rPr lang="en-GB" b="0" i="0" noProof="0" dirty="0" smtClean="0">
                <a:solidFill>
                  <a:srgbClr val="000000"/>
                </a:solidFill>
                <a:effectLst/>
                <a:latin typeface="Arial" panose="020B0604020202020204" pitchFamily="34" charset="0"/>
                <a:cs typeface="Arial" panose="020B0604020202020204" pitchFamily="34" charset="0"/>
              </a:rPr>
              <a:t>2) Implementation. The representatives of ICW Latina in the seven selected countries (Bolivia, Colombia, Dominican Republic, Guatemala, Honduras, Paraguay and Peru) participated in a five-week online course on research protocol and piloting the questionnaire. They coordinated the country study, including: selecting and training the research team, budget management, inter-institutional planning for participants' recruitment, submitting the protocol to Ethical Committees (Dominican Republic, Guatemala), planning and supervising field work, and overseeing the adherence to ethical guidelines. The regional research team provided technical support throughout this phase.</a:t>
            </a:r>
            <a:r>
              <a:rPr lang="en-GB" noProof="0" dirty="0" smtClean="0">
                <a:latin typeface="Arial" panose="020B0604020202020204" pitchFamily="34" charset="0"/>
                <a:cs typeface="Arial" panose="020B0604020202020204" pitchFamily="34" charset="0"/>
              </a:rPr>
              <a:t/>
            </a:r>
            <a:br>
              <a:rPr lang="en-GB" noProof="0" dirty="0" smtClean="0">
                <a:latin typeface="Arial" panose="020B0604020202020204" pitchFamily="34" charset="0"/>
                <a:cs typeface="Arial" panose="020B0604020202020204" pitchFamily="34" charset="0"/>
              </a:rPr>
            </a:br>
            <a:endParaRPr lang="en-GB" noProof="0" dirty="0" smtClean="0">
              <a:latin typeface="Arial" panose="020B0604020202020204" pitchFamily="34" charset="0"/>
              <a:cs typeface="Arial" panose="020B0604020202020204" pitchFamily="34" charset="0"/>
            </a:endParaRPr>
          </a:p>
          <a:p>
            <a:r>
              <a:rPr lang="en-GB" b="1" i="0" noProof="0" dirty="0" smtClean="0">
                <a:solidFill>
                  <a:srgbClr val="000000"/>
                </a:solidFill>
                <a:effectLst/>
                <a:latin typeface="Arial" panose="020B0604020202020204" pitchFamily="34" charset="0"/>
                <a:cs typeface="Arial" panose="020B0604020202020204" pitchFamily="34" charset="0"/>
              </a:rPr>
              <a:t>LESSONS LEARNED</a:t>
            </a:r>
            <a:endParaRPr lang="en-GB" b="0" i="0" noProof="0" dirty="0" smtClean="0">
              <a:solidFill>
                <a:srgbClr val="000000"/>
              </a:solidFill>
              <a:effectLst/>
              <a:latin typeface="Arial" panose="020B0604020202020204" pitchFamily="34" charset="0"/>
              <a:cs typeface="Arial" panose="020B0604020202020204" pitchFamily="34" charset="0"/>
            </a:endParaRPr>
          </a:p>
          <a:p>
            <a:r>
              <a:rPr lang="en-GB" b="0" i="0" noProof="0" dirty="0" smtClean="0">
                <a:solidFill>
                  <a:srgbClr val="000000"/>
                </a:solidFill>
                <a:effectLst/>
                <a:latin typeface="Arial" panose="020B0604020202020204" pitchFamily="34" charset="0"/>
                <a:cs typeface="Arial" panose="020B0604020202020204" pitchFamily="34" charset="0"/>
              </a:rPr>
              <a:t>a) The involvement of 37 women living with HIV ensured the quality of the study, developed their skills for conducting research and strengthened inter-institutional alliances. The findings were used to design </a:t>
            </a:r>
            <a:r>
              <a:rPr lang="en-GB" sz="1050" b="0" i="0" noProof="0" dirty="0" smtClean="0">
                <a:solidFill>
                  <a:srgbClr val="000000"/>
                </a:solidFill>
                <a:effectLst/>
                <a:latin typeface="Arial" panose="020B0604020202020204" pitchFamily="34" charset="0"/>
                <a:cs typeface="Arial" panose="020B0604020202020204" pitchFamily="34" charset="0"/>
              </a:rPr>
              <a:t>regional guidelines for addressing violence agai</a:t>
            </a:r>
            <a:r>
              <a:rPr lang="en-GB" b="0" i="0" noProof="0" dirty="0" smtClean="0">
                <a:solidFill>
                  <a:srgbClr val="000000"/>
                </a:solidFill>
                <a:effectLst/>
                <a:latin typeface="Arial" panose="020B0604020202020204" pitchFamily="34" charset="0"/>
                <a:cs typeface="Arial" panose="020B0604020202020204" pitchFamily="34" charset="0"/>
              </a:rPr>
              <a:t>nst women living with HIV.</a:t>
            </a:r>
          </a:p>
          <a:p>
            <a:r>
              <a:rPr lang="en-GB" b="0" i="0" noProof="0" dirty="0" smtClean="0">
                <a:solidFill>
                  <a:srgbClr val="000000"/>
                </a:solidFill>
                <a:effectLst/>
                <a:latin typeface="Arial" panose="020B0604020202020204" pitchFamily="34" charset="0"/>
                <a:cs typeface="Arial" panose="020B0604020202020204" pitchFamily="34" charset="0"/>
              </a:rPr>
              <a:t>b) Fostering ownership led to a greater use of the findings for policy/programme development, advocacy and capacity building at country level. The study and guidelines are being disseminated through webinars, conferences, social media, websites and bulletins. Advocacy materials and local adaptation of the regional guidelines were developed in Guatemala, and a proposal for capacity building was developed in Paraguay.</a:t>
            </a:r>
          </a:p>
          <a:p>
            <a:r>
              <a:rPr lang="en-GB" b="0" i="0" noProof="0" dirty="0" smtClean="0">
                <a:solidFill>
                  <a:srgbClr val="000000"/>
                </a:solidFill>
                <a:effectLst/>
                <a:latin typeface="Arial" panose="020B0604020202020204" pitchFamily="34" charset="0"/>
                <a:cs typeface="Arial" panose="020B0604020202020204" pitchFamily="34" charset="0"/>
              </a:rPr>
              <a:t>c) It is critical to include emotional support and referral to services for field researchers.</a:t>
            </a:r>
            <a:r>
              <a:rPr lang="en-GB" noProof="0" dirty="0" smtClean="0">
                <a:latin typeface="Arial" panose="020B0604020202020204" pitchFamily="34" charset="0"/>
                <a:cs typeface="Arial" panose="020B0604020202020204" pitchFamily="34" charset="0"/>
              </a:rPr>
              <a:t/>
            </a:r>
            <a:br>
              <a:rPr lang="en-GB" noProof="0" dirty="0" smtClean="0">
                <a:latin typeface="Arial" panose="020B0604020202020204" pitchFamily="34" charset="0"/>
                <a:cs typeface="Arial" panose="020B0604020202020204" pitchFamily="34" charset="0"/>
              </a:rPr>
            </a:br>
            <a:endParaRPr lang="en-GB" noProof="0" dirty="0" smtClean="0">
              <a:latin typeface="Arial" panose="020B0604020202020204" pitchFamily="34" charset="0"/>
              <a:cs typeface="Arial" panose="020B0604020202020204" pitchFamily="34" charset="0"/>
            </a:endParaRPr>
          </a:p>
          <a:p>
            <a:r>
              <a:rPr lang="en-GB" b="1" i="0" noProof="0" dirty="0" smtClean="0">
                <a:solidFill>
                  <a:srgbClr val="000000"/>
                </a:solidFill>
                <a:effectLst/>
                <a:latin typeface="Arial" panose="020B0604020202020204" pitchFamily="34" charset="0"/>
                <a:cs typeface="Arial" panose="020B0604020202020204" pitchFamily="34" charset="0"/>
              </a:rPr>
              <a:t>CONCLUSIONS</a:t>
            </a:r>
            <a:endParaRPr lang="en-GB" b="0" i="0" noProof="0" dirty="0" smtClean="0">
              <a:solidFill>
                <a:srgbClr val="000000"/>
              </a:solidFill>
              <a:effectLst/>
              <a:latin typeface="Arial" panose="020B0604020202020204" pitchFamily="34" charset="0"/>
              <a:cs typeface="Arial" panose="020B0604020202020204" pitchFamily="34" charset="0"/>
            </a:endParaRPr>
          </a:p>
          <a:p>
            <a:r>
              <a:rPr lang="en-GB" b="0" i="0" noProof="0" dirty="0" smtClean="0">
                <a:solidFill>
                  <a:srgbClr val="000000"/>
                </a:solidFill>
                <a:effectLst/>
                <a:latin typeface="Arial" panose="020B0604020202020204" pitchFamily="34" charset="0"/>
                <a:cs typeface="Arial" panose="020B0604020202020204" pitchFamily="34" charset="0"/>
              </a:rPr>
              <a:t>Advocacy, dissemination and inter-institutional collaboration will continue, aiming to translate the study into action. Activities will be integrated into the national plans of the three-year (2019-2022) regional project ALEP coordinated by </a:t>
            </a:r>
            <a:r>
              <a:rPr lang="en-GB" b="0" i="0" noProof="0" dirty="0" err="1" smtClean="0">
                <a:solidFill>
                  <a:srgbClr val="000000"/>
                </a:solidFill>
                <a:effectLst/>
                <a:latin typeface="Arial" panose="020B0604020202020204" pitchFamily="34" charset="0"/>
                <a:cs typeface="Arial" panose="020B0604020202020204" pitchFamily="34" charset="0"/>
              </a:rPr>
              <a:t>Hivos</a:t>
            </a:r>
            <a:r>
              <a:rPr lang="en-GB" b="0" i="0" noProof="0" dirty="0" smtClean="0">
                <a:solidFill>
                  <a:srgbClr val="000000"/>
                </a:solidFill>
                <a:effectLst/>
                <a:latin typeface="Arial" panose="020B0604020202020204" pitchFamily="34" charset="0"/>
                <a:cs typeface="Arial" panose="020B0604020202020204" pitchFamily="34" charset="0"/>
              </a:rPr>
              <a:t>.</a:t>
            </a:r>
          </a:p>
          <a:p>
            <a:endParaRPr lang="en-GB" b="0" i="0" noProof="0" dirty="0" smtClean="0">
              <a:solidFill>
                <a:srgbClr val="000000"/>
              </a:solidFill>
              <a:effectLst/>
              <a:latin typeface="Arial" panose="020B0604020202020204" pitchFamily="34" charset="0"/>
              <a:cs typeface="Arial" panose="020B0604020202020204" pitchFamily="34" charset="0"/>
            </a:endParaRPr>
          </a:p>
          <a:p>
            <a:pPr algn="l"/>
            <a:r>
              <a:rPr lang="en-GB" noProof="0" dirty="0" smtClean="0">
                <a:latin typeface="Arial" panose="020B0604020202020204" pitchFamily="34" charset="0"/>
                <a:cs typeface="Arial" panose="020B0604020202020204" pitchFamily="34" charset="0"/>
              </a:rPr>
              <a:t>From 2016 to 2018, the regional project, “Accelerating regional action in </a:t>
            </a:r>
            <a:r>
              <a:rPr lang="en-GB" noProof="0" dirty="0" err="1" smtClean="0">
                <a:latin typeface="Arial" panose="020B0604020202020204" pitchFamily="34" charset="0"/>
                <a:cs typeface="Arial" panose="020B0604020202020204" pitchFamily="34" charset="0"/>
              </a:rPr>
              <a:t>favor</a:t>
            </a:r>
            <a:r>
              <a:rPr lang="en-GB" noProof="0" dirty="0" smtClean="0">
                <a:latin typeface="Arial" panose="020B0604020202020204" pitchFamily="34" charset="0"/>
                <a:cs typeface="Arial" panose="020B0604020202020204" pitchFamily="34" charset="0"/>
              </a:rPr>
              <a:t> of human, sexual and reproductive rights and non-violence against women with HIV”, was implemented, by ICW Latina with the support of </a:t>
            </a:r>
            <a:r>
              <a:rPr lang="en-GB" noProof="0" dirty="0" err="1" smtClean="0">
                <a:latin typeface="Arial" panose="020B0604020202020204" pitchFamily="34" charset="0"/>
                <a:cs typeface="Arial" panose="020B0604020202020204" pitchFamily="34" charset="0"/>
              </a:rPr>
              <a:t>Hivos</a:t>
            </a:r>
            <a:r>
              <a:rPr lang="en-GB" noProof="0" dirty="0" smtClean="0">
                <a:latin typeface="Arial" panose="020B0604020202020204" pitchFamily="34" charset="0"/>
                <a:cs typeface="Arial" panose="020B0604020202020204" pitchFamily="34" charset="0"/>
              </a:rPr>
              <a:t>. The objective of this project was the empowerment of women with HIV to influence the comprehensive response to HIV at the regional and national level, in order to include their needs, improve the environment regarding violence against women and respect for their human rights, particularly sexual and reproductive rights. This initiative was implemented in 11 Latin American countries directly and in seven indirectly. Part of the key actions of the project was the development of research on violence against women with HIV in seven countries and, based on this study, it has been designed in order to strengthen </a:t>
            </a:r>
            <a:r>
              <a:rPr lang="en-GB" noProof="0" dirty="0" err="1" smtClean="0">
                <a:latin typeface="Arial" panose="020B0604020202020204" pitchFamily="34" charset="0"/>
                <a:cs typeface="Arial" panose="020B0604020202020204" pitchFamily="34" charset="0"/>
              </a:rPr>
              <a:t>intersectoral</a:t>
            </a:r>
            <a:r>
              <a:rPr lang="en-GB" noProof="0" dirty="0" smtClean="0">
                <a:latin typeface="Arial" panose="020B0604020202020204" pitchFamily="34" charset="0"/>
                <a:cs typeface="Arial" panose="020B0604020202020204" pitchFamily="34" charset="0"/>
              </a:rPr>
              <a:t> care services in health, justice and other care institutions, prevention and protection against violence, and an intervention strategy to draw attention to cases of violence in women with HIV.</a:t>
            </a:r>
          </a:p>
          <a:p>
            <a:pPr algn="l"/>
            <a:r>
              <a:rPr lang="en-GB" noProof="0" dirty="0" smtClean="0">
                <a:latin typeface="Arial" panose="020B0604020202020204" pitchFamily="34" charset="0"/>
                <a:cs typeface="Arial" panose="020B0604020202020204" pitchFamily="34" charset="0"/>
              </a:rPr>
              <a:t/>
            </a:r>
            <a:br>
              <a:rPr lang="en-GB" noProof="0" dirty="0" smtClean="0">
                <a:latin typeface="Arial" panose="020B0604020202020204" pitchFamily="34" charset="0"/>
                <a:cs typeface="Arial" panose="020B0604020202020204" pitchFamily="34" charset="0"/>
              </a:rPr>
            </a:br>
            <a:r>
              <a:rPr lang="en-GB" b="0" i="0" noProof="0" dirty="0" smtClean="0">
                <a:solidFill>
                  <a:srgbClr val="222222"/>
                </a:solidFill>
                <a:effectLst/>
                <a:latin typeface="Arial" panose="020B0604020202020204" pitchFamily="34" charset="0"/>
                <a:cs typeface="Arial" panose="020B0604020202020204" pitchFamily="34" charset="0"/>
              </a:rPr>
              <a:t>The process of this research gives us a series of lessons learned at the community level and about the empowerment of women with HIV. The main lessons learned have been: </a:t>
            </a:r>
          </a:p>
          <a:p>
            <a:pPr marL="228600" indent="-228600" algn="l">
              <a:buAutoNum type="arabicParenR"/>
            </a:pPr>
            <a:r>
              <a:rPr lang="en-GB" b="0" i="0" noProof="0" dirty="0" smtClean="0">
                <a:solidFill>
                  <a:srgbClr val="222222"/>
                </a:solidFill>
                <a:effectLst/>
                <a:latin typeface="Arial" panose="020B0604020202020204" pitchFamily="34" charset="0"/>
                <a:cs typeface="Arial" panose="020B0604020202020204" pitchFamily="34" charset="0"/>
              </a:rPr>
              <a:t>Women with HIV have participated in a leading way in the entire decision-making process, including planning, implementation, validation and evaluation of research and the intervention strategy for care of women with HIV who have suffered violence. This project has been carried out by and for women with HIV, who have appropriated the products developed since the beginning of the project.</a:t>
            </a:r>
          </a:p>
          <a:p>
            <a:pPr marL="228600" indent="-228600" algn="l">
              <a:buAutoNum type="arabicParenR"/>
            </a:pPr>
            <a:r>
              <a:rPr lang="en-GB" b="0" i="0" noProof="0" dirty="0" smtClean="0">
                <a:solidFill>
                  <a:srgbClr val="222222"/>
                </a:solidFill>
                <a:effectLst/>
                <a:latin typeface="Arial" panose="020B0604020202020204" pitchFamily="34" charset="0"/>
                <a:cs typeface="Arial" panose="020B0604020202020204" pitchFamily="34" charset="0"/>
              </a:rPr>
              <a:t>Women with HIV have the knowledge and skills to undertake an investigation of these characteristics. The transfer of trainees and skills between the consulting team and among women with HIV was fundamental to the success of the project. Women with HIV with more research experience have strengthened the capacities of women with less experience. </a:t>
            </a:r>
          </a:p>
          <a:p>
            <a:pPr marL="228600" indent="-228600" algn="l">
              <a:buAutoNum type="arabicParenR"/>
            </a:pPr>
            <a:r>
              <a:rPr lang="en-GB" b="0" i="0" noProof="0" dirty="0" smtClean="0">
                <a:solidFill>
                  <a:srgbClr val="222222"/>
                </a:solidFill>
                <a:effectLst/>
                <a:latin typeface="Arial" panose="020B0604020202020204" pitchFamily="34" charset="0"/>
                <a:cs typeface="Arial" panose="020B0604020202020204" pitchFamily="34" charset="0"/>
              </a:rPr>
              <a:t>The participation of women with HIV of different ages and ethnicity enriched the work and allowed access to women with HIV from different groups. It was essential to have women who spoke the language of indigenous peoples, who were able to conduct the interviews in the mother tongue of the interviewee.</a:t>
            </a:r>
          </a:p>
          <a:p>
            <a:pPr marL="228600" indent="-228600" algn="l">
              <a:buAutoNum type="arabicParenR"/>
            </a:pPr>
            <a:r>
              <a:rPr lang="en-GB" b="0" i="0" noProof="0" dirty="0" smtClean="0">
                <a:solidFill>
                  <a:srgbClr val="222222"/>
                </a:solidFill>
                <a:effectLst/>
                <a:latin typeface="Arial" panose="020B0604020202020204" pitchFamily="34" charset="0"/>
                <a:cs typeface="Arial" panose="020B0604020202020204" pitchFamily="34" charset="0"/>
              </a:rPr>
              <a:t>The consulting team assumed the role of facilitator of the process, allowing women with HIV to be the true protagonists and executors of the actions and administrators of its resources.</a:t>
            </a:r>
            <a:endParaRPr lang="en-GB" b="1" i="0" noProof="0" dirty="0" smtClean="0">
              <a:solidFill>
                <a:srgbClr val="333333"/>
              </a:solidFill>
              <a:effectLst/>
              <a:latin typeface="Arial" panose="020B0604020202020204" pitchFamily="34" charset="0"/>
              <a:cs typeface="Arial" panose="020B0604020202020204" pitchFamily="34" charset="0"/>
            </a:endParaRPr>
          </a:p>
          <a:p>
            <a:endParaRPr lang="en-GB" b="0" i="0" noProof="0" dirty="0" smtClean="0">
              <a:solidFill>
                <a:srgbClr val="000000"/>
              </a:solidFill>
              <a:effectLst/>
              <a:latin typeface="Arial" panose="020B0604020202020204" pitchFamily="34" charset="0"/>
              <a:cs typeface="Arial" panose="020B0604020202020204" pitchFamily="34" charset="0"/>
            </a:endParaRPr>
          </a:p>
          <a:p>
            <a:r>
              <a:rPr lang="en-GB" noProof="0" dirty="0" smtClean="0">
                <a:latin typeface="Arial" panose="020B0604020202020204" pitchFamily="34" charset="0"/>
                <a:cs typeface="Arial" panose="020B0604020202020204" pitchFamily="34" charset="0"/>
              </a:rPr>
              <a:t>This project has contributed to strengthening the technical and political advocacy capacities of women with HIV in the different countries, as well as their capacity to respond to barriers and difficulties encountered during the process and implementation of the project. The next steps based on the products developed in the project are: </a:t>
            </a:r>
          </a:p>
          <a:p>
            <a:pPr marL="228600" indent="-228600">
              <a:buAutoNum type="arabicParenR"/>
            </a:pPr>
            <a:r>
              <a:rPr lang="en-GB" noProof="0" dirty="0" smtClean="0">
                <a:latin typeface="Arial" panose="020B0604020202020204" pitchFamily="34" charset="0"/>
                <a:cs typeface="Arial" panose="020B0604020202020204" pitchFamily="34" charset="0"/>
              </a:rPr>
              <a:t>Take ownership of the information and</a:t>
            </a:r>
            <a:r>
              <a:rPr lang="en-GB" baseline="0" noProof="0" dirty="0" smtClean="0">
                <a:latin typeface="Arial" panose="020B0604020202020204" pitchFamily="34" charset="0"/>
                <a:cs typeface="Arial" panose="020B0604020202020204" pitchFamily="34" charset="0"/>
              </a:rPr>
              <a:t> share it </a:t>
            </a:r>
            <a:r>
              <a:rPr lang="en-GB" noProof="0" dirty="0" smtClean="0">
                <a:latin typeface="Arial" panose="020B0604020202020204" pitchFamily="34" charset="0"/>
                <a:cs typeface="Arial" panose="020B0604020202020204" pitchFamily="34" charset="0"/>
              </a:rPr>
              <a:t>with other women with HIV in our countries and other strategic actors. </a:t>
            </a:r>
          </a:p>
          <a:p>
            <a:pPr marL="228600" indent="-228600">
              <a:buAutoNum type="arabicParenR"/>
            </a:pPr>
            <a:r>
              <a:rPr lang="en-GB" noProof="0" dirty="0" smtClean="0">
                <a:latin typeface="Arial" panose="020B0604020202020204" pitchFamily="34" charset="0"/>
                <a:cs typeface="Arial" panose="020B0604020202020204" pitchFamily="34" charset="0"/>
              </a:rPr>
              <a:t>Adapt it culturally to each country and context.</a:t>
            </a:r>
          </a:p>
          <a:p>
            <a:pPr marL="228600" indent="-228600">
              <a:buAutoNum type="arabicParenR"/>
            </a:pPr>
            <a:r>
              <a:rPr lang="en-GB" noProof="0" dirty="0" smtClean="0">
                <a:latin typeface="Arial" panose="020B0604020202020204" pitchFamily="34" charset="0"/>
                <a:cs typeface="Arial" panose="020B0604020202020204" pitchFamily="34" charset="0"/>
              </a:rPr>
              <a:t>Each country generates its own locally appropriate recommendations.</a:t>
            </a:r>
          </a:p>
          <a:p>
            <a:pPr marL="228600" indent="-228600">
              <a:buAutoNum type="arabicParenR"/>
            </a:pPr>
            <a:r>
              <a:rPr lang="en-GB" noProof="0" dirty="0" smtClean="0">
                <a:latin typeface="Arial" panose="020B0604020202020204" pitchFamily="34" charset="0"/>
                <a:cs typeface="Arial" panose="020B0604020202020204" pitchFamily="34" charset="0"/>
              </a:rPr>
              <a:t>Use the information for decision making at the regional and local level in planning, implementation and evaluation processes.</a:t>
            </a:r>
          </a:p>
          <a:p>
            <a:pPr marL="228600" indent="-228600">
              <a:buAutoNum type="arabicParenR"/>
            </a:pPr>
            <a:r>
              <a:rPr lang="en-GB" noProof="0" dirty="0" smtClean="0">
                <a:latin typeface="Arial" panose="020B0604020202020204" pitchFamily="34" charset="0"/>
                <a:cs typeface="Arial" panose="020B0604020202020204" pitchFamily="34" charset="0"/>
              </a:rPr>
              <a:t>Incorporate information and recommendations into regional and local plans and policies on violence against women, HIV, sexual and reproductive health, security, etc. and thus mainstream the issue into other policies, plans and programmes. </a:t>
            </a:r>
          </a:p>
          <a:p>
            <a:pPr marL="228600" indent="-228600">
              <a:buAutoNum type="arabicParenR"/>
            </a:pPr>
            <a:r>
              <a:rPr lang="en-GB" noProof="0" dirty="0" smtClean="0">
                <a:latin typeface="Arial" panose="020B0604020202020204" pitchFamily="34" charset="0"/>
                <a:cs typeface="Arial" panose="020B0604020202020204" pitchFamily="34" charset="0"/>
              </a:rPr>
              <a:t>Monitor and share any action taken.</a:t>
            </a:r>
          </a:p>
          <a:p>
            <a:pPr marL="0" indent="0">
              <a:buNone/>
            </a:pPr>
            <a:r>
              <a:rPr lang="en-GB" noProof="0" dirty="0" smtClean="0">
                <a:latin typeface="Arial" panose="020B0604020202020204" pitchFamily="34" charset="0"/>
                <a:cs typeface="Arial" panose="020B0604020202020204" pitchFamily="34" charset="0"/>
              </a:rPr>
              <a:t>These steps are essential in order for ensure that the results of the research and the strategy to address violence against women with HIV are effectively implemented in our countries and generate a normative framework favourable to women with HIV, respecting ethnic and age differences.</a:t>
            </a:r>
            <a:endParaRPr lang="en-GB" b="0" i="0" noProof="0" dirty="0" smtClean="0">
              <a:solidFill>
                <a:srgbClr val="000000"/>
              </a:solidFill>
              <a:effectLst/>
              <a:latin typeface="Arial" panose="020B0604020202020204" pitchFamily="34" charset="0"/>
              <a:cs typeface="Arial" panose="020B0604020202020204" pitchFamily="34" charset="0"/>
            </a:endParaRPr>
          </a:p>
          <a:p>
            <a:endParaRPr lang="en-GB" b="0" i="0" noProof="0" dirty="0" smtClean="0">
              <a:solidFill>
                <a:srgbClr val="000000"/>
              </a:solidFill>
              <a:effectLst/>
              <a:latin typeface="Arial" panose="020B0604020202020204" pitchFamily="34" charset="0"/>
              <a:cs typeface="Arial" panose="020B0604020202020204" pitchFamily="34" charset="0"/>
            </a:endParaRPr>
          </a:p>
          <a:p>
            <a:endParaRPr lang="en-GB" noProof="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FC7D159-9DD4-41A1-915D-943A0A890F2B}" type="slidenum">
              <a:rPr lang="en-GB" smtClean="0"/>
              <a:t>6</a:t>
            </a:fld>
            <a:endParaRPr lang="en-GB"/>
          </a:p>
        </p:txBody>
      </p:sp>
    </p:spTree>
    <p:extLst>
      <p:ext uri="{BB962C8B-B14F-4D97-AF65-F5344CB8AC3E}">
        <p14:creationId xmlns:p14="http://schemas.microsoft.com/office/powerpoint/2010/main" val="149288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33333"/>
                </a:solidFill>
                <a:effectLst/>
                <a:latin typeface="+mj-lt"/>
              </a:rPr>
              <a:t>Breaking down human rights-related barriers to HIV and TB services in 20 countries. Soon everywhere?</a:t>
            </a:r>
          </a:p>
          <a:p>
            <a:pPr algn="l"/>
            <a:endParaRPr lang="en-US" b="1" i="0" dirty="0">
              <a:solidFill>
                <a:srgbClr val="000000"/>
              </a:solidFill>
              <a:effectLst/>
              <a:latin typeface="+mj-lt"/>
            </a:endParaRPr>
          </a:p>
          <a:p>
            <a:pPr algn="l"/>
            <a:r>
              <a:rPr lang="en-US" b="1" i="0" dirty="0">
                <a:solidFill>
                  <a:srgbClr val="000000"/>
                </a:solidFill>
                <a:effectLst/>
                <a:latin typeface="+mj-lt"/>
              </a:rPr>
              <a:t>BACKGROUND</a:t>
            </a:r>
            <a:endParaRPr lang="en-US" b="0" i="0" dirty="0">
              <a:solidFill>
                <a:srgbClr val="000000"/>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Human rights-related barriers remain a major obstacle to achieving our goal of ending the HIV and TB epidemics. </a:t>
            </a:r>
            <a:r>
              <a:rPr lang="en-US" sz="1200" b="1" dirty="0">
                <a:solidFill>
                  <a:srgbClr val="0070C0"/>
                </a:solidFill>
                <a:latin typeface="+mj-lt"/>
              </a:rPr>
              <a:t>Baseline assessments have confirmed that human rights- and gender-related barriers </a:t>
            </a:r>
            <a:r>
              <a:rPr lang="en-US" sz="1200" dirty="0">
                <a:solidFill>
                  <a:schemeClr val="tx1">
                    <a:lumMod val="50000"/>
                  </a:schemeClr>
                </a:solidFill>
                <a:latin typeface="+mj-lt"/>
              </a:rPr>
              <a:t>remain </a:t>
            </a:r>
            <a:r>
              <a:rPr lang="en-US" sz="1200" b="1" dirty="0">
                <a:solidFill>
                  <a:srgbClr val="0070C0"/>
                </a:solidFill>
                <a:latin typeface="+mj-lt"/>
              </a:rPr>
              <a:t>major obstacles </a:t>
            </a:r>
            <a:r>
              <a:rPr lang="en-US" sz="1200" dirty="0">
                <a:solidFill>
                  <a:schemeClr val="tx1">
                    <a:lumMod val="50000"/>
                  </a:schemeClr>
                </a:solidFill>
                <a:latin typeface="+mj-lt"/>
              </a:rPr>
              <a:t>to the uptake of prevention, treatment and care for HIV, TB and malaria. R</a:t>
            </a:r>
            <a:r>
              <a:rPr lang="en-US" dirty="0">
                <a:latin typeface="+mj-lt"/>
              </a:rPr>
              <a:t>educing human rights- and gender-related barriers is a strategic objective of the Global Fund.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lumMod val="50000"/>
                </a:schemeClr>
              </a:solidFill>
              <a:latin typeface="+mj-lt"/>
            </a:endParaRPr>
          </a:p>
          <a:p>
            <a:pPr algn="l"/>
            <a:r>
              <a:rPr lang="en-US" b="1" i="0" dirty="0">
                <a:solidFill>
                  <a:srgbClr val="000000"/>
                </a:solidFill>
                <a:effectLst/>
                <a:latin typeface="+mj-lt"/>
              </a:rPr>
              <a:t>DESCRIPTION</a:t>
            </a:r>
            <a:endParaRPr lang="en-US" b="0" i="0" dirty="0">
              <a:solidFill>
                <a:srgbClr val="000000"/>
              </a:solidFill>
              <a:effectLst/>
              <a:latin typeface="+mj-lt"/>
            </a:endParaRPr>
          </a:p>
          <a:p>
            <a:pPr algn="l"/>
            <a:r>
              <a:rPr lang="en-US" b="0" i="0" dirty="0">
                <a:solidFill>
                  <a:srgbClr val="000000"/>
                </a:solidFill>
                <a:effectLst/>
                <a:latin typeface="+mj-lt"/>
              </a:rPr>
              <a:t>In 2018-19, independent research teams conducted desk reviews, followed by in-country rapid assessments of existing human rights-related barriers in the 20 BDB countries and of existing </a:t>
            </a:r>
            <a:r>
              <a:rPr lang="en-US" b="0" i="0" dirty="0" err="1">
                <a:solidFill>
                  <a:srgbClr val="000000"/>
                </a:solidFill>
                <a:effectLst/>
                <a:latin typeface="+mj-lt"/>
              </a:rPr>
              <a:t>programmes</a:t>
            </a:r>
            <a:r>
              <a:rPr lang="en-US" b="0" i="0" dirty="0">
                <a:solidFill>
                  <a:srgbClr val="000000"/>
                </a:solidFill>
                <a:effectLst/>
                <a:latin typeface="+mj-lt"/>
              </a:rPr>
              <a:t> aiming to reduce the barriers. Barriers to HIV services were assessed in all countries: in 13, these were related, and in two, to malaria. These largely qualitative baseline assessments included focus group discussions and in-depth interviews with key populations and their organizations, other NGOs, policy makers and other stakeholders. Local experts were part of the research teams. The researchers also assessed the cost of existing programs and outlined a costed comprehensive response to the barriers identified. Baseline assessments were used to design country-owned multi-year plans for achieving a comprehensive response, funded in part by catalytic funding from the Global Fund.</a:t>
            </a:r>
          </a:p>
          <a:p>
            <a:pPr algn="l"/>
            <a:endParaRPr lang="en-US" b="0" i="0" dirty="0">
              <a:solidFill>
                <a:srgbClr val="000000"/>
              </a:solidFill>
              <a:effectLst/>
              <a:latin typeface="+mj-lt"/>
            </a:endParaRPr>
          </a:p>
          <a:p>
            <a:pPr algn="l"/>
            <a:r>
              <a:rPr lang="en-US" b="1" i="0" dirty="0">
                <a:solidFill>
                  <a:srgbClr val="000000"/>
                </a:solidFill>
                <a:effectLst/>
                <a:latin typeface="+mj-lt"/>
              </a:rPr>
              <a:t>Progress to date: Some highlights</a:t>
            </a:r>
          </a:p>
          <a:p>
            <a:pPr marL="342900" indent="-342900">
              <a:lnSpc>
                <a:spcPct val="100000"/>
              </a:lnSpc>
              <a:spcAft>
                <a:spcPts val="0"/>
              </a:spcAft>
              <a:buAutoNum type="arabicPeriod"/>
            </a:pPr>
            <a:r>
              <a:rPr lang="en-US" b="1" dirty="0">
                <a:solidFill>
                  <a:srgbClr val="0070C0"/>
                </a:solidFill>
                <a:latin typeface="+mj-lt"/>
              </a:rPr>
              <a:t>Investment in these </a:t>
            </a:r>
            <a:r>
              <a:rPr lang="en-US" b="1" dirty="0" err="1">
                <a:solidFill>
                  <a:srgbClr val="0070C0"/>
                </a:solidFill>
                <a:latin typeface="+mj-lt"/>
              </a:rPr>
              <a:t>programmes</a:t>
            </a:r>
            <a:r>
              <a:rPr lang="en-US" b="1" dirty="0">
                <a:solidFill>
                  <a:srgbClr val="0070C0"/>
                </a:solidFill>
                <a:latin typeface="+mj-lt"/>
              </a:rPr>
              <a:t> </a:t>
            </a:r>
            <a:r>
              <a:rPr lang="en-US" dirty="0">
                <a:latin typeface="+mj-lt"/>
              </a:rPr>
              <a:t>across the 20 BDB countries in the 2017-19 period is </a:t>
            </a:r>
            <a:r>
              <a:rPr lang="en-US" b="1" dirty="0">
                <a:solidFill>
                  <a:srgbClr val="0070C0"/>
                </a:solidFill>
                <a:latin typeface="+mj-lt"/>
              </a:rPr>
              <a:t>$78.2 million, a 640% or 7x increase </a:t>
            </a:r>
            <a:r>
              <a:rPr lang="en-US" dirty="0">
                <a:latin typeface="+mj-lt"/>
              </a:rPr>
              <a:t>from last cycle’s $10.57 million</a:t>
            </a:r>
          </a:p>
          <a:p>
            <a:pPr marL="342900" indent="-342900">
              <a:lnSpc>
                <a:spcPct val="100000"/>
              </a:lnSpc>
              <a:spcAft>
                <a:spcPts val="0"/>
              </a:spcAft>
              <a:buAutoNum type="arabicPeriod"/>
            </a:pPr>
            <a:r>
              <a:rPr lang="en-US" b="1" dirty="0" err="1">
                <a:solidFill>
                  <a:srgbClr val="0070C0"/>
                </a:solidFill>
                <a:latin typeface="+mj-lt"/>
              </a:rPr>
              <a:t>Programmes</a:t>
            </a:r>
            <a:r>
              <a:rPr lang="en-US" b="1" dirty="0">
                <a:solidFill>
                  <a:srgbClr val="0070C0"/>
                </a:solidFill>
                <a:latin typeface="+mj-lt"/>
              </a:rPr>
              <a:t> informed by evidence </a:t>
            </a:r>
            <a:r>
              <a:rPr lang="en-US" dirty="0">
                <a:latin typeface="+mj-lt"/>
              </a:rPr>
              <a:t>from baseline assessments in 19 countries</a:t>
            </a:r>
          </a:p>
          <a:p>
            <a:pPr marL="342900" indent="-342900">
              <a:lnSpc>
                <a:spcPct val="100000"/>
              </a:lnSpc>
              <a:spcAft>
                <a:spcPts val="0"/>
              </a:spcAft>
              <a:buAutoNum type="arabicPeriod"/>
            </a:pPr>
            <a:r>
              <a:rPr lang="en-US" b="1" dirty="0">
                <a:solidFill>
                  <a:srgbClr val="0070C0"/>
                </a:solidFill>
                <a:latin typeface="+mj-lt"/>
              </a:rPr>
              <a:t>19 multi-stakeholder meetings held</a:t>
            </a:r>
            <a:r>
              <a:rPr lang="en-US" dirty="0">
                <a:latin typeface="+mj-lt"/>
              </a:rPr>
              <a:t>, with Kenya in July (tbc, virtual meeting)</a:t>
            </a:r>
          </a:p>
          <a:p>
            <a:pPr marL="342900" indent="-342900">
              <a:lnSpc>
                <a:spcPct val="100000"/>
              </a:lnSpc>
              <a:spcAft>
                <a:spcPts val="0"/>
              </a:spcAft>
              <a:buAutoNum type="arabicPeriod"/>
            </a:pPr>
            <a:r>
              <a:rPr lang="en-US" dirty="0">
                <a:latin typeface="+mj-lt"/>
              </a:rPr>
              <a:t>Eight countries (Nepal, Honduras, Ukraine, South Africa, Tunisia, Uganda, Benin, Ghana) have adopted their </a:t>
            </a:r>
            <a:r>
              <a:rPr lang="en-US" b="1" dirty="0">
                <a:solidFill>
                  <a:srgbClr val="0070C0"/>
                </a:solidFill>
                <a:latin typeface="+mj-lt"/>
              </a:rPr>
              <a:t>plans for comprehensive responses to reduce human rights-related barriers.</a:t>
            </a:r>
            <a:r>
              <a:rPr lang="en-US" b="1" dirty="0">
                <a:latin typeface="+mj-lt"/>
              </a:rPr>
              <a:t> </a:t>
            </a:r>
            <a:r>
              <a:rPr lang="en-US" dirty="0">
                <a:latin typeface="+mj-lt"/>
              </a:rPr>
              <a:t>In the other countries, plans are being developed and many are nearing completion, but there have been delays because of COVID-19. </a:t>
            </a:r>
          </a:p>
          <a:p>
            <a:pPr marL="342900" indent="-342900">
              <a:lnSpc>
                <a:spcPct val="100000"/>
              </a:lnSpc>
              <a:spcAft>
                <a:spcPts val="0"/>
              </a:spcAft>
              <a:buAutoNum type="arabicPeriod"/>
            </a:pPr>
            <a:r>
              <a:rPr lang="en-US" dirty="0">
                <a:latin typeface="+mj-lt"/>
              </a:rPr>
              <a:t>$2.15 million secured for a </a:t>
            </a:r>
            <a:r>
              <a:rPr lang="en-US" b="1" dirty="0">
                <a:solidFill>
                  <a:srgbClr val="0070C0"/>
                </a:solidFill>
                <a:latin typeface="+mj-lt"/>
              </a:rPr>
              <a:t>human rights strategic initiative, </a:t>
            </a:r>
            <a:r>
              <a:rPr lang="en-US" dirty="0">
                <a:latin typeface="+mj-lt"/>
              </a:rPr>
              <a:t>of which </a:t>
            </a:r>
            <a:r>
              <a:rPr lang="en-US" b="1" dirty="0">
                <a:solidFill>
                  <a:srgbClr val="0070C0"/>
                </a:solidFill>
                <a:latin typeface="+mj-lt"/>
              </a:rPr>
              <a:t>90% </a:t>
            </a:r>
            <a:r>
              <a:rPr lang="en-US" dirty="0">
                <a:latin typeface="+mj-lt"/>
              </a:rPr>
              <a:t>is committed.</a:t>
            </a:r>
          </a:p>
          <a:p>
            <a:pPr marL="342900" indent="-342900">
              <a:lnSpc>
                <a:spcPct val="100000"/>
              </a:lnSpc>
              <a:spcAft>
                <a:spcPts val="0"/>
              </a:spcAft>
              <a:buAutoNum type="arabicPeriod"/>
            </a:pPr>
            <a:r>
              <a:rPr lang="en-US" b="1" dirty="0">
                <a:solidFill>
                  <a:srgbClr val="0070C0"/>
                </a:solidFill>
                <a:latin typeface="+mj-lt"/>
              </a:rPr>
              <a:t>Community rights &amp; gender SI and human rights SI technical assistance was deployed </a:t>
            </a:r>
            <a:r>
              <a:rPr lang="en-US" dirty="0">
                <a:latin typeface="+mj-lt"/>
              </a:rPr>
              <a:t>in most of the 20 </a:t>
            </a:r>
            <a:r>
              <a:rPr lang="en-US" dirty="0" err="1">
                <a:latin typeface="+mj-lt"/>
              </a:rPr>
              <a:t>BDB</a:t>
            </a:r>
            <a:r>
              <a:rPr lang="en-US" dirty="0">
                <a:latin typeface="+mj-lt"/>
              </a:rPr>
              <a:t> countries with </a:t>
            </a:r>
            <a:r>
              <a:rPr lang="en-ZA" dirty="0">
                <a:latin typeface="+mj-lt"/>
              </a:rPr>
              <a:t>limited capacity to assist in responding quickly to implement programmes efficiently and effectively</a:t>
            </a:r>
            <a:r>
              <a:rPr lang="en-US" dirty="0">
                <a:latin typeface="+mj-lt"/>
              </a:rPr>
              <a:t>. </a:t>
            </a:r>
          </a:p>
          <a:p>
            <a:pPr marL="342900" indent="-342900">
              <a:lnSpc>
                <a:spcPct val="100000"/>
              </a:lnSpc>
              <a:spcAft>
                <a:spcPts val="0"/>
              </a:spcAft>
              <a:buAutoNum type="arabicPeriod"/>
            </a:pPr>
            <a:r>
              <a:rPr lang="en-US" b="1" dirty="0">
                <a:solidFill>
                  <a:srgbClr val="0070C0"/>
                </a:solidFill>
                <a:latin typeface="+mj-lt"/>
              </a:rPr>
              <a:t>Mid-term assessments are completed </a:t>
            </a:r>
            <a:r>
              <a:rPr lang="en-US" dirty="0">
                <a:latin typeface="+mj-lt"/>
              </a:rPr>
              <a:t>in Ukraine, Sierra Leone and Philippines. Others have started. </a:t>
            </a:r>
            <a:endParaRPr lang="en-US" b="1" i="0" dirty="0">
              <a:solidFill>
                <a:srgbClr val="000000"/>
              </a:solidFill>
              <a:effectLst/>
              <a:latin typeface="+mj-lt"/>
            </a:endParaRPr>
          </a:p>
          <a:p>
            <a:pPr algn="l"/>
            <a:r>
              <a:rPr lang="en-US" dirty="0">
                <a:latin typeface="+mj-lt"/>
              </a:rPr>
              <a:t/>
            </a:r>
            <a:br>
              <a:rPr lang="en-US" dirty="0">
                <a:latin typeface="+mj-lt"/>
              </a:rPr>
            </a:br>
            <a:r>
              <a:rPr lang="en-US" b="1" i="0" dirty="0">
                <a:solidFill>
                  <a:srgbClr val="000000"/>
                </a:solidFill>
                <a:effectLst/>
                <a:latin typeface="+mj-lt"/>
              </a:rPr>
              <a:t>LESSONS LEARNED</a:t>
            </a:r>
          </a:p>
          <a:p>
            <a:pPr algn="l"/>
            <a:r>
              <a:rPr lang="en-US" b="0" i="0" dirty="0">
                <a:solidFill>
                  <a:srgbClr val="000000"/>
                </a:solidFill>
                <a:effectLst/>
                <a:latin typeface="+mj-lt"/>
              </a:rPr>
              <a:t>In all countries, these barriers were found to be numerous and severe. Key populations face marginalization by undue criminalization and have inadequate access to justice. The stigma of HIV and TB continues to hamper access to care, and gender inequality remains profound. Many </a:t>
            </a:r>
            <a:r>
              <a:rPr lang="en-US" b="0" i="0" dirty="0" err="1">
                <a:solidFill>
                  <a:srgbClr val="000000"/>
                </a:solidFill>
                <a:effectLst/>
                <a:latin typeface="+mj-lt"/>
              </a:rPr>
              <a:t>programmes</a:t>
            </a:r>
            <a:r>
              <a:rPr lang="en-US" b="0" i="0" dirty="0">
                <a:solidFill>
                  <a:srgbClr val="000000"/>
                </a:solidFill>
                <a:effectLst/>
                <a:latin typeface="+mj-lt"/>
              </a:rPr>
              <a:t> to address these barriers were poorly funded, not brought to scale, not strategically coordinated, and generally not understood to be central to successful disease </a:t>
            </a:r>
            <a:r>
              <a:rPr lang="en-US" b="0" i="0" dirty="0" err="1">
                <a:solidFill>
                  <a:srgbClr val="000000"/>
                </a:solidFill>
                <a:effectLst/>
                <a:latin typeface="+mj-lt"/>
              </a:rPr>
              <a:t>programmes</a:t>
            </a:r>
            <a:r>
              <a:rPr lang="en-US" b="0" i="0" dirty="0">
                <a:solidFill>
                  <a:srgbClr val="000000"/>
                </a:solidFill>
                <a:effectLst/>
                <a:latin typeface="+mj-lt"/>
              </a:rPr>
              <a:t>. Key population organizations were often found to need technical and management support. But the $78 million in catalytic funding and matched funds from governments represents a quantum jump in support for scaled-up </a:t>
            </a:r>
            <a:r>
              <a:rPr lang="en-US" b="0" i="0" dirty="0" err="1">
                <a:solidFill>
                  <a:srgbClr val="000000"/>
                </a:solidFill>
                <a:effectLst/>
                <a:latin typeface="+mj-lt"/>
              </a:rPr>
              <a:t>programmes</a:t>
            </a:r>
            <a:r>
              <a:rPr lang="en-US" b="0" i="0" dirty="0">
                <a:solidFill>
                  <a:srgbClr val="000000"/>
                </a:solidFill>
                <a:effectLst/>
                <a:latin typeface="+mj-lt"/>
              </a:rPr>
              <a:t> to reduce human rights-related barriers.</a:t>
            </a:r>
          </a:p>
          <a:p>
            <a:pPr algn="l"/>
            <a:endParaRPr lang="en-US" b="0" i="0" dirty="0">
              <a:solidFill>
                <a:srgbClr val="000000"/>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mj-lt"/>
              </a:rPr>
              <a:t>Progress to date: Performance frameworks are starting to include more on human rights</a:t>
            </a:r>
          </a:p>
          <a:p>
            <a:pPr marL="285750" indent="-285750">
              <a:buFont typeface="Arial" panose="020B0604020202020204" pitchFamily="34" charset="0"/>
              <a:buChar char="•"/>
            </a:pPr>
            <a:r>
              <a:rPr lang="en-US" sz="1800" dirty="0">
                <a:latin typeface="+mj-lt"/>
              </a:rPr>
              <a:t>Performance and accountability reporting includes progress on metric under business process design and oversees </a:t>
            </a:r>
            <a:r>
              <a:rPr lang="en-US" sz="1800" dirty="0" err="1">
                <a:latin typeface="+mj-lt"/>
              </a:rPr>
              <a:t>M&amp;E</a:t>
            </a:r>
            <a:r>
              <a:rPr lang="en-US" sz="1800" dirty="0">
                <a:latin typeface="+mj-lt"/>
              </a:rPr>
              <a:t> approaches.</a:t>
            </a:r>
          </a:p>
          <a:p>
            <a:pPr marL="285750" indent="-285750">
              <a:buFont typeface="Arial" panose="020B0604020202020204" pitchFamily="34" charset="0"/>
              <a:buChar char="•"/>
            </a:pPr>
            <a:r>
              <a:rPr lang="en-US" sz="1800" dirty="0">
                <a:latin typeface="+mj-lt"/>
              </a:rPr>
              <a:t>Share of BDB countries with </a:t>
            </a:r>
            <a:r>
              <a:rPr lang="en-US" sz="1800" dirty="0" err="1">
                <a:latin typeface="+mj-lt"/>
              </a:rPr>
              <a:t>PFs</a:t>
            </a:r>
            <a:r>
              <a:rPr lang="en-US" sz="1800" dirty="0">
                <a:latin typeface="+mj-lt"/>
              </a:rPr>
              <a:t>, including human rights indicators at any level – outcome, coverage, workplan tracking measures.</a:t>
            </a:r>
          </a:p>
          <a:p>
            <a:pPr marL="285750" indent="-285750">
              <a:buFont typeface="Arial" panose="020B0604020202020204" pitchFamily="34" charset="0"/>
              <a:buChar char="•"/>
            </a:pPr>
            <a:r>
              <a:rPr lang="en-US" sz="1800" dirty="0">
                <a:latin typeface="+mj-lt"/>
              </a:rPr>
              <a:t>In line with the vision of applying lessons learned from BDB to other portfolios, there is engagement throughout the RAP for including new outcome indicators as part of HIV and TB core indicators lists.</a:t>
            </a:r>
          </a:p>
          <a:p>
            <a:pPr marL="285750" indent="-285750">
              <a:buFont typeface="Arial" panose="020B0604020202020204" pitchFamily="34" charset="0"/>
              <a:buChar char="•"/>
            </a:pPr>
            <a:r>
              <a:rPr lang="en-US" sz="1800" dirty="0">
                <a:latin typeface="+mj-lt"/>
              </a:rPr>
              <a:t>A menu of good-quality </a:t>
            </a:r>
            <a:r>
              <a:rPr lang="en-US" sz="1800" dirty="0" smtClean="0">
                <a:latin typeface="+mj-lt"/>
              </a:rPr>
              <a:t>work plan tracking measures (WPTM)</a:t>
            </a:r>
            <a:r>
              <a:rPr lang="en-US" sz="1800" baseline="0" dirty="0" smtClean="0">
                <a:latin typeface="+mj-lt"/>
              </a:rPr>
              <a:t> </a:t>
            </a:r>
            <a:r>
              <a:rPr lang="en-US" sz="1800" dirty="0" smtClean="0">
                <a:latin typeface="+mj-lt"/>
              </a:rPr>
              <a:t>is </a:t>
            </a:r>
            <a:r>
              <a:rPr lang="en-US" sz="1800" dirty="0">
                <a:latin typeface="+mj-lt"/>
              </a:rPr>
              <a:t>under development.</a:t>
            </a:r>
          </a:p>
          <a:p>
            <a:pPr marL="285750" indent="-285750">
              <a:buFont typeface="Arial" panose="020B0604020202020204" pitchFamily="34" charset="0"/>
              <a:buChar char="•"/>
            </a:pPr>
            <a:r>
              <a:rPr lang="en-US" sz="1800" dirty="0">
                <a:latin typeface="+mj-lt"/>
              </a:rPr>
              <a:t>Capacitating </a:t>
            </a:r>
            <a:r>
              <a:rPr lang="en-US" sz="1800" dirty="0" smtClean="0">
                <a:latin typeface="+mj-lt"/>
              </a:rPr>
              <a:t>public health monitoring and evaluation</a:t>
            </a:r>
            <a:r>
              <a:rPr lang="en-US" sz="1800" baseline="0" dirty="0" smtClean="0">
                <a:latin typeface="+mj-lt"/>
              </a:rPr>
              <a:t> (</a:t>
            </a:r>
            <a:r>
              <a:rPr lang="en-US" sz="1800" dirty="0" smtClean="0">
                <a:latin typeface="+mj-lt"/>
              </a:rPr>
              <a:t>PHME) </a:t>
            </a:r>
            <a:r>
              <a:rPr lang="en-US" sz="1800" dirty="0">
                <a:latin typeface="+mj-lt"/>
              </a:rPr>
              <a:t>is taking place, including on new UNAIDS guidance on rights-based M&amp;E.   </a:t>
            </a:r>
          </a:p>
          <a:p>
            <a:pPr marL="285750" indent="-285750">
              <a:buFont typeface="Arial" panose="020B0604020202020204" pitchFamily="34" charset="0"/>
              <a:buChar char="•"/>
            </a:pPr>
            <a:r>
              <a:rPr lang="en-US" sz="1800" dirty="0">
                <a:latin typeface="+mj-lt"/>
              </a:rPr>
              <a:t>TOR is developed for </a:t>
            </a:r>
            <a:r>
              <a:rPr lang="en-US" sz="1800" dirty="0" smtClean="0">
                <a:latin typeface="+mj-lt"/>
              </a:rPr>
              <a:t>Local Fund Agent (LFA) </a:t>
            </a:r>
            <a:r>
              <a:rPr lang="en-US" sz="1800" dirty="0">
                <a:latin typeface="+mj-lt"/>
              </a:rPr>
              <a:t>human rights </a:t>
            </a:r>
            <a:r>
              <a:rPr lang="en-US" sz="1800" dirty="0" smtClean="0">
                <a:latin typeface="+mj-lt"/>
              </a:rPr>
              <a:t>spot-checks </a:t>
            </a:r>
            <a:r>
              <a:rPr lang="en-US" sz="1800" dirty="0">
                <a:latin typeface="+mj-lt"/>
              </a:rPr>
              <a:t>and capacitating LFA. </a:t>
            </a:r>
          </a:p>
          <a:p>
            <a:pPr algn="l"/>
            <a:r>
              <a:rPr lang="en-US" dirty="0">
                <a:latin typeface="+mj-lt"/>
              </a:rPr>
              <a:t/>
            </a:r>
            <a:br>
              <a:rPr lang="en-US" dirty="0">
                <a:latin typeface="+mj-lt"/>
              </a:rPr>
            </a:br>
            <a:r>
              <a:rPr lang="en-US" b="1" i="0" dirty="0">
                <a:solidFill>
                  <a:srgbClr val="000000"/>
                </a:solidFill>
                <a:effectLst/>
                <a:latin typeface="+mj-lt"/>
              </a:rPr>
              <a:t>CONCLUSIONS</a:t>
            </a:r>
          </a:p>
          <a:p>
            <a:pPr algn="l"/>
            <a:r>
              <a:rPr lang="en-US" b="0" i="0" dirty="0">
                <a:solidFill>
                  <a:srgbClr val="000000"/>
                </a:solidFill>
                <a:effectLst/>
                <a:latin typeface="+mj-lt"/>
              </a:rPr>
              <a:t>For the first time in the history of the HIV epidemic, 20 countries, with support from the Global Fund, are seeking to comprehensively address human rights-related barriers. Discussions are starting on how to break down barriers everywhere.</a:t>
            </a:r>
            <a:endParaRPr lang="en-US" b="1" i="0" dirty="0">
              <a:solidFill>
                <a:srgbClr val="333333"/>
              </a:solidFill>
              <a:effectLst/>
              <a:latin typeface="+mj-lt"/>
            </a:endParaRPr>
          </a:p>
        </p:txBody>
      </p:sp>
      <p:sp>
        <p:nvSpPr>
          <p:cNvPr id="4" name="Slide Number Placeholder 3"/>
          <p:cNvSpPr>
            <a:spLocks noGrp="1"/>
          </p:cNvSpPr>
          <p:nvPr>
            <p:ph type="sldNum" sz="quarter" idx="5"/>
          </p:nvPr>
        </p:nvSpPr>
        <p:spPr/>
        <p:txBody>
          <a:bodyPr/>
          <a:lstStyle/>
          <a:p>
            <a:fld id="{6FC7D159-9DD4-41A1-915D-943A0A890F2B}" type="slidenum">
              <a:rPr lang="en-GB" smtClean="0"/>
              <a:t>7</a:t>
            </a:fld>
            <a:endParaRPr lang="en-GB"/>
          </a:p>
        </p:txBody>
      </p:sp>
    </p:spTree>
    <p:extLst>
      <p:ext uri="{BB962C8B-B14F-4D97-AF65-F5344CB8AC3E}">
        <p14:creationId xmlns:p14="http://schemas.microsoft.com/office/powerpoint/2010/main" val="302624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tx1"/>
                </a:solidFill>
                <a:effectLst/>
                <a:latin typeface="+mn-lt"/>
                <a:ea typeface="+mn-ea"/>
                <a:cs typeface="+mn-cs"/>
              </a:rPr>
              <a:t>Assessing a human rights-based approach to HIV in Kenya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tx1"/>
                </a:solidFill>
                <a:effectLst/>
                <a:latin typeface="+mn-lt"/>
                <a:ea typeface="+mn-ea"/>
                <a:cs typeface="+mn-cs"/>
              </a:rPr>
              <a:t>BACKGROUND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noProof="0" dirty="0">
                <a:solidFill>
                  <a:schemeClr val="tx1"/>
                </a:solidFill>
                <a:effectLst/>
                <a:latin typeface="+mn-lt"/>
                <a:ea typeface="+mn-ea"/>
                <a:cs typeface="+mn-cs"/>
              </a:rPr>
              <a:t>Kenya's health authorities expanded HIV testing and notification services through increased capacity and training to reach vulnerable populations that are under testing and experiencing stigma and/or discrimination: young women, men who have sex with men, female sex workers and people who inject drugs. While Kenya promotes a human rights-based approach to HIV services to help build trust and encourage testing, little was known about programme, policy and practice implementation with respect to privacy, confidentiality and dignity. This exploratory, qualitative study evaluated Kenya's implementation of a human rights-based approach to HIV through assessing perspectives on human rights and healthcare interactions.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
            </a:r>
            <a:br>
              <a:rPr lang="en-GB" noProof="0" dirty="0"/>
            </a:br>
            <a:r>
              <a:rPr lang="en-GB" sz="1200" b="1" i="0" kern="1200" noProof="0" dirty="0">
                <a:solidFill>
                  <a:schemeClr val="tx1"/>
                </a:solidFill>
                <a:effectLst/>
                <a:latin typeface="+mn-lt"/>
                <a:ea typeface="+mn-ea"/>
                <a:cs typeface="+mn-cs"/>
              </a:rPr>
              <a:t>METHODS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noProof="0" dirty="0">
                <a:solidFill>
                  <a:schemeClr val="tx1"/>
                </a:solidFill>
                <a:effectLst/>
                <a:latin typeface="+mn-lt"/>
                <a:ea typeface="+mn-ea"/>
                <a:cs typeface="+mn-cs"/>
              </a:rPr>
              <a:t>This study included four focus group discussions and 16 in-depth interviews with individuals from key and affected populations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and HIV care providers or policy experts (HPs). Data were collected from four sites (Nairobi, Mombasa, </a:t>
            </a:r>
            <a:r>
              <a:rPr lang="en-GB" sz="1200" b="0" i="0" kern="1200" noProof="0" dirty="0" err="1">
                <a:solidFill>
                  <a:schemeClr val="tx1"/>
                </a:solidFill>
                <a:effectLst/>
                <a:latin typeface="+mn-lt"/>
                <a:ea typeface="+mn-ea"/>
                <a:cs typeface="+mn-cs"/>
              </a:rPr>
              <a:t>Homa</a:t>
            </a:r>
            <a:r>
              <a:rPr lang="en-GB" sz="1200" b="0" i="0" kern="1200" noProof="0" dirty="0">
                <a:solidFill>
                  <a:schemeClr val="tx1"/>
                </a:solidFill>
                <a:effectLst/>
                <a:latin typeface="+mn-lt"/>
                <a:ea typeface="+mn-ea"/>
                <a:cs typeface="+mn-cs"/>
              </a:rPr>
              <a:t> Bay and Kisumu counties) from May to July 2019. We analysed data using grounded theory and applied a rights analysis to the data codes and themes to evaluate Kenya's approach in its human rights-based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
            </a:r>
            <a:br>
              <a:rPr lang="en-GB" noProof="0" dirty="0"/>
            </a:br>
            <a:r>
              <a:rPr lang="en-GB" sz="1200" b="1" i="0" kern="1200" noProof="0" dirty="0">
                <a:solidFill>
                  <a:schemeClr val="tx1"/>
                </a:solidFill>
                <a:effectLst/>
                <a:latin typeface="+mn-lt"/>
                <a:ea typeface="+mn-ea"/>
                <a:cs typeface="+mn-cs"/>
              </a:rPr>
              <a:t>RESULTS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noProof="0" dirty="0">
                <a:solidFill>
                  <a:schemeClr val="tx1"/>
                </a:solidFill>
                <a:effectLst/>
                <a:latin typeface="+mn-lt"/>
                <a:ea typeface="+mn-ea"/>
                <a:cs typeface="+mn-cs"/>
              </a:rPr>
              <a:t>A majority of 52 total participants identified female (58%) and 36% as male, and 6% were not identified by sex. Most participants self-identified as being from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men who have sex with men  (21%), female sex workers (20%), young women (21%) and people who inject drugs  (23%), with 15% being non-</a:t>
            </a:r>
            <a:r>
              <a:rPr lang="en-GB" sz="1200" b="0" i="0" kern="1200" noProof="0" dirty="0" err="1">
                <a:solidFill>
                  <a:schemeClr val="tx1"/>
                </a:solidFill>
                <a:effectLst/>
                <a:latin typeface="+mn-lt"/>
                <a:ea typeface="+mn-ea"/>
                <a:cs typeface="+mn-cs"/>
              </a:rPr>
              <a:t>KAP</a:t>
            </a:r>
            <a:r>
              <a:rPr lang="en-GB" sz="1200" b="0" i="0" kern="1200" noProof="0" dirty="0">
                <a:solidFill>
                  <a:schemeClr val="tx1"/>
                </a:solidFill>
                <a:effectLst/>
                <a:latin typeface="+mn-lt"/>
                <a:ea typeface="+mn-ea"/>
                <a:cs typeface="+mn-cs"/>
              </a:rPr>
              <a:t> HPs. The </a:t>
            </a:r>
            <a:r>
              <a:rPr lang="en-GB" sz="1200" b="0" i="0" kern="1200" noProof="0" dirty="0" err="1">
                <a:solidFill>
                  <a:schemeClr val="tx1"/>
                </a:solidFill>
                <a:effectLst/>
                <a:latin typeface="+mn-lt"/>
                <a:ea typeface="+mn-ea"/>
                <a:cs typeface="+mn-cs"/>
              </a:rPr>
              <a:t>KAP</a:t>
            </a:r>
            <a:r>
              <a:rPr lang="en-GB" sz="1200" b="0" i="0" kern="1200" noProof="0" dirty="0">
                <a:solidFill>
                  <a:schemeClr val="tx1"/>
                </a:solidFill>
                <a:effectLst/>
                <a:latin typeface="+mn-lt"/>
                <a:ea typeface="+mn-ea"/>
                <a:cs typeface="+mn-cs"/>
              </a:rPr>
              <a:t> participants conveyed mixed perspectives about interacting with providers regarding privacy and confidentiality, with mistrust and fears of disrespect being expressed for government-related facilities. Community-based organizations with health services were highly regarded and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acknowledged improvement in some provider interactions. HPs acknowledge their need to better engage with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and undergo improved, consistent training on the </a:t>
            </a:r>
            <a:r>
              <a:rPr lang="en-GB" sz="1200" b="0" i="0" kern="1200" noProof="0" dirty="0" err="1">
                <a:solidFill>
                  <a:schemeClr val="tx1"/>
                </a:solidFill>
                <a:effectLst/>
                <a:latin typeface="+mn-lt"/>
                <a:ea typeface="+mn-ea"/>
                <a:cs typeface="+mn-cs"/>
              </a:rPr>
              <a:t>HRBA</a:t>
            </a:r>
            <a:r>
              <a:rPr lang="en-GB" sz="1200" b="0" i="0" kern="1200" noProof="0" dirty="0">
                <a:solidFill>
                  <a:schemeClr val="tx1"/>
                </a:solidFill>
                <a:effectLst/>
                <a:latin typeface="+mn-lt"/>
                <a:ea typeface="+mn-ea"/>
                <a:cs typeface="+mn-cs"/>
              </a:rPr>
              <a:t> to overcome known trust and confidence barriers.</a:t>
            </a:r>
          </a:p>
          <a:p>
            <a:pPr marL="342900" indent="-342900">
              <a:buFont typeface="Arial" panose="020B0604020202020204" pitchFamily="34" charset="0"/>
              <a:buChar char="•"/>
            </a:pPr>
            <a:r>
              <a:rPr lang="en-GB" sz="2400" b="0" i="0" kern="1200" noProof="0" dirty="0">
                <a:solidFill>
                  <a:schemeClr val="tx1"/>
                </a:solidFill>
                <a:effectLst/>
                <a:latin typeface="+mn-lt"/>
                <a:ea typeface="+mn-ea"/>
                <a:cs typeface="+mn-cs"/>
              </a:rPr>
              <a:t>Men who have sex with men</a:t>
            </a:r>
            <a:r>
              <a:rPr lang="en-GB" sz="2400" noProof="0" dirty="0"/>
              <a:t>, female sex workers and </a:t>
            </a:r>
            <a:r>
              <a:rPr lang="en-GB" sz="2400" b="0" i="0" kern="1200" noProof="0" dirty="0">
                <a:solidFill>
                  <a:schemeClr val="tx1"/>
                </a:solidFill>
                <a:effectLst/>
                <a:latin typeface="+mn-lt"/>
                <a:ea typeface="+mn-ea"/>
                <a:cs typeface="+mn-cs"/>
              </a:rPr>
              <a:t>people who inject drugs </a:t>
            </a:r>
            <a:r>
              <a:rPr lang="en-GB" sz="2400" noProof="0" dirty="0"/>
              <a:t>distrust government-affiliated health clinics.</a:t>
            </a:r>
          </a:p>
          <a:p>
            <a:pPr marL="800100" lvl="1" indent="-342900">
              <a:buFont typeface="Arial" panose="020B0604020202020204" pitchFamily="34" charset="0"/>
              <a:buChar char="•"/>
            </a:pPr>
            <a:r>
              <a:rPr lang="en-GB" sz="2400" noProof="0" dirty="0"/>
              <a:t>Reported abuse, disrespect, breaches of confidence and privacy</a:t>
            </a:r>
          </a:p>
          <a:p>
            <a:pPr marL="800100" lvl="1" indent="-342900">
              <a:buFont typeface="Arial" panose="020B0604020202020204" pitchFamily="34" charset="0"/>
              <a:buChar char="•"/>
            </a:pPr>
            <a:r>
              <a:rPr lang="en-GB" sz="2400" noProof="0" dirty="0"/>
              <a:t>Reported fear of stigma</a:t>
            </a:r>
          </a:p>
          <a:p>
            <a:pPr marL="342900" indent="-342900">
              <a:buFont typeface="Arial" panose="020B0604020202020204" pitchFamily="34" charset="0"/>
              <a:buChar char="•"/>
            </a:pPr>
            <a:r>
              <a:rPr lang="en-GB" sz="2400" noProof="0" dirty="0"/>
              <a:t>Young women feared coercion based on age and sex.</a:t>
            </a:r>
          </a:p>
          <a:p>
            <a:pPr marL="342900" indent="-342900">
              <a:buFont typeface="Arial" panose="020B0604020202020204" pitchFamily="34" charset="0"/>
              <a:buChar char="•"/>
            </a:pPr>
            <a:r>
              <a:rPr lang="en-GB" sz="2400" noProof="0" dirty="0"/>
              <a:t>Pressure to test and disclose partners undermines testing and using notification services.</a:t>
            </a:r>
          </a:p>
          <a:p>
            <a:pPr marL="342900" indent="-342900">
              <a:buFont typeface="Arial" panose="020B0604020202020204" pitchFamily="34" charset="0"/>
              <a:buChar char="•"/>
            </a:pPr>
            <a:r>
              <a:rPr lang="en-GB" sz="2400" noProof="0" dirty="0" err="1"/>
              <a:t>KAPs</a:t>
            </a:r>
            <a:r>
              <a:rPr lang="en-GB" sz="2400" noProof="0" dirty="0"/>
              <a:t> moderately familiar with rights felt they were inconsistently respected. </a:t>
            </a:r>
          </a:p>
          <a:p>
            <a:pPr marL="342900" indent="-342900">
              <a:buFont typeface="Arial" panose="020B0604020202020204" pitchFamily="34" charset="0"/>
              <a:buChar char="•"/>
            </a:pPr>
            <a:r>
              <a:rPr lang="en-GB" sz="2400" noProof="0" dirty="0"/>
              <a:t>Fear of positive results contributes to under testing.</a:t>
            </a:r>
          </a:p>
          <a:p>
            <a:pPr marL="342900" indent="-342900">
              <a:buFont typeface="Arial" panose="020B0604020202020204" pitchFamily="34" charset="0"/>
              <a:buChar char="•"/>
            </a:pPr>
            <a:r>
              <a:rPr lang="en-GB" sz="2400" noProof="0" dirty="0"/>
              <a:t>Counselling services were highly valued, especially for notification services. </a:t>
            </a:r>
          </a:p>
          <a:p>
            <a:pPr marL="342900" indent="-342900">
              <a:buFont typeface="Arial" panose="020B0604020202020204" pitchFamily="34" charset="0"/>
              <a:buChar char="•"/>
            </a:pPr>
            <a:r>
              <a:rPr lang="en-GB" sz="2400" noProof="0" dirty="0"/>
              <a:t>Community-based organizations providing </a:t>
            </a:r>
            <a:r>
              <a:rPr lang="en-GB" sz="2400" noProof="0" dirty="0" err="1"/>
              <a:t>KAP</a:t>
            </a:r>
            <a:r>
              <a:rPr lang="en-GB" sz="2400" noProof="0" dirty="0"/>
              <a:t>-friendly services were widely praised.</a:t>
            </a:r>
          </a:p>
          <a:p>
            <a:pPr marL="800100" lvl="1" indent="-342900">
              <a:buFont typeface="Arial" panose="020B0604020202020204" pitchFamily="34" charset="0"/>
              <a:buChar char="•"/>
            </a:pPr>
            <a:r>
              <a:rPr lang="en-GB" sz="2200" noProof="0" dirty="0"/>
              <a:t>Educational, as well as conduits for testing and care</a:t>
            </a:r>
          </a:p>
          <a:p>
            <a:pPr marL="342900" indent="-342900">
              <a:buFont typeface="Arial" panose="020B0604020202020204" pitchFamily="34" charset="0"/>
              <a:buChar char="•"/>
            </a:pPr>
            <a:r>
              <a:rPr lang="en-GB" sz="2400" noProof="0" dirty="0"/>
              <a:t>Health professionals acknowledged gaps in their training and sensitization, including rights awareness.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
            </a:r>
            <a:br>
              <a:rPr lang="en-GB" noProof="0" dirty="0"/>
            </a:br>
            <a:r>
              <a:rPr lang="en-GB" sz="1200" b="1" i="0" kern="1200" noProof="0" dirty="0">
                <a:solidFill>
                  <a:schemeClr val="tx1"/>
                </a:solidFill>
                <a:effectLst/>
                <a:latin typeface="+mn-lt"/>
                <a:ea typeface="+mn-ea"/>
                <a:cs typeface="+mn-cs"/>
              </a:rPr>
              <a:t>CONCLUSIONS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noProof="0" dirty="0">
                <a:solidFill>
                  <a:schemeClr val="tx1"/>
                </a:solidFill>
                <a:effectLst/>
                <a:latin typeface="+mn-lt"/>
                <a:ea typeface="+mn-ea"/>
                <a:cs typeface="+mn-cs"/>
              </a:rPr>
              <a:t>Kenya is increasing the rate of HIV testing and notification among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with community partnerships. Challenges remain in building </a:t>
            </a:r>
            <a:r>
              <a:rPr lang="en-GB" sz="1200" b="0" i="0" kern="1200" noProof="0" dirty="0" err="1">
                <a:solidFill>
                  <a:schemeClr val="tx1"/>
                </a:solidFill>
                <a:effectLst/>
                <a:latin typeface="+mn-lt"/>
                <a:ea typeface="+mn-ea"/>
                <a:cs typeface="+mn-cs"/>
              </a:rPr>
              <a:t>KAP</a:t>
            </a:r>
            <a:r>
              <a:rPr lang="en-GB" sz="1200" b="0" i="0" kern="1200" noProof="0" dirty="0">
                <a:solidFill>
                  <a:schemeClr val="tx1"/>
                </a:solidFill>
                <a:effectLst/>
                <a:latin typeface="+mn-lt"/>
                <a:ea typeface="+mn-ea"/>
                <a:cs typeface="+mn-cs"/>
              </a:rPr>
              <a:t> trust and confidence for HPs and the healthcare system generally. By identifying opportunities for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to collaborate with HPs, expanding community-based organizations' reach and raising legal literacy to better recognize human rights and effectuate the </a:t>
            </a:r>
            <a:r>
              <a:rPr lang="en-GB" sz="1200" b="0" i="0" kern="1200" noProof="0" dirty="0" err="1">
                <a:solidFill>
                  <a:schemeClr val="tx1"/>
                </a:solidFill>
                <a:effectLst/>
                <a:latin typeface="+mn-lt"/>
                <a:ea typeface="+mn-ea"/>
                <a:cs typeface="+mn-cs"/>
              </a:rPr>
              <a:t>HRBA</a:t>
            </a:r>
            <a:r>
              <a:rPr lang="en-GB" sz="1200" b="0" i="0" kern="1200" noProof="0" dirty="0">
                <a:solidFill>
                  <a:schemeClr val="tx1"/>
                </a:solidFill>
                <a:effectLst/>
                <a:latin typeface="+mn-lt"/>
                <a:ea typeface="+mn-ea"/>
                <a:cs typeface="+mn-cs"/>
              </a:rPr>
              <a:t> to HIV programmes, policies and practices, more </a:t>
            </a:r>
            <a:r>
              <a:rPr lang="en-GB" sz="1200" b="0" i="0" kern="1200" noProof="0" dirty="0" err="1">
                <a:solidFill>
                  <a:schemeClr val="tx1"/>
                </a:solidFill>
                <a:effectLst/>
                <a:latin typeface="+mn-lt"/>
                <a:ea typeface="+mn-ea"/>
                <a:cs typeface="+mn-cs"/>
              </a:rPr>
              <a:t>KAPs</a:t>
            </a:r>
            <a:r>
              <a:rPr lang="en-GB" sz="1200" b="0" i="0" kern="1200" noProof="0" dirty="0">
                <a:solidFill>
                  <a:schemeClr val="tx1"/>
                </a:solidFill>
                <a:effectLst/>
                <a:latin typeface="+mn-lt"/>
                <a:ea typeface="+mn-ea"/>
                <a:cs typeface="+mn-cs"/>
              </a:rPr>
              <a:t> may utilize HIV services and help identify other at-risk individuals.</a:t>
            </a:r>
          </a:p>
          <a:p>
            <a:pPr marL="0" indent="0">
              <a:buNone/>
            </a:pPr>
            <a:r>
              <a:rPr lang="en-GB" i="1" noProof="0" dirty="0">
                <a:solidFill>
                  <a:srgbClr val="E40C3A"/>
                </a:solidFill>
              </a:rPr>
              <a:t>Kenya’s rights-based approach to HIV is sincere, yet can be improved.</a:t>
            </a:r>
          </a:p>
          <a:p>
            <a:endParaRPr lang="en-GB" b="1" noProof="0" dirty="0">
              <a:solidFill>
                <a:schemeClr val="tx1"/>
              </a:solidFill>
            </a:endParaRPr>
          </a:p>
          <a:p>
            <a:pPr marL="171450" indent="-171450">
              <a:buFont typeface="Arial" panose="020B0604020202020204" pitchFamily="34" charset="0"/>
              <a:buChar char="•"/>
            </a:pPr>
            <a:r>
              <a:rPr lang="en-GB" b="1" noProof="0" dirty="0" err="1">
                <a:solidFill>
                  <a:schemeClr val="tx1"/>
                </a:solidFill>
              </a:rPr>
              <a:t>KAP</a:t>
            </a:r>
            <a:r>
              <a:rPr lang="en-GB" b="1" noProof="0" dirty="0">
                <a:solidFill>
                  <a:schemeClr val="tx1"/>
                </a:solidFill>
              </a:rPr>
              <a:t> participants had some knowledge of their rights but felt that they were inconsistently respected:</a:t>
            </a:r>
          </a:p>
          <a:p>
            <a:pPr marL="457200" lvl="1" indent="0">
              <a:buFont typeface="Arial" panose="020B0604020202020204" pitchFamily="34" charset="0"/>
              <a:buNone/>
            </a:pPr>
            <a:r>
              <a:rPr lang="en-GB" noProof="0" dirty="0">
                <a:solidFill>
                  <a:schemeClr val="tx1"/>
                </a:solidFill>
              </a:rPr>
              <a:t>Fear of further stigmatization contributes to undertesting.</a:t>
            </a:r>
          </a:p>
          <a:p>
            <a:pPr marL="171450" indent="-171450">
              <a:buFont typeface="Arial" panose="020B0604020202020204" pitchFamily="34" charset="0"/>
              <a:buChar char="•"/>
            </a:pPr>
            <a:r>
              <a:rPr lang="en-GB" b="1" noProof="0" dirty="0">
                <a:solidFill>
                  <a:schemeClr val="tx1"/>
                </a:solidFill>
              </a:rPr>
              <a:t>Health professionals acknowledged that practices and policy implementation were not uniform and undermines accountability and trust:</a:t>
            </a:r>
          </a:p>
          <a:p>
            <a:pPr marL="457200" lvl="1" indent="0">
              <a:buFont typeface="Arial" panose="020B0604020202020204" pitchFamily="34" charset="0"/>
              <a:buNone/>
            </a:pPr>
            <a:r>
              <a:rPr lang="en-GB" noProof="0" dirty="0">
                <a:solidFill>
                  <a:schemeClr val="tx1"/>
                </a:solidFill>
              </a:rPr>
              <a:t>Sustained training and continued-learning for health professionals may support trust building. </a:t>
            </a:r>
          </a:p>
          <a:p>
            <a:pPr marL="171450" indent="-171450">
              <a:buFont typeface="Arial" panose="020B0604020202020204" pitchFamily="34" charset="0"/>
              <a:buChar char="•"/>
            </a:pPr>
            <a:r>
              <a:rPr lang="en-GB" b="1" noProof="0" dirty="0">
                <a:solidFill>
                  <a:schemeClr val="tx1"/>
                </a:solidFill>
              </a:rPr>
              <a:t>Pre- and post-test counselling was highly valued among </a:t>
            </a:r>
            <a:r>
              <a:rPr lang="en-GB" b="1" noProof="0" dirty="0" err="1">
                <a:solidFill>
                  <a:schemeClr val="tx1"/>
                </a:solidFill>
              </a:rPr>
              <a:t>KAPs</a:t>
            </a:r>
            <a:r>
              <a:rPr lang="en-GB" b="1" noProof="0" dirty="0">
                <a:solidFill>
                  <a:schemeClr val="tx1"/>
                </a:solidFill>
              </a:rPr>
              <a:t>:</a:t>
            </a:r>
          </a:p>
          <a:p>
            <a:pPr marL="457200" lvl="1" indent="0">
              <a:buFont typeface="Arial" panose="020B0604020202020204" pitchFamily="34" charset="0"/>
              <a:buNone/>
            </a:pPr>
            <a:r>
              <a:rPr lang="en-GB" noProof="0" dirty="0">
                <a:solidFill>
                  <a:schemeClr val="tx1"/>
                </a:solidFill>
              </a:rPr>
              <a:t>May help overcome “fear” barriers for testing, notification services.</a:t>
            </a:r>
          </a:p>
          <a:p>
            <a:pPr marL="457200" lvl="1" indent="0">
              <a:buFont typeface="Arial" panose="020B0604020202020204" pitchFamily="34" charset="0"/>
              <a:buNone/>
            </a:pPr>
            <a:r>
              <a:rPr lang="en-GB" noProof="0" dirty="0">
                <a:solidFill>
                  <a:schemeClr val="tx1"/>
                </a:solidFill>
              </a:rPr>
              <a:t>Essential for screening risks for harm stemming from partner notification.</a:t>
            </a:r>
          </a:p>
          <a:p>
            <a:pPr marL="171450" indent="-171450">
              <a:buFont typeface="Arial" panose="020B0604020202020204" pitchFamily="34" charset="0"/>
              <a:buChar char="•"/>
            </a:pPr>
            <a:r>
              <a:rPr lang="en-GB" b="1" noProof="0" dirty="0">
                <a:solidFill>
                  <a:schemeClr val="tx1"/>
                </a:solidFill>
              </a:rPr>
              <a:t>Legal awareness was valued but not high in all groups:</a:t>
            </a:r>
          </a:p>
          <a:p>
            <a:pPr marL="457200" lvl="1" indent="0">
              <a:buFont typeface="Arial" panose="020B0604020202020204" pitchFamily="34" charset="0"/>
              <a:buNone/>
            </a:pPr>
            <a:r>
              <a:rPr lang="en-GB" noProof="0" dirty="0">
                <a:solidFill>
                  <a:schemeClr val="tx1"/>
                </a:solidFill>
              </a:rPr>
              <a:t>Community experiences of losing confidentiality and privacy undermine rights realization and HIV testing and treatment. Consistent and sustained training for health providers could address concerns.</a:t>
            </a:r>
          </a:p>
          <a:p>
            <a:pPr marL="171450" indent="-171450">
              <a:buFont typeface="Arial" panose="020B0604020202020204" pitchFamily="34" charset="0"/>
              <a:buChar char="•"/>
            </a:pPr>
            <a:r>
              <a:rPr lang="en-GB" b="1" noProof="0" dirty="0">
                <a:solidFill>
                  <a:schemeClr val="tx1"/>
                </a:solidFill>
              </a:rPr>
              <a:t>Community-based organizations were highly effective but localized:</a:t>
            </a:r>
          </a:p>
          <a:p>
            <a:pPr marL="457200" lvl="1" indent="0">
              <a:buFont typeface="Arial" panose="020B0604020202020204" pitchFamily="34" charset="0"/>
              <a:buNone/>
            </a:pPr>
            <a:r>
              <a:rPr lang="en-GB" noProof="0" dirty="0">
                <a:solidFill>
                  <a:schemeClr val="tx1"/>
                </a:solidFill>
              </a:rPr>
              <a:t>Collaborations on policy and practice might improve Kenya’s HIV programme overall.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p>
        </p:txBody>
      </p:sp>
      <p:sp>
        <p:nvSpPr>
          <p:cNvPr id="4" name="Slide Number Placeholder 3"/>
          <p:cNvSpPr>
            <a:spLocks noGrp="1"/>
          </p:cNvSpPr>
          <p:nvPr>
            <p:ph type="sldNum" sz="quarter" idx="5"/>
          </p:nvPr>
        </p:nvSpPr>
        <p:spPr/>
        <p:txBody>
          <a:bodyPr/>
          <a:lstStyle/>
          <a:p>
            <a:fld id="{6FC7D159-9DD4-41A1-915D-943A0A890F2B}" type="slidenum">
              <a:rPr lang="en-GB" smtClean="0"/>
              <a:t>8</a:t>
            </a:fld>
            <a:endParaRPr lang="en-GB"/>
          </a:p>
        </p:txBody>
      </p:sp>
    </p:spTree>
    <p:extLst>
      <p:ext uri="{BB962C8B-B14F-4D97-AF65-F5344CB8AC3E}">
        <p14:creationId xmlns:p14="http://schemas.microsoft.com/office/powerpoint/2010/main" val="3748955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Rectangle 4"/>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6" name="TextBox 5"/>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7" name="Picture 6">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367869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9" name="Picture 8">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185199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9" name="Picture 8">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303999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9" name="Picture 8">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374238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9" name="Picture 8">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164095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7"/>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10" name="Picture 9">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389352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Rectangle 9"/>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TextBox 10"/>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12" name="Picture 11">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216753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Rectangle 5"/>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TextBox 6"/>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8" name="Picture 7">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37693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3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10" name="Picture 9">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150308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6453336"/>
            <a:ext cx="12192000" cy="404664"/>
          </a:xfrm>
          <a:prstGeom prst="rect">
            <a:avLst/>
          </a:prstGeom>
          <a:solidFill>
            <a:srgbClr val="E3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pic>
        <p:nvPicPr>
          <p:cNvPr id="10" name="Picture 9">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428"/>
            <a:ext cx="1372212" cy="801960"/>
          </a:xfrm>
          <a:prstGeom prst="rect">
            <a:avLst/>
          </a:prstGeom>
        </p:spPr>
      </p:pic>
    </p:spTree>
    <p:extLst>
      <p:ext uri="{BB962C8B-B14F-4D97-AF65-F5344CB8AC3E}">
        <p14:creationId xmlns:p14="http://schemas.microsoft.com/office/powerpoint/2010/main" val="27158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9509" y="188640"/>
            <a:ext cx="9902891"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676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un.org/en/universal-declaration-human-rights/index.html" TargetMode="External"/><Relationship Id="rId2" Type="http://schemas.openxmlformats.org/officeDocument/2006/relationships/hyperlink" Target="https://www.unglobalcompact.org/what-is-gc/our-work/social/human-rights" TargetMode="External"/><Relationship Id="rId1" Type="http://schemas.openxmlformats.org/officeDocument/2006/relationships/slideLayout" Target="../slideLayouts/slideLayout2.xml"/><Relationship Id="rId4" Type="http://schemas.openxmlformats.org/officeDocument/2006/relationships/hyperlink" Target="https://www.theglobalfund.org/media/1279/core_harmreduction_infonote_en.pdf"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hyperlink" Target="https://cattendee.abstractsonline.com/meeting/9289/presentation/31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programme.aids2020.org/Abstract/Abstract/515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attendee.abstractsonline.com/meeting/9289/presentation/31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programme.aids2020.org/Programme/Session/9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attendee.abstractsonline.com/meeting/9289/presentation/31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rogramme.aids2020.org/Programme/Session/9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programme.aids2020.org/Programme/Session/9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4700" y="112134"/>
            <a:ext cx="10821987" cy="6669666"/>
          </a:xfrm>
          <a:prstGeom prst="rect">
            <a:avLst/>
          </a:prstGeom>
        </p:spPr>
      </p:pic>
    </p:spTree>
    <p:extLst>
      <p:ext uri="{BB962C8B-B14F-4D97-AF65-F5344CB8AC3E}">
        <p14:creationId xmlns:p14="http://schemas.microsoft.com/office/powerpoint/2010/main" val="29331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500" b="1">
                <a:solidFill>
                  <a:srgbClr val="E0001B"/>
                </a:solidFill>
              </a:rPr>
              <a:t>Contents</a:t>
            </a:r>
          </a:p>
        </p:txBody>
      </p:sp>
      <p:sp>
        <p:nvSpPr>
          <p:cNvPr id="3" name="TextBox 2"/>
          <p:cNvSpPr txBox="1"/>
          <p:nvPr/>
        </p:nvSpPr>
        <p:spPr>
          <a:xfrm>
            <a:off x="1073941" y="2110382"/>
            <a:ext cx="9898859" cy="1754326"/>
          </a:xfrm>
          <a:prstGeom prst="rect">
            <a:avLst/>
          </a:prstGeom>
          <a:noFill/>
        </p:spPr>
        <p:txBody>
          <a:bodyPr wrap="square" lIns="91440" tIns="45720" rIns="91440" bIns="45720" rtlCol="0" anchor="t">
            <a:spAutoFit/>
          </a:bodyPr>
          <a:lstStyle/>
          <a:p>
            <a:pPr algn="r"/>
            <a:r>
              <a:rPr lang="en-US" dirty="0" smtClean="0">
                <a:latin typeface="Arial"/>
                <a:cs typeface="Arial"/>
              </a:rPr>
              <a:t>Introduction………………………………………………………………………………………………..3</a:t>
            </a:r>
          </a:p>
          <a:p>
            <a:pPr algn="r"/>
            <a:r>
              <a:rPr lang="en-US" dirty="0" smtClean="0">
                <a:latin typeface="Arial"/>
                <a:cs typeface="Arial"/>
              </a:rPr>
              <a:t>Friendly </a:t>
            </a:r>
            <a:r>
              <a:rPr lang="en-US" dirty="0">
                <a:latin typeface="Arial"/>
                <a:cs typeface="Arial"/>
              </a:rPr>
              <a:t>workplace policy development for </a:t>
            </a:r>
            <a:r>
              <a:rPr lang="en-US" dirty="0" smtClean="0">
                <a:latin typeface="Arial"/>
                <a:cs typeface="Arial"/>
              </a:rPr>
              <a:t>MSM</a:t>
            </a:r>
            <a:r>
              <a:rPr lang="en-US" dirty="0">
                <a:latin typeface="Arial"/>
                <a:cs typeface="Arial"/>
              </a:rPr>
              <a:t> and transgender communities in </a:t>
            </a:r>
            <a:r>
              <a:rPr lang="en-US" dirty="0" smtClean="0">
                <a:latin typeface="Arial"/>
                <a:cs typeface="Arial"/>
              </a:rPr>
              <a:t>India....</a:t>
            </a:r>
            <a:r>
              <a:rPr lang="en-GB" dirty="0" smtClean="0">
                <a:latin typeface="Arial"/>
                <a:cs typeface="Arial"/>
              </a:rPr>
              <a:t>……..5</a:t>
            </a:r>
            <a:endParaRPr lang="en-GB" dirty="0">
              <a:latin typeface="Arial"/>
              <a:cs typeface="Arial"/>
            </a:endParaRPr>
          </a:p>
          <a:p>
            <a:pPr algn="r"/>
            <a:r>
              <a:rPr lang="en-US" dirty="0" smtClean="0">
                <a:latin typeface="Arial"/>
                <a:cs typeface="Arial"/>
              </a:rPr>
              <a:t>GIPA </a:t>
            </a:r>
            <a:r>
              <a:rPr lang="en-US" dirty="0">
                <a:latin typeface="Arial"/>
                <a:cs typeface="Arial"/>
              </a:rPr>
              <a:t>in </a:t>
            </a:r>
            <a:r>
              <a:rPr lang="en-US" dirty="0" smtClean="0">
                <a:latin typeface="Arial"/>
                <a:cs typeface="Arial"/>
              </a:rPr>
              <a:t>research……………………………………..</a:t>
            </a:r>
            <a:r>
              <a:rPr lang="en-GB" dirty="0" smtClean="0">
                <a:latin typeface="Arial"/>
                <a:cs typeface="Arial"/>
              </a:rPr>
              <a:t>…………………………………………….……..6</a:t>
            </a:r>
            <a:endParaRPr lang="en-GB" dirty="0">
              <a:latin typeface="Arial"/>
              <a:cs typeface="Arial"/>
            </a:endParaRPr>
          </a:p>
          <a:p>
            <a:pPr algn="r"/>
            <a:r>
              <a:rPr lang="en-GB" dirty="0">
                <a:latin typeface="Arial"/>
                <a:cs typeface="Arial"/>
              </a:rPr>
              <a:t>Breaking Down </a:t>
            </a:r>
            <a:r>
              <a:rPr lang="en-GB" dirty="0" smtClean="0">
                <a:latin typeface="Arial"/>
                <a:cs typeface="Arial"/>
              </a:rPr>
              <a:t>Barriers……………………….………………………………………………………...7</a:t>
            </a:r>
            <a:endParaRPr lang="en-GB" dirty="0">
              <a:latin typeface="Arial"/>
              <a:cs typeface="Arial"/>
            </a:endParaRPr>
          </a:p>
          <a:p>
            <a:pPr algn="r"/>
            <a:r>
              <a:rPr lang="en-US" dirty="0">
                <a:latin typeface="Arial"/>
                <a:cs typeface="Arial"/>
              </a:rPr>
              <a:t>Assessing a human rights-based approach to HIV in </a:t>
            </a:r>
            <a:r>
              <a:rPr lang="en-US" dirty="0" smtClean="0">
                <a:latin typeface="Arial"/>
                <a:cs typeface="Arial"/>
              </a:rPr>
              <a:t>Kenya………………………………………..8</a:t>
            </a:r>
            <a:endParaRPr lang="en-US" dirty="0">
              <a:latin typeface="Arial"/>
              <a:cs typeface="Arial"/>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3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5CB8D-67C1-4AC5-B10A-29E016E2D136}"/>
              </a:ext>
            </a:extLst>
          </p:cNvPr>
          <p:cNvSpPr>
            <a:spLocks noGrp="1"/>
          </p:cNvSpPr>
          <p:nvPr>
            <p:ph type="title"/>
          </p:nvPr>
        </p:nvSpPr>
        <p:spPr>
          <a:xfrm>
            <a:off x="1679510" y="188640"/>
            <a:ext cx="8959462" cy="1143000"/>
          </a:xfrm>
        </p:spPr>
        <p:txBody>
          <a:bodyPr>
            <a:normAutofit/>
          </a:bodyPr>
          <a:lstStyle/>
          <a:p>
            <a:r>
              <a:rPr lang="en-US" sz="3600" b="1" dirty="0">
                <a:solidFill>
                  <a:srgbClr val="E0001B"/>
                </a:solidFill>
                <a:latin typeface="Arial"/>
                <a:cs typeface="Arial"/>
              </a:rPr>
              <a:t>Introduction</a:t>
            </a:r>
            <a:endParaRPr lang="en-US" sz="3600" b="1" dirty="0">
              <a:solidFill>
                <a:srgbClr val="E0001B"/>
              </a:solidFill>
            </a:endParaRPr>
          </a:p>
        </p:txBody>
      </p:sp>
      <p:sp>
        <p:nvSpPr>
          <p:cNvPr id="3" name="Content Placeholder 2">
            <a:extLst>
              <a:ext uri="{FF2B5EF4-FFF2-40B4-BE49-F238E27FC236}">
                <a16:creationId xmlns:a16="http://schemas.microsoft.com/office/drawing/2014/main" id="{A83AC3F0-BBC1-47E1-B711-466562E2EE56}"/>
              </a:ext>
            </a:extLst>
          </p:cNvPr>
          <p:cNvSpPr>
            <a:spLocks noGrp="1"/>
          </p:cNvSpPr>
          <p:nvPr>
            <p:ph idx="1"/>
          </p:nvPr>
        </p:nvSpPr>
        <p:spPr>
          <a:xfrm>
            <a:off x="609600" y="1384301"/>
            <a:ext cx="10972800" cy="5046663"/>
          </a:xfrm>
        </p:spPr>
        <p:txBody>
          <a:bodyPr vert="horz" lIns="91440" tIns="45720" rIns="91440" bIns="45720" rtlCol="0" anchor="t">
            <a:normAutofit fontScale="92500"/>
          </a:bodyPr>
          <a:lstStyle/>
          <a:p>
            <a:r>
              <a:rPr lang="en-US" dirty="0">
                <a:latin typeface="Arial"/>
                <a:cs typeface="Arial"/>
              </a:rPr>
              <a:t>Human rights are universal and every person around the world deserves to be treated with dignity and equality.</a:t>
            </a:r>
            <a:endParaRPr lang="en-US" dirty="0"/>
          </a:p>
          <a:p>
            <a:r>
              <a:rPr lang="en-US" dirty="0">
                <a:latin typeface="Arial"/>
                <a:cs typeface="Arial"/>
              </a:rPr>
              <a:t>Human rights </a:t>
            </a:r>
            <a:r>
              <a:rPr lang="en-US" dirty="0" smtClean="0">
                <a:latin typeface="Arial"/>
                <a:cs typeface="Arial"/>
              </a:rPr>
              <a:t>include the </a:t>
            </a:r>
            <a:r>
              <a:rPr lang="en-US" dirty="0">
                <a:latin typeface="Arial"/>
                <a:cs typeface="Arial"/>
              </a:rPr>
              <a:t>highest attainable standard of health, freedom of speech, privacy, life, liberty and security, as well as an adequate standard of living. </a:t>
            </a:r>
          </a:p>
          <a:p>
            <a:r>
              <a:rPr lang="en-US" dirty="0">
                <a:latin typeface="Arial"/>
                <a:cs typeface="Arial"/>
              </a:rPr>
              <a:t>The Universal Declaration of Human Rights sets out fundamental human rights to be universally protected.</a:t>
            </a:r>
          </a:p>
          <a:p>
            <a:pPr marL="0" indent="0">
              <a:buNone/>
            </a:pPr>
            <a:endParaRPr lang="en-US" sz="1600" dirty="0">
              <a:latin typeface="Arial"/>
              <a:cs typeface="Arial"/>
            </a:endParaRPr>
          </a:p>
          <a:p>
            <a:pPr>
              <a:buNone/>
            </a:pPr>
            <a:r>
              <a:rPr lang="en-US" sz="1600" dirty="0">
                <a:latin typeface="Arial"/>
                <a:cs typeface="Arial"/>
              </a:rPr>
              <a:t>United Nation Global Compact. Available from</a:t>
            </a:r>
            <a:r>
              <a:rPr lang="en-US" sz="1600" dirty="0" smtClean="0">
                <a:latin typeface="Arial"/>
                <a:cs typeface="Arial"/>
              </a:rPr>
              <a:t>: </a:t>
            </a:r>
            <a:r>
              <a:rPr lang="en-US" sz="1600" dirty="0" smtClean="0">
                <a:latin typeface="Arial"/>
                <a:cs typeface="Arial"/>
                <a:hlinkClick r:id="rId2"/>
              </a:rPr>
              <a:t>https</a:t>
            </a:r>
            <a:r>
              <a:rPr lang="en-US" sz="1600" dirty="0">
                <a:latin typeface="Arial"/>
                <a:cs typeface="Arial"/>
                <a:hlinkClick r:id="rId2"/>
              </a:rPr>
              <a:t>://</a:t>
            </a:r>
            <a:r>
              <a:rPr lang="en-US" sz="1600" dirty="0" smtClean="0">
                <a:latin typeface="Arial"/>
                <a:cs typeface="Arial"/>
                <a:hlinkClick r:id="rId2"/>
              </a:rPr>
              <a:t>www.unglobalcompact.org/what-is-gc/our-work/social/human-rights</a:t>
            </a:r>
            <a:endParaRPr lang="en-US" sz="1600" dirty="0"/>
          </a:p>
          <a:p>
            <a:pPr>
              <a:buNone/>
            </a:pPr>
            <a:r>
              <a:rPr lang="en-US" sz="1600" dirty="0">
                <a:latin typeface="Arial"/>
                <a:cs typeface="Arial"/>
              </a:rPr>
              <a:t>Universal Declaration on Human Rights. Available from</a:t>
            </a:r>
            <a:r>
              <a:rPr lang="en-US" sz="1600" dirty="0" smtClean="0">
                <a:latin typeface="Arial"/>
                <a:cs typeface="Arial"/>
              </a:rPr>
              <a:t>: </a:t>
            </a:r>
            <a:r>
              <a:rPr lang="en-US" sz="1600" dirty="0" smtClean="0">
                <a:latin typeface="Arial"/>
                <a:cs typeface="Arial"/>
                <a:hlinkClick r:id="rId3"/>
              </a:rPr>
              <a:t>https</a:t>
            </a:r>
            <a:r>
              <a:rPr lang="en-US" sz="1600" dirty="0">
                <a:latin typeface="Arial"/>
                <a:cs typeface="Arial"/>
                <a:hlinkClick r:id="rId3"/>
              </a:rPr>
              <a:t>://www.un.org/en/universal-declaration-human-rights/index.html</a:t>
            </a:r>
            <a:endParaRPr lang="en-US" sz="1600" dirty="0">
              <a:latin typeface="Arial"/>
              <a:cs typeface="Arial"/>
            </a:endParaRPr>
          </a:p>
          <a:p>
            <a:pPr>
              <a:buNone/>
            </a:pPr>
            <a:r>
              <a:rPr lang="en-US" sz="1600" dirty="0">
                <a:latin typeface="Arial"/>
                <a:cs typeface="Arial"/>
              </a:rPr>
              <a:t>The Global Fund. Harm Reduction for People Who Use Drugs. </a:t>
            </a:r>
            <a:endParaRPr lang="en-US" sz="1600" dirty="0" smtClean="0">
              <a:latin typeface="Arial"/>
              <a:cs typeface="Arial"/>
            </a:endParaRPr>
          </a:p>
          <a:p>
            <a:pPr>
              <a:buNone/>
            </a:pPr>
            <a:r>
              <a:rPr lang="en-US" sz="1600" dirty="0" smtClean="0">
                <a:latin typeface="Arial"/>
                <a:cs typeface="Arial"/>
              </a:rPr>
              <a:t>	Available </a:t>
            </a:r>
            <a:r>
              <a:rPr lang="en-US" sz="1600" dirty="0">
                <a:latin typeface="Arial"/>
                <a:cs typeface="Arial"/>
              </a:rPr>
              <a:t>from</a:t>
            </a:r>
            <a:r>
              <a:rPr lang="en-US" sz="1600" dirty="0" smtClean="0">
                <a:latin typeface="Arial"/>
                <a:cs typeface="Arial"/>
              </a:rPr>
              <a:t>: </a:t>
            </a:r>
            <a:r>
              <a:rPr lang="en-US" sz="1600" dirty="0" smtClean="0">
                <a:latin typeface="Arial"/>
                <a:cs typeface="Arial"/>
                <a:hlinkClick r:id="rId4"/>
              </a:rPr>
              <a:t>https</a:t>
            </a:r>
            <a:r>
              <a:rPr lang="en-US" sz="1600" dirty="0">
                <a:latin typeface="Arial"/>
                <a:cs typeface="Arial"/>
                <a:hlinkClick r:id="rId4"/>
              </a:rPr>
              <a:t>://www.theglobalfund.org/media/1279/core_harmreduction_infonote_en.pdf</a:t>
            </a:r>
            <a:endParaRPr lang="en-US" sz="1600" dirty="0">
              <a:latin typeface="Arial"/>
              <a:cs typeface="Arial"/>
            </a:endParaRPr>
          </a:p>
        </p:txBody>
      </p:sp>
    </p:spTree>
    <p:extLst>
      <p:ext uri="{BB962C8B-B14F-4D97-AF65-F5344CB8AC3E}">
        <p14:creationId xmlns:p14="http://schemas.microsoft.com/office/powerpoint/2010/main" val="3204401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500" b="1">
                <a:solidFill>
                  <a:srgbClr val="E3000F"/>
                </a:solidFill>
              </a:rPr>
              <a:t>Overview</a:t>
            </a:r>
            <a:endParaRPr lang="en-US" sz="3500" b="1"/>
          </a:p>
        </p:txBody>
      </p:sp>
      <p:sp>
        <p:nvSpPr>
          <p:cNvPr id="4" name="Rectangle: Rounded Corners 3">
            <a:hlinkClick r:id="rId3" action="ppaction://hlinksldjump"/>
            <a:extLst>
              <a:ext uri="{FF2B5EF4-FFF2-40B4-BE49-F238E27FC236}">
                <a16:creationId xmlns:a16="http://schemas.microsoft.com/office/drawing/2014/main" id="{5C36565D-90AD-4A65-B87B-66910576EB41}"/>
              </a:ext>
            </a:extLst>
          </p:cNvPr>
          <p:cNvSpPr/>
          <p:nvPr/>
        </p:nvSpPr>
        <p:spPr>
          <a:xfrm>
            <a:off x="659467" y="2474414"/>
            <a:ext cx="3600000" cy="2114193"/>
          </a:xfrm>
          <a:prstGeom prst="roundRect">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a:cs typeface="Arial"/>
              </a:rPr>
              <a:t>Human rights</a:t>
            </a:r>
          </a:p>
        </p:txBody>
      </p:sp>
      <p:sp>
        <p:nvSpPr>
          <p:cNvPr id="17" name="Rectangle: Rounded Corners 16">
            <a:hlinkClick r:id="rId3" action="ppaction://hlinksldjump"/>
            <a:extLst>
              <a:ext uri="{FF2B5EF4-FFF2-40B4-BE49-F238E27FC236}">
                <a16:creationId xmlns:a16="http://schemas.microsoft.com/office/drawing/2014/main" id="{45773E4A-A260-49BA-840E-D0B21DF210CE}"/>
              </a:ext>
            </a:extLst>
          </p:cNvPr>
          <p:cNvSpPr/>
          <p:nvPr/>
        </p:nvSpPr>
        <p:spPr>
          <a:xfrm>
            <a:off x="4383392" y="2505144"/>
            <a:ext cx="1802648"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a:cs typeface="Arial"/>
              </a:rPr>
              <a:t>Friendly workplace policy</a:t>
            </a:r>
            <a:endParaRPr lang="en-GB" dirty="0">
              <a:latin typeface="Arial"/>
              <a:cs typeface="Arial"/>
            </a:endParaRPr>
          </a:p>
        </p:txBody>
      </p:sp>
      <p:sp>
        <p:nvSpPr>
          <p:cNvPr id="18" name="Rectangle: Rounded Corners 17">
            <a:hlinkClick r:id="rId4" action="ppaction://hlinksldjump"/>
            <a:extLst>
              <a:ext uri="{FF2B5EF4-FFF2-40B4-BE49-F238E27FC236}">
                <a16:creationId xmlns:a16="http://schemas.microsoft.com/office/drawing/2014/main" id="{14DEED26-42BB-405D-A2DB-73644C228FEF}"/>
              </a:ext>
            </a:extLst>
          </p:cNvPr>
          <p:cNvSpPr/>
          <p:nvPr/>
        </p:nvSpPr>
        <p:spPr>
          <a:xfrm>
            <a:off x="4383392" y="3535417"/>
            <a:ext cx="2264766"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a:cs typeface="Arial"/>
              </a:rPr>
              <a:t>Breaking Down Barriers</a:t>
            </a:r>
          </a:p>
        </p:txBody>
      </p:sp>
      <p:sp>
        <p:nvSpPr>
          <p:cNvPr id="20" name="Rectangle: Rounded Corners 19">
            <a:hlinkClick r:id="rId5" action="ppaction://hlinksldjump"/>
            <a:extLst>
              <a:ext uri="{FF2B5EF4-FFF2-40B4-BE49-F238E27FC236}">
                <a16:creationId xmlns:a16="http://schemas.microsoft.com/office/drawing/2014/main" id="{359BF92D-979F-4E7A-ACAE-A6D84933A86B}"/>
              </a:ext>
            </a:extLst>
          </p:cNvPr>
          <p:cNvSpPr/>
          <p:nvPr/>
        </p:nvSpPr>
        <p:spPr>
          <a:xfrm>
            <a:off x="6772083" y="3535417"/>
            <a:ext cx="2309508"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a:cs typeface="Arial"/>
              </a:rPr>
              <a:t>Assessing a human rights-based approach</a:t>
            </a:r>
            <a:endParaRPr lang="en-GB" dirty="0">
              <a:latin typeface="Arial"/>
              <a:cs typeface="Arial"/>
            </a:endParaRPr>
          </a:p>
        </p:txBody>
      </p:sp>
      <p:sp>
        <p:nvSpPr>
          <p:cNvPr id="22" name="Rectangle: Rounded Corners 21">
            <a:hlinkClick r:id="rId6" action="ppaction://hlinksldjump"/>
            <a:extLst>
              <a:ext uri="{FF2B5EF4-FFF2-40B4-BE49-F238E27FC236}">
                <a16:creationId xmlns:a16="http://schemas.microsoft.com/office/drawing/2014/main" id="{6FD2688E-FE14-4C7A-95BE-B71423A903D2}"/>
              </a:ext>
            </a:extLst>
          </p:cNvPr>
          <p:cNvSpPr/>
          <p:nvPr/>
        </p:nvSpPr>
        <p:spPr>
          <a:xfrm>
            <a:off x="6309965" y="2474414"/>
            <a:ext cx="4786371" cy="96683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a:cs typeface="Arial"/>
              </a:rPr>
              <a:t>Greater Involvement of people living with HIV (GIPA) </a:t>
            </a:r>
            <a:r>
              <a:rPr lang="en-US" dirty="0">
                <a:latin typeface="Arial"/>
                <a:cs typeface="Arial"/>
              </a:rPr>
              <a:t>in research</a:t>
            </a:r>
            <a:endParaRPr lang="en-GB" dirty="0">
              <a:latin typeface="Arial"/>
              <a:cs typeface="Arial"/>
            </a:endParaRPr>
          </a:p>
        </p:txBody>
      </p:sp>
    </p:spTree>
    <p:extLst>
      <p:ext uri="{BB962C8B-B14F-4D97-AF65-F5344CB8AC3E}">
        <p14:creationId xmlns:p14="http://schemas.microsoft.com/office/powerpoint/2010/main" val="3757115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hlinkClick r:id="rId3"/>
            <a:extLst>
              <a:ext uri="{FF2B5EF4-FFF2-40B4-BE49-F238E27FC236}">
                <a16:creationId xmlns:a16="http://schemas.microsoft.com/office/drawing/2014/main" id="{7CD8B2CF-1E54-4132-B037-34DDDEC6F56A}"/>
              </a:ext>
            </a:extLst>
          </p:cNvPr>
          <p:cNvSpPr/>
          <p:nvPr/>
        </p:nvSpPr>
        <p:spPr>
          <a:xfrm>
            <a:off x="9875479" y="5987664"/>
            <a:ext cx="2107115" cy="276999"/>
          </a:xfrm>
          <a:prstGeom prst="rect">
            <a:avLst/>
          </a:prstGeom>
        </p:spPr>
        <p:txBody>
          <a:bodyPr wrap="none">
            <a:spAutoFit/>
          </a:bodyPr>
          <a:lstStyle/>
          <a:p>
            <a:r>
              <a:rPr lang="en-US" sz="1200" dirty="0" err="1">
                <a:latin typeface="Arial" panose="020B0604020202020204" pitchFamily="34" charset="0"/>
                <a:cs typeface="Arial" panose="020B0604020202020204" pitchFamily="34" charset="0"/>
                <a:hlinkClick r:id="rId4"/>
              </a:rPr>
              <a:t>Tinesh</a:t>
            </a:r>
            <a:r>
              <a:rPr lang="en-US" sz="1200" dirty="0">
                <a:latin typeface="Arial" panose="020B0604020202020204" pitchFamily="34" charset="0"/>
                <a:cs typeface="Arial" panose="020B0604020202020204" pitchFamily="34" charset="0"/>
                <a:hlinkClick r:id="rId4"/>
              </a:rPr>
              <a:t> </a:t>
            </a:r>
            <a:r>
              <a:rPr lang="en-US" sz="1200" dirty="0" err="1">
                <a:latin typeface="Arial" panose="020B0604020202020204" pitchFamily="34" charset="0"/>
                <a:cs typeface="Arial" panose="020B0604020202020204" pitchFamily="34" charset="0"/>
                <a:hlinkClick r:id="rId4"/>
              </a:rPr>
              <a:t>Chopade</a:t>
            </a:r>
            <a:r>
              <a:rPr lang="en-US" sz="1200" dirty="0">
                <a:latin typeface="Arial" panose="020B0604020202020204" pitchFamily="34" charset="0"/>
                <a:cs typeface="Arial" panose="020B0604020202020204" pitchFamily="34" charset="0"/>
                <a:hlinkClick r:id="rId4"/>
              </a:rPr>
              <a:t>, </a:t>
            </a:r>
            <a:r>
              <a:rPr lang="en-GB" sz="1200" dirty="0">
                <a:latin typeface="Arial" panose="020B0604020202020204" pitchFamily="34" charset="0"/>
                <a:cs typeface="Arial" panose="020B0604020202020204" pitchFamily="34" charset="0"/>
                <a:hlinkClick r:id="rId4"/>
              </a:rPr>
              <a:t>PEF1821</a:t>
            </a:r>
            <a:endParaRPr lang="en-US" sz="1200" i="0" dirty="0">
              <a:effectLst/>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580240-701E-4DEE-96BE-B80E1B9F14FB}"/>
              </a:ext>
            </a:extLst>
          </p:cNvPr>
          <p:cNvSpPr>
            <a:spLocks noGrp="1"/>
          </p:cNvSpPr>
          <p:nvPr>
            <p:ph type="title"/>
          </p:nvPr>
        </p:nvSpPr>
        <p:spPr>
          <a:xfrm>
            <a:off x="1559497" y="320888"/>
            <a:ext cx="10632503" cy="1143000"/>
          </a:xfrm>
        </p:spPr>
        <p:txBody>
          <a:bodyPr>
            <a:normAutofit fontScale="90000"/>
          </a:bodyPr>
          <a:lstStyle/>
          <a:p>
            <a:pPr algn="l"/>
            <a:r>
              <a:rPr lang="en-US" sz="3100" b="1" dirty="0">
                <a:solidFill>
                  <a:srgbClr val="E3000F"/>
                </a:solidFill>
              </a:rPr>
              <a:t>Human rights</a:t>
            </a:r>
            <a:r>
              <a:rPr lang="en-US" sz="3600" b="1" dirty="0">
                <a:solidFill>
                  <a:srgbClr val="E3000F"/>
                </a:solidFill>
              </a:rPr>
              <a:t/>
            </a:r>
            <a:br>
              <a:rPr lang="en-US" sz="3600" b="1" dirty="0">
                <a:solidFill>
                  <a:srgbClr val="E3000F"/>
                </a:solidFill>
              </a:rPr>
            </a:br>
            <a:r>
              <a:rPr lang="en-US" sz="1300" dirty="0">
                <a:solidFill>
                  <a:schemeClr val="bg1"/>
                </a:solidFill>
              </a:rPr>
              <a:t>Y</a:t>
            </a:r>
            <a:r>
              <a:rPr lang="en-US" sz="1800" dirty="0">
                <a:solidFill>
                  <a:schemeClr val="bg1"/>
                </a:solidFill>
              </a:rPr>
              <a:t/>
            </a:r>
            <a:br>
              <a:rPr lang="en-US" sz="1800" dirty="0">
                <a:solidFill>
                  <a:schemeClr val="bg1"/>
                </a:solidFill>
              </a:rPr>
            </a:br>
            <a:r>
              <a:rPr lang="en-US" sz="3100" b="1" dirty="0"/>
              <a:t>Friendly workplace policy development for men who have sex with men and transgender communities in India</a:t>
            </a:r>
            <a:endParaRPr lang="en-GB" sz="3100" b="1" dirty="0"/>
          </a:p>
        </p:txBody>
      </p:sp>
      <p:sp>
        <p:nvSpPr>
          <p:cNvPr id="3" name="Content Placeholder 2">
            <a:extLst>
              <a:ext uri="{FF2B5EF4-FFF2-40B4-BE49-F238E27FC236}">
                <a16:creationId xmlns:a16="http://schemas.microsoft.com/office/drawing/2014/main" id="{60B046EE-EAE5-41A5-8CC6-653FEADB9047}"/>
              </a:ext>
            </a:extLst>
          </p:cNvPr>
          <p:cNvSpPr>
            <a:spLocks noGrp="1"/>
          </p:cNvSpPr>
          <p:nvPr>
            <p:ph idx="1"/>
          </p:nvPr>
        </p:nvSpPr>
        <p:spPr>
          <a:xfrm>
            <a:off x="990941" y="1838228"/>
            <a:ext cx="10849697" cy="4426436"/>
          </a:xfrm>
        </p:spPr>
        <p:txBody>
          <a:bodyPr vert="horz" lIns="91440" tIns="45720" rIns="91440" bIns="45720" rtlCol="0" anchor="t">
            <a:normAutofit fontScale="70000" lnSpcReduction="20000"/>
          </a:bodyPr>
          <a:lstStyle/>
          <a:p>
            <a:r>
              <a:rPr lang="en-US" b="0" i="0" dirty="0">
                <a:solidFill>
                  <a:srgbClr val="000000"/>
                </a:solidFill>
                <a:effectLst/>
              </a:rPr>
              <a:t>While consensual same-sex sexual acts have been decriminalized in India, there are limited laws/policies that protect discrimination of </a:t>
            </a:r>
            <a:r>
              <a:rPr lang="en-US" dirty="0">
                <a:solidFill>
                  <a:srgbClr val="000000"/>
                </a:solidFill>
              </a:rPr>
              <a:t>men who have sex with men and</a:t>
            </a:r>
            <a:r>
              <a:rPr lang="en-US" b="0" i="0" dirty="0">
                <a:solidFill>
                  <a:srgbClr val="000000"/>
                </a:solidFill>
                <a:effectLst/>
              </a:rPr>
              <a:t> </a:t>
            </a:r>
            <a:r>
              <a:rPr lang="en-US" dirty="0">
                <a:solidFill>
                  <a:srgbClr val="000000"/>
                </a:solidFill>
              </a:rPr>
              <a:t>trans women </a:t>
            </a:r>
            <a:r>
              <a:rPr lang="en-US" b="0" i="0" dirty="0">
                <a:solidFill>
                  <a:srgbClr val="000000"/>
                </a:solidFill>
                <a:effectLst/>
              </a:rPr>
              <a:t>communities in workplaces and educational institutions.</a:t>
            </a:r>
            <a:r>
              <a:rPr lang="en-US" dirty="0">
                <a:solidFill>
                  <a:srgbClr val="000000"/>
                </a:solidFill>
              </a:rPr>
              <a:t> </a:t>
            </a:r>
            <a:endParaRPr lang="en-US" b="0" i="0" dirty="0">
              <a:solidFill>
                <a:srgbClr val="000000"/>
              </a:solidFill>
              <a:effectLst/>
            </a:endParaRPr>
          </a:p>
          <a:p>
            <a:endParaRPr lang="en-US" dirty="0">
              <a:solidFill>
                <a:srgbClr val="000000"/>
              </a:solidFill>
            </a:endParaRPr>
          </a:p>
          <a:p>
            <a:r>
              <a:rPr lang="en-US" dirty="0">
                <a:solidFill>
                  <a:srgbClr val="000000"/>
                </a:solidFill>
              </a:rPr>
              <a:t>In the absence of policies that are friendly to men who have sex with men and transgender people, individuals hesitate to report harassment, violence and assault experiences. Legal recourse is limited, and current laws governing assault and harassment are not gender-neutral and/or do not recognize men who have sex with men and transgender individuals.</a:t>
            </a:r>
          </a:p>
          <a:p>
            <a:endParaRPr lang="en-US" dirty="0">
              <a:solidFill>
                <a:srgbClr val="000000"/>
              </a:solidFill>
            </a:endParaRPr>
          </a:p>
          <a:p>
            <a:r>
              <a:rPr lang="en-US" b="0" i="0" dirty="0">
                <a:solidFill>
                  <a:srgbClr val="000000"/>
                </a:solidFill>
                <a:effectLst/>
              </a:rPr>
              <a:t>Advocacy and sensitization have helped 38 corporate and educational institutions develop anti-harassment policies and the formation of support networks to enable workplace environments that are friendly for </a:t>
            </a:r>
            <a:r>
              <a:rPr lang="en-US" dirty="0">
                <a:solidFill>
                  <a:srgbClr val="000000"/>
                </a:solidFill>
              </a:rPr>
              <a:t>men who have sex with men and transgender</a:t>
            </a:r>
            <a:r>
              <a:rPr lang="en-US" b="0" i="0" dirty="0">
                <a:solidFill>
                  <a:srgbClr val="000000"/>
                </a:solidFill>
                <a:effectLst/>
              </a:rPr>
              <a:t> communities.</a:t>
            </a:r>
            <a:r>
              <a:rPr lang="en-US" dirty="0">
                <a:solidFill>
                  <a:srgbClr val="000000"/>
                </a:solidFill>
              </a:rPr>
              <a:t> </a:t>
            </a:r>
            <a:endParaRPr lang="en-GB" dirty="0"/>
          </a:p>
        </p:txBody>
      </p:sp>
    </p:spTree>
    <p:extLst>
      <p:ext uri="{BB962C8B-B14F-4D97-AF65-F5344CB8AC3E}">
        <p14:creationId xmlns:p14="http://schemas.microsoft.com/office/powerpoint/2010/main" val="1871541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hlinkClick r:id="rId3"/>
            <a:extLst>
              <a:ext uri="{FF2B5EF4-FFF2-40B4-BE49-F238E27FC236}">
                <a16:creationId xmlns:a16="http://schemas.microsoft.com/office/drawing/2014/main" id="{7CD8B2CF-1E54-4132-B037-34DDDEC6F56A}"/>
              </a:ext>
            </a:extLst>
          </p:cNvPr>
          <p:cNvSpPr/>
          <p:nvPr/>
        </p:nvSpPr>
        <p:spPr>
          <a:xfrm>
            <a:off x="10272464" y="6093296"/>
            <a:ext cx="1890261" cy="276999"/>
          </a:xfrm>
          <a:prstGeom prst="rect">
            <a:avLst/>
          </a:prstGeom>
        </p:spPr>
        <p:txBody>
          <a:bodyPr wrap="none">
            <a:spAutoFit/>
          </a:bodyPr>
          <a:lstStyle/>
          <a:p>
            <a:r>
              <a:rPr lang="en-US" sz="1200" dirty="0" err="1">
                <a:solidFill>
                  <a:srgbClr val="333333"/>
                </a:solidFill>
                <a:latin typeface="Arial" panose="020B0604020202020204" pitchFamily="34" charset="0"/>
                <a:cs typeface="Arial" panose="020B0604020202020204" pitchFamily="34" charset="0"/>
                <a:hlinkClick r:id="rId4"/>
              </a:rPr>
              <a:t>Dinys</a:t>
            </a:r>
            <a:r>
              <a:rPr lang="en-US" sz="1200" dirty="0">
                <a:solidFill>
                  <a:srgbClr val="333333"/>
                </a:solidFill>
                <a:latin typeface="Arial" panose="020B0604020202020204" pitchFamily="34" charset="0"/>
                <a:cs typeface="Arial" panose="020B0604020202020204" pitchFamily="34" charset="0"/>
                <a:hlinkClick r:id="rId4"/>
              </a:rPr>
              <a:t> Luciano, </a:t>
            </a:r>
            <a:r>
              <a:rPr lang="en-GB" sz="1200" dirty="0">
                <a:latin typeface="Arial" panose="020B0604020202020204" pitchFamily="34" charset="0"/>
                <a:cs typeface="Arial" panose="020B0604020202020204" pitchFamily="34" charset="0"/>
                <a:hlinkClick r:id="rId4"/>
              </a:rPr>
              <a:t>OAF0104</a:t>
            </a:r>
            <a:endParaRPr lang="en-US" sz="1200" i="0" dirty="0">
              <a:solidFill>
                <a:srgbClr val="333333"/>
              </a:solidFill>
              <a:effectLst/>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580240-701E-4DEE-96BE-B80E1B9F14FB}"/>
              </a:ext>
            </a:extLst>
          </p:cNvPr>
          <p:cNvSpPr>
            <a:spLocks noGrp="1"/>
          </p:cNvSpPr>
          <p:nvPr>
            <p:ph type="title"/>
          </p:nvPr>
        </p:nvSpPr>
        <p:spPr>
          <a:xfrm>
            <a:off x="1642453" y="346687"/>
            <a:ext cx="10049538" cy="1143000"/>
          </a:xfrm>
        </p:spPr>
        <p:txBody>
          <a:bodyPr>
            <a:normAutofit fontScale="90000"/>
          </a:bodyPr>
          <a:lstStyle/>
          <a:p>
            <a:pPr algn="l"/>
            <a:r>
              <a:rPr lang="en-US" sz="3100" b="1" dirty="0">
                <a:solidFill>
                  <a:srgbClr val="E0001B"/>
                </a:solidFill>
              </a:rPr>
              <a:t>Human rights</a:t>
            </a:r>
            <a:r>
              <a:rPr lang="en-US" sz="3600" b="1" dirty="0">
                <a:solidFill>
                  <a:srgbClr val="E3000F"/>
                </a:solidFill>
              </a:rPr>
              <a:t/>
            </a:r>
            <a:br>
              <a:rPr lang="en-US" sz="3600" b="1" dirty="0">
                <a:solidFill>
                  <a:srgbClr val="E3000F"/>
                </a:solidFill>
              </a:rPr>
            </a:br>
            <a:r>
              <a:rPr lang="en-US" sz="1300" dirty="0">
                <a:solidFill>
                  <a:schemeClr val="bg1"/>
                </a:solidFill>
              </a:rPr>
              <a:t>Y</a:t>
            </a:r>
            <a:r>
              <a:rPr lang="en-US" sz="1800" dirty="0">
                <a:solidFill>
                  <a:schemeClr val="bg1"/>
                </a:solidFill>
              </a:rPr>
              <a:t/>
            </a:r>
            <a:br>
              <a:rPr lang="en-US" sz="1800" dirty="0">
                <a:solidFill>
                  <a:schemeClr val="bg1"/>
                </a:solidFill>
              </a:rPr>
            </a:br>
            <a:r>
              <a:rPr lang="en-US" sz="4000" b="1" dirty="0"/>
              <a:t>GIPA in research: Study on violence and women living with HIV in Latin America</a:t>
            </a:r>
            <a:endParaRPr lang="en-GB" sz="4000" b="1" dirty="0"/>
          </a:p>
        </p:txBody>
      </p:sp>
      <p:sp>
        <p:nvSpPr>
          <p:cNvPr id="2" name="Rectangle 1"/>
          <p:cNvSpPr/>
          <p:nvPr/>
        </p:nvSpPr>
        <p:spPr>
          <a:xfrm>
            <a:off x="247297" y="1938312"/>
            <a:ext cx="6834023" cy="4093428"/>
          </a:xfrm>
          <a:prstGeom prst="rect">
            <a:avLst/>
          </a:prstGeom>
        </p:spPr>
        <p:txBody>
          <a:bodyPr wrap="square">
            <a:spAutoFit/>
          </a:bodyPr>
          <a:lstStyle/>
          <a:p>
            <a:pPr marL="342900" indent="-342900">
              <a:buFont typeface="Arial" panose="020B0604020202020204" pitchFamily="34" charset="0"/>
              <a:buChar char="•"/>
            </a:pPr>
            <a:r>
              <a:rPr lang="en" sz="2000" dirty="0">
                <a:solidFill>
                  <a:srgbClr val="000000"/>
                </a:solidFill>
                <a:latin typeface="Arial" panose="020B0604020202020204" pitchFamily="34" charset="0"/>
                <a:cs typeface="Arial" panose="020B0604020202020204" pitchFamily="34" charset="0"/>
              </a:rPr>
              <a:t>From 2016 to 2018, the regional project, “Accelerating regional action in favor of human, sexual and reproductive rights and non-violence against women with HIV”, was implemented by ICW Latina, with the support of Hivos. </a:t>
            </a:r>
          </a:p>
          <a:p>
            <a:pPr marL="342900" indent="-342900">
              <a:buFont typeface="Arial" panose="020B0604020202020204" pitchFamily="34" charset="0"/>
              <a:buChar char="•"/>
            </a:pPr>
            <a:r>
              <a:rPr lang="en" sz="2000" dirty="0">
                <a:solidFill>
                  <a:srgbClr val="000000"/>
                </a:solidFill>
                <a:latin typeface="Arial" panose="020B0604020202020204" pitchFamily="34" charset="0"/>
                <a:cs typeface="Arial" panose="020B0604020202020204" pitchFamily="34" charset="0"/>
              </a:rPr>
              <a:t>The objective of this project was the empowerment of women with HIV by including their needs, improving the environment regarding </a:t>
            </a:r>
            <a:r>
              <a:rPr lang="en" sz="2000" dirty="0" smtClean="0">
                <a:solidFill>
                  <a:srgbClr val="000000"/>
                </a:solidFill>
                <a:latin typeface="Arial" panose="020B0604020202020204" pitchFamily="34" charset="0"/>
                <a:cs typeface="Arial" panose="020B0604020202020204" pitchFamily="34" charset="0"/>
              </a:rPr>
              <a:t>addressing violence </a:t>
            </a:r>
            <a:r>
              <a:rPr lang="en" sz="2000" dirty="0">
                <a:solidFill>
                  <a:srgbClr val="000000"/>
                </a:solidFill>
                <a:latin typeface="Arial" panose="020B0604020202020204" pitchFamily="34" charset="0"/>
                <a:cs typeface="Arial" panose="020B0604020202020204" pitchFamily="34" charset="0"/>
              </a:rPr>
              <a:t>against women and respect for their human rights, particularly sexual and reproductive rights. </a:t>
            </a:r>
          </a:p>
          <a:p>
            <a:pPr marL="342900" indent="-342900">
              <a:buFont typeface="Arial" panose="020B0604020202020204" pitchFamily="34" charset="0"/>
              <a:buChar char="•"/>
            </a:pPr>
            <a:r>
              <a:rPr lang="en" sz="2000" dirty="0">
                <a:solidFill>
                  <a:srgbClr val="000000"/>
                </a:solidFill>
                <a:latin typeface="Arial" panose="020B0604020202020204" pitchFamily="34" charset="0"/>
                <a:cs typeface="Arial" panose="020B0604020202020204" pitchFamily="34" charset="0"/>
              </a:rPr>
              <a:t>Women were trained in </a:t>
            </a:r>
            <a:r>
              <a:rPr lang="en" sz="2000" dirty="0">
                <a:latin typeface="Arial" panose="020B0604020202020204" pitchFamily="34" charset="0"/>
                <a:cs typeface="Arial" panose="020B0604020202020204" pitchFamily="34" charset="0"/>
              </a:rPr>
              <a:t>methodological</a:t>
            </a:r>
            <a:r>
              <a:rPr lang="en" sz="2000" dirty="0">
                <a:solidFill>
                  <a:srgbClr val="000000"/>
                </a:solidFill>
                <a:latin typeface="Arial" panose="020B0604020202020204" pitchFamily="34" charset="0"/>
                <a:cs typeface="Arial" panose="020B0604020202020204" pitchFamily="34" charset="0"/>
              </a:rPr>
              <a:t> aspects for conducting research, applying questionnaire and focus groups, and filling out databases.</a:t>
            </a:r>
            <a:endParaRPr lang="en-US" sz="2000" dirty="0">
              <a:solidFill>
                <a:srgbClr val="000000"/>
              </a:solidFill>
              <a:latin typeface="Arial" panose="020B0604020202020204" pitchFamily="34" charset="0"/>
              <a:cs typeface="Arial" panose="020B0604020202020204" pitchFamily="34" charset="0"/>
            </a:endParaRPr>
          </a:p>
        </p:txBody>
      </p:sp>
      <p:sp>
        <p:nvSpPr>
          <p:cNvPr id="17" name="Rectangle 16"/>
          <p:cNvSpPr/>
          <p:nvPr/>
        </p:nvSpPr>
        <p:spPr>
          <a:xfrm>
            <a:off x="7200474" y="1938312"/>
            <a:ext cx="4991526" cy="3816429"/>
          </a:xfrm>
          <a:prstGeom prst="rect">
            <a:avLst/>
          </a:prstGeom>
        </p:spPr>
        <p:txBody>
          <a:bodyPr wrap="square">
            <a:spAutoFit/>
          </a:bodyPr>
          <a:lstStyle/>
          <a:p>
            <a:r>
              <a:rPr lang="en" sz="2200" dirty="0">
                <a:solidFill>
                  <a:srgbClr val="000000"/>
                </a:solidFill>
                <a:latin typeface="Arial" panose="020B0604020202020204" pitchFamily="34" charset="0"/>
                <a:cs typeface="Arial" panose="020B0604020202020204" pitchFamily="34" charset="0"/>
              </a:rPr>
              <a:t>Lessons learned from the process is that women with HIV:</a:t>
            </a:r>
          </a:p>
          <a:p>
            <a:pPr marL="342900"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Have participated in a leading way</a:t>
            </a:r>
          </a:p>
          <a:p>
            <a:pPr marL="342900"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Have transferred their skills to other women</a:t>
            </a:r>
          </a:p>
          <a:p>
            <a:pPr marL="342900"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Participating in different ages and ethnicities, enriched the work (they interviewed indigenous peoples in their mother tongue)</a:t>
            </a:r>
          </a:p>
          <a:p>
            <a:pPr marL="342900"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Took ownership of the research and the entire process</a:t>
            </a:r>
          </a:p>
        </p:txBody>
      </p:sp>
    </p:spTree>
    <p:extLst>
      <p:ext uri="{BB962C8B-B14F-4D97-AF65-F5344CB8AC3E}">
        <p14:creationId xmlns:p14="http://schemas.microsoft.com/office/powerpoint/2010/main" val="272360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hlinkClick r:id="rId3"/>
            <a:extLst>
              <a:ext uri="{FF2B5EF4-FFF2-40B4-BE49-F238E27FC236}">
                <a16:creationId xmlns:a16="http://schemas.microsoft.com/office/drawing/2014/main" id="{7CD8B2CF-1E54-4132-B037-34DDDEC6F56A}"/>
              </a:ext>
            </a:extLst>
          </p:cNvPr>
          <p:cNvSpPr/>
          <p:nvPr/>
        </p:nvSpPr>
        <p:spPr>
          <a:xfrm>
            <a:off x="10272464" y="6093296"/>
            <a:ext cx="1789272" cy="276999"/>
          </a:xfrm>
          <a:prstGeom prst="rect">
            <a:avLst/>
          </a:prstGeom>
        </p:spPr>
        <p:txBody>
          <a:bodyPr wrap="none">
            <a:spAutoFit/>
          </a:bodyPr>
          <a:lstStyle/>
          <a:p>
            <a:r>
              <a:rPr lang="en-US" sz="1200">
                <a:latin typeface="Arial" panose="020B0604020202020204" pitchFamily="34" charset="0"/>
                <a:cs typeface="Arial" panose="020B0604020202020204" pitchFamily="34" charset="0"/>
                <a:hlinkClick r:id="rId4"/>
              </a:rPr>
              <a:t>Ralf </a:t>
            </a:r>
            <a:r>
              <a:rPr lang="en-US" sz="1200" err="1">
                <a:latin typeface="Arial" panose="020B0604020202020204" pitchFamily="34" charset="0"/>
                <a:cs typeface="Arial" panose="020B0604020202020204" pitchFamily="34" charset="0"/>
                <a:hlinkClick r:id="rId4"/>
              </a:rPr>
              <a:t>Jurgens</a:t>
            </a:r>
            <a:r>
              <a:rPr lang="en-US" sz="1200">
                <a:latin typeface="Arial" panose="020B0604020202020204" pitchFamily="34" charset="0"/>
                <a:cs typeface="Arial" panose="020B0604020202020204" pitchFamily="34" charset="0"/>
                <a:hlinkClick r:id="rId4"/>
              </a:rPr>
              <a:t>, </a:t>
            </a:r>
            <a:r>
              <a:rPr lang="en-GB" sz="1200">
                <a:latin typeface="Arial" panose="020B0604020202020204" pitchFamily="34" charset="0"/>
                <a:cs typeface="Arial" panose="020B0604020202020204" pitchFamily="34" charset="0"/>
                <a:hlinkClick r:id="rId4"/>
              </a:rPr>
              <a:t>OAF0402</a:t>
            </a:r>
            <a:endParaRPr lang="en-US" sz="1200" i="0">
              <a:effectLst/>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580240-701E-4DEE-96BE-B80E1B9F14FB}"/>
              </a:ext>
            </a:extLst>
          </p:cNvPr>
          <p:cNvSpPr>
            <a:spLocks noGrp="1"/>
          </p:cNvSpPr>
          <p:nvPr>
            <p:ph type="title"/>
          </p:nvPr>
        </p:nvSpPr>
        <p:spPr>
          <a:xfrm>
            <a:off x="1679575" y="188913"/>
            <a:ext cx="10382161" cy="1143000"/>
          </a:xfrm>
        </p:spPr>
        <p:txBody>
          <a:bodyPr>
            <a:normAutofit fontScale="90000"/>
          </a:bodyPr>
          <a:lstStyle/>
          <a:p>
            <a:pPr algn="l"/>
            <a:r>
              <a:rPr lang="en-US" sz="3100" b="1" dirty="0"/>
              <a:t/>
            </a:r>
            <a:br>
              <a:rPr lang="en-US" sz="3100" b="1" dirty="0"/>
            </a:br>
            <a:r>
              <a:rPr lang="en-US" sz="3100" b="1" dirty="0">
                <a:solidFill>
                  <a:srgbClr val="E0001B"/>
                </a:solidFill>
                <a:latin typeface="Arial"/>
                <a:cs typeface="Arial"/>
              </a:rPr>
              <a:t>Human rights</a:t>
            </a:r>
            <a:r>
              <a:rPr lang="en-US" sz="3600" b="1" dirty="0"/>
              <a:t/>
            </a:r>
            <a:br>
              <a:rPr lang="en-US" sz="3600" b="1" dirty="0"/>
            </a:br>
            <a:r>
              <a:rPr lang="en-US" sz="1300" dirty="0">
                <a:solidFill>
                  <a:schemeClr val="bg1"/>
                </a:solidFill>
                <a:latin typeface="Arial"/>
                <a:cs typeface="Arial"/>
              </a:rPr>
              <a:t>Y</a:t>
            </a:r>
            <a:r>
              <a:rPr lang="en-US" sz="1800" dirty="0"/>
              <a:t/>
            </a:r>
            <a:br>
              <a:rPr lang="en-US" sz="1800" dirty="0"/>
            </a:br>
            <a:r>
              <a:rPr lang="en-GB" sz="4000" b="1" i="1" dirty="0">
                <a:latin typeface="Arial"/>
                <a:cs typeface="Arial"/>
              </a:rPr>
              <a:t>Breaking Down Barriers</a:t>
            </a:r>
            <a:r>
              <a:rPr lang="en-GB" sz="4000" b="1" dirty="0">
                <a:latin typeface="Arial"/>
                <a:cs typeface="Arial"/>
              </a:rPr>
              <a:t>:</a:t>
            </a:r>
            <a:r>
              <a:rPr lang="en-GB" sz="4000" b="1" i="1" dirty="0">
                <a:latin typeface="Arial"/>
                <a:cs typeface="Arial"/>
              </a:rPr>
              <a:t> </a:t>
            </a:r>
            <a:r>
              <a:rPr lang="en-US" sz="4000" b="1" dirty="0">
                <a:latin typeface="Arial"/>
                <a:cs typeface="Arial"/>
              </a:rPr>
              <a:t>HIV and TB services initiative in 20 countries</a:t>
            </a:r>
            <a:endParaRPr lang="en-GB" sz="4000" b="1" dirty="0">
              <a:latin typeface="Arial"/>
              <a:cs typeface="Arial"/>
            </a:endParaRPr>
          </a:p>
        </p:txBody>
      </p:sp>
      <p:sp>
        <p:nvSpPr>
          <p:cNvPr id="3" name="Content Placeholder 2"/>
          <p:cNvSpPr>
            <a:spLocks noGrp="1"/>
          </p:cNvSpPr>
          <p:nvPr>
            <p:ph idx="1"/>
          </p:nvPr>
        </p:nvSpPr>
        <p:spPr>
          <a:xfrm>
            <a:off x="609600" y="1980345"/>
            <a:ext cx="10972800" cy="4525963"/>
          </a:xfrm>
        </p:spPr>
        <p:txBody>
          <a:bodyPr>
            <a:normAutofit fontScale="47500" lnSpcReduction="20000"/>
          </a:bodyPr>
          <a:lstStyle/>
          <a:p>
            <a:pPr marL="0" indent="0">
              <a:buNone/>
            </a:pPr>
            <a:r>
              <a:rPr lang="en-GB" b="1" dirty="0" smtClean="0"/>
              <a:t>Initiative’s progress to date:</a:t>
            </a:r>
          </a:p>
          <a:p>
            <a:pPr marL="0" indent="0">
              <a:buNone/>
            </a:pPr>
            <a:endParaRPr lang="en-GB" b="1" dirty="0" smtClean="0"/>
          </a:p>
          <a:p>
            <a:pPr>
              <a:buAutoNum type="arabicPeriod"/>
            </a:pPr>
            <a:r>
              <a:rPr lang="en-GB" b="1" dirty="0" smtClean="0"/>
              <a:t>Investment in programmes </a:t>
            </a:r>
            <a:r>
              <a:rPr lang="en-GB" dirty="0" smtClean="0"/>
              <a:t>across the 20 BDB countries in the 2017-19 period is </a:t>
            </a:r>
            <a:r>
              <a:rPr lang="en-GB" b="1" dirty="0" smtClean="0"/>
              <a:t>$78.2 million, a 640% or 7x increase </a:t>
            </a:r>
            <a:r>
              <a:rPr lang="en-GB" dirty="0" smtClean="0"/>
              <a:t>from last cycle’s $10.57 million.</a:t>
            </a:r>
          </a:p>
          <a:p>
            <a:pPr>
              <a:buAutoNum type="arabicPeriod"/>
            </a:pPr>
            <a:endParaRPr lang="en-GB" dirty="0" smtClean="0"/>
          </a:p>
          <a:p>
            <a:pPr>
              <a:buAutoNum type="arabicPeriod"/>
            </a:pPr>
            <a:r>
              <a:rPr lang="en-GB" b="1" dirty="0" smtClean="0"/>
              <a:t>Programmes are informed by evidence </a:t>
            </a:r>
            <a:r>
              <a:rPr lang="en-GB" dirty="0" smtClean="0"/>
              <a:t>from baseline assessments in 19 countries.</a:t>
            </a:r>
          </a:p>
          <a:p>
            <a:pPr>
              <a:buAutoNum type="arabicPeriod"/>
            </a:pPr>
            <a:endParaRPr lang="en-GB" dirty="0" smtClean="0"/>
          </a:p>
          <a:p>
            <a:pPr>
              <a:buAutoNum type="arabicPeriod"/>
            </a:pPr>
            <a:r>
              <a:rPr lang="en-GB" b="1" dirty="0" smtClean="0"/>
              <a:t>19 multi-stakeholder meetings held</a:t>
            </a:r>
            <a:r>
              <a:rPr lang="en-GB" dirty="0" smtClean="0"/>
              <a:t>, in Kenya in July (tbc, virtual meeting).</a:t>
            </a:r>
          </a:p>
          <a:p>
            <a:pPr>
              <a:buAutoNum type="arabicPeriod"/>
            </a:pPr>
            <a:endParaRPr lang="en-GB" dirty="0" smtClean="0"/>
          </a:p>
          <a:p>
            <a:pPr>
              <a:buAutoNum type="arabicPeriod"/>
            </a:pPr>
            <a:r>
              <a:rPr lang="en-GB" dirty="0" smtClean="0"/>
              <a:t>Eight countries (Nepal, Honduras, Ukraine, South Africa, Tunisia, Uganda, Benin, Ghana) have adopted their </a:t>
            </a:r>
            <a:r>
              <a:rPr lang="en-GB" b="1" dirty="0" smtClean="0"/>
              <a:t>plans for comprehensive responses to reduce human rights-related barriers. </a:t>
            </a:r>
            <a:r>
              <a:rPr lang="en-GB" dirty="0" smtClean="0"/>
              <a:t>In the other countries, plans are being developed and many are nearing completion, but there have been delays because of COVID-19. </a:t>
            </a:r>
          </a:p>
          <a:p>
            <a:pPr>
              <a:buAutoNum type="arabicPeriod"/>
            </a:pPr>
            <a:endParaRPr lang="en-GB" dirty="0" smtClean="0"/>
          </a:p>
          <a:p>
            <a:pPr>
              <a:buAutoNum type="arabicPeriod"/>
            </a:pPr>
            <a:r>
              <a:rPr lang="en-GB" dirty="0" smtClean="0"/>
              <a:t>$2.15 million was secured for a </a:t>
            </a:r>
            <a:r>
              <a:rPr lang="en-GB" b="1" dirty="0" smtClean="0"/>
              <a:t>human rights strategic initiative, </a:t>
            </a:r>
            <a:r>
              <a:rPr lang="en-GB" dirty="0" smtClean="0"/>
              <a:t>of which </a:t>
            </a:r>
            <a:r>
              <a:rPr lang="en-GB" b="1" dirty="0" smtClean="0"/>
              <a:t>90% </a:t>
            </a:r>
            <a:r>
              <a:rPr lang="en-GB" dirty="0" smtClean="0"/>
              <a:t>is committed.</a:t>
            </a:r>
          </a:p>
          <a:p>
            <a:pPr>
              <a:buAutoNum type="arabicPeriod"/>
            </a:pPr>
            <a:endParaRPr lang="en-GB" dirty="0" smtClean="0"/>
          </a:p>
          <a:p>
            <a:pPr>
              <a:buAutoNum type="arabicPeriod"/>
            </a:pPr>
            <a:r>
              <a:rPr lang="en-GB" b="1" dirty="0" smtClean="0"/>
              <a:t>Community rights &amp; gender SI and human rights SI technical assistance deployed </a:t>
            </a:r>
            <a:r>
              <a:rPr lang="en-GB" dirty="0" smtClean="0"/>
              <a:t>in most of the 20 BDB countries with limited capacity to assist in responding quickly to implement programmes efficiently and effectively. </a:t>
            </a:r>
          </a:p>
          <a:p>
            <a:pPr>
              <a:buAutoNum type="arabicPeriod"/>
            </a:pPr>
            <a:endParaRPr lang="en-GB" dirty="0" smtClean="0"/>
          </a:p>
          <a:p>
            <a:pPr>
              <a:buAutoNum type="arabicPeriod"/>
            </a:pPr>
            <a:r>
              <a:rPr lang="en-GB" b="1" dirty="0" smtClean="0"/>
              <a:t>Mid-term assessments are completed </a:t>
            </a:r>
            <a:r>
              <a:rPr lang="en-GB" dirty="0" smtClean="0"/>
              <a:t>in Ukraine, Sierra Leone and Philippines. Others have started. </a:t>
            </a:r>
          </a:p>
          <a:p>
            <a:endParaRPr lang="en-GB" dirty="0"/>
          </a:p>
        </p:txBody>
      </p:sp>
    </p:spTree>
    <p:extLst>
      <p:ext uri="{BB962C8B-B14F-4D97-AF65-F5344CB8AC3E}">
        <p14:creationId xmlns:p14="http://schemas.microsoft.com/office/powerpoint/2010/main" val="2059132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0EF20-6899-43AE-9944-8FA4120FAC1F}"/>
              </a:ext>
            </a:extLst>
          </p:cNvPr>
          <p:cNvSpPr>
            <a:spLocks noGrp="1"/>
          </p:cNvSpPr>
          <p:nvPr>
            <p:ph type="title"/>
          </p:nvPr>
        </p:nvSpPr>
        <p:spPr>
          <a:xfrm>
            <a:off x="1582821" y="322561"/>
            <a:ext cx="10609179" cy="1143000"/>
          </a:xfrm>
        </p:spPr>
        <p:txBody>
          <a:bodyPr>
            <a:normAutofit fontScale="90000"/>
          </a:bodyPr>
          <a:lstStyle/>
          <a:p>
            <a:pPr algn="l"/>
            <a:r>
              <a:rPr lang="en-US" sz="3100" b="1" dirty="0">
                <a:solidFill>
                  <a:srgbClr val="E3000F"/>
                </a:solidFill>
              </a:rPr>
              <a:t>Human rights</a:t>
            </a:r>
            <a:r>
              <a:rPr lang="en-US" sz="3600" b="1" dirty="0">
                <a:solidFill>
                  <a:srgbClr val="E3000F"/>
                </a:solidFill>
              </a:rPr>
              <a:t/>
            </a:r>
            <a:br>
              <a:rPr lang="en-US" sz="3600" b="1" dirty="0">
                <a:solidFill>
                  <a:srgbClr val="E3000F"/>
                </a:solidFill>
              </a:rPr>
            </a:br>
            <a:r>
              <a:rPr lang="en-US" sz="1300" dirty="0">
                <a:solidFill>
                  <a:schemeClr val="bg1"/>
                </a:solidFill>
              </a:rPr>
              <a:t>Y</a:t>
            </a:r>
            <a:r>
              <a:rPr lang="en-US" sz="1800" dirty="0">
                <a:solidFill>
                  <a:schemeClr val="bg1"/>
                </a:solidFill>
              </a:rPr>
              <a:t/>
            </a:r>
            <a:br>
              <a:rPr lang="en-US" sz="1800" dirty="0">
                <a:solidFill>
                  <a:schemeClr val="bg1"/>
                </a:solidFill>
              </a:rPr>
            </a:br>
            <a:r>
              <a:rPr lang="en-US" sz="4000" b="1" dirty="0"/>
              <a:t>Assessing a human rights-based approach to HIV in Kenya</a:t>
            </a:r>
            <a:endParaRPr lang="en-GB" sz="3600" b="1" dirty="0"/>
          </a:p>
        </p:txBody>
      </p:sp>
      <p:sp>
        <p:nvSpPr>
          <p:cNvPr id="6" name="Rectangle 5">
            <a:extLst>
              <a:ext uri="{FF2B5EF4-FFF2-40B4-BE49-F238E27FC236}">
                <a16:creationId xmlns:a16="http://schemas.microsoft.com/office/drawing/2014/main" id="{20C86057-8927-4BC4-B7C9-191BF20C9B46}"/>
              </a:ext>
            </a:extLst>
          </p:cNvPr>
          <p:cNvSpPr/>
          <p:nvPr/>
        </p:nvSpPr>
        <p:spPr>
          <a:xfrm>
            <a:off x="9929267" y="6058884"/>
            <a:ext cx="1687834" cy="276999"/>
          </a:xfrm>
          <a:prstGeom prst="rect">
            <a:avLst/>
          </a:prstGeom>
        </p:spPr>
        <p:txBody>
          <a:bodyPr wrap="none">
            <a:spAutoFit/>
          </a:bodyPr>
          <a:lstStyle/>
          <a:p>
            <a:r>
              <a:rPr lang="en-US" sz="1200" dirty="0">
                <a:solidFill>
                  <a:srgbClr val="333333"/>
                </a:solidFill>
                <a:latin typeface="Arial" panose="020B0604020202020204" pitchFamily="34" charset="0"/>
                <a:cs typeface="Arial" panose="020B0604020202020204" pitchFamily="34" charset="0"/>
                <a:hlinkClick r:id="rId3"/>
              </a:rPr>
              <a:t>Neil </a:t>
            </a:r>
            <a:r>
              <a:rPr lang="en-US" sz="1200" dirty="0" err="1">
                <a:solidFill>
                  <a:srgbClr val="333333"/>
                </a:solidFill>
                <a:latin typeface="Arial" panose="020B0604020202020204" pitchFamily="34" charset="0"/>
                <a:cs typeface="Arial" panose="020B0604020202020204" pitchFamily="34" charset="0"/>
                <a:hlinkClick r:id="rId3"/>
              </a:rPr>
              <a:t>Sircar</a:t>
            </a:r>
            <a:r>
              <a:rPr lang="en-US" sz="1200" dirty="0">
                <a:solidFill>
                  <a:srgbClr val="333333"/>
                </a:solidFill>
                <a:latin typeface="Arial" panose="020B0604020202020204" pitchFamily="34" charset="0"/>
                <a:cs typeface="Arial" panose="020B0604020202020204" pitchFamily="34" charset="0"/>
                <a:hlinkClick r:id="rId3"/>
              </a:rPr>
              <a:t>, </a:t>
            </a:r>
            <a:r>
              <a:rPr lang="en-GB" sz="1200" dirty="0">
                <a:latin typeface="Arial" panose="020B0604020202020204" pitchFamily="34" charset="0"/>
                <a:cs typeface="Arial" panose="020B0604020202020204" pitchFamily="34" charset="0"/>
                <a:hlinkClick r:id="rId3"/>
              </a:rPr>
              <a:t>OAF0406</a:t>
            </a:r>
            <a:endParaRPr lang="en-US" sz="1200" i="0" dirty="0">
              <a:solidFill>
                <a:srgbClr val="333333"/>
              </a:solidFill>
              <a:effectLst/>
              <a:latin typeface="Arial" panose="020B0604020202020204" pitchFamily="34" charset="0"/>
              <a:cs typeface="Arial" panose="020B0604020202020204" pitchFamily="34" charset="0"/>
            </a:endParaRPr>
          </a:p>
        </p:txBody>
      </p:sp>
      <p:sp>
        <p:nvSpPr>
          <p:cNvPr id="3" name="Rectangle 2"/>
          <p:cNvSpPr/>
          <p:nvPr/>
        </p:nvSpPr>
        <p:spPr>
          <a:xfrm>
            <a:off x="339048" y="2065106"/>
            <a:ext cx="11548152" cy="3693319"/>
          </a:xfrm>
          <a:prstGeom prst="rect">
            <a:avLst/>
          </a:prstGeom>
        </p:spPr>
        <p:txBody>
          <a:bodyPr wrap="square">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KAP participants had some knowledge of their rights, but felt that they were inconsistently respected</a:t>
            </a:r>
          </a:p>
          <a:p>
            <a:pPr lvl="1"/>
            <a:r>
              <a:rPr lang="en-US" dirty="0">
                <a:latin typeface="Arial" panose="020B0604020202020204" pitchFamily="34" charset="0"/>
                <a:cs typeface="Arial" panose="020B0604020202020204" pitchFamily="34" charset="0"/>
              </a:rPr>
              <a:t>- Fear of further stigmatization contributes to under testing</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Health professionals acknowledged that practices and policy implementation were not uniform, undermines accountability and trust</a:t>
            </a:r>
          </a:p>
          <a:p>
            <a:pPr lvl="1"/>
            <a:r>
              <a:rPr lang="en-US" dirty="0">
                <a:latin typeface="Arial" panose="020B0604020202020204" pitchFamily="34" charset="0"/>
                <a:cs typeface="Arial" panose="020B0604020202020204" pitchFamily="34" charset="0"/>
              </a:rPr>
              <a:t>- Sustained training and continued learning for health professionals may support trust building </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Pre- and post-test counselling was highly valued among </a:t>
            </a:r>
            <a:r>
              <a:rPr lang="en-US" b="1" dirty="0" err="1">
                <a:latin typeface="Arial" panose="020B0604020202020204" pitchFamily="34" charset="0"/>
                <a:cs typeface="Arial" panose="020B0604020202020204" pitchFamily="34" charset="0"/>
              </a:rPr>
              <a:t>KAPs</a:t>
            </a:r>
            <a:endParaRPr lang="en-US" b="1"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 May help overcome “fear” barriers for testing, notification services</a:t>
            </a:r>
          </a:p>
          <a:p>
            <a:pPr lvl="1"/>
            <a:r>
              <a:rPr lang="en-US" dirty="0">
                <a:latin typeface="Arial" panose="020B0604020202020204" pitchFamily="34" charset="0"/>
                <a:cs typeface="Arial" panose="020B0604020202020204" pitchFamily="34" charset="0"/>
              </a:rPr>
              <a:t>- Essential for screening risks for harm stemming from partner notification</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Legal awareness valued, but not high in all groups</a:t>
            </a:r>
          </a:p>
          <a:p>
            <a:pPr lvl="1"/>
            <a:r>
              <a:rPr lang="en-US" dirty="0">
                <a:latin typeface="Arial" panose="020B0604020202020204" pitchFamily="34" charset="0"/>
                <a:cs typeface="Arial" panose="020B0604020202020204" pitchFamily="34" charset="0"/>
              </a:rPr>
              <a:t>- Community experiences of losing confidentiality and privacy undermine rights realization and HIV testing and treatment. Consistent and sustained training for health providers could address concerns</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Community-based organizations were highly effective but localized</a:t>
            </a:r>
          </a:p>
          <a:p>
            <a:pPr lvl="1"/>
            <a:r>
              <a:rPr lang="en-US" dirty="0">
                <a:latin typeface="Arial" panose="020B0604020202020204" pitchFamily="34" charset="0"/>
                <a:cs typeface="Arial" panose="020B0604020202020204" pitchFamily="34" charset="0"/>
              </a:rPr>
              <a:t>- Collaborations on policy and practice might improve Kenya’s HIV programme overall</a:t>
            </a:r>
          </a:p>
        </p:txBody>
      </p:sp>
    </p:spTree>
    <p:extLst>
      <p:ext uri="{BB962C8B-B14F-4D97-AF65-F5344CB8AC3E}">
        <p14:creationId xmlns:p14="http://schemas.microsoft.com/office/powerpoint/2010/main" val="22895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C977353A179648BE2A153B66ADCC4C" ma:contentTypeVersion="10" ma:contentTypeDescription="Create a new document." ma:contentTypeScope="" ma:versionID="c93aa8bfbaa0a79ec11fef712bbbd77a">
  <xsd:schema xmlns:xsd="http://www.w3.org/2001/XMLSchema" xmlns:xs="http://www.w3.org/2001/XMLSchema" xmlns:p="http://schemas.microsoft.com/office/2006/metadata/properties" xmlns:ns2="da0e1dfa-61eb-48b9-80bb-a2770ec06ea8" targetNamespace="http://schemas.microsoft.com/office/2006/metadata/properties" ma:root="true" ma:fieldsID="6c4f4e57ea1230d932af4f0fa29f76b6" ns2:_="">
    <xsd:import namespace="da0e1dfa-61eb-48b9-80bb-a2770ec06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e1dfa-61eb-48b9-80bb-a2770ec06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AE8FE3-8822-44AC-95BA-D87DD625F81B}">
  <ds:schemaRefs>
    <ds:schemaRef ds:uri="http://schemas.microsoft.com/sharepoint/v3/contenttype/forms"/>
  </ds:schemaRefs>
</ds:datastoreItem>
</file>

<file path=customXml/itemProps2.xml><?xml version="1.0" encoding="utf-8"?>
<ds:datastoreItem xmlns:ds="http://schemas.openxmlformats.org/officeDocument/2006/customXml" ds:itemID="{697DA5F8-D59F-40D8-8E80-459CF8E04BAE}">
  <ds:schemaRefs>
    <ds:schemaRef ds:uri="http://schemas.microsoft.com/office/2006/documentManagement/types"/>
    <ds:schemaRef ds:uri="da0e1dfa-61eb-48b9-80bb-a2770ec06ea8"/>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1F6C3EF2-8F8D-4DC1-842A-1AE659DCE3D8}">
  <ds:schemaRefs>
    <ds:schemaRef ds:uri="da0e1dfa-61eb-48b9-80bb-a2770ec06e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487</TotalTime>
  <Words>1410</Words>
  <Application>Microsoft Office PowerPoint</Application>
  <PresentationFormat>Widescreen</PresentationFormat>
  <Paragraphs>186</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Introduction</vt:lpstr>
      <vt:lpstr>PowerPoint Presentation</vt:lpstr>
      <vt:lpstr>Human rights Y Friendly workplace policy development for men who have sex with men and transgender communities in India</vt:lpstr>
      <vt:lpstr>Human rights Y GIPA in research: Study on violence and women living with HIV in Latin America</vt:lpstr>
      <vt:lpstr> Human rights Y Breaking Down Barriers: HIV and TB services initiative in 20 countries</vt:lpstr>
      <vt:lpstr>Human rights Y Assessing a human rights-based approach to HIV in Kenya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Radka Serakova</cp:lastModifiedBy>
  <cp:revision>123</cp:revision>
  <dcterms:created xsi:type="dcterms:W3CDTF">2015-07-06T08:16:27Z</dcterms:created>
  <dcterms:modified xsi:type="dcterms:W3CDTF">2021-04-15T13:19:33Z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0x010100F3C977353A179648BE2A153B66ADCC4C</vt:lpwstr>
  </property>
</Properties>
</file>