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491" r:id="rId5"/>
    <p:sldId id="342" r:id="rId6"/>
    <p:sldId id="490" r:id="rId7"/>
    <p:sldId id="489" r:id="rId8"/>
    <p:sldId id="473" r:id="rId9"/>
    <p:sldId id="483" r:id="rId10"/>
    <p:sldId id="484" r:id="rId11"/>
    <p:sldId id="488" r:id="rId12"/>
    <p:sldId id="4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0"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Erika Lundström" initials="EL" lastIdx="2" clrIdx="16">
    <p:extLst>
      <p:ext uri="{19B8F6BF-5375-455C-9EA6-DF929625EA0E}">
        <p15:presenceInfo xmlns:p15="http://schemas.microsoft.com/office/powerpoint/2012/main" userId="S::erika.lundstrom@iasociety.org::eb08ea8b-01aa-4655-962a-841d776116b3" providerId="AD"/>
      </p:ext>
    </p:extLst>
  </p:cmAuthor>
  <p:cmAuthor id="17" name="Janette" initials="JB" lastIdx="9" clrIdx="17">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B8E2A-FC66-8BEC-DE70-59072D7CFA97}" v="20" dt="2020-11-11T18:03:50.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64" autoAdjust="0"/>
    <p:restoredTop sz="70979" autoAdjust="0"/>
  </p:normalViewPr>
  <p:slideViewPr>
    <p:cSldViewPr snapToGrid="0">
      <p:cViewPr varScale="1">
        <p:scale>
          <a:sx n="78" d="100"/>
          <a:sy n="78" d="100"/>
        </p:scale>
        <p:origin x="1002"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a:p>
        </p:txBody>
      </p:sp>
    </p:spTree>
    <p:extLst>
      <p:ext uri="{BB962C8B-B14F-4D97-AF65-F5344CB8AC3E}">
        <p14:creationId xmlns:p14="http://schemas.microsoft.com/office/powerpoint/2010/main" val="213287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Long acting (LA)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Setting the scene: Opportunities and challenges in long-acting landscape</a:t>
            </a:r>
          </a:p>
          <a:p>
            <a:pPr marL="171450" indent="-171450">
              <a:buFont typeface="Arial" panose="020B0604020202020204" pitchFamily="34" charset="0"/>
              <a:buChar char="•"/>
            </a:pPr>
            <a:r>
              <a:rPr lang="en-GB" dirty="0"/>
              <a:t>Progress in HIV and other co-infections in recent years has been colossal, but not sufficient to meet global goals. New medicines and ARTs are more efficient and safer, but there are challenges with the current standard of care. Oral tablets must be taken daily and for life, even when feeling healthy. The consequences of limited adherence and retention are severe for both the individual and public health level. Efficacy of the drugs is not translated into effectiveness of the drug; and viral suppression levels are not sufficient to control the viral levels. So we still see high morbidity and mortality; drug resistance may be increased; there is persistent transmission; and there are wasted resources for the global response. </a:t>
            </a:r>
          </a:p>
          <a:p>
            <a:pPr marL="171450" indent="-171450">
              <a:buFont typeface="Arial" panose="020B0604020202020204" pitchFamily="34" charset="0"/>
              <a:buChar char="•"/>
            </a:pPr>
            <a:r>
              <a:rPr lang="en-GB" dirty="0"/>
              <a:t>We have seen the success of long-acting technologies in overcoming challenges in other areas, such as schizophrenia, where long-acting injectables have revolutionized the management of the disease. Long-acting contraception, such as injectables and implants, are already taking place in low- and middle-income countries (LMICs), with a low-cost, high-volume market already possible. </a:t>
            </a:r>
          </a:p>
          <a:p>
            <a:pPr marL="171450" indent="-171450">
              <a:buFont typeface="Arial" panose="020B0604020202020204" pitchFamily="34" charset="0"/>
              <a:buChar char="•"/>
            </a:pPr>
            <a:r>
              <a:rPr lang="en-GB" dirty="0"/>
              <a:t>HIV within the infectious diseases pipeline is the most advanced for prevention and treatment. Long-lasting injectables are currently the closest in terms of delivery systems, with 10 products in development in the pipeline for HIV, including </a:t>
            </a:r>
            <a:r>
              <a:rPr lang="en-GB" dirty="0" err="1"/>
              <a:t>carbotegravir</a:t>
            </a:r>
            <a:r>
              <a:rPr lang="en-GB" dirty="0"/>
              <a:t> and monoclonal antibodies. </a:t>
            </a:r>
          </a:p>
          <a:p>
            <a:pPr marL="171450" indent="-171450">
              <a:buFont typeface="Arial" panose="020B0604020202020204" pitchFamily="34" charset="0"/>
              <a:buChar char="•"/>
            </a:pPr>
            <a:r>
              <a:rPr lang="en-GB" dirty="0"/>
              <a:t>Alternative ways are being explored that can simplify and reduce the cost of delivery. These include more client-friendly methods, such as microneedles patches, slow release implants that last one year, and intravaginal rings that harbour more than one drug. </a:t>
            </a:r>
            <a:r>
              <a:rPr lang="en-GB" dirty="0" err="1"/>
              <a:t>Lyndra</a:t>
            </a:r>
            <a:r>
              <a:rPr lang="en-GB" dirty="0"/>
              <a:t> gastric resident system, an oral long-lasting capsule, is also being investigated for HIV. Applications for paediatric medicines for long-acting treatments are very slow.</a:t>
            </a:r>
          </a:p>
          <a:p>
            <a:pPr marL="171450" indent="-171450">
              <a:buFont typeface="Arial" panose="020B0604020202020204" pitchFamily="34" charset="0"/>
              <a:buChar char="•"/>
            </a:pPr>
            <a:r>
              <a:rPr lang="en-GB" dirty="0"/>
              <a:t>Long-acting formulations can indeed lead to a paradigm shift in LMICs if available, but products will have to be fit for purpose (ease of use; frequency of administration; safety; conditions for delivery; stability for different climate zones; complexity and cost of manufacture at scale; and target price) to ensure acceptance by users.</a:t>
            </a:r>
          </a:p>
          <a:p>
            <a:pPr marL="171450" indent="-171450">
              <a:buFont typeface="Arial" panose="020B0604020202020204" pitchFamily="34" charset="0"/>
              <a:buChar char="•"/>
            </a:pPr>
            <a:r>
              <a:rPr lang="en-GB" dirty="0"/>
              <a:t>There are several economic considerations for funders to invest in long-acting products.</a:t>
            </a:r>
          </a:p>
        </p:txBody>
      </p:sp>
      <p:sp>
        <p:nvSpPr>
          <p:cNvPr id="4" name="Slide Number Placeholder 3"/>
          <p:cNvSpPr>
            <a:spLocks noGrp="1"/>
          </p:cNvSpPr>
          <p:nvPr>
            <p:ph type="sldNum" sz="quarter" idx="5"/>
          </p:nvPr>
        </p:nvSpPr>
        <p:spPr/>
        <p:txBody>
          <a:bodyPr/>
          <a:lstStyle/>
          <a:p>
            <a:fld id="{6FC7D159-9DD4-41A1-915D-943A0A890F2B}" type="slidenum">
              <a:rPr lang="en-GB" smtClean="0"/>
              <a:t>5</a:t>
            </a:fld>
            <a:endParaRPr lang="en-GB"/>
          </a:p>
        </p:txBody>
      </p:sp>
    </p:spTree>
    <p:extLst>
      <p:ext uri="{BB962C8B-B14F-4D97-AF65-F5344CB8AC3E}">
        <p14:creationId xmlns:p14="http://schemas.microsoft.com/office/powerpoint/2010/main" val="349219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oboto Condensed"/>
              </a:rPr>
              <a:t>Community preferences, major concerns and ideal characteristics of long-acting products</a:t>
            </a:r>
          </a:p>
          <a:p>
            <a:endParaRPr lang="en-GB" dirty="0"/>
          </a:p>
          <a:p>
            <a:pPr marL="171450" indent="-171450">
              <a:buFont typeface="Arial" panose="020B0604020202020204" pitchFamily="34" charset="0"/>
              <a:buChar char="•"/>
            </a:pPr>
            <a:r>
              <a:rPr lang="en-GB" dirty="0"/>
              <a:t>Long acting products present real and exciting opportunities for HIV prevention and treatment. </a:t>
            </a:r>
          </a:p>
          <a:p>
            <a:pPr marL="171450" indent="-171450">
              <a:buFont typeface="Arial" panose="020B0604020202020204" pitchFamily="34" charset="0"/>
              <a:buChar char="•"/>
            </a:pPr>
            <a:r>
              <a:rPr lang="en-GB" dirty="0"/>
              <a:t>ART is critical for viral load (</a:t>
            </a:r>
            <a:r>
              <a:rPr lang="en-GB" dirty="0" err="1"/>
              <a:t>VL</a:t>
            </a:r>
            <a:r>
              <a:rPr lang="en-GB" dirty="0"/>
              <a:t>) suppression and reducing HIV transmission and PrEP is just as critical for HIV prevention. </a:t>
            </a:r>
          </a:p>
          <a:p>
            <a:pPr marL="171450" indent="-171450">
              <a:buFont typeface="Arial" panose="020B0604020202020204" pitchFamily="34" charset="0"/>
              <a:buChar char="•"/>
            </a:pPr>
            <a:r>
              <a:rPr lang="en-GB" dirty="0"/>
              <a:t>Many people living with HIV report difficulty sustaining long-term adherence over the life span and, more recently, we are seeing the same trend for daily prevention/PrEP products. </a:t>
            </a:r>
          </a:p>
          <a:p>
            <a:pPr marL="171450" indent="-171450">
              <a:buFont typeface="Arial" panose="020B0604020202020204" pitchFamily="34" charset="0"/>
              <a:buChar char="•"/>
            </a:pPr>
            <a:r>
              <a:rPr lang="en-GB" dirty="0"/>
              <a:t>LA products can address some of the challenges that come with taking a daily pill/pills, like treatment fatigue, disclosure, stigma or undesirable side-effects, and have potential to reach hard-to-engage populations. </a:t>
            </a:r>
          </a:p>
          <a:p>
            <a:pPr marL="171450" indent="-171450">
              <a:buFont typeface="Arial" panose="020B0604020202020204" pitchFamily="34" charset="0"/>
              <a:buChar char="•"/>
            </a:pPr>
            <a:r>
              <a:rPr lang="en-GB" dirty="0"/>
              <a:t>LA potentially introduces aspects of choice, convenience and privacy and support long-term adherence, characteristics that are appealing to communities. </a:t>
            </a:r>
          </a:p>
          <a:p>
            <a:endParaRPr lang="en-GB" b="1" dirty="0"/>
          </a:p>
          <a:p>
            <a:r>
              <a:rPr lang="en-GB" b="1" dirty="0"/>
              <a:t>Concerns and challenges</a:t>
            </a:r>
          </a:p>
          <a:p>
            <a:r>
              <a:rPr lang="en-GB" b="1" dirty="0"/>
              <a:t>Tail of LA drugs: </a:t>
            </a:r>
            <a:r>
              <a:rPr lang="en-GB" b="0" dirty="0"/>
              <a:t>D</a:t>
            </a:r>
            <a:r>
              <a:rPr lang="en-GB" dirty="0"/>
              <a:t>rug resistance; reversibility; and drug-to-drug interactions</a:t>
            </a:r>
          </a:p>
          <a:p>
            <a:r>
              <a:rPr lang="en-GB" b="1" dirty="0"/>
              <a:t>Adverse events (local and system</a:t>
            </a:r>
            <a:r>
              <a:rPr lang="en-GB" dirty="0"/>
              <a:t>): Injection/implant site pain or reaction; volume of injection/implant; scarring, especially with products like implants, injections, nodules</a:t>
            </a:r>
          </a:p>
          <a:p>
            <a:r>
              <a:rPr lang="en-GB" b="1" dirty="0"/>
              <a:t>Frequency of visits: </a:t>
            </a:r>
            <a:r>
              <a:rPr lang="en-GB" dirty="0"/>
              <a:t>Short-term cycle products like once a week/month may </a:t>
            </a:r>
            <a:r>
              <a:rPr lang="en-GB" dirty="0" err="1"/>
              <a:t>reclutter</a:t>
            </a:r>
            <a:r>
              <a:rPr lang="en-GB" dirty="0"/>
              <a:t> health facilities. </a:t>
            </a:r>
          </a:p>
          <a:p>
            <a:r>
              <a:rPr lang="en-GB" b="1" dirty="0"/>
              <a:t>Adherence: </a:t>
            </a:r>
            <a:r>
              <a:rPr lang="en-GB" dirty="0"/>
              <a:t>Missed doses/s of LA – implications? What are the implementation challenges?</a:t>
            </a:r>
          </a:p>
          <a:p>
            <a:r>
              <a:rPr lang="en-GB" b="1" dirty="0"/>
              <a:t>Stigma: </a:t>
            </a:r>
            <a:r>
              <a:rPr lang="en-GB" b="0" dirty="0"/>
              <a:t>May come with some products that are visible like patches or scarring with implants and injections</a:t>
            </a:r>
          </a:p>
          <a:p>
            <a:r>
              <a:rPr lang="en-GB" b="1" dirty="0"/>
              <a:t>Misconceptions around LA products: </a:t>
            </a:r>
            <a:r>
              <a:rPr lang="en-GB" b="0" dirty="0"/>
              <a:t>Pregnancy, safety and effectiveness over time</a:t>
            </a:r>
          </a:p>
          <a:p>
            <a:r>
              <a:rPr lang="en-GB" b="1" dirty="0"/>
              <a:t>Healthcare provider buy in: </a:t>
            </a:r>
            <a:r>
              <a:rPr lang="en-GB" b="0" dirty="0"/>
              <a:t>Who decides to recommend LA to client? HCP biases towards certain populations and products (</a:t>
            </a:r>
            <a:r>
              <a:rPr lang="en-GB" b="0" dirty="0" err="1"/>
              <a:t>AGYW</a:t>
            </a:r>
            <a:r>
              <a:rPr lang="en-GB" b="0" dirty="0"/>
              <a:t>, </a:t>
            </a:r>
            <a:r>
              <a:rPr lang="en-GB" b="0" dirty="0" err="1"/>
              <a:t>KPs</a:t>
            </a:r>
            <a:r>
              <a:rPr lang="en-GB" b="0" dirty="0"/>
              <a:t>) </a:t>
            </a:r>
          </a:p>
          <a:p>
            <a:r>
              <a:rPr lang="en-GB" b="1" dirty="0"/>
              <a:t>Cost:</a:t>
            </a:r>
            <a:r>
              <a:rPr lang="en-GB" b="0" dirty="0"/>
              <a:t> Pricing of LA products could be significantly higher than existing therapies, making them inaccessible</a:t>
            </a:r>
          </a:p>
          <a:p>
            <a:endParaRPr lang="en-GB" b="0" dirty="0"/>
          </a:p>
          <a:p>
            <a:r>
              <a:rPr lang="en-GB" b="1" dirty="0"/>
              <a:t>Ideal characteristics of long-acting technologies</a:t>
            </a:r>
          </a:p>
          <a:p>
            <a:r>
              <a:rPr lang="en-GB" b="1" dirty="0"/>
              <a:t>Duration: </a:t>
            </a:r>
            <a:r>
              <a:rPr lang="en-GB" b="0" dirty="0"/>
              <a:t>Medium- to long-term cycles, e.g., 3, 6 months or more; community seems to lean towards duration tied to experience with products, </a:t>
            </a:r>
            <a:r>
              <a:rPr lang="en-GB" b="0" dirty="0" err="1"/>
              <a:t>e.g</a:t>
            </a:r>
            <a:r>
              <a:rPr lang="en-GB" b="0" dirty="0"/>
              <a:t>, Depo, implant</a:t>
            </a:r>
          </a:p>
          <a:p>
            <a:r>
              <a:rPr lang="en-GB" b="1" dirty="0"/>
              <a:t>Setting</a:t>
            </a:r>
            <a:r>
              <a:rPr lang="en-GB" b="0" dirty="0"/>
              <a:t>: communities would like to move away from clinician based to individual. But communities understand that this takes time and careful planning</a:t>
            </a:r>
          </a:p>
          <a:p>
            <a:r>
              <a:rPr lang="en-GB" b="1" dirty="0"/>
              <a:t>Self-management</a:t>
            </a:r>
            <a:r>
              <a:rPr lang="en-GB" b="0" dirty="0"/>
              <a:t>: Self-care products that can be self-administered, e.g., </a:t>
            </a:r>
            <a:r>
              <a:rPr lang="en-GB" b="0" dirty="0" err="1"/>
              <a:t>Sayana</a:t>
            </a:r>
            <a:r>
              <a:rPr lang="en-GB" b="0" dirty="0"/>
              <a:t> Press injectable, patch, ring; easy to administer; these are less painful; easy to remove (e.g., patch, ring); can increase choice, uptake and access; potential to reach hard-to-engage populations; self-care products should be buttressed by literacy, self-screening and self-monitoring</a:t>
            </a:r>
          </a:p>
          <a:p>
            <a:r>
              <a:rPr lang="en-GB" b="1" dirty="0"/>
              <a:t>Less toxic and client friendly: </a:t>
            </a:r>
            <a:r>
              <a:rPr lang="en-GB" b="0" dirty="0"/>
              <a:t>Product with less side-effects and limited drug-to-drug interactions</a:t>
            </a:r>
          </a:p>
          <a:p>
            <a:r>
              <a:rPr lang="en-GB" b="1" dirty="0"/>
              <a:t>Storage</a:t>
            </a:r>
            <a:r>
              <a:rPr lang="en-GB" b="0" dirty="0"/>
              <a:t>: No cold chain to allow access to those in settings where there is no power</a:t>
            </a:r>
          </a:p>
          <a:p>
            <a:r>
              <a:rPr lang="en-GB" b="1" dirty="0"/>
              <a:t>Referral and support system: </a:t>
            </a:r>
            <a:r>
              <a:rPr lang="en-GB" b="0" dirty="0"/>
              <a:t>At clinic and/or community in the event one encounters challenges; use of buddy to buddy, </a:t>
            </a:r>
            <a:r>
              <a:rPr lang="en-GB" b="0" dirty="0" err="1"/>
              <a:t>CARGs</a:t>
            </a:r>
            <a:r>
              <a:rPr lang="en-GB" b="0" dirty="0"/>
              <a:t>, family, community health workers</a:t>
            </a:r>
          </a:p>
          <a:p>
            <a:r>
              <a:rPr lang="en-GB" b="1" dirty="0"/>
              <a:t>Special considerations/populations: Children</a:t>
            </a:r>
            <a:r>
              <a:rPr lang="en-GB" b="0" dirty="0"/>
              <a:t>,</a:t>
            </a:r>
            <a:r>
              <a:rPr lang="en-GB" b="1" dirty="0"/>
              <a:t> </a:t>
            </a:r>
            <a:r>
              <a:rPr lang="en-GB" b="0" dirty="0"/>
              <a:t>e.g., administration to fit into growth monitoring and immunization schedule. Need for dose adjustments with weight changes</a:t>
            </a:r>
            <a:r>
              <a:rPr lang="en-GB" b="1" dirty="0"/>
              <a:t>; </a:t>
            </a:r>
            <a:r>
              <a:rPr lang="en-GB" b="1" dirty="0" err="1"/>
              <a:t>AYP</a:t>
            </a:r>
            <a:r>
              <a:rPr lang="en-GB" b="1" dirty="0"/>
              <a:t>/</a:t>
            </a:r>
            <a:r>
              <a:rPr lang="en-GB" b="0" dirty="0" err="1"/>
              <a:t>AGYW</a:t>
            </a:r>
            <a:r>
              <a:rPr lang="en-GB" b="0" dirty="0"/>
              <a:t> need products that speak to their preferences and lifestyle, e.g., patch, ring, implant;</a:t>
            </a:r>
            <a:r>
              <a:rPr lang="en-GB" b="1" dirty="0"/>
              <a:t> </a:t>
            </a:r>
            <a:r>
              <a:rPr lang="en-GB" b="1" dirty="0" err="1"/>
              <a:t>WCBP</a:t>
            </a:r>
            <a:r>
              <a:rPr lang="en-GB" b="1" dirty="0"/>
              <a:t> </a:t>
            </a:r>
            <a:r>
              <a:rPr lang="en-GB" b="0" dirty="0"/>
              <a:t>need products that fit into their lifestyles and offer protection from multiple risks, e.g., HIV, pregnancy, STIs (</a:t>
            </a:r>
            <a:r>
              <a:rPr lang="en-GB" b="0" dirty="0" err="1"/>
              <a:t>MPT</a:t>
            </a:r>
            <a:r>
              <a:rPr lang="en-GB" b="0" dirty="0"/>
              <a:t>). Ability/ east to remove should there be need e.g. ring, implant, patch</a:t>
            </a:r>
            <a:r>
              <a:rPr lang="en-GB" b="1" dirty="0"/>
              <a:t>. </a:t>
            </a:r>
            <a:r>
              <a:rPr lang="en-GB" b="1" dirty="0" err="1"/>
              <a:t>KPs</a:t>
            </a:r>
            <a:r>
              <a:rPr lang="en-GB" b="1" dirty="0"/>
              <a:t> </a:t>
            </a:r>
            <a:r>
              <a:rPr lang="en-GB" b="0" dirty="0"/>
              <a:t>need products that can address stigma and multiple risks</a:t>
            </a:r>
            <a:r>
              <a:rPr lang="en-GB" b="1" dirty="0"/>
              <a:t>; Highly mobile and displaced populations – </a:t>
            </a:r>
            <a:r>
              <a:rPr lang="en-GB" b="0" dirty="0"/>
              <a:t>need to fit lifestyle, consider storage</a:t>
            </a:r>
          </a:p>
          <a:p>
            <a:r>
              <a:rPr lang="en-GB" b="1" dirty="0"/>
              <a:t>Multi-purpose:</a:t>
            </a:r>
            <a:r>
              <a:rPr lang="en-GB" b="0" dirty="0"/>
              <a:t> Especially for women who welcome dual/multi purposes like HIV/FP/STIs</a:t>
            </a:r>
          </a:p>
          <a:p>
            <a:endParaRPr lang="en-GB" b="0" dirty="0"/>
          </a:p>
          <a:p>
            <a:endParaRPr lang="en-GB" b="0" dirty="0"/>
          </a:p>
          <a:p>
            <a:endParaRPr lang="en-GB" b="0" dirty="0"/>
          </a:p>
          <a:p>
            <a:endParaRPr lang="en-GB" b="0" dirty="0"/>
          </a:p>
        </p:txBody>
      </p:sp>
      <p:sp>
        <p:nvSpPr>
          <p:cNvPr id="4" name="Slide Number Placeholder 3"/>
          <p:cNvSpPr>
            <a:spLocks noGrp="1"/>
          </p:cNvSpPr>
          <p:nvPr>
            <p:ph type="sldNum" sz="quarter" idx="5"/>
          </p:nvPr>
        </p:nvSpPr>
        <p:spPr/>
        <p:txBody>
          <a:bodyPr/>
          <a:lstStyle/>
          <a:p>
            <a:fld id="{6FC7D159-9DD4-41A1-915D-943A0A890F2B}" type="slidenum">
              <a:rPr lang="en-GB" smtClean="0"/>
              <a:t>6</a:t>
            </a:fld>
            <a:endParaRPr lang="en-GB"/>
          </a:p>
        </p:txBody>
      </p:sp>
    </p:spTree>
    <p:extLst>
      <p:ext uri="{BB962C8B-B14F-4D97-AF65-F5344CB8AC3E}">
        <p14:creationId xmlns:p14="http://schemas.microsoft.com/office/powerpoint/2010/main" val="228896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noProof="0" dirty="0"/>
              <a:t>Results from </a:t>
            </a:r>
            <a:r>
              <a:rPr lang="en-GB" noProof="0" dirty="0" err="1"/>
              <a:t>RCTs</a:t>
            </a:r>
            <a:r>
              <a:rPr lang="en-GB" noProof="0" dirty="0"/>
              <a:t> and observational studies corroborate that oral </a:t>
            </a:r>
            <a:r>
              <a:rPr lang="en-GB" noProof="0" dirty="0" err="1"/>
              <a:t>TDF</a:t>
            </a:r>
            <a:r>
              <a:rPr lang="en-GB" noProof="0" dirty="0"/>
              <a:t>/FTC-based PrEP is protective against HIV acquisition across all types of exposures, sexes and gender identities. PrEP is recommended by WHO as the standard prevention regimen for individuals vulnerable to acquiring HIV. Additionally, PrEP plays an important role in reducing the number of new infections. One of the greatest challenges is maintaining adequate adherence and persistence over time. Long-acting injections, microneedle drug patch, subdermal implant, vaginal ring, wearable infusion pump and oral nanomedicine are being researched. </a:t>
            </a:r>
          </a:p>
          <a:p>
            <a:pPr marL="171450" indent="-171450">
              <a:buFont typeface="Arial" panose="020B0604020202020204" pitchFamily="34" charset="0"/>
              <a:buChar char="•"/>
            </a:pPr>
            <a:r>
              <a:rPr lang="en-GB" noProof="0" dirty="0"/>
              <a:t>Regarding the timeline of the development of new drugs and technologies for PrEP, expanding HIV prevention should be done while expanding PrEP coverage. Ensuring the introduction of new PrEP modalities increases access and reduces disparities in PrEP uptake. </a:t>
            </a:r>
          </a:p>
          <a:p>
            <a:pPr marL="171450" indent="-171450">
              <a:buFont typeface="Arial" panose="020B0604020202020204" pitchFamily="34" charset="0"/>
              <a:buChar char="•"/>
            </a:pPr>
            <a:r>
              <a:rPr lang="en-GB" noProof="0" dirty="0"/>
              <a:t>Historically, the introduction of evidence-based technologies into public health programmes has been fraught with delays that result in missed opportunities for impact. Sufficient preparatory evidence is critical for introduction into programmes at scale. The product registration timeline in LMICs is a concern. There are significant concerns about fundamental inequities in PrEP roll out globally. Introducing novel PrEP modalities is concomitant to expanding coverage, expanding access and reducing disparities in PrEP uptake. Differences in persistence on PrEP further exacerbate these inequities. </a:t>
            </a:r>
          </a:p>
          <a:p>
            <a:endParaRPr lang="en-GB" b="1" noProof="0" dirty="0"/>
          </a:p>
          <a:p>
            <a:r>
              <a:rPr lang="en-GB" b="1" noProof="0" dirty="0" err="1"/>
              <a:t>HTPN</a:t>
            </a:r>
            <a:r>
              <a:rPr lang="en-GB" b="1" noProof="0" dirty="0"/>
              <a:t> 083 study design </a:t>
            </a:r>
          </a:p>
          <a:p>
            <a:r>
              <a:rPr lang="en-GB" sz="1200" b="1" i="0" kern="1200" dirty="0" smtClean="0">
                <a:solidFill>
                  <a:schemeClr val="tx1"/>
                </a:solidFill>
                <a:effectLst/>
                <a:latin typeface="+mn-lt"/>
                <a:ea typeface="+mn-ea"/>
                <a:cs typeface="+mn-cs"/>
              </a:rPr>
              <a:t>BACKGROUND:</a:t>
            </a:r>
            <a:r>
              <a:rPr lang="en-GB" sz="1200" b="0" i="0" kern="1200" dirty="0" smtClean="0">
                <a:solidFill>
                  <a:schemeClr val="tx1"/>
                </a:solidFill>
                <a:effectLst/>
                <a:latin typeface="+mn-lt"/>
                <a:ea typeface="+mn-ea"/>
                <a:cs typeface="+mn-cs"/>
              </a:rPr>
              <a:t> HPTN 083 is a phase 2b/3 randomized </a:t>
            </a:r>
            <a:r>
              <a:rPr lang="en-GB" sz="1200" b="0" i="0" kern="1200" dirty="0" err="1" smtClean="0">
                <a:solidFill>
                  <a:schemeClr val="tx1"/>
                </a:solidFill>
                <a:effectLst/>
                <a:latin typeface="+mn-lt"/>
                <a:ea typeface="+mn-ea"/>
                <a:cs typeface="+mn-cs"/>
              </a:rPr>
              <a:t>multicenter</a:t>
            </a:r>
            <a:r>
              <a:rPr lang="en-GB" sz="1200" b="0" i="0" kern="1200" dirty="0" smtClean="0">
                <a:solidFill>
                  <a:schemeClr val="tx1"/>
                </a:solidFill>
                <a:effectLst/>
                <a:latin typeface="+mn-lt"/>
                <a:ea typeface="+mn-ea"/>
                <a:cs typeface="+mn-cs"/>
              </a:rPr>
              <a:t> double-blind, double-dummy clinical trial of long-acting </a:t>
            </a:r>
            <a:r>
              <a:rPr lang="en-GB" sz="1200" b="0" i="0" kern="1200" dirty="0" err="1" smtClean="0">
                <a:solidFill>
                  <a:schemeClr val="tx1"/>
                </a:solidFill>
                <a:effectLst/>
                <a:latin typeface="+mn-lt"/>
                <a:ea typeface="+mn-ea"/>
                <a:cs typeface="+mn-cs"/>
              </a:rPr>
              <a:t>cabotegravir</a:t>
            </a:r>
            <a:r>
              <a:rPr lang="en-GB" sz="1200" b="0" i="0" kern="1200" dirty="0" smtClean="0">
                <a:solidFill>
                  <a:schemeClr val="tx1"/>
                </a:solidFill>
                <a:effectLst/>
                <a:latin typeface="+mn-lt"/>
                <a:ea typeface="+mn-ea"/>
                <a:cs typeface="+mn-cs"/>
              </a:rPr>
              <a:t> (CAB) compared to daily oral TDF/FTC for HIV </a:t>
            </a:r>
            <a:r>
              <a:rPr lang="en-GB" sz="1200" b="0" i="0" kern="1200" dirty="0" err="1" smtClean="0">
                <a:solidFill>
                  <a:schemeClr val="tx1"/>
                </a:solidFill>
                <a:effectLst/>
                <a:latin typeface="+mn-lt"/>
                <a:ea typeface="+mn-ea"/>
                <a:cs typeface="+mn-cs"/>
              </a:rPr>
              <a:t>PrEP</a:t>
            </a:r>
            <a:r>
              <a:rPr lang="en-GB" sz="1200" b="0" i="0" kern="1200" dirty="0" smtClean="0">
                <a:solidFill>
                  <a:schemeClr val="tx1"/>
                </a:solidFill>
                <a:effectLst/>
                <a:latin typeface="+mn-lt"/>
                <a:ea typeface="+mn-ea"/>
                <a:cs typeface="+mn-cs"/>
              </a:rPr>
              <a:t>; primary results have been presented. In this analysis we compare HIV incidence and efficacy of CAB-LA versus TDF/FTC in targeted subpopulations.</a:t>
            </a:r>
            <a:r>
              <a:rPr lang="en-GB" dirty="0" smtClean="0"/>
              <a:t/>
            </a:r>
            <a:br>
              <a:rPr lang="en-GB" dirty="0" smtClean="0"/>
            </a:br>
            <a:r>
              <a:rPr lang="en-GB" sz="1200" b="1" i="0" kern="1200" dirty="0" smtClean="0">
                <a:solidFill>
                  <a:schemeClr val="tx1"/>
                </a:solidFill>
                <a:effectLst/>
                <a:latin typeface="+mn-lt"/>
                <a:ea typeface="+mn-ea"/>
                <a:cs typeface="+mn-cs"/>
              </a:rPr>
              <a:t>METHODS:</a:t>
            </a:r>
            <a:r>
              <a:rPr lang="en-GB" sz="1200" b="0" i="0" kern="1200" dirty="0" smtClean="0">
                <a:solidFill>
                  <a:schemeClr val="tx1"/>
                </a:solidFill>
                <a:effectLst/>
                <a:latin typeface="+mn-lt"/>
                <a:ea typeface="+mn-ea"/>
                <a:cs typeface="+mn-cs"/>
              </a:rPr>
              <a:t> HIV-negative cisgender men who have sex with men (MSM) and transgender women (TGW) who have sex with men at increased HIV risk were randomized 1:1 to either active CAB + placebo TDF/FTC or active TDF/FTC + placebo CAB. Participants were offered open-label daily oral TDF/FTC after their last </a:t>
            </a:r>
            <a:r>
              <a:rPr lang="en-GB" sz="1200" b="0" i="0" kern="1200" smtClean="0">
                <a:solidFill>
                  <a:schemeClr val="tx1"/>
                </a:solidFill>
                <a:effectLst/>
                <a:latin typeface="+mn-lt"/>
                <a:ea typeface="+mn-ea"/>
                <a:cs typeface="+mn-cs"/>
              </a:rPr>
              <a:t>injection.</a:t>
            </a:r>
            <a:endParaRPr lang="en-GB" sz="1200" b="0" i="0" kern="1200" dirty="0" smtClean="0">
              <a:solidFill>
                <a:schemeClr val="tx1"/>
              </a:solidFill>
              <a:effectLst/>
              <a:latin typeface="+mn-lt"/>
              <a:ea typeface="+mn-ea"/>
              <a:cs typeface="+mn-cs"/>
            </a:endParaRPr>
          </a:p>
          <a:p>
            <a:r>
              <a:rPr lang="en-GB" noProof="0" dirty="0" smtClean="0"/>
              <a:t>Planned </a:t>
            </a:r>
            <a:r>
              <a:rPr lang="en-GB" noProof="0" dirty="0"/>
              <a:t>enrolment was 4,500; it was increased to 5,000 for low pooled incidence at interim monitoring.</a:t>
            </a:r>
          </a:p>
          <a:p>
            <a:r>
              <a:rPr lang="en-GB" noProof="0" dirty="0"/>
              <a:t>Protocol specified metrics to ensure representation of disproportionately affected populations: 50% or more under age 30; 10% or more transgender women; and 50% or more of US enrolment Black/African American.</a:t>
            </a:r>
          </a:p>
          <a:p>
            <a:r>
              <a:rPr lang="en-GB" noProof="0" dirty="0"/>
              <a:t>4,565 cisgender men who have sex with men and transgender women who have sex with men were included in the analysis.</a:t>
            </a:r>
          </a:p>
          <a:p>
            <a:pPr marL="171450" indent="-171450">
              <a:buFontTx/>
              <a:buChar char="-"/>
            </a:pPr>
            <a:r>
              <a:rPr lang="en-GB" noProof="0" dirty="0"/>
              <a:t>Average age was 28 years; 66% were under the age of 30 and 40% under the age of 25; 12% transgender women enrolment; 50% African American or Black enrolled in the US.</a:t>
            </a:r>
          </a:p>
          <a:p>
            <a:pPr marL="0" indent="0">
              <a:buFontTx/>
              <a:buNone/>
            </a:pPr>
            <a:endParaRPr lang="en-GB" noProof="0" dirty="0"/>
          </a:p>
          <a:p>
            <a:pPr marL="0" indent="0">
              <a:buFontTx/>
              <a:buNone/>
            </a:pPr>
            <a:r>
              <a:rPr lang="en-GB" b="1" noProof="0" dirty="0"/>
              <a:t>HPTN 083: Results </a:t>
            </a:r>
          </a:p>
          <a:p>
            <a:pPr marL="171450" indent="-171450">
              <a:buFont typeface="Arial" panose="020B0604020202020204" pitchFamily="34" charset="0"/>
              <a:buChar char="•"/>
            </a:pPr>
            <a:r>
              <a:rPr lang="en-GB" noProof="0" dirty="0"/>
              <a:t>The blinded portion of the trial was stopped at a pre-planned interim </a:t>
            </a:r>
            <a:r>
              <a:rPr lang="en-GB" noProof="0" dirty="0" err="1"/>
              <a:t>DSMB</a:t>
            </a:r>
            <a:r>
              <a:rPr lang="en-GB" noProof="0" dirty="0"/>
              <a:t> review on 14 May 2020.</a:t>
            </a:r>
          </a:p>
          <a:p>
            <a:pPr marL="171450" indent="-171450">
              <a:buFont typeface="Arial" panose="020B0604020202020204" pitchFamily="34" charset="0"/>
              <a:buChar char="•"/>
            </a:pPr>
            <a:r>
              <a:rPr lang="en-GB" noProof="0" dirty="0"/>
              <a:t>The HIV rate in this study was very low, indicating that both products were highly effective.</a:t>
            </a:r>
          </a:p>
          <a:p>
            <a:pPr marL="171450" indent="-171450">
              <a:buFont typeface="Arial" panose="020B0604020202020204" pitchFamily="34" charset="0"/>
              <a:buChar char="•"/>
            </a:pPr>
            <a:r>
              <a:rPr lang="en-GB" noProof="0" dirty="0"/>
              <a:t>Truvada is known to be highly protective against HIV when taken as prescribed, and it was also in this study. </a:t>
            </a:r>
          </a:p>
          <a:p>
            <a:pPr marL="171450" indent="-171450">
              <a:buFont typeface="Arial" panose="020B0604020202020204" pitchFamily="34" charset="0"/>
              <a:buChar char="•"/>
            </a:pPr>
            <a:r>
              <a:rPr lang="en-GB" noProof="0" dirty="0"/>
              <a:t>Even so, there were 3x as many HIV infections in participants who received daily oral Truvada as in those who received injectable cabotegravir. </a:t>
            </a:r>
          </a:p>
          <a:p>
            <a:pPr marL="171450" indent="-171450">
              <a:buFont typeface="Arial" panose="020B0604020202020204" pitchFamily="34" charset="0"/>
              <a:buChar char="•"/>
            </a:pPr>
            <a:r>
              <a:rPr lang="en-GB" noProof="0" dirty="0"/>
              <a:t>In 2018, the Biomedical Prevention Implementation Collaborative (BIOPIC) was create. It brings together a diverse group of over 100 HIV prevention experts with representation from all global stakeholder groups, such as civil society, donors, researchers , policy makers, normative agencies, programme managers and </a:t>
            </a:r>
            <a:r>
              <a:rPr lang="en-GB" noProof="0" dirty="0" err="1"/>
              <a:t>implementer,s</a:t>
            </a:r>
            <a:r>
              <a:rPr lang="en-GB" noProof="0" dirty="0"/>
              <a:t> with the view of using long-acting cabotegravir as an initial example to develop and finetune an overarching product introduction framework that can be adapted to any future biomedical prevention product. </a:t>
            </a:r>
          </a:p>
          <a:p>
            <a:pPr marL="0" indent="0">
              <a:buFontTx/>
              <a:buNone/>
            </a:pPr>
            <a:endParaRPr lang="en-GB" noProof="0" dirty="0"/>
          </a:p>
          <a:p>
            <a:pPr marL="0" indent="0">
              <a:buFontTx/>
              <a:buNone/>
            </a:pPr>
            <a:r>
              <a:rPr lang="en-GB" b="1" noProof="0" dirty="0"/>
              <a:t>System and provider level opportunities and challenges </a:t>
            </a:r>
          </a:p>
          <a:p>
            <a:pPr marL="0" indent="0">
              <a:buFontTx/>
              <a:buNone/>
            </a:pPr>
            <a:r>
              <a:rPr lang="en-GB" noProof="0" dirty="0"/>
              <a:t>Implementation science studies are key to see how to translate the clinical trial study results to the field, taking into account the health systems and targeted population perspectives. To this end, formative studies of use and preferences are critical to: a) better characterize sub-population preferences for delivery modalities; b) describe reasons for preference that can be addressed through communication strategies; and c) for use for target setting and planning for impact. Mathematical modelling and studies of impact, cost and cost effectiveness are also needed. </a:t>
            </a:r>
          </a:p>
          <a:p>
            <a:pPr marL="0" indent="0">
              <a:buFontTx/>
              <a:buNone/>
            </a:pPr>
            <a:endParaRPr lang="en-GB" noProof="0" dirty="0"/>
          </a:p>
          <a:p>
            <a:pPr marL="171450" indent="-171450">
              <a:buFont typeface="Arial" panose="020B0604020202020204" pitchFamily="34" charset="0"/>
              <a:buChar char="•"/>
            </a:pPr>
            <a:r>
              <a:rPr lang="en-GB" noProof="0" dirty="0"/>
              <a:t>Promote effective, equitable access, and engagement with emerging long-acting prevention modalities. </a:t>
            </a:r>
          </a:p>
          <a:p>
            <a:pPr marL="171450" indent="-171450">
              <a:buFont typeface="Arial" panose="020B0604020202020204" pitchFamily="34" charset="0"/>
              <a:buChar char="•"/>
            </a:pPr>
            <a:r>
              <a:rPr lang="en-GB" noProof="0" dirty="0"/>
              <a:t>Implementation of long-acting PrEP should build on knowledge gained from implementation and scale up of relevant biomedical interventions, e.g., ART, oral PrEP programmes. </a:t>
            </a:r>
          </a:p>
          <a:p>
            <a:pPr marL="171450" indent="-171450">
              <a:buFont typeface="Arial" panose="020B0604020202020204" pitchFamily="34" charset="0"/>
              <a:buChar char="•"/>
            </a:pPr>
            <a:r>
              <a:rPr lang="en-GB" noProof="0" dirty="0"/>
              <a:t>There is potential to address achievement gaps that persist with daily oral.</a:t>
            </a:r>
          </a:p>
          <a:p>
            <a:pPr marL="171450" indent="-171450">
              <a:buFont typeface="Arial" panose="020B0604020202020204" pitchFamily="34" charset="0"/>
              <a:buChar char="•"/>
            </a:pPr>
            <a:r>
              <a:rPr lang="en-GB" noProof="0" dirty="0"/>
              <a:t>System capacity assessments: given large r number of visits than with oral PrEP; duration of appointment may be longer.</a:t>
            </a:r>
          </a:p>
          <a:p>
            <a:pPr marL="171450" indent="-171450">
              <a:buFont typeface="Arial" panose="020B0604020202020204" pitchFamily="34" charset="0"/>
              <a:buChar char="•"/>
            </a:pPr>
            <a:r>
              <a:rPr lang="en-GB" noProof="0" dirty="0"/>
              <a:t>Location of service delivery, such as community-based services, pharmacies, mobile health vans, in-home services.</a:t>
            </a:r>
          </a:p>
          <a:p>
            <a:pPr marL="171450" indent="-171450">
              <a:buFont typeface="Arial" panose="020B0604020202020204" pitchFamily="34" charset="0"/>
              <a:buChar char="•"/>
            </a:pPr>
            <a:r>
              <a:rPr lang="en-GB" noProof="0" dirty="0"/>
              <a:t>Tracking system of injections</a:t>
            </a:r>
          </a:p>
          <a:p>
            <a:pPr marL="171450" indent="-171450">
              <a:buFont typeface="Arial" panose="020B0604020202020204" pitchFamily="34" charset="0"/>
              <a:buChar char="•"/>
            </a:pPr>
            <a:r>
              <a:rPr lang="en-GB" noProof="0" dirty="0"/>
              <a:t>Retention system </a:t>
            </a:r>
          </a:p>
          <a:p>
            <a:pPr marL="171450" indent="-171450">
              <a:buFont typeface="Arial" panose="020B0604020202020204" pitchFamily="34" charset="0"/>
              <a:buChar char="•"/>
            </a:pPr>
            <a:r>
              <a:rPr lang="en-GB" noProof="0" dirty="0"/>
              <a:t>Supply chain and logistics</a:t>
            </a:r>
          </a:p>
          <a:p>
            <a:pPr marL="0" indent="0">
              <a:buFontTx/>
              <a:buNone/>
            </a:pPr>
            <a:endParaRPr lang="en-GB" noProof="0" dirty="0"/>
          </a:p>
          <a:p>
            <a:pPr marL="0" indent="0">
              <a:buFontTx/>
              <a:buNone/>
            </a:pPr>
            <a:r>
              <a:rPr lang="en-GB" b="1" noProof="0" dirty="0"/>
              <a:t>Provider-level challenges and opportunities. </a:t>
            </a:r>
          </a:p>
          <a:p>
            <a:pPr marL="171450" indent="-171450">
              <a:buFont typeface="Arial" panose="020B0604020202020204" pitchFamily="34" charset="0"/>
              <a:buChar char="•"/>
            </a:pPr>
            <a:r>
              <a:rPr lang="en-GB" noProof="0" dirty="0"/>
              <a:t>The product Good safety profile -&gt; easier implementation; intramuscular injection therapy -&gt; possibility of DOT; knowing that your patient received every dose; also implies tracking to ensure patients return for visits. </a:t>
            </a:r>
          </a:p>
          <a:p>
            <a:pPr marL="171450" indent="-171450">
              <a:buFont typeface="Arial" panose="020B0604020202020204" pitchFamily="34" charset="0"/>
              <a:buChar char="•"/>
            </a:pPr>
            <a:r>
              <a:rPr lang="en-GB" noProof="0" dirty="0"/>
              <a:t>Discreet product -&gt; impactful in places and populations where stigma is rampant</a:t>
            </a:r>
          </a:p>
          <a:p>
            <a:pPr marL="171450" indent="-171450">
              <a:buFont typeface="Arial" panose="020B0604020202020204" pitchFamily="34" charset="0"/>
              <a:buChar char="•"/>
            </a:pPr>
            <a:r>
              <a:rPr lang="en-GB" noProof="0" dirty="0"/>
              <a:t>PK “tail” duration -&gt; understanding of HIV susceptibility, DDI, and toxicity</a:t>
            </a:r>
          </a:p>
          <a:p>
            <a:pPr marL="0" indent="0">
              <a:buFontTx/>
              <a:buNone/>
            </a:pPr>
            <a:r>
              <a:rPr lang="en-GB" noProof="0" dirty="0"/>
              <a:t>	- At risk individuals choosing to transition off LAI could transition to oral </a:t>
            </a:r>
            <a:r>
              <a:rPr lang="en-GB" noProof="0" dirty="0" err="1"/>
              <a:t>TDF</a:t>
            </a:r>
            <a:r>
              <a:rPr lang="en-GB" noProof="0" dirty="0"/>
              <a:t>/FTC or oral CAB for ongoing biomedical protection during the tail. </a:t>
            </a:r>
          </a:p>
          <a:p>
            <a:pPr marL="0" indent="0">
              <a:buFontTx/>
              <a:buNone/>
            </a:pPr>
            <a:r>
              <a:rPr lang="en-GB" noProof="0" dirty="0"/>
              <a:t>	-</a:t>
            </a:r>
            <a:r>
              <a:rPr lang="en-GB" baseline="0" noProof="0" dirty="0"/>
              <a:t> </a:t>
            </a:r>
            <a:r>
              <a:rPr lang="en-GB" noProof="0" dirty="0"/>
              <a:t>Individuals no longer at risk would in theory not require additional interventions. </a:t>
            </a:r>
          </a:p>
          <a:p>
            <a:pPr marL="171450" indent="-171450">
              <a:buFont typeface="Arial" panose="020B0604020202020204" pitchFamily="34" charset="0"/>
              <a:buChar char="•"/>
            </a:pPr>
            <a:r>
              <a:rPr lang="en-GB" noProof="0" dirty="0"/>
              <a:t>Need of reload if more than 16 weeks without injection.</a:t>
            </a:r>
          </a:p>
          <a:p>
            <a:pPr marL="171450" indent="-171450">
              <a:buFont typeface="Arial" panose="020B0604020202020204" pitchFamily="34" charset="0"/>
              <a:buChar char="•"/>
            </a:pPr>
            <a:r>
              <a:rPr lang="en-GB" noProof="0" dirty="0"/>
              <a:t>The interface with the health system: Leverage lessons learnt from oral PrEP roll out; provider-level factors may impact in promoting and sustaining health inequities; understanding providers, facilitators and barriers to provide prevention products that could potentially affect the roll out of a long-acting injectable product. </a:t>
            </a:r>
          </a:p>
          <a:p>
            <a:pPr marL="171450" indent="-171450">
              <a:buFont typeface="Arial" panose="020B0604020202020204" pitchFamily="34" charset="0"/>
              <a:buChar char="•"/>
            </a:pPr>
            <a:r>
              <a:rPr lang="en-GB" noProof="0" dirty="0"/>
              <a:t>Providers are an unrecognized hard-to-reach or hard-to-engage population.</a:t>
            </a:r>
          </a:p>
          <a:p>
            <a:pPr marL="171450" indent="-171450">
              <a:buFont typeface="Arial" panose="020B0604020202020204" pitchFamily="34" charset="0"/>
              <a:buChar char="•"/>
            </a:pPr>
            <a:r>
              <a:rPr lang="en-GB" noProof="0" dirty="0"/>
              <a:t>The client: Increasing provider awareness and training on the new PrEP modalities; developing training packages and the global toolkit for CAB-LA delivery; leveraging lessons learned from their oral PrEP delivery practices; assessing attitudes on provision of injectable PrEP for a range of target populations; identifying strategies that mitigate against unconscious and implicit biases in provider decision making and behaviour; determining optimal messages and impacts on provider behaviour for events such as missed visits, side-effects, continued use, risk identification and myths and misconceptions; shared decision making; most in need for LA-ART may also struggle with continuation of injections in a timely manner; management of individuals who want to interrupt injections; and management of reloading after missed visits. </a:t>
            </a:r>
          </a:p>
          <a:p>
            <a:pPr marL="0" indent="0">
              <a:buFontTx/>
              <a:buNone/>
            </a:pPr>
            <a:endParaRPr lang="en-GB" noProof="0" dirty="0"/>
          </a:p>
          <a:p>
            <a:pPr marL="0" indent="0">
              <a:buFontTx/>
              <a:buNone/>
            </a:pPr>
            <a:r>
              <a:rPr lang="en-GB" noProof="0" dirty="0"/>
              <a:t>Gaps in knowledge</a:t>
            </a:r>
          </a:p>
          <a:p>
            <a:pPr marL="0" indent="0">
              <a:buFontTx/>
              <a:buNone/>
            </a:pPr>
            <a:r>
              <a:rPr lang="en-GB" noProof="0" dirty="0"/>
              <a:t>Renal and liver insufficiency </a:t>
            </a:r>
          </a:p>
          <a:p>
            <a:pPr marL="0" indent="0">
              <a:buFontTx/>
              <a:buNone/>
            </a:pPr>
            <a:r>
              <a:rPr lang="en-GB" noProof="0" dirty="0"/>
              <a:t>Transgender women with silicone </a:t>
            </a:r>
          </a:p>
          <a:p>
            <a:pPr marL="0" indent="0">
              <a:buFontTx/>
              <a:buNone/>
            </a:pPr>
            <a:r>
              <a:rPr lang="en-GB" noProof="0" dirty="0"/>
              <a:t>Pregnant and breastfeeding women</a:t>
            </a:r>
          </a:p>
          <a:p>
            <a:pPr marL="0" indent="0">
              <a:buFontTx/>
              <a:buNone/>
            </a:pPr>
            <a:r>
              <a:rPr lang="en-GB" noProof="0" dirty="0"/>
              <a:t>Oral lead-in</a:t>
            </a:r>
          </a:p>
          <a:p>
            <a:pPr marL="0" indent="0">
              <a:buFontTx/>
              <a:buNone/>
            </a:pPr>
            <a:r>
              <a:rPr lang="en-GB" noProof="0" dirty="0"/>
              <a:t>Alternative injection sites</a:t>
            </a:r>
          </a:p>
          <a:p>
            <a:endParaRPr lang="en-GB" noProof="0" dirty="0"/>
          </a:p>
          <a:p>
            <a:endParaRPr lang="en-GB" noProof="0" dirty="0"/>
          </a:p>
          <a:p>
            <a:r>
              <a:rPr lang="en-GB" noProof="0" dirty="0"/>
              <a:t> </a:t>
            </a:r>
          </a:p>
        </p:txBody>
      </p:sp>
      <p:sp>
        <p:nvSpPr>
          <p:cNvPr id="4" name="Slide Number Placeholder 3"/>
          <p:cNvSpPr>
            <a:spLocks noGrp="1"/>
          </p:cNvSpPr>
          <p:nvPr>
            <p:ph type="sldNum" sz="quarter" idx="5"/>
          </p:nvPr>
        </p:nvSpPr>
        <p:spPr/>
        <p:txBody>
          <a:bodyPr/>
          <a:lstStyle/>
          <a:p>
            <a:fld id="{6FC7D159-9DD4-41A1-915D-943A0A890F2B}" type="slidenum">
              <a:rPr lang="en-GB" smtClean="0"/>
              <a:t>7</a:t>
            </a:fld>
            <a:endParaRPr lang="en-GB"/>
          </a:p>
        </p:txBody>
      </p:sp>
    </p:spTree>
    <p:extLst>
      <p:ext uri="{BB962C8B-B14F-4D97-AF65-F5344CB8AC3E}">
        <p14:creationId xmlns:p14="http://schemas.microsoft.com/office/powerpoint/2010/main" val="42107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333333"/>
                </a:solidFill>
                <a:effectLst/>
              </a:rPr>
              <a:t>Ensuring access to monoclonal antibodies</a:t>
            </a:r>
          </a:p>
          <a:p>
            <a:pPr marL="171450" indent="-171450">
              <a:buFont typeface="Arial" panose="020B0604020202020204" pitchFamily="34" charset="0"/>
              <a:buChar char="•"/>
            </a:pPr>
            <a:r>
              <a:rPr lang="en-GB" dirty="0"/>
              <a:t>Monoclonal antibodies show tremendous potential in the field of HIV prevention. They are generally safe, long acting and potent, but they are not widely available to those that most that need them. </a:t>
            </a:r>
          </a:p>
          <a:p>
            <a:pPr marL="171450" indent="-171450">
              <a:buFont typeface="Arial" panose="020B0604020202020204" pitchFamily="34" charset="0"/>
              <a:buChar char="•"/>
            </a:pPr>
            <a:r>
              <a:rPr lang="en-GB" dirty="0"/>
              <a:t>The barriers to access are high cost; low suitability in resource-limited settings; lack of awareness role in HIV prevention; limited availability; lack of access mechanisms to bridge access through GAVI, TGF and PEPFAR who are not currently integrating antibodies in their portfolios; lack of prior LIC/LMIC experience for implementers, users and policy makers. </a:t>
            </a:r>
          </a:p>
          <a:p>
            <a:endParaRPr lang="en-GB" dirty="0"/>
          </a:p>
          <a:p>
            <a:r>
              <a:rPr lang="en-GB" dirty="0"/>
              <a:t>Access to </a:t>
            </a:r>
            <a:r>
              <a:rPr lang="en-GB" dirty="0" err="1"/>
              <a:t>mAbs</a:t>
            </a:r>
            <a:r>
              <a:rPr lang="en-GB" dirty="0"/>
              <a:t> for HIV prevention will require working along the product development continuum. Planning for access must be end-to-end, from product design through delivery and uptake. </a:t>
            </a:r>
          </a:p>
          <a:p>
            <a:endParaRPr lang="en-GB" dirty="0"/>
          </a:p>
          <a:p>
            <a:r>
              <a:rPr lang="en-GB" b="1" dirty="0"/>
              <a:t>Ensuring acceptability and broad adoption</a:t>
            </a:r>
          </a:p>
          <a:p>
            <a:r>
              <a:rPr lang="en-GB" b="1" dirty="0"/>
              <a:t>Acceptability</a:t>
            </a:r>
          </a:p>
          <a:p>
            <a:r>
              <a:rPr lang="en-GB" b="1" dirty="0"/>
              <a:t>End-user acceptability determined </a:t>
            </a:r>
            <a:r>
              <a:rPr lang="en-GB" dirty="0"/>
              <a:t>to inform product design</a:t>
            </a:r>
          </a:p>
          <a:p>
            <a:r>
              <a:rPr lang="en-GB" b="1" dirty="0"/>
              <a:t>Delivery requirements mapped </a:t>
            </a:r>
            <a:r>
              <a:rPr lang="en-GB" dirty="0"/>
              <a:t>to shape product development strategies</a:t>
            </a:r>
          </a:p>
          <a:p>
            <a:r>
              <a:rPr lang="en-GB" b="1" dirty="0"/>
              <a:t>Preferred product characteristics </a:t>
            </a:r>
            <a:r>
              <a:rPr lang="en-GB" dirty="0"/>
              <a:t>defined through broad stakeholder input</a:t>
            </a:r>
          </a:p>
          <a:p>
            <a:r>
              <a:rPr lang="en-GB" b="1" dirty="0"/>
              <a:t>Adoption</a:t>
            </a:r>
          </a:p>
          <a:p>
            <a:r>
              <a:rPr lang="en-GB" b="1" dirty="0"/>
              <a:t>Awareness built </a:t>
            </a:r>
            <a:r>
              <a:rPr lang="en-GB" dirty="0"/>
              <a:t>about </a:t>
            </a:r>
            <a:r>
              <a:rPr lang="en-GB" dirty="0" err="1"/>
              <a:t>mAbs</a:t>
            </a:r>
            <a:r>
              <a:rPr lang="en-GB" dirty="0"/>
              <a:t> &amp; the need for improved access: </a:t>
            </a:r>
          </a:p>
          <a:p>
            <a:pPr marL="171450" indent="-171450">
              <a:buFontTx/>
              <a:buChar char="-"/>
            </a:pPr>
            <a:r>
              <a:rPr lang="en-GB" dirty="0"/>
              <a:t>Expanding access to monoclonal antibody products report to be launched</a:t>
            </a:r>
          </a:p>
          <a:p>
            <a:pPr marL="171450" indent="-171450">
              <a:buFontTx/>
              <a:buChar char="-"/>
            </a:pPr>
            <a:r>
              <a:rPr lang="en-GB" dirty="0"/>
              <a:t>Pathways to global access for novel HIV prevention technologies</a:t>
            </a:r>
          </a:p>
          <a:p>
            <a:pPr marL="0" indent="0">
              <a:buFontTx/>
              <a:buNone/>
            </a:pPr>
            <a:r>
              <a:rPr lang="en-GB" dirty="0"/>
              <a:t>Roadmap developed of collective key actions to support research, development and access. </a:t>
            </a:r>
          </a:p>
          <a:p>
            <a:pPr marL="0" indent="0">
              <a:buFontTx/>
              <a:buNone/>
            </a:pPr>
            <a:r>
              <a:rPr lang="en-GB" dirty="0"/>
              <a:t>Ensure affordability and broad availability early in development ensure product optimization; reduce service delivery costs; health economic assessment; innovative partnerships; low cost manufacturing and broad registration and distribution. </a:t>
            </a:r>
          </a:p>
          <a:p>
            <a:pPr marL="0" indent="0">
              <a:buFontTx/>
              <a:buNone/>
            </a:pPr>
            <a:endParaRPr lang="en-GB" dirty="0"/>
          </a:p>
          <a:p>
            <a:pPr marL="0" indent="0">
              <a:buFontTx/>
              <a:buNone/>
            </a:pPr>
            <a:r>
              <a:rPr lang="en-GB" dirty="0"/>
              <a:t>Collective action and new models are needed to support sustainable access to monoclonal antibodies.</a:t>
            </a:r>
          </a:p>
          <a:p>
            <a:pPr marL="0" indent="0">
              <a:buFontTx/>
              <a:buNone/>
            </a:pPr>
            <a:endParaRPr lang="en-GB" dirty="0"/>
          </a:p>
          <a:p>
            <a:pPr marL="0" indent="0">
              <a:buFontTx/>
              <a:buNone/>
            </a:pPr>
            <a:r>
              <a:rPr lang="en-GB" dirty="0"/>
              <a:t>Learning platforms and innovative partnership models from the COVID-19 experience can inform novel strategies for future HIV </a:t>
            </a:r>
            <a:r>
              <a:rPr lang="en-GB" dirty="0" err="1"/>
              <a:t>bnAb</a:t>
            </a:r>
            <a:r>
              <a:rPr lang="en-GB" dirty="0"/>
              <a:t> access.</a:t>
            </a:r>
          </a:p>
        </p:txBody>
      </p:sp>
      <p:sp>
        <p:nvSpPr>
          <p:cNvPr id="4" name="Slide Number Placeholder 3"/>
          <p:cNvSpPr>
            <a:spLocks noGrp="1"/>
          </p:cNvSpPr>
          <p:nvPr>
            <p:ph type="sldNum" sz="quarter" idx="5"/>
          </p:nvPr>
        </p:nvSpPr>
        <p:spPr/>
        <p:txBody>
          <a:bodyPr/>
          <a:lstStyle/>
          <a:p>
            <a:fld id="{6FC7D159-9DD4-41A1-915D-943A0A890F2B}" type="slidenum">
              <a:rPr lang="en-GB" smtClean="0"/>
              <a:t>8</a:t>
            </a:fld>
            <a:endParaRPr lang="en-GB"/>
          </a:p>
        </p:txBody>
      </p:sp>
    </p:spTree>
    <p:extLst>
      <p:ext uri="{BB962C8B-B14F-4D97-AF65-F5344CB8AC3E}">
        <p14:creationId xmlns:p14="http://schemas.microsoft.com/office/powerpoint/2010/main" val="306005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mn-lt"/>
              </a:rPr>
              <a:t>HPTN083 interim results: Pre-exposure prophylaxis (PrEP) containing long-acting injectable cabotegravir (CAB-LA) is safe and highly effective for cisgender men and transgender women who have sex with men </a:t>
            </a:r>
          </a:p>
          <a:p>
            <a:endParaRPr lang="en-US" b="1" i="0" dirty="0">
              <a:solidFill>
                <a:srgbClr val="000000"/>
              </a:solidFill>
              <a:effectLst/>
              <a:latin typeface="+mn-lt"/>
            </a:endParaRPr>
          </a:p>
          <a:p>
            <a:r>
              <a:rPr lang="en-US" b="1" i="0" dirty="0">
                <a:solidFill>
                  <a:srgbClr val="000000"/>
                </a:solidFill>
                <a:effectLst/>
                <a:latin typeface="+mn-lt"/>
              </a:rPr>
              <a:t>BACKGROUND</a:t>
            </a:r>
          </a:p>
          <a:p>
            <a:r>
              <a:rPr lang="en-US" b="0" i="0" dirty="0">
                <a:solidFill>
                  <a:srgbClr val="000000"/>
                </a:solidFill>
                <a:effectLst/>
                <a:latin typeface="+mn-lt"/>
              </a:rPr>
              <a:t>HPTN 083 is a Phase 2b/3 randomized </a:t>
            </a:r>
            <a:r>
              <a:rPr lang="en-US" b="0" i="0" dirty="0" err="1">
                <a:solidFill>
                  <a:srgbClr val="000000"/>
                </a:solidFill>
                <a:effectLst/>
                <a:latin typeface="+mn-lt"/>
              </a:rPr>
              <a:t>multicentre</a:t>
            </a:r>
            <a:r>
              <a:rPr lang="en-US" b="0" i="0" dirty="0">
                <a:solidFill>
                  <a:srgbClr val="000000"/>
                </a:solidFill>
                <a:effectLst/>
                <a:latin typeface="+mn-lt"/>
              </a:rPr>
              <a:t> double-blind, double-dummy clinical trial evaluating safety and efficacy of long-acting injectable cabotegravir (CAB) compared with daily oral TDF/FTC for HIV PrEP. It is implemented at </a:t>
            </a:r>
            <a:r>
              <a:rPr lang="en-GB" dirty="0">
                <a:latin typeface="+mn-lt"/>
              </a:rPr>
              <a:t>43 sites in Africa (South Africa), Asia (Thailand, Vietnam) Latin America (Argentina, Brazil, Peru) and the United States among men who have sex with men and transgender women, age 18+. Risk: any </a:t>
            </a:r>
            <a:r>
              <a:rPr lang="en-GB" dirty="0" err="1">
                <a:latin typeface="+mn-lt"/>
              </a:rPr>
              <a:t>nCRAI</a:t>
            </a:r>
            <a:r>
              <a:rPr lang="en-GB" dirty="0">
                <a:latin typeface="+mn-lt"/>
              </a:rPr>
              <a:t>, at least 5 partners, stimulant drug use, incident rectal or urethral STI (or incident syphilis) in past six months; generally good health; no HBV or HCV; no contraindication to gluteal injections, seizures, gluteal tattoos/skin conditions. Planned enrolment 5,000: protocol specified metrics to ensure representation of disproportionately affected populations of at least 50% under age 30, at least 10% transgender women, and at least 50% of US enrolment Black/African American.</a:t>
            </a:r>
          </a:p>
          <a:p>
            <a:endParaRPr lang="en-GB" dirty="0">
              <a:latin typeface="+mn-lt"/>
            </a:endParaRPr>
          </a:p>
          <a:p>
            <a:r>
              <a:rPr lang="en-GB" dirty="0">
                <a:latin typeface="+mn-lt"/>
              </a:rPr>
              <a:t>4,565 cisgender men who have sex with men and transgender women who have sex with men were included in the analysis. </a:t>
            </a:r>
          </a:p>
          <a:p>
            <a:endParaRPr lang="en-GB" dirty="0">
              <a:latin typeface="+mn-lt"/>
            </a:endParaRPr>
          </a:p>
          <a:p>
            <a:r>
              <a:rPr lang="en-GB" dirty="0">
                <a:latin typeface="+mn-lt"/>
              </a:rPr>
              <a:t>Primary efficacy endpoint: incident HIV infections during blinded comparison primary safety endpoint; G2 or higher clinical and laboratory </a:t>
            </a:r>
            <a:r>
              <a:rPr lang="en-GB" dirty="0" err="1">
                <a:latin typeface="+mn-lt"/>
              </a:rPr>
              <a:t>Aes</a:t>
            </a:r>
            <a:r>
              <a:rPr lang="en-GB"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The blinded trial was stopped at a pre-planned interim DSMB review in May 2020.</a:t>
            </a:r>
            <a:r>
              <a:rPr lang="en-US" dirty="0">
                <a:latin typeface="+mn-lt"/>
              </a:rPr>
              <a:t/>
            </a:r>
            <a:br>
              <a:rPr lang="en-US" dirty="0">
                <a:latin typeface="+mn-lt"/>
              </a:rPr>
            </a:b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HIV-uninfected </a:t>
            </a:r>
            <a:r>
              <a:rPr lang="en-GB" dirty="0">
                <a:latin typeface="+mn-lt"/>
              </a:rPr>
              <a:t>men who have sex with men </a:t>
            </a:r>
            <a:r>
              <a:rPr lang="en-US" b="0" i="0" dirty="0">
                <a:solidFill>
                  <a:srgbClr val="000000"/>
                </a:solidFill>
                <a:effectLst/>
                <a:latin typeface="+mn-lt"/>
              </a:rPr>
              <a:t>and </a:t>
            </a:r>
            <a:r>
              <a:rPr lang="en-GB" dirty="0">
                <a:latin typeface="+mn-lt"/>
              </a:rPr>
              <a:t>transgender women</a:t>
            </a:r>
            <a:r>
              <a:rPr lang="en-US" b="0" i="0" dirty="0">
                <a:solidFill>
                  <a:srgbClr val="000000"/>
                </a:solidFill>
                <a:effectLst/>
                <a:latin typeface="+mn-lt"/>
              </a:rPr>
              <a:t> at increased HIV risk were randomized 1:1 to either active CAB + </a:t>
            </a:r>
            <a:r>
              <a:rPr lang="en-US" b="0" i="0" dirty="0" err="1">
                <a:solidFill>
                  <a:srgbClr val="000000"/>
                </a:solidFill>
                <a:effectLst/>
                <a:latin typeface="+mn-lt"/>
              </a:rPr>
              <a:t>TDF</a:t>
            </a:r>
            <a:r>
              <a:rPr lang="en-US" b="0" i="0" dirty="0">
                <a:solidFill>
                  <a:srgbClr val="000000"/>
                </a:solidFill>
                <a:effectLst/>
                <a:latin typeface="+mn-lt"/>
              </a:rPr>
              <a:t>/FTC placebo (oral cabotegravir (CAB) for five weeks, then IM injections every eight weeks for 148 weeks) or active TDF/FTC+CAB placebo (oral placebo for five weeks, then placebo injections on the same schedule). All participants were offered daily oral TDF/FTC for 48 weeks after their last injection. The primary endpoints were incident HIV infection and grade 2 or higher clinical and laboratory events.</a:t>
            </a:r>
            <a:r>
              <a:rPr lang="en-US" dirty="0">
                <a:latin typeface="+mn-lt"/>
              </a:rPr>
              <a:t/>
            </a:r>
            <a:br>
              <a:rPr lang="en-US" dirty="0">
                <a:latin typeface="+mn-lt"/>
              </a:rPr>
            </a:b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Participants were enrolled at 43 sites in Africa, Asia, Latin America and the US (N=4566). Median age: 26y (IQR 22-32); 12%TGW (n=567); 50% of US participants were Black (n=844). Participant retention at 6, 12 and 24 months was 91%, 87% and 74%, respectively. Fifty-two incident HIV infections were observed over 6,385 person-years, with overall HIV incidence 0.81% (95% CI 0.61-1.07); 39 infections were in the TDF/FTC arm (incidence 1.22%, 95% CI 0.87-1.67); 13 infections were in the CAB arm (incidence 0.41%, 95% CI 0.22-0.69%); HR: 0.34 (95% CI 0.18-0.62). Blinded study product injections covered 92% of person-years. Adherence to oral TDF/FTC was high; in a random subset of 372 TDF/FTC participants, 87% had plasma samples with detectable concentrations and 75% had concentrations consistent with daily dosing. CAB and TDF/FTC were both well tolerated; most adverse events were mild/moderate and balanced between arms. Injection site reactions, pyrexia and hypertension were significantly more common in CAB participants; nausea was significantly more common in TDF/FTC participants. Injection intolerance led to discontinuation in 46 (2.2%) active CAB-LA recipients and was associated with the severity of the intolerance/reaction.</a:t>
            </a:r>
            <a:r>
              <a:rPr lang="en-US" dirty="0">
                <a:latin typeface="+mn-lt"/>
              </a:rPr>
              <a:t/>
            </a:r>
            <a:br>
              <a:rPr lang="en-US" dirty="0">
                <a:latin typeface="+mn-lt"/>
              </a:rPr>
            </a:b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CONCLUSIONS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CAB and TDF/FTC were both safe and highly effective for PrEP in HPTN 083, with estimated HIV incidence in the CAB arm 66% lower than in the TDF/FTC arm. CAB is the first injectable agent proven effective for HIV PrEP. A companion trial in cisgender women is ongoing.</a:t>
            </a:r>
            <a:endParaRPr lang="en-GB"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9</a:t>
            </a:fld>
            <a:endParaRPr lang="en-GB"/>
          </a:p>
        </p:txBody>
      </p:sp>
    </p:spTree>
    <p:extLst>
      <p:ext uri="{BB962C8B-B14F-4D97-AF65-F5344CB8AC3E}">
        <p14:creationId xmlns:p14="http://schemas.microsoft.com/office/powerpoint/2010/main" val="4139217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itaid.org/assets/Unitaid-LA-compendium-November-2018-for-UTD-web-converted.pdf" TargetMode="External"/><Relationship Id="rId2" Type="http://schemas.openxmlformats.org/officeDocument/2006/relationships/hyperlink" Target="https://unitaid.org/assets/LancetComment.pdf" TargetMode="External"/><Relationship Id="rId1" Type="http://schemas.openxmlformats.org/officeDocument/2006/relationships/slideLayout" Target="../slideLayouts/slideLayout2.xml"/><Relationship Id="rId4" Type="http://schemas.openxmlformats.org/officeDocument/2006/relationships/hyperlink" Target="https://msfaccess.org/sites/default/files/2020-11/HIV_Brief_Untangling-the-Web_2020.pdf"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attendee.abstractsonline.com/meeting/9289"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cattendee.abstractsonline.com/meeting/928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1188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attendee.abstractsonline.com/meeting/928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Programme/Session/4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3109" y="123568"/>
            <a:ext cx="11289035" cy="6734432"/>
          </a:xfrm>
          <a:prstGeom prst="rect">
            <a:avLst/>
          </a:prstGeom>
        </p:spPr>
      </p:pic>
    </p:spTree>
    <p:extLst>
      <p:ext uri="{BB962C8B-B14F-4D97-AF65-F5344CB8AC3E}">
        <p14:creationId xmlns:p14="http://schemas.microsoft.com/office/powerpoint/2010/main" val="257724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Contents</a:t>
            </a:r>
          </a:p>
        </p:txBody>
      </p:sp>
      <p:sp>
        <p:nvSpPr>
          <p:cNvPr id="3" name="TextBox 2"/>
          <p:cNvSpPr txBox="1"/>
          <p:nvPr/>
        </p:nvSpPr>
        <p:spPr>
          <a:xfrm>
            <a:off x="358073" y="2321448"/>
            <a:ext cx="10802679" cy="1754326"/>
          </a:xfrm>
          <a:prstGeom prst="rect">
            <a:avLst/>
          </a:prstGeom>
          <a:noFill/>
        </p:spPr>
        <p:txBody>
          <a:bodyPr wrap="square" lIns="91440" tIns="45720" rIns="91440" bIns="45720" rtlCol="0" anchor="t">
            <a:spAutoFit/>
          </a:bodyPr>
          <a:lstStyle/>
          <a:p>
            <a:pPr algn="r"/>
            <a:r>
              <a:rPr lang="en-US" dirty="0" smtClean="0">
                <a:latin typeface="Arial" panose="020B0604020202020204" pitchFamily="34" charset="0"/>
                <a:cs typeface="Arial" panose="020B0604020202020204" pitchFamily="34" charset="0"/>
              </a:rPr>
              <a:t>Introduction……………………………………………………………………………………………….....3</a:t>
            </a:r>
          </a:p>
          <a:p>
            <a:pPr algn="r"/>
            <a:r>
              <a:rPr lang="en-US" dirty="0" smtClean="0">
                <a:latin typeface="Arial" panose="020B0604020202020204" pitchFamily="34" charset="0"/>
                <a:cs typeface="Arial" panose="020B0604020202020204" pitchFamily="34" charset="0"/>
              </a:rPr>
              <a:t>Opportunities </a:t>
            </a:r>
            <a:r>
              <a:rPr lang="en-US" dirty="0">
                <a:latin typeface="Arial" panose="020B0604020202020204" pitchFamily="34" charset="0"/>
                <a:cs typeface="Arial" panose="020B0604020202020204" pitchFamily="34" charset="0"/>
              </a:rPr>
              <a:t>and challenges in LA landscape </a:t>
            </a:r>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p>
            <a:pPr algn="r"/>
            <a:r>
              <a:rPr lang="en-US" dirty="0">
                <a:latin typeface="Arial"/>
                <a:cs typeface="Arial"/>
              </a:rPr>
              <a:t>Communities and long-acting products</a:t>
            </a:r>
            <a:r>
              <a:rPr lang="en-GB" dirty="0" smtClean="0">
                <a:latin typeface="Arial"/>
                <a:cs typeface="Arial"/>
              </a:rPr>
              <a:t>…………………………………………………………………..6</a:t>
            </a:r>
            <a:endParaRPr lang="en-GB" dirty="0">
              <a:latin typeface="Arial"/>
              <a:cs typeface="Arial"/>
            </a:endParaRPr>
          </a:p>
          <a:p>
            <a:pPr algn="r"/>
            <a:r>
              <a:rPr lang="en-US" dirty="0">
                <a:latin typeface="Arial" panose="020B0604020202020204" pitchFamily="34" charset="0"/>
                <a:cs typeface="Arial" panose="020B0604020202020204" pitchFamily="34" charset="0"/>
              </a:rPr>
              <a:t>Long-acting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Ensuring access to monoclonal antibodies</a:t>
            </a:r>
            <a:r>
              <a:rPr lang="en-GB"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HPTN 083 interim results</a:t>
            </a:r>
            <a:r>
              <a:rPr lang="en-US" dirty="0" smtClean="0">
                <a:latin typeface="Arial" panose="020B0604020202020204" pitchFamily="34" charset="0"/>
                <a:cs typeface="Arial" panose="020B0604020202020204" pitchFamily="34" charset="0"/>
              </a:rPr>
              <a:t>…………………………………………………………………………………..9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56AB-6777-4A4F-AA30-DCF675B611D0}"/>
              </a:ext>
            </a:extLst>
          </p:cNvPr>
          <p:cNvSpPr>
            <a:spLocks noGrp="1"/>
          </p:cNvSpPr>
          <p:nvPr>
            <p:ph type="title"/>
          </p:nvPr>
        </p:nvSpPr>
        <p:spPr>
          <a:xfrm>
            <a:off x="1679510" y="188640"/>
            <a:ext cx="8968438"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3" name="Content Placeholder 2">
            <a:extLst>
              <a:ext uri="{FF2B5EF4-FFF2-40B4-BE49-F238E27FC236}">
                <a16:creationId xmlns:a16="http://schemas.microsoft.com/office/drawing/2014/main" id="{E7C2A028-3558-4D6A-8359-F0C346326710}"/>
              </a:ext>
            </a:extLst>
          </p:cNvPr>
          <p:cNvSpPr>
            <a:spLocks noGrp="1"/>
          </p:cNvSpPr>
          <p:nvPr>
            <p:ph idx="1"/>
          </p:nvPr>
        </p:nvSpPr>
        <p:spPr>
          <a:xfrm>
            <a:off x="609600" y="1447801"/>
            <a:ext cx="10972800" cy="4932363"/>
          </a:xfrm>
        </p:spPr>
        <p:txBody>
          <a:bodyPr vert="horz" lIns="91440" tIns="45720" rIns="91440" bIns="45720" rtlCol="0" anchor="t">
            <a:normAutofit fontScale="77500" lnSpcReduction="20000"/>
          </a:bodyPr>
          <a:lstStyle/>
          <a:p>
            <a:r>
              <a:rPr lang="en-US" dirty="0">
                <a:latin typeface="Arial"/>
                <a:cs typeface="Arial"/>
              </a:rPr>
              <a:t>Long-acting (LA) formulations include patches, implants, or injectable drugs that last for a longer period of time than daily medication.</a:t>
            </a:r>
          </a:p>
          <a:p>
            <a:r>
              <a:rPr lang="en-US" dirty="0">
                <a:latin typeface="Arial"/>
                <a:cs typeface="Arial"/>
              </a:rPr>
              <a:t>The shift from daily oral medication to weekly, monthly, and other LA formulations has been reported to have better adherence and health outcomes across many disease areas.</a:t>
            </a:r>
          </a:p>
          <a:p>
            <a:r>
              <a:rPr lang="en-US" dirty="0">
                <a:latin typeface="Arial"/>
                <a:cs typeface="Arial"/>
              </a:rPr>
              <a:t>There are two anti-</a:t>
            </a:r>
            <a:r>
              <a:rPr lang="en-US" dirty="0" err="1">
                <a:latin typeface="Arial"/>
                <a:cs typeface="Arial"/>
              </a:rPr>
              <a:t>retrovirals</a:t>
            </a:r>
            <a:r>
              <a:rPr lang="en-US" dirty="0">
                <a:latin typeface="Arial"/>
                <a:cs typeface="Arial"/>
              </a:rPr>
              <a:t> in long-acting injectable formulations: cabotegravir (CAB) and </a:t>
            </a:r>
            <a:r>
              <a:rPr lang="en-US" dirty="0" err="1">
                <a:latin typeface="Arial"/>
                <a:cs typeface="Arial"/>
              </a:rPr>
              <a:t>rilpivirine</a:t>
            </a:r>
            <a:r>
              <a:rPr lang="en-US" dirty="0">
                <a:latin typeface="Arial"/>
                <a:cs typeface="Arial"/>
              </a:rPr>
              <a:t> (RPV), which present new opportunities for example in potentially addressing challenges of adherence (both treatment and prevention), </a:t>
            </a:r>
            <a:r>
              <a:rPr lang="en-US" dirty="0" smtClean="0">
                <a:latin typeface="Arial"/>
                <a:cs typeface="Arial"/>
              </a:rPr>
              <a:t>and alleviating </a:t>
            </a:r>
            <a:r>
              <a:rPr lang="en-US" dirty="0">
                <a:latin typeface="Arial"/>
                <a:cs typeface="Arial"/>
              </a:rPr>
              <a:t>stigma </a:t>
            </a:r>
            <a:r>
              <a:rPr lang="en-US" dirty="0" smtClean="0">
                <a:latin typeface="Arial"/>
                <a:cs typeface="Arial"/>
              </a:rPr>
              <a:t>potentially associated </a:t>
            </a:r>
            <a:r>
              <a:rPr lang="en-US" dirty="0">
                <a:latin typeface="Arial"/>
                <a:cs typeface="Arial"/>
              </a:rPr>
              <a:t>with taking daily oral medicines.</a:t>
            </a:r>
          </a:p>
          <a:p>
            <a:pPr>
              <a:buNone/>
            </a:pPr>
            <a:endParaRPr lang="en-US" sz="1600" dirty="0">
              <a:latin typeface="Arial"/>
              <a:cs typeface="Arial"/>
            </a:endParaRPr>
          </a:p>
          <a:p>
            <a:pPr>
              <a:buNone/>
            </a:pPr>
            <a:r>
              <a:rPr lang="en-US" sz="1600" dirty="0">
                <a:latin typeface="Arial"/>
                <a:cs typeface="Arial"/>
              </a:rPr>
              <a:t>Lancet. Long-acting technologies for infectious diseases in LMICs. Available from: </a:t>
            </a:r>
            <a:r>
              <a:rPr lang="en-US" sz="1600" dirty="0">
                <a:latin typeface="Arial"/>
                <a:cs typeface="Arial"/>
                <a:hlinkClick r:id="rId2"/>
              </a:rPr>
              <a:t>https://unitaid.org/assets/LancetComment.pdf</a:t>
            </a:r>
            <a:endParaRPr lang="en-US" sz="1600" dirty="0"/>
          </a:p>
          <a:p>
            <a:pPr>
              <a:buNone/>
            </a:pPr>
            <a:r>
              <a:rPr lang="en-US" sz="1600" dirty="0" err="1">
                <a:latin typeface="Arial"/>
                <a:cs typeface="Arial"/>
              </a:rPr>
              <a:t>Unitaid</a:t>
            </a:r>
            <a:r>
              <a:rPr lang="en-US" sz="1600" dirty="0">
                <a:latin typeface="Arial"/>
                <a:cs typeface="Arial"/>
              </a:rPr>
              <a:t>. Long-acting technologies for the prevention and treatment of major infectious diseases. Available from: </a:t>
            </a:r>
            <a:r>
              <a:rPr lang="en-US" sz="1600" dirty="0">
                <a:latin typeface="Arial"/>
                <a:cs typeface="Arial"/>
                <a:hlinkClick r:id="rId3"/>
              </a:rPr>
              <a:t>https://unitaid.org/assets/Unitaid-LA-compendium-November-2018-for-UTD-web-converted.pdf</a:t>
            </a:r>
            <a:endParaRPr lang="en-US" sz="1600" dirty="0"/>
          </a:p>
          <a:p>
            <a:pPr>
              <a:buNone/>
            </a:pPr>
            <a:r>
              <a:rPr lang="en-US" sz="1600" dirty="0">
                <a:latin typeface="Arial"/>
                <a:cs typeface="Arial"/>
              </a:rPr>
              <a:t>MSF Access Campaign. UNTANGLING THE WEB: HIV MEDICINE PRICING &amp; ACCESS ISSUES, </a:t>
            </a:r>
            <a:r>
              <a:rPr lang="en-US" sz="1600" dirty="0" smtClean="0">
                <a:latin typeface="Arial"/>
                <a:cs typeface="Arial"/>
              </a:rPr>
              <a:t>2020. </a:t>
            </a:r>
          </a:p>
          <a:p>
            <a:pPr>
              <a:buNone/>
            </a:pPr>
            <a:r>
              <a:rPr lang="en-US" sz="1600" dirty="0">
                <a:latin typeface="Arial"/>
                <a:cs typeface="Arial"/>
              </a:rPr>
              <a:t>	</a:t>
            </a:r>
            <a:r>
              <a:rPr lang="en-US" sz="1600" dirty="0" smtClean="0">
                <a:latin typeface="Arial"/>
                <a:cs typeface="Arial"/>
              </a:rPr>
              <a:t>Available from:</a:t>
            </a:r>
            <a:r>
              <a:rPr lang="en-US" sz="1600" dirty="0">
                <a:latin typeface="Arial"/>
                <a:cs typeface="Arial"/>
              </a:rPr>
              <a:t> </a:t>
            </a:r>
            <a:r>
              <a:rPr lang="en-US" sz="1600" dirty="0">
                <a:latin typeface="Arial"/>
                <a:cs typeface="Arial"/>
                <a:hlinkClick r:id="rId4"/>
              </a:rPr>
              <a:t>https://msfaccess.org/sites/default/files/2020-11/HIV_Brief_Untangling-the-Web_2020.pdf</a:t>
            </a:r>
            <a:endParaRPr lang="en-US" sz="1600" dirty="0">
              <a:hlinkClick r:id="" action="ppaction://noaction"/>
            </a:endParaRPr>
          </a:p>
        </p:txBody>
      </p:sp>
    </p:spTree>
    <p:extLst>
      <p:ext uri="{BB962C8B-B14F-4D97-AF65-F5344CB8AC3E}">
        <p14:creationId xmlns:p14="http://schemas.microsoft.com/office/powerpoint/2010/main" val="231918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Overview</a:t>
            </a:r>
          </a:p>
        </p:txBody>
      </p:sp>
      <p:sp>
        <p:nvSpPr>
          <p:cNvPr id="10" name="Rectangle: Rounded Corners 9">
            <a:hlinkClick r:id="rId3" action="ppaction://hlinksldjump"/>
            <a:extLst>
              <a:ext uri="{FF2B5EF4-FFF2-40B4-BE49-F238E27FC236}">
                <a16:creationId xmlns:a16="http://schemas.microsoft.com/office/drawing/2014/main" id="{20335ED3-D6FE-4C97-8649-C39A4577539B}"/>
              </a:ext>
            </a:extLst>
          </p:cNvPr>
          <p:cNvSpPr/>
          <p:nvPr/>
        </p:nvSpPr>
        <p:spPr>
          <a:xfrm>
            <a:off x="561926" y="2435473"/>
            <a:ext cx="3600000" cy="206590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a:cs typeface="Arial"/>
              </a:rPr>
              <a:t>Long acting</a:t>
            </a:r>
          </a:p>
        </p:txBody>
      </p:sp>
      <p:sp>
        <p:nvSpPr>
          <p:cNvPr id="19" name="Rectangle: Rounded Corners 18">
            <a:hlinkClick r:id="rId3" action="ppaction://hlinksldjump"/>
            <a:extLst>
              <a:ext uri="{FF2B5EF4-FFF2-40B4-BE49-F238E27FC236}">
                <a16:creationId xmlns:a16="http://schemas.microsoft.com/office/drawing/2014/main" id="{CA3393D6-CDA2-4E5F-849A-9ACD211ABC0B}"/>
              </a:ext>
            </a:extLst>
          </p:cNvPr>
          <p:cNvSpPr/>
          <p:nvPr/>
        </p:nvSpPr>
        <p:spPr>
          <a:xfrm>
            <a:off x="4421632" y="2435473"/>
            <a:ext cx="232169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Opportunities and challenges</a:t>
            </a:r>
          </a:p>
        </p:txBody>
      </p:sp>
      <p:sp>
        <p:nvSpPr>
          <p:cNvPr id="12" name="Rectangle: Rounded Corners 11">
            <a:hlinkClick r:id="rId4" action="ppaction://hlinksldjump"/>
            <a:extLst>
              <a:ext uri="{FF2B5EF4-FFF2-40B4-BE49-F238E27FC236}">
                <a16:creationId xmlns:a16="http://schemas.microsoft.com/office/drawing/2014/main" id="{634A8C8E-BB20-40CE-BB49-1F31C2FD6827}"/>
              </a:ext>
            </a:extLst>
          </p:cNvPr>
          <p:cNvSpPr/>
          <p:nvPr/>
        </p:nvSpPr>
        <p:spPr>
          <a:xfrm>
            <a:off x="7003032" y="2435473"/>
            <a:ext cx="1754190" cy="917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Communities</a:t>
            </a:r>
          </a:p>
        </p:txBody>
      </p:sp>
      <p:sp>
        <p:nvSpPr>
          <p:cNvPr id="18" name="Rectangle: Rounded Corners 17">
            <a:hlinkClick r:id="rId5" action="ppaction://hlinksldjump"/>
            <a:extLst>
              <a:ext uri="{FF2B5EF4-FFF2-40B4-BE49-F238E27FC236}">
                <a16:creationId xmlns:a16="http://schemas.microsoft.com/office/drawing/2014/main" id="{55004097-4EAD-4346-B75C-09BA6F05A56A}"/>
              </a:ext>
            </a:extLst>
          </p:cNvPr>
          <p:cNvSpPr/>
          <p:nvPr/>
        </p:nvSpPr>
        <p:spPr>
          <a:xfrm>
            <a:off x="8900648" y="2416989"/>
            <a:ext cx="2230902"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Arial"/>
                <a:cs typeface="Arial"/>
              </a:rPr>
              <a:t>Long-acting </a:t>
            </a:r>
            <a:r>
              <a:rPr lang="en-GB" dirty="0" err="1">
                <a:latin typeface="Arial"/>
                <a:cs typeface="Arial"/>
              </a:rPr>
              <a:t>PrEP</a:t>
            </a:r>
            <a:endParaRPr lang="en-GB" dirty="0">
              <a:latin typeface="Arial"/>
              <a:cs typeface="Arial"/>
            </a:endParaRPr>
          </a:p>
        </p:txBody>
      </p:sp>
      <p:sp>
        <p:nvSpPr>
          <p:cNvPr id="20" name="Rectangle: Rounded Corners 19">
            <a:hlinkClick r:id="rId6" action="ppaction://hlinksldjump"/>
            <a:extLst>
              <a:ext uri="{FF2B5EF4-FFF2-40B4-BE49-F238E27FC236}">
                <a16:creationId xmlns:a16="http://schemas.microsoft.com/office/drawing/2014/main" id="{D956DBD5-59AF-4CF2-ACAC-ABFB37AB1D38}"/>
              </a:ext>
            </a:extLst>
          </p:cNvPr>
          <p:cNvSpPr/>
          <p:nvPr/>
        </p:nvSpPr>
        <p:spPr>
          <a:xfrm>
            <a:off x="4421632" y="3552825"/>
            <a:ext cx="2321693" cy="94855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Monoclonal antibodies</a:t>
            </a:r>
          </a:p>
        </p:txBody>
      </p:sp>
      <p:sp>
        <p:nvSpPr>
          <p:cNvPr id="26" name="Rectangle: Rounded Corners 25">
            <a:hlinkClick r:id="rId7" action="ppaction://hlinksldjump"/>
            <a:extLst>
              <a:ext uri="{FF2B5EF4-FFF2-40B4-BE49-F238E27FC236}">
                <a16:creationId xmlns:a16="http://schemas.microsoft.com/office/drawing/2014/main" id="{FAF50BCA-12F0-4914-9A92-2B4B09C06188}"/>
              </a:ext>
            </a:extLst>
          </p:cNvPr>
          <p:cNvSpPr/>
          <p:nvPr/>
        </p:nvSpPr>
        <p:spPr>
          <a:xfrm>
            <a:off x="7003032" y="3552825"/>
            <a:ext cx="1754190" cy="94855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HTPN083</a:t>
            </a:r>
          </a:p>
        </p:txBody>
      </p:sp>
    </p:spTree>
    <p:extLst>
      <p:ext uri="{BB962C8B-B14F-4D97-AF65-F5344CB8AC3E}">
        <p14:creationId xmlns:p14="http://schemas.microsoft.com/office/powerpoint/2010/main" val="2504182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45DD-D26D-4ADE-B1E4-22AD3AEC1FC9}"/>
              </a:ext>
            </a:extLst>
          </p:cNvPr>
          <p:cNvSpPr>
            <a:spLocks noGrp="1"/>
          </p:cNvSpPr>
          <p:nvPr>
            <p:ph type="title"/>
          </p:nvPr>
        </p:nvSpPr>
        <p:spPr/>
        <p:txBody>
          <a:bodyPr>
            <a:normAutofit fontScale="90000"/>
          </a:bodyPr>
          <a:lstStyle/>
          <a:p>
            <a:pPr algn="l"/>
            <a:r>
              <a:rPr lang="en-US" sz="4400" b="1" dirty="0">
                <a:solidFill>
                  <a:srgbClr val="E3000F"/>
                </a:solidFill>
              </a:rPr>
              <a:t/>
            </a:r>
            <a:br>
              <a:rPr lang="en-US" sz="4400" b="1" dirty="0">
                <a:solidFill>
                  <a:srgbClr val="E3000F"/>
                </a:solidFill>
              </a:rPr>
            </a:br>
            <a:r>
              <a:rPr lang="en-US" sz="3100" b="1" dirty="0">
                <a:solidFill>
                  <a:srgbClr val="E0001B"/>
                </a:solidFill>
              </a:rPr>
              <a:t>Long acting</a:t>
            </a:r>
            <a:r>
              <a:rPr lang="en-US" sz="4400" b="1" dirty="0">
                <a:solidFill>
                  <a:srgbClr val="E3000F"/>
                </a:solidFill>
              </a:rPr>
              <a:t/>
            </a:r>
            <a:br>
              <a:rPr lang="en-US" sz="4400" b="1" dirty="0">
                <a:solidFill>
                  <a:srgbClr val="E3000F"/>
                </a:solidFill>
              </a:rPr>
            </a:br>
            <a:r>
              <a:rPr lang="en-US" sz="1300" dirty="0">
                <a:solidFill>
                  <a:schemeClr val="bg1"/>
                </a:solidFill>
              </a:rPr>
              <a:t>la</a:t>
            </a:r>
            <a:r>
              <a:rPr lang="en-US" sz="4400" b="1" dirty="0">
                <a:solidFill>
                  <a:srgbClr val="E3000F"/>
                </a:solidFill>
              </a:rPr>
              <a:t/>
            </a:r>
            <a:br>
              <a:rPr lang="en-US" sz="4400" b="1" dirty="0">
                <a:solidFill>
                  <a:srgbClr val="E3000F"/>
                </a:solidFill>
              </a:rPr>
            </a:br>
            <a:r>
              <a:rPr lang="en-US" sz="3100" b="1" dirty="0"/>
              <a:t>Opportunities and challenges in </a:t>
            </a:r>
            <a:r>
              <a:rPr lang="en-US" sz="3100" b="1" dirty="0" smtClean="0"/>
              <a:t>long-acting </a:t>
            </a:r>
            <a:r>
              <a:rPr lang="en-US" sz="3100" b="1" dirty="0"/>
              <a:t>landscape</a:t>
            </a:r>
            <a:br>
              <a:rPr lang="en-US" sz="3100" b="1" dirty="0"/>
            </a:br>
            <a:endParaRPr lang="en-GB" sz="3100" dirty="0"/>
          </a:p>
        </p:txBody>
      </p:sp>
      <p:sp>
        <p:nvSpPr>
          <p:cNvPr id="3" name="Content Placeholder 2">
            <a:extLst>
              <a:ext uri="{FF2B5EF4-FFF2-40B4-BE49-F238E27FC236}">
                <a16:creationId xmlns:a16="http://schemas.microsoft.com/office/drawing/2014/main" id="{A9C65D76-9C87-4DF5-B10F-60F3AF6FCAE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98BCBF0-0459-4D52-B5B4-EAC6611629A4}"/>
              </a:ext>
            </a:extLst>
          </p:cNvPr>
          <p:cNvPicPr>
            <a:picLocks noChangeAspect="1"/>
          </p:cNvPicPr>
          <p:nvPr/>
        </p:nvPicPr>
        <p:blipFill rotWithShape="1">
          <a:blip r:embed="rId3"/>
          <a:srcRect l="31691" t="17854" r="8066" b="13901"/>
          <a:stretch/>
        </p:blipFill>
        <p:spPr>
          <a:xfrm>
            <a:off x="54479" y="1524000"/>
            <a:ext cx="5567598" cy="3547720"/>
          </a:xfrm>
          <a:prstGeom prst="rect">
            <a:avLst/>
          </a:prstGeom>
        </p:spPr>
      </p:pic>
      <p:pic>
        <p:nvPicPr>
          <p:cNvPr id="5" name="Picture 4">
            <a:extLst>
              <a:ext uri="{FF2B5EF4-FFF2-40B4-BE49-F238E27FC236}">
                <a16:creationId xmlns:a16="http://schemas.microsoft.com/office/drawing/2014/main" id="{148C8A9A-0414-4FA6-B1D5-6A24579418E9}"/>
              </a:ext>
            </a:extLst>
          </p:cNvPr>
          <p:cNvPicPr>
            <a:picLocks noChangeAspect="1"/>
          </p:cNvPicPr>
          <p:nvPr/>
        </p:nvPicPr>
        <p:blipFill rotWithShape="1">
          <a:blip r:embed="rId4"/>
          <a:srcRect l="33985" t="20305" r="2819" b="18622"/>
          <a:stretch/>
        </p:blipFill>
        <p:spPr>
          <a:xfrm>
            <a:off x="5793587" y="2886146"/>
            <a:ext cx="5960323" cy="3240018"/>
          </a:xfrm>
          <a:prstGeom prst="rect">
            <a:avLst/>
          </a:prstGeom>
        </p:spPr>
      </p:pic>
      <p:sp>
        <p:nvSpPr>
          <p:cNvPr id="6" name="Rectangle 5">
            <a:extLst>
              <a:ext uri="{FF2B5EF4-FFF2-40B4-BE49-F238E27FC236}">
                <a16:creationId xmlns:a16="http://schemas.microsoft.com/office/drawing/2014/main" id="{83EF3772-019B-4390-9749-97B33166EDAE}"/>
              </a:ext>
            </a:extLst>
          </p:cNvPr>
          <p:cNvSpPr/>
          <p:nvPr/>
        </p:nvSpPr>
        <p:spPr>
          <a:xfrm>
            <a:off x="10272464" y="6165854"/>
            <a:ext cx="1651414" cy="276999"/>
          </a:xfrm>
          <a:prstGeom prst="rect">
            <a:avLst/>
          </a:prstGeom>
        </p:spPr>
        <p:txBody>
          <a:bodyPr wrap="none">
            <a:spAutoFit/>
          </a:bodyPr>
          <a:lstStyle/>
          <a:p>
            <a:r>
              <a:rPr lang="en-US" sz="1200" dirty="0">
                <a:solidFill>
                  <a:srgbClr val="333333"/>
                </a:solidFill>
                <a:latin typeface="Arial" panose="020B0604020202020204" pitchFamily="34" charset="0"/>
                <a:cs typeface="Arial" panose="020B0604020202020204" pitchFamily="34" charset="0"/>
                <a:hlinkClick r:id="rId5"/>
              </a:rPr>
              <a:t>Carmen Perez Casas</a:t>
            </a:r>
            <a:endParaRPr lang="en-US" sz="1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29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4AB9-F5BF-45CE-A399-5A884D3AB6EE}"/>
              </a:ext>
            </a:extLst>
          </p:cNvPr>
          <p:cNvSpPr>
            <a:spLocks noGrp="1"/>
          </p:cNvSpPr>
          <p:nvPr>
            <p:ph type="title"/>
          </p:nvPr>
        </p:nvSpPr>
        <p:spPr/>
        <p:txBody>
          <a:bodyPr>
            <a:normAutofit fontScale="90000"/>
          </a:bodyPr>
          <a:lstStyle/>
          <a:p>
            <a:pPr algn="l"/>
            <a:r>
              <a:rPr lang="en-US" sz="3100" b="1" dirty="0">
                <a:solidFill>
                  <a:srgbClr val="E0001B"/>
                </a:solidFill>
                <a:latin typeface="Arial"/>
                <a:cs typeface="Arial"/>
              </a:rPr>
              <a:t>Long acting</a:t>
            </a:r>
            <a:r>
              <a:rPr lang="en-US" sz="6000" b="1" dirty="0"/>
              <a:t/>
            </a:r>
            <a:br>
              <a:rPr lang="en-US" sz="6000" b="1" dirty="0"/>
            </a:br>
            <a:r>
              <a:rPr lang="en-US" sz="1300" dirty="0">
                <a:solidFill>
                  <a:schemeClr val="bg1"/>
                </a:solidFill>
                <a:latin typeface="Arial"/>
                <a:cs typeface="Arial"/>
              </a:rPr>
              <a:t>la</a:t>
            </a:r>
            <a:r>
              <a:rPr lang="en-US" sz="6000" b="1" dirty="0"/>
              <a:t/>
            </a:r>
            <a:br>
              <a:rPr lang="en-US" sz="6000" b="1" dirty="0"/>
            </a:br>
            <a:r>
              <a:rPr lang="en-US" sz="3600" b="1" dirty="0">
                <a:latin typeface="Arial"/>
                <a:cs typeface="Arial"/>
              </a:rPr>
              <a:t>Communities and long-acting products</a:t>
            </a:r>
            <a:endParaRPr lang="en-GB" b="1" dirty="0">
              <a:latin typeface="Arial"/>
              <a:cs typeface="Arial"/>
            </a:endParaRPr>
          </a:p>
        </p:txBody>
      </p:sp>
      <p:sp>
        <p:nvSpPr>
          <p:cNvPr id="10" name="Content Placeholder 9">
            <a:extLst>
              <a:ext uri="{FF2B5EF4-FFF2-40B4-BE49-F238E27FC236}">
                <a16:creationId xmlns:a16="http://schemas.microsoft.com/office/drawing/2014/main" id="{FD731DB6-CD07-4AFB-8C39-39E2DD96FC75}"/>
              </a:ext>
            </a:extLst>
          </p:cNvPr>
          <p:cNvSpPr>
            <a:spLocks noGrp="1"/>
          </p:cNvSpPr>
          <p:nvPr>
            <p:ph idx="1"/>
          </p:nvPr>
        </p:nvSpPr>
        <p:spPr>
          <a:xfrm>
            <a:off x="609600" y="1600202"/>
            <a:ext cx="10972800" cy="4052454"/>
          </a:xfrm>
        </p:spPr>
        <p:txBody>
          <a:bodyPr>
            <a:normAutofit fontScale="77500" lnSpcReduction="20000"/>
          </a:bodyPr>
          <a:lstStyle/>
          <a:p>
            <a:pPr marL="0" indent="0">
              <a:buNone/>
            </a:pPr>
            <a:r>
              <a:rPr lang="en-GB" b="1" dirty="0"/>
              <a:t>Key considerations</a:t>
            </a:r>
          </a:p>
          <a:p>
            <a:r>
              <a:rPr lang="en-GB" dirty="0"/>
              <a:t>There is a need for ongoing education and dialogue with community stakeholders, well before new products are developed and marketed.</a:t>
            </a:r>
          </a:p>
          <a:p>
            <a:r>
              <a:rPr lang="en-GB" dirty="0"/>
              <a:t>It is essential to building trust and support for </a:t>
            </a:r>
            <a:r>
              <a:rPr lang="en-GB" dirty="0" smtClean="0"/>
              <a:t>long acting </a:t>
            </a:r>
            <a:r>
              <a:rPr lang="en-GB" dirty="0"/>
              <a:t>products.</a:t>
            </a:r>
          </a:p>
          <a:p>
            <a:r>
              <a:rPr lang="en-GB" dirty="0"/>
              <a:t>Research is needed to better understand: </a:t>
            </a:r>
          </a:p>
          <a:p>
            <a:pPr lvl="1"/>
            <a:r>
              <a:rPr lang="en-GB" dirty="0"/>
              <a:t>Emerging challenges to inform strategies for communicating about concerns and for scaling up long-acting products</a:t>
            </a:r>
          </a:p>
          <a:p>
            <a:pPr lvl="1"/>
            <a:r>
              <a:rPr lang="en-GB" dirty="0"/>
              <a:t>How </a:t>
            </a:r>
            <a:r>
              <a:rPr lang="en-GB" dirty="0" smtClean="0"/>
              <a:t>long acting </a:t>
            </a:r>
            <a:r>
              <a:rPr lang="en-GB" dirty="0"/>
              <a:t>works in understudied populations</a:t>
            </a:r>
          </a:p>
          <a:p>
            <a:pPr lvl="1"/>
            <a:r>
              <a:rPr lang="en-GB" dirty="0"/>
              <a:t>Attitudes and preferences of different populations to inform product development </a:t>
            </a:r>
          </a:p>
          <a:p>
            <a:r>
              <a:rPr lang="en-GB" dirty="0"/>
              <a:t>Due to cost, </a:t>
            </a:r>
            <a:r>
              <a:rPr lang="en-GB" dirty="0" smtClean="0"/>
              <a:t>long acting </a:t>
            </a:r>
            <a:r>
              <a:rPr lang="en-GB" dirty="0"/>
              <a:t>may not be for everyone, but it is important to prioritize populations that may benefit the most from these products. </a:t>
            </a:r>
          </a:p>
        </p:txBody>
      </p:sp>
      <p:sp>
        <p:nvSpPr>
          <p:cNvPr id="3" name="Rectangle 2">
            <a:extLst>
              <a:ext uri="{FF2B5EF4-FFF2-40B4-BE49-F238E27FC236}">
                <a16:creationId xmlns:a16="http://schemas.microsoft.com/office/drawing/2014/main" id="{E5CC9DEF-6031-410B-BCDB-B1D9E7E87D18}"/>
              </a:ext>
            </a:extLst>
          </p:cNvPr>
          <p:cNvSpPr/>
          <p:nvPr/>
        </p:nvSpPr>
        <p:spPr>
          <a:xfrm>
            <a:off x="10560496" y="5987664"/>
            <a:ext cx="1233030" cy="276999"/>
          </a:xfrm>
          <a:prstGeom prst="rect">
            <a:avLst/>
          </a:prstGeom>
        </p:spPr>
        <p:txBody>
          <a:bodyPr wrap="none">
            <a:spAutoFit/>
          </a:bodyPr>
          <a:lstStyle/>
          <a:p>
            <a:r>
              <a:rPr lang="en-US" sz="1200" dirty="0">
                <a:solidFill>
                  <a:srgbClr val="333333"/>
                </a:solidFill>
                <a:latin typeface="Arial" panose="020B0604020202020204" pitchFamily="34" charset="0"/>
                <a:cs typeface="Arial" panose="020B0604020202020204" pitchFamily="34" charset="0"/>
                <a:hlinkClick r:id="rId3"/>
              </a:rPr>
              <a:t>Imelda </a:t>
            </a:r>
            <a:r>
              <a:rPr lang="en-US" sz="1200" dirty="0" err="1">
                <a:solidFill>
                  <a:srgbClr val="333333"/>
                </a:solidFill>
                <a:latin typeface="Arial" panose="020B0604020202020204" pitchFamily="34" charset="0"/>
                <a:cs typeface="Arial" panose="020B0604020202020204" pitchFamily="34" charset="0"/>
                <a:hlinkClick r:id="rId3"/>
              </a:rPr>
              <a:t>Mahaka</a:t>
            </a:r>
            <a:endParaRPr lang="en-US" sz="1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38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2172-42EF-4384-90DF-7A8F8076A9D4}"/>
              </a:ext>
            </a:extLst>
          </p:cNvPr>
          <p:cNvSpPr>
            <a:spLocks noGrp="1"/>
          </p:cNvSpPr>
          <p:nvPr>
            <p:ph type="title"/>
          </p:nvPr>
        </p:nvSpPr>
        <p:spPr/>
        <p:txBody>
          <a:bodyPr>
            <a:normAutofit fontScale="90000"/>
          </a:bodyPr>
          <a:lstStyle/>
          <a:p>
            <a:pPr algn="l"/>
            <a:r>
              <a:rPr lang="en-US" sz="3100" b="1" dirty="0">
                <a:solidFill>
                  <a:srgbClr val="E0001B"/>
                </a:solidFill>
              </a:rPr>
              <a:t>Long acting</a:t>
            </a:r>
            <a:r>
              <a:rPr lang="en-US" sz="6000" b="1" dirty="0">
                <a:solidFill>
                  <a:srgbClr val="E3000F"/>
                </a:solidFill>
              </a:rPr>
              <a:t/>
            </a:r>
            <a:br>
              <a:rPr lang="en-US" sz="6000" b="1" dirty="0">
                <a:solidFill>
                  <a:srgbClr val="E3000F"/>
                </a:solidFill>
              </a:rPr>
            </a:br>
            <a:r>
              <a:rPr lang="en-US" sz="1300" dirty="0">
                <a:solidFill>
                  <a:schemeClr val="bg1"/>
                </a:solidFill>
              </a:rPr>
              <a:t>la</a:t>
            </a:r>
            <a:r>
              <a:rPr lang="en-US" sz="6000" b="1" dirty="0">
                <a:solidFill>
                  <a:srgbClr val="E3000F"/>
                </a:solidFill>
              </a:rPr>
              <a:t/>
            </a:r>
            <a:br>
              <a:rPr lang="en-US" sz="6000" b="1" dirty="0">
                <a:solidFill>
                  <a:srgbClr val="E3000F"/>
                </a:solidFill>
              </a:rPr>
            </a:br>
            <a:r>
              <a:rPr lang="en-US" sz="4000" b="1" i="0" dirty="0">
                <a:solidFill>
                  <a:srgbClr val="333333"/>
                </a:solidFill>
                <a:effectLst/>
              </a:rPr>
              <a:t>Long-acting </a:t>
            </a:r>
            <a:r>
              <a:rPr lang="en-US" sz="4000" b="1" i="0" dirty="0" err="1">
                <a:solidFill>
                  <a:srgbClr val="333333"/>
                </a:solidFill>
                <a:effectLst/>
              </a:rPr>
              <a:t>PrEP</a:t>
            </a:r>
            <a:endParaRPr lang="en-GB" b="1" dirty="0"/>
          </a:p>
        </p:txBody>
      </p:sp>
      <p:sp>
        <p:nvSpPr>
          <p:cNvPr id="6" name="Rectangle 5">
            <a:extLst>
              <a:ext uri="{FF2B5EF4-FFF2-40B4-BE49-F238E27FC236}">
                <a16:creationId xmlns:a16="http://schemas.microsoft.com/office/drawing/2014/main" id="{514C638F-8034-46EF-A1C5-CE61EE2988EB}"/>
              </a:ext>
            </a:extLst>
          </p:cNvPr>
          <p:cNvSpPr/>
          <p:nvPr/>
        </p:nvSpPr>
        <p:spPr>
          <a:xfrm>
            <a:off x="10185864" y="6097315"/>
            <a:ext cx="1396536" cy="276999"/>
          </a:xfrm>
          <a:prstGeom prst="rect">
            <a:avLst/>
          </a:prstGeom>
        </p:spPr>
        <p:txBody>
          <a:bodyPr wrap="none">
            <a:spAutoFit/>
          </a:bodyPr>
          <a:lstStyle/>
          <a:p>
            <a:r>
              <a:rPr lang="en-US" sz="1200" dirty="0">
                <a:solidFill>
                  <a:srgbClr val="333333"/>
                </a:solidFill>
                <a:latin typeface="Arial" panose="020B0604020202020204" pitchFamily="34" charset="0"/>
                <a:cs typeface="Arial" panose="020B0604020202020204" pitchFamily="34" charset="0"/>
                <a:hlinkClick r:id="rId3"/>
              </a:rPr>
              <a:t>Beatriz Grinsztejn</a:t>
            </a:r>
            <a:endParaRPr lang="en-US" sz="1200" b="0" i="0" dirty="0">
              <a:solidFill>
                <a:srgbClr val="333333"/>
              </a:solidFill>
              <a:effectLst/>
              <a:latin typeface="Arial" panose="020B0604020202020204" pitchFamily="34" charset="0"/>
              <a:cs typeface="Arial" panose="020B0604020202020204" pitchFamily="34" charset="0"/>
            </a:endParaRPr>
          </a:p>
        </p:txBody>
      </p:sp>
      <p:pic>
        <p:nvPicPr>
          <p:cNvPr id="7" name="Content Placeholder 3">
            <a:extLst>
              <a:ext uri="{FF2B5EF4-FFF2-40B4-BE49-F238E27FC236}">
                <a16:creationId xmlns:a16="http://schemas.microsoft.com/office/drawing/2014/main" id="{13ED12C9-BF07-40D2-ABC6-4920087233BD}"/>
              </a:ext>
            </a:extLst>
          </p:cNvPr>
          <p:cNvPicPr>
            <a:picLocks noChangeAspect="1"/>
          </p:cNvPicPr>
          <p:nvPr/>
        </p:nvPicPr>
        <p:blipFill rotWithShape="1">
          <a:blip r:embed="rId4"/>
          <a:srcRect l="33891" t="12897" r="10623" b="8682"/>
          <a:stretch/>
        </p:blipFill>
        <p:spPr>
          <a:xfrm>
            <a:off x="2728912" y="1602983"/>
            <a:ext cx="6528264" cy="4632831"/>
          </a:xfrm>
          <a:prstGeom prst="rect">
            <a:avLst/>
          </a:prstGeom>
        </p:spPr>
      </p:pic>
    </p:spTree>
    <p:extLst>
      <p:ext uri="{BB962C8B-B14F-4D97-AF65-F5344CB8AC3E}">
        <p14:creationId xmlns:p14="http://schemas.microsoft.com/office/powerpoint/2010/main" val="193789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13C9-87BE-4ED8-AA4E-6980595D6B6A}"/>
              </a:ext>
            </a:extLst>
          </p:cNvPr>
          <p:cNvSpPr>
            <a:spLocks noGrp="1"/>
          </p:cNvSpPr>
          <p:nvPr>
            <p:ph type="title"/>
          </p:nvPr>
        </p:nvSpPr>
        <p:spPr/>
        <p:txBody>
          <a:bodyPr>
            <a:normAutofit fontScale="90000"/>
          </a:bodyPr>
          <a:lstStyle/>
          <a:p>
            <a:pPr algn="l"/>
            <a:r>
              <a:rPr lang="en-US" sz="3100" b="1" dirty="0">
                <a:solidFill>
                  <a:srgbClr val="E0001B"/>
                </a:solidFill>
              </a:rPr>
              <a:t>Long acting</a:t>
            </a:r>
            <a:r>
              <a:rPr lang="en-US" sz="6600" b="1" dirty="0">
                <a:solidFill>
                  <a:srgbClr val="E3000F"/>
                </a:solidFill>
              </a:rPr>
              <a:t/>
            </a:r>
            <a:br>
              <a:rPr lang="en-US" sz="6600" b="1" dirty="0">
                <a:solidFill>
                  <a:srgbClr val="E3000F"/>
                </a:solidFill>
              </a:rPr>
            </a:br>
            <a:r>
              <a:rPr lang="en-US" sz="1300" dirty="0">
                <a:solidFill>
                  <a:schemeClr val="bg1"/>
                </a:solidFill>
              </a:rPr>
              <a:t>la </a:t>
            </a:r>
            <a:r>
              <a:rPr lang="en-US" sz="1600" dirty="0">
                <a:solidFill>
                  <a:schemeClr val="bg1"/>
                </a:solidFill>
              </a:rPr>
              <a:t/>
            </a:r>
            <a:br>
              <a:rPr lang="en-US" sz="1600" dirty="0">
                <a:solidFill>
                  <a:schemeClr val="bg1"/>
                </a:solidFill>
              </a:rPr>
            </a:br>
            <a:r>
              <a:rPr lang="en-US" sz="4000" b="1" i="0" dirty="0">
                <a:solidFill>
                  <a:srgbClr val="333333"/>
                </a:solidFill>
                <a:effectLst/>
              </a:rPr>
              <a:t>Ensuring access to monoclonal antibodies</a:t>
            </a:r>
            <a:endParaRPr lang="en-GB" sz="3600" b="1" dirty="0"/>
          </a:p>
        </p:txBody>
      </p:sp>
      <p:pic>
        <p:nvPicPr>
          <p:cNvPr id="4" name="Content Placeholder 3">
            <a:extLst>
              <a:ext uri="{FF2B5EF4-FFF2-40B4-BE49-F238E27FC236}">
                <a16:creationId xmlns:a16="http://schemas.microsoft.com/office/drawing/2014/main" id="{1BEF105F-A226-4D69-92DD-8292B3C94867}"/>
              </a:ext>
            </a:extLst>
          </p:cNvPr>
          <p:cNvPicPr>
            <a:picLocks noGrp="1" noChangeAspect="1"/>
          </p:cNvPicPr>
          <p:nvPr>
            <p:ph idx="1"/>
          </p:nvPr>
        </p:nvPicPr>
        <p:blipFill rotWithShape="1">
          <a:blip r:embed="rId3"/>
          <a:srcRect r="2452" b="10317"/>
          <a:stretch/>
        </p:blipFill>
        <p:spPr>
          <a:xfrm>
            <a:off x="1775520" y="1635020"/>
            <a:ext cx="7848872" cy="4059037"/>
          </a:xfrm>
          <a:prstGeom prst="rect">
            <a:avLst/>
          </a:prstGeom>
        </p:spPr>
      </p:pic>
      <p:sp>
        <p:nvSpPr>
          <p:cNvPr id="3" name="Rectangle 2">
            <a:extLst>
              <a:ext uri="{FF2B5EF4-FFF2-40B4-BE49-F238E27FC236}">
                <a16:creationId xmlns:a16="http://schemas.microsoft.com/office/drawing/2014/main" id="{7C3D6BD6-51BA-484C-8AB5-70D9111280DC}"/>
              </a:ext>
            </a:extLst>
          </p:cNvPr>
          <p:cNvSpPr/>
          <p:nvPr/>
        </p:nvSpPr>
        <p:spPr>
          <a:xfrm>
            <a:off x="10200456" y="6093296"/>
            <a:ext cx="1241045" cy="276999"/>
          </a:xfrm>
          <a:prstGeom prst="rect">
            <a:avLst/>
          </a:prstGeom>
        </p:spPr>
        <p:txBody>
          <a:bodyPr wrap="none">
            <a:spAutoFit/>
          </a:bodyPr>
          <a:lstStyle/>
          <a:p>
            <a:r>
              <a:rPr lang="en-US" sz="1200" dirty="0">
                <a:solidFill>
                  <a:srgbClr val="333333"/>
                </a:solidFill>
                <a:latin typeface="Arial" panose="020B0604020202020204" pitchFamily="34" charset="0"/>
                <a:cs typeface="Arial" panose="020B0604020202020204" pitchFamily="34" charset="0"/>
                <a:hlinkClick r:id="rId4"/>
              </a:rPr>
              <a:t>Shelly Malhotra</a:t>
            </a:r>
            <a:endParaRPr lang="en-US" sz="1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17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A04D-FDCD-432E-89DE-A03C74C9201B}"/>
              </a:ext>
            </a:extLst>
          </p:cNvPr>
          <p:cNvSpPr>
            <a:spLocks noGrp="1"/>
          </p:cNvSpPr>
          <p:nvPr>
            <p:ph type="title"/>
          </p:nvPr>
        </p:nvSpPr>
        <p:spPr>
          <a:xfrm>
            <a:off x="1679509" y="188640"/>
            <a:ext cx="9902891" cy="1143000"/>
          </a:xfrm>
        </p:spPr>
        <p:txBody>
          <a:bodyPr>
            <a:normAutofit fontScale="90000"/>
          </a:bodyPr>
          <a:lstStyle/>
          <a:p>
            <a:pPr algn="l"/>
            <a:r>
              <a:rPr lang="en-US" sz="3100" b="1" dirty="0">
                <a:solidFill>
                  <a:srgbClr val="E0001B"/>
                </a:solidFill>
              </a:rPr>
              <a:t>Long acting</a:t>
            </a:r>
            <a:r>
              <a:rPr lang="en-US" sz="8000" b="1" dirty="0">
                <a:solidFill>
                  <a:srgbClr val="E3000F"/>
                </a:solidFill>
              </a:rPr>
              <a:t/>
            </a:r>
            <a:br>
              <a:rPr lang="en-US" sz="8000" b="1" dirty="0">
                <a:solidFill>
                  <a:srgbClr val="E3000F"/>
                </a:solidFill>
              </a:rPr>
            </a:br>
            <a:r>
              <a:rPr lang="en-US" sz="1300" dirty="0">
                <a:solidFill>
                  <a:schemeClr val="bg1"/>
                </a:solidFill>
              </a:rPr>
              <a:t>la</a:t>
            </a:r>
            <a:r>
              <a:rPr lang="en-US" sz="8000" b="1" dirty="0">
                <a:solidFill>
                  <a:srgbClr val="E3000F"/>
                </a:solidFill>
              </a:rPr>
              <a:t/>
            </a:r>
            <a:br>
              <a:rPr lang="en-US" sz="8000" b="1" dirty="0">
                <a:solidFill>
                  <a:srgbClr val="E3000F"/>
                </a:solidFill>
              </a:rPr>
            </a:br>
            <a:r>
              <a:rPr lang="en-US" sz="4000" b="1" dirty="0"/>
              <a:t>HPTN 083 interim results</a:t>
            </a:r>
            <a:endParaRPr lang="en-GB" sz="4000" b="1" dirty="0"/>
          </a:p>
        </p:txBody>
      </p:sp>
      <p:sp>
        <p:nvSpPr>
          <p:cNvPr id="3" name="Rectangle 2">
            <a:extLst>
              <a:ext uri="{FF2B5EF4-FFF2-40B4-BE49-F238E27FC236}">
                <a16:creationId xmlns:a16="http://schemas.microsoft.com/office/drawing/2014/main" id="{8CA1B023-E202-4F30-8042-E5C2E43B186D}"/>
              </a:ext>
            </a:extLst>
          </p:cNvPr>
          <p:cNvSpPr/>
          <p:nvPr/>
        </p:nvSpPr>
        <p:spPr>
          <a:xfrm>
            <a:off x="9552384" y="6093296"/>
            <a:ext cx="2392001" cy="276999"/>
          </a:xfrm>
          <a:prstGeom prst="rect">
            <a:avLst/>
          </a:prstGeom>
        </p:spPr>
        <p:txBody>
          <a:bodyPr wrap="none">
            <a:spAutoFit/>
          </a:bodyPr>
          <a:lstStyle/>
          <a:p>
            <a:r>
              <a:rPr lang="en-US" sz="1200">
                <a:solidFill>
                  <a:srgbClr val="333333"/>
                </a:solidFill>
                <a:latin typeface="Arial" panose="020B0604020202020204" pitchFamily="34" charset="0"/>
                <a:cs typeface="Arial" panose="020B0604020202020204" pitchFamily="34" charset="0"/>
                <a:hlinkClick r:id="rId3"/>
              </a:rPr>
              <a:t>Raphael </a:t>
            </a:r>
            <a:r>
              <a:rPr lang="en-US" sz="1200" err="1">
                <a:solidFill>
                  <a:srgbClr val="333333"/>
                </a:solidFill>
                <a:latin typeface="Arial" panose="020B0604020202020204" pitchFamily="34" charset="0"/>
                <a:cs typeface="Arial" panose="020B0604020202020204" pitchFamily="34" charset="0"/>
                <a:hlinkClick r:id="rId3"/>
              </a:rPr>
              <a:t>Landovitz</a:t>
            </a:r>
            <a:r>
              <a:rPr lang="en-US" sz="1200">
                <a:solidFill>
                  <a:srgbClr val="333333"/>
                </a:solidFill>
                <a:latin typeface="Arial" panose="020B0604020202020204" pitchFamily="34" charset="0"/>
                <a:cs typeface="Arial" panose="020B0604020202020204" pitchFamily="34" charset="0"/>
                <a:hlinkClick r:id="rId3"/>
              </a:rPr>
              <a:t>,</a:t>
            </a:r>
            <a:r>
              <a:rPr lang="en-GB" sz="1200">
                <a:solidFill>
                  <a:srgbClr val="333333"/>
                </a:solidFill>
                <a:latin typeface="Arial" panose="020B0604020202020204" pitchFamily="34" charset="0"/>
                <a:cs typeface="Arial" panose="020B0604020202020204" pitchFamily="34" charset="0"/>
                <a:hlinkClick r:id="rId3"/>
              </a:rPr>
              <a:t> </a:t>
            </a:r>
            <a:r>
              <a:rPr lang="en-GB" sz="1200">
                <a:latin typeface="Arial" panose="020B0604020202020204" pitchFamily="34" charset="0"/>
                <a:cs typeface="Arial" panose="020B0604020202020204" pitchFamily="34" charset="0"/>
                <a:hlinkClick r:id="rId3"/>
              </a:rPr>
              <a:t>OAXLB0101</a:t>
            </a:r>
            <a:endParaRPr lang="en-US" sz="120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7C8B2F9-22FE-4224-BFBB-306CB5D6495A}"/>
              </a:ext>
            </a:extLst>
          </p:cNvPr>
          <p:cNvSpPr>
            <a:spLocks noGrp="1"/>
          </p:cNvSpPr>
          <p:nvPr>
            <p:ph idx="1"/>
          </p:nvPr>
        </p:nvSpPr>
        <p:spPr/>
        <p:txBody>
          <a:bodyPr>
            <a:normAutofit/>
          </a:bodyPr>
          <a:lstStyle/>
          <a:p>
            <a:pPr marL="0" indent="0" algn="ctr">
              <a:buNone/>
            </a:pPr>
            <a:r>
              <a:rPr lang="en-US" sz="2000" dirty="0"/>
              <a:t>HIV incidence CAB versus TDF/FTC</a:t>
            </a:r>
            <a:endParaRPr lang="en-GB" sz="2000" dirty="0"/>
          </a:p>
        </p:txBody>
      </p:sp>
      <p:pic>
        <p:nvPicPr>
          <p:cNvPr id="4" name="Picture 3"/>
          <p:cNvPicPr>
            <a:picLocks noChangeAspect="1"/>
          </p:cNvPicPr>
          <p:nvPr/>
        </p:nvPicPr>
        <p:blipFill>
          <a:blip r:embed="rId4"/>
          <a:stretch>
            <a:fillRect/>
          </a:stretch>
        </p:blipFill>
        <p:spPr>
          <a:xfrm>
            <a:off x="2159001" y="2227191"/>
            <a:ext cx="7495026" cy="3866105"/>
          </a:xfrm>
          <a:prstGeom prst="rect">
            <a:avLst/>
          </a:prstGeom>
        </p:spPr>
      </p:pic>
    </p:spTree>
    <p:extLst>
      <p:ext uri="{BB962C8B-B14F-4D97-AF65-F5344CB8AC3E}">
        <p14:creationId xmlns:p14="http://schemas.microsoft.com/office/powerpoint/2010/main" val="288155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697DA5F8-D59F-40D8-8E80-459CF8E04BAE}">
  <ds:schemaRefs>
    <ds:schemaRef ds:uri="http://www.w3.org/XML/1998/namespace"/>
    <ds:schemaRef ds:uri="http://purl.org/dc/dcmitype/"/>
    <ds:schemaRef ds:uri="http://schemas.microsoft.com/office/infopath/2007/PartnerControls"/>
    <ds:schemaRef ds:uri="http://schemas.microsoft.com/office/2006/documentManagement/types"/>
    <ds:schemaRef ds:uri="da0e1dfa-61eb-48b9-80bb-a2770ec06ea8"/>
    <ds:schemaRef ds:uri="http://schemas.microsoft.com/office/2006/metadata/properties"/>
    <ds:schemaRef ds:uri="http://schemas.openxmlformats.org/package/2006/metadata/core-properties"/>
    <ds:schemaRef ds:uri="http://purl.org/dc/elements/1.1/"/>
    <ds:schemaRef ds:uri="http://purl.org/dc/terms/"/>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114</TotalTime>
  <Words>1997</Words>
  <Application>Microsoft Office PowerPoint</Application>
  <PresentationFormat>Widescreen</PresentationFormat>
  <Paragraphs>174</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Roboto Condensed</vt:lpstr>
      <vt:lpstr>Office Theme</vt:lpstr>
      <vt:lpstr>PowerPoint Presentation</vt:lpstr>
      <vt:lpstr>PowerPoint Presentation</vt:lpstr>
      <vt:lpstr>Introduction</vt:lpstr>
      <vt:lpstr>PowerPoint Presentation</vt:lpstr>
      <vt:lpstr> Long acting la Opportunities and challenges in long-acting landscape </vt:lpstr>
      <vt:lpstr>Long acting la Communities and long-acting products</vt:lpstr>
      <vt:lpstr>Long acting la Long-acting PrEP</vt:lpstr>
      <vt:lpstr>Long acting la  Ensuring access to monoclonal antibodies</vt:lpstr>
      <vt:lpstr>Long acting la HPTN 083 interim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203</cp:revision>
  <dcterms:created xsi:type="dcterms:W3CDTF">2015-07-06T08:16:27Z</dcterms:created>
  <dcterms:modified xsi:type="dcterms:W3CDTF">2021-04-15T13:23:07Z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