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225_ADC1660E.xml" ContentType="application/vnd.ms-powerpoint.comments+xml"/>
  <Override PartName="/ppt/comments/modernComment_226_9D2407AF.xml" ContentType="application/vnd.ms-powerpoint.comments+xml"/>
  <Override PartName="/ppt/comments/modernComment_227_E4FDBDC0.xml" ContentType="application/vnd.ms-powerpoint.comments+xml"/>
  <Override PartName="/ppt/comments/modernComment_228_BACE102F.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554" r:id="rId5"/>
    <p:sldId id="342" r:id="rId6"/>
    <p:sldId id="553" r:id="rId7"/>
    <p:sldId id="534" r:id="rId8"/>
    <p:sldId id="548" r:id="rId9"/>
    <p:sldId id="549" r:id="rId10"/>
    <p:sldId id="550" r:id="rId11"/>
    <p:sldId id="551" r:id="rId12"/>
    <p:sldId id="55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494E87-8E1A-C6EA-B43F-630B905313C4}" name="Janette" initials="JB" userId="Janette" providerId="None"/>
  <p188:author id="{5C957DAE-DE62-0CCA-17E3-A3A3DD6D86C8}" name="Guest User" initials="GU" userId="S::urn:spo:anon#4beb05ef6d8237f6f7e47b80dfc1e578a63982d474add43ff9a28d3ff34cd98c::" providerId="AD"/>
  <p188:author id="{30A84CED-075E-35B0-0206-3CFB3B75EDE1}" name="Erika Lundström" initials="EL" userId="S::erika.lundstrom@iasociety.org::eb08ea8b-01aa-4655-962a-841d776116b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1"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8" clrIdx="6">
    <p:extLst>
      <p:ext uri="{19B8F6BF-5375-455C-9EA6-DF929625EA0E}">
        <p15:presenceInfo xmlns:p15="http://schemas.microsoft.com/office/powerpoint/2012/main" userId="S-1-5-21-1220945662-2139871995-725345543-10306" providerId="AD"/>
      </p:ext>
    </p:extLst>
  </p:cmAuthor>
  <p:cmAuthor id="7" name="Teri Roberts" initials="TR" lastIdx="1"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Simon Azariah" initials="SA" lastIdx="11" clrIdx="16">
    <p:extLst>
      <p:ext uri="{19B8F6BF-5375-455C-9EA6-DF929625EA0E}">
        <p15:presenceInfo xmlns:p15="http://schemas.microsoft.com/office/powerpoint/2012/main" userId="28cfa4f3c59505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CCFFFF"/>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A883A-DC1F-1A39-9A32-8CD0EB6FE696}" v="3" dt="2020-11-18T13:05:52.371"/>
    <p1510:client id="{4EA2A632-C74F-7340-52FE-871843201586}" v="12" dt="2020-11-11T18:23:44.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765" autoAdjust="0"/>
    <p:restoredTop sz="71073" autoAdjust="0"/>
  </p:normalViewPr>
  <p:slideViewPr>
    <p:cSldViewPr snapToGrid="0">
      <p:cViewPr varScale="1">
        <p:scale>
          <a:sx n="78" d="100"/>
          <a:sy n="78" d="100"/>
        </p:scale>
        <p:origin x="1002"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omments/modernComment_225_ADC1660E.xml><?xml version="1.0" encoding="utf-8"?>
<p188:cmLst xmlns:a="http://schemas.openxmlformats.org/drawingml/2006/main" xmlns:r="http://schemas.openxmlformats.org/officeDocument/2006/relationships" xmlns:p188="http://schemas.microsoft.com/office/powerpoint/2018/8/main">
  <p188:cm id="{98F659D9-05C0-4DE1-8435-4C08BB2178D3}" authorId="{30A84CED-075E-35B0-0206-3CFB3B75EDE1}" created="2020-11-11T18:19:20.606">
    <ac:deMkLst xmlns:ac="http://schemas.microsoft.com/office/drawing/2013/main/command">
      <pc:docMk xmlns:pc="http://schemas.microsoft.com/office/powerpoint/2013/main/command"/>
      <pc:sldMk xmlns:pc="http://schemas.microsoft.com/office/powerpoint/2013/main/command" cId="2915132942" sldId="549"/>
      <ac:picMk id="117" creationId="{00000000-0000-0000-0000-000000000000}"/>
    </ac:deMkLst>
    <p188:replyLst>
      <p188:reply id="{06401733-1471-467E-B7FB-E9E3D211CB8B}" authorId="{30A84CED-075E-35B0-0206-3CFB3B75EDE1}" created="2020-11-11T18:23:00.797">
        <p188:txBody>
          <a:bodyPr/>
          <a:lstStyle/>
          <a:p>
            <a:r>
              <a:rPr lang="en-GB"/>
              <a:t>Is this clearly represented below?</a:t>
            </a:r>
          </a:p>
        </p188:txBody>
      </p188:reply>
    </p188:replyLst>
    <p188:txBody>
      <a:bodyPr/>
      <a:lstStyle/>
      <a:p>
        <a:r>
          <a:rPr lang="en-GB"/>
          <a:t>Image seems to be slightly cropped on the right.</a:t>
        </a:r>
      </a:p>
    </p188:txBody>
  </p188:cm>
  <p188:cm id="{F855CAE3-ED3F-4810-B22D-BAEF10951B74}" authorId="{34494E87-8E1A-C6EA-B43F-630B905313C4}" created="2020-12-11T06:04:59.621">
    <pc:sldMkLst xmlns:pc="http://schemas.microsoft.com/office/powerpoint/2013/main/command">
      <pc:docMk/>
      <pc:sldMk cId="2915132942" sldId="549"/>
    </pc:sldMkLst>
    <p188:txBody>
      <a:bodyPr/>
      <a:lstStyle/>
      <a:p>
        <a:r>
          <a:rPr lang="en-ZA"/>
          <a:t>1.3 ' 21.8 - there are quite a few instances of use of ' (under RESULTS in the second abstract in the notes)
Does it mean 1.3-21.8?</a:t>
        </a:r>
      </a:p>
    </p188:txBody>
  </p188:cm>
  <p188:cm id="{47206FE6-2278-4DA4-881E-F868FE8CA0F6}" authorId="{34494E87-8E1A-C6EA-B43F-630B905313C4}" created="2020-12-11T06:05:31.848">
    <pc:sldMkLst xmlns:pc="http://schemas.microsoft.com/office/powerpoint/2013/main/command">
      <pc:docMk/>
      <pc:sldMk cId="2915132942" sldId="549"/>
    </pc:sldMkLst>
    <p188:txBody>
      <a:bodyPr/>
      <a:lstStyle/>
      <a:p>
        <a:r>
          <a:rPr lang="en-ZA"/>
          <a:t>Two uses of "patient" in the last paragraph (second abstract). Can we change to "client"?</a:t>
        </a:r>
      </a:p>
    </p188:txBody>
  </p188:cm>
</p188:cmLst>
</file>

<file path=ppt/comments/modernComment_226_9D2407AF.xml><?xml version="1.0" encoding="utf-8"?>
<p188:cmLst xmlns:a="http://schemas.openxmlformats.org/drawingml/2006/main" xmlns:r="http://schemas.openxmlformats.org/officeDocument/2006/relationships" xmlns:p188="http://schemas.microsoft.com/office/powerpoint/2018/8/main">
  <p188:cm id="{6DF4CF3D-584B-482C-B0C4-FC643BCEABA8}" authorId="{34494E87-8E1A-C6EA-B43F-630B905313C4}" created="2020-12-11T07:10:52.070">
    <pc:sldMkLst xmlns:pc="http://schemas.microsoft.com/office/powerpoint/2013/main/command">
      <pc:docMk/>
      <pc:sldMk cId="2636384175" sldId="550"/>
    </pc:sldMkLst>
    <p188:txBody>
      <a:bodyPr/>
      <a:lstStyle/>
      <a:p>
        <a:r>
          <a:rPr lang="en-ZA"/>
          <a:t>the use of "cases" in the notes for children with HIV is really jarring</a:t>
        </a:r>
      </a:p>
    </p188:txBody>
  </p188:cm>
  <p188:cm id="{714899AD-DF02-4876-AE92-1CB202E16A91}" authorId="{34494E87-8E1A-C6EA-B43F-630B905313C4}" created="2020-12-11T07:12:44.374">
    <pc:sldMkLst xmlns:pc="http://schemas.microsoft.com/office/powerpoint/2013/main/command">
      <pc:docMk/>
      <pc:sldMk cId="2636384175" sldId="550"/>
    </pc:sldMkLst>
    <p188:txBody>
      <a:bodyPr/>
      <a:lstStyle/>
      <a:p>
        <a:r>
          <a:rPr lang="en-ZA"/>
          <a:t>I changed the department name to Paediatrics, as per https://www.aku.edu/mcpk/paeds/Pages/home.aspx</a:t>
        </a:r>
      </a:p>
    </p188:txBody>
  </p188:cm>
</p188:cmLst>
</file>

<file path=ppt/comments/modernComment_227_E4FDBDC0.xml><?xml version="1.0" encoding="utf-8"?>
<p188:cmLst xmlns:a="http://schemas.openxmlformats.org/drawingml/2006/main" xmlns:r="http://schemas.openxmlformats.org/officeDocument/2006/relationships" xmlns:p188="http://schemas.microsoft.com/office/powerpoint/2018/8/main">
  <p188:cm id="{1B2A7101-D59C-4504-AB0C-08A287205886}" authorId="{5C957DAE-DE62-0CCA-17E3-A3A3DD6D86C8}" created="2020-11-18T13:05:52.371">
    <pc:sldMkLst xmlns:pc="http://schemas.microsoft.com/office/powerpoint/2013/main/command">
      <pc:docMk/>
      <pc:sldMk cId="3841834432" sldId="551"/>
    </pc:sldMkLst>
    <p188:txBody>
      <a:bodyPr/>
      <a:lstStyle/>
      <a:p>
        <a:r>
          <a:rPr lang="en-US"/>
          <a:t>Hard to read the graph, the text is fuzzy</a:t>
        </a:r>
      </a:p>
    </p188:txBody>
  </p188:cm>
</p188:cmLst>
</file>

<file path=ppt/comments/modernComment_228_BACE102F.xml><?xml version="1.0" encoding="utf-8"?>
<p188:cmLst xmlns:a="http://schemas.openxmlformats.org/drawingml/2006/main" xmlns:r="http://schemas.openxmlformats.org/officeDocument/2006/relationships" xmlns:p188="http://schemas.microsoft.com/office/powerpoint/2018/8/main">
  <p188:cm id="{B120A9DA-CFC2-4F41-AF72-F26364092DE7}" authorId="{34494E87-8E1A-C6EA-B43F-630B905313C4}" created="2020-12-11T07:13:46.777">
    <pc:sldMkLst xmlns:pc="http://schemas.microsoft.com/office/powerpoint/2013/main/command">
      <pc:docMk/>
      <pc:sldMk cId="3134066735" sldId="552"/>
    </pc:sldMkLst>
    <p188:txBody>
      <a:bodyPr/>
      <a:lstStyle/>
      <a:p>
        <a:r>
          <a:rPr lang="en-ZA"/>
          <a:t>I changed "patients" to "adolescents" under RESULTS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15/04/2021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7D159-9DD4-41A1-915D-943A0A890F2B}" type="slidenum">
              <a:rPr lang="en-GB" smtClean="0"/>
              <a:t>2</a:t>
            </a:fld>
            <a:endParaRPr lang="en-GB"/>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4</a:t>
            </a:fld>
            <a:endParaRPr lang="en-GB"/>
          </a:p>
        </p:txBody>
      </p:sp>
    </p:spTree>
    <p:extLst>
      <p:ext uri="{BB962C8B-B14F-4D97-AF65-F5344CB8AC3E}">
        <p14:creationId xmlns:p14="http://schemas.microsoft.com/office/powerpoint/2010/main" val="5879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0" noProof="0" dirty="0">
                <a:solidFill>
                  <a:srgbClr val="333333"/>
                </a:solidFill>
              </a:rPr>
              <a:t>Neural tube defects and adverse pregnancy outcomes after maternal exposure to dolutegravir and other antiretroviral medications during pregnancy, United States, 2013-2017</a:t>
            </a:r>
            <a:endParaRPr lang="en-GB" noProof="0" dirty="0"/>
          </a:p>
          <a:p>
            <a:pPr marL="0" lvl="0" indent="0" algn="l" rtl="0">
              <a:spcBef>
                <a:spcPts val="0"/>
              </a:spcBef>
              <a:spcAft>
                <a:spcPts val="0"/>
              </a:spcAft>
              <a:buClr>
                <a:srgbClr val="333333"/>
              </a:buClr>
              <a:buSzPts val="1200"/>
              <a:buFont typeface="Calibri"/>
              <a:buNone/>
            </a:pPr>
            <a:r>
              <a:rPr lang="en-GB" i="0" noProof="0" dirty="0">
                <a:solidFill>
                  <a:srgbClr val="333333"/>
                </a:solidFill>
              </a:rPr>
              <a:t>Karen Hoover</a:t>
            </a:r>
            <a:endParaRPr lang="en-GB" noProof="0" dirty="0"/>
          </a:p>
          <a:p>
            <a:pPr marL="0" marR="0" lvl="0" indent="0" algn="l" rtl="0">
              <a:lnSpc>
                <a:spcPct val="100000"/>
              </a:lnSpc>
              <a:spcBef>
                <a:spcPts val="0"/>
              </a:spcBef>
              <a:spcAft>
                <a:spcPts val="0"/>
              </a:spcAft>
              <a:buClr>
                <a:schemeClr val="dk1"/>
              </a:buClr>
              <a:buSzPts val="2800"/>
              <a:buFont typeface="Calibri"/>
              <a:buNone/>
            </a:pPr>
            <a:endParaRPr lang="en-GB" b="1" i="0" noProof="0" dirty="0">
              <a:solidFill>
                <a:srgbClr val="000000"/>
              </a:solidFill>
            </a:endParaRPr>
          </a:p>
          <a:p>
            <a:pPr marL="0" marR="0" lvl="0" indent="0" algn="l" rtl="0">
              <a:lnSpc>
                <a:spcPct val="100000"/>
              </a:lnSpc>
              <a:spcBef>
                <a:spcPts val="0"/>
              </a:spcBef>
              <a:spcAft>
                <a:spcPts val="0"/>
              </a:spcAft>
              <a:buClr>
                <a:srgbClr val="000000"/>
              </a:buClr>
              <a:buSzPts val="2800"/>
              <a:buFont typeface="Roboto Condensed"/>
              <a:buNone/>
            </a:pPr>
            <a:r>
              <a:rPr lang="en-GB" b="1" i="0" noProof="0" dirty="0">
                <a:solidFill>
                  <a:srgbClr val="000000"/>
                </a:solidFill>
              </a:rPr>
              <a:t>BACKGROUND</a:t>
            </a:r>
          </a:p>
          <a:p>
            <a:pPr marL="0" marR="0" lvl="0" indent="0" algn="l" rtl="0">
              <a:lnSpc>
                <a:spcPct val="100000"/>
              </a:lnSpc>
              <a:spcBef>
                <a:spcPts val="0"/>
              </a:spcBef>
              <a:spcAft>
                <a:spcPts val="0"/>
              </a:spcAft>
              <a:buClr>
                <a:srgbClr val="000000"/>
              </a:buClr>
              <a:buSzPts val="2800"/>
              <a:buFont typeface="Roboto Condensed"/>
              <a:buNone/>
            </a:pPr>
            <a:r>
              <a:rPr lang="en-GB" i="0" noProof="0" dirty="0">
                <a:solidFill>
                  <a:srgbClr val="000000"/>
                </a:solidFill>
              </a:rPr>
              <a:t>A study in Botswana found that exposure to dolutegravir, an integrase strand transfer inhibitor (</a:t>
            </a:r>
            <a:r>
              <a:rPr lang="en-GB" i="0" noProof="0" dirty="0" err="1">
                <a:solidFill>
                  <a:srgbClr val="000000"/>
                </a:solidFill>
              </a:rPr>
              <a:t>INSTI</a:t>
            </a:r>
            <a:r>
              <a:rPr lang="en-GB" i="0" noProof="0" dirty="0">
                <a:solidFill>
                  <a:srgbClr val="000000"/>
                </a:solidFill>
              </a:rPr>
              <a:t>), around the time of conception was associated with a slightly increased risk of neural tube defects (</a:t>
            </a:r>
            <a:r>
              <a:rPr lang="en-GB" i="0" noProof="0" dirty="0" err="1">
                <a:solidFill>
                  <a:srgbClr val="000000"/>
                </a:solidFill>
              </a:rPr>
              <a:t>NTDs</a:t>
            </a:r>
            <a:r>
              <a:rPr lang="en-GB" i="0" noProof="0" dirty="0">
                <a:solidFill>
                  <a:srgbClr val="000000"/>
                </a:solidFill>
              </a:rPr>
              <a:t>). Ongoing monitoring of dolutegravir use and </a:t>
            </a:r>
            <a:r>
              <a:rPr lang="en-GB" i="0" noProof="0" dirty="0" err="1">
                <a:solidFill>
                  <a:srgbClr val="000000"/>
                </a:solidFill>
              </a:rPr>
              <a:t>NTDs</a:t>
            </a:r>
            <a:r>
              <a:rPr lang="en-GB" i="0" noProof="0" dirty="0">
                <a:solidFill>
                  <a:srgbClr val="000000"/>
                </a:solidFill>
              </a:rPr>
              <a:t> and adverse pregnancy outcomes among US pregnant women is essential to evaluate the safety of dolutegravir and other antiretroviral (ARV) medications.</a:t>
            </a:r>
            <a:r>
              <a:rPr lang="en-GB" noProof="0" dirty="0"/>
              <a:t/>
            </a:r>
            <a:br>
              <a:rPr lang="en-GB" noProof="0" dirty="0"/>
            </a:br>
            <a:endParaRPr lang="en-GB" noProof="0" dirty="0"/>
          </a:p>
          <a:p>
            <a:pPr marL="0" marR="0" lvl="0" indent="0" algn="l" rtl="0">
              <a:lnSpc>
                <a:spcPct val="100000"/>
              </a:lnSpc>
              <a:spcBef>
                <a:spcPts val="0"/>
              </a:spcBef>
              <a:spcAft>
                <a:spcPts val="0"/>
              </a:spcAft>
              <a:buClr>
                <a:srgbClr val="000000"/>
              </a:buClr>
              <a:buSzPts val="2800"/>
              <a:buFont typeface="Roboto Condensed"/>
              <a:buNone/>
            </a:pPr>
            <a:r>
              <a:rPr lang="en-GB" b="1" i="0" noProof="0" dirty="0">
                <a:solidFill>
                  <a:srgbClr val="000000"/>
                </a:solidFill>
              </a:rPr>
              <a:t>METHODS</a:t>
            </a:r>
          </a:p>
          <a:p>
            <a:pPr marL="0" marR="0" lvl="0" indent="0" algn="l" rtl="0">
              <a:lnSpc>
                <a:spcPct val="100000"/>
              </a:lnSpc>
              <a:spcBef>
                <a:spcPts val="0"/>
              </a:spcBef>
              <a:spcAft>
                <a:spcPts val="0"/>
              </a:spcAft>
              <a:buClr>
                <a:srgbClr val="000000"/>
              </a:buClr>
              <a:buSzPts val="2800"/>
              <a:buFont typeface="Roboto Condensed"/>
              <a:buNone/>
            </a:pPr>
            <a:r>
              <a:rPr lang="en-GB" i="0" noProof="0" dirty="0">
                <a:solidFill>
                  <a:srgbClr val="000000"/>
                </a:solidFill>
              </a:rPr>
              <a:t>We analysed IBM </a:t>
            </a:r>
            <a:r>
              <a:rPr lang="en-GB" i="0" noProof="0" dirty="0" err="1">
                <a:solidFill>
                  <a:srgbClr val="000000"/>
                </a:solidFill>
              </a:rPr>
              <a:t>MarketScan</a:t>
            </a:r>
            <a:r>
              <a:rPr lang="en-GB" i="0" noProof="0" dirty="0">
                <a:solidFill>
                  <a:srgbClr val="000000"/>
                </a:solidFill>
              </a:rPr>
              <a:t> commercial and Medicaid databases that included clinical diagnoses, procedures, medications and variables to link mother and infant pairs. We identified exposures to ARVs (dolutegravir, other </a:t>
            </a:r>
            <a:r>
              <a:rPr lang="en-GB" i="0" noProof="0" dirty="0" err="1">
                <a:solidFill>
                  <a:srgbClr val="000000"/>
                </a:solidFill>
              </a:rPr>
              <a:t>INSTIs</a:t>
            </a:r>
            <a:r>
              <a:rPr lang="en-GB" i="0" noProof="0" dirty="0">
                <a:solidFill>
                  <a:srgbClr val="000000"/>
                </a:solidFill>
              </a:rPr>
              <a:t> [</a:t>
            </a:r>
            <a:r>
              <a:rPr lang="en-GB" i="0" noProof="0" dirty="0" err="1">
                <a:solidFill>
                  <a:srgbClr val="000000"/>
                </a:solidFill>
              </a:rPr>
              <a:t>raltegravir</a:t>
            </a:r>
            <a:r>
              <a:rPr lang="en-GB" i="0" noProof="0" dirty="0">
                <a:solidFill>
                  <a:srgbClr val="000000"/>
                </a:solidFill>
              </a:rPr>
              <a:t>, elvitegravir], other ARVs, </a:t>
            </a:r>
            <a:r>
              <a:rPr lang="en-GB" i="0" noProof="0" dirty="0" err="1">
                <a:solidFill>
                  <a:srgbClr val="000000"/>
                </a:solidFill>
              </a:rPr>
              <a:t>NTDs</a:t>
            </a:r>
            <a:r>
              <a:rPr lang="en-GB" i="0" noProof="0" dirty="0">
                <a:solidFill>
                  <a:srgbClr val="000000"/>
                </a:solidFill>
              </a:rPr>
              <a:t> (anencephaly, spina bifida, encephalocele, iniencephaly) and pregnancy outcomes (live birth, stillbirth, spontaneous abortion, induced abortion). We compared the prevalence of </a:t>
            </a:r>
            <a:r>
              <a:rPr lang="en-GB" i="0" noProof="0" dirty="0" err="1">
                <a:solidFill>
                  <a:srgbClr val="000000"/>
                </a:solidFill>
              </a:rPr>
              <a:t>NTDs</a:t>
            </a:r>
            <a:r>
              <a:rPr lang="en-GB" i="0" noProof="0" dirty="0">
                <a:solidFill>
                  <a:srgbClr val="000000"/>
                </a:solidFill>
              </a:rPr>
              <a:t> and pregnancy outcomes among HIV-negative women and women with HIV by type of ARV.</a:t>
            </a:r>
            <a:r>
              <a:rPr lang="en-GB" noProof="0" dirty="0"/>
              <a:t/>
            </a:r>
            <a:br>
              <a:rPr lang="en-GB" noProof="0" dirty="0"/>
            </a:br>
            <a:endParaRPr lang="en-GB" noProof="0" dirty="0"/>
          </a:p>
          <a:p>
            <a:pPr marL="0" marR="0" lvl="0" indent="0" algn="l" rtl="0">
              <a:lnSpc>
                <a:spcPct val="100000"/>
              </a:lnSpc>
              <a:spcBef>
                <a:spcPts val="0"/>
              </a:spcBef>
              <a:spcAft>
                <a:spcPts val="0"/>
              </a:spcAft>
              <a:buClr>
                <a:srgbClr val="000000"/>
              </a:buClr>
              <a:buSzPts val="2800"/>
              <a:buFont typeface="Roboto Condensed"/>
              <a:buNone/>
            </a:pPr>
            <a:r>
              <a:rPr lang="en-GB" b="1" i="0" noProof="0" dirty="0">
                <a:solidFill>
                  <a:srgbClr val="000000"/>
                </a:solidFill>
              </a:rPr>
              <a:t>RESULTS</a:t>
            </a:r>
          </a:p>
          <a:p>
            <a:pPr marL="0" marR="0" lvl="0" indent="0" algn="l" rtl="0">
              <a:lnSpc>
                <a:spcPct val="100000"/>
              </a:lnSpc>
              <a:spcBef>
                <a:spcPts val="0"/>
              </a:spcBef>
              <a:spcAft>
                <a:spcPts val="0"/>
              </a:spcAft>
              <a:buClr>
                <a:srgbClr val="000000"/>
              </a:buClr>
              <a:buSzPts val="2800"/>
              <a:buFont typeface="Roboto Condensed"/>
              <a:buNone/>
            </a:pPr>
            <a:r>
              <a:rPr lang="en-GB" i="0" noProof="0" dirty="0">
                <a:solidFill>
                  <a:srgbClr val="000000"/>
                </a:solidFill>
              </a:rPr>
              <a:t>Among 7,169 pregnancies in women with HIV, we found 235 exposed to dolutegravir. The prevalence of </a:t>
            </a:r>
            <a:r>
              <a:rPr lang="en-GB" i="0" noProof="0" dirty="0" err="1">
                <a:solidFill>
                  <a:srgbClr val="000000"/>
                </a:solidFill>
              </a:rPr>
              <a:t>NTDs</a:t>
            </a:r>
            <a:r>
              <a:rPr lang="en-GB" i="0" noProof="0" dirty="0">
                <a:solidFill>
                  <a:srgbClr val="000000"/>
                </a:solidFill>
              </a:rPr>
              <a:t> was 0 per 1,000 pregnancies among commercially insured women with HIV exposed to dolutegravir and 0.48 (95% CI 0.46-0.51) among HIV-negative women. The prevalence of </a:t>
            </a:r>
            <a:r>
              <a:rPr lang="en-GB" i="0" noProof="0" dirty="0" err="1">
                <a:solidFill>
                  <a:srgbClr val="000000"/>
                </a:solidFill>
              </a:rPr>
              <a:t>NTDs</a:t>
            </a:r>
            <a:r>
              <a:rPr lang="en-GB" i="0" noProof="0" dirty="0">
                <a:solidFill>
                  <a:srgbClr val="000000"/>
                </a:solidFill>
              </a:rPr>
              <a:t> was 0 per 1,000 pregnancies among Medicaid insured women with HIV exposed to dolutegravir and 0.58 (0.55-0.61) among HIV-negative women. The prevalence of </a:t>
            </a:r>
            <a:r>
              <a:rPr lang="en-GB" i="0" noProof="0" dirty="0" err="1">
                <a:solidFill>
                  <a:srgbClr val="000000"/>
                </a:solidFill>
              </a:rPr>
              <a:t>NTDs</a:t>
            </a:r>
            <a:r>
              <a:rPr lang="en-GB" i="0" noProof="0" dirty="0">
                <a:solidFill>
                  <a:srgbClr val="000000"/>
                </a:solidFill>
              </a:rPr>
              <a:t> were similar among women with HIV exposed to dolutegravir, other </a:t>
            </a:r>
            <a:r>
              <a:rPr lang="en-GB" i="0" noProof="0" dirty="0" err="1">
                <a:solidFill>
                  <a:srgbClr val="000000"/>
                </a:solidFill>
              </a:rPr>
              <a:t>INSTIs</a:t>
            </a:r>
            <a:r>
              <a:rPr lang="en-GB" i="0" noProof="0" dirty="0">
                <a:solidFill>
                  <a:srgbClr val="000000"/>
                </a:solidFill>
              </a:rPr>
              <a:t> or other ARVs, and among HIV-negative women (Table). The prevalence of stillbirth, spontaneous abortion and induced abortion were higher among women with HIV, including those exposed and unexposed to some classes of ARVs, compared with HIV-negative women.</a:t>
            </a:r>
            <a:endParaRPr lang="en-GB" noProof="0" dirty="0"/>
          </a:p>
          <a:p>
            <a:pPr marL="0" marR="0" lvl="0" indent="0" algn="l" rtl="0">
              <a:lnSpc>
                <a:spcPct val="100000"/>
              </a:lnSpc>
              <a:spcBef>
                <a:spcPts val="0"/>
              </a:spcBef>
              <a:spcAft>
                <a:spcPts val="0"/>
              </a:spcAft>
              <a:buClr>
                <a:schemeClr val="dk1"/>
              </a:buClr>
              <a:buSzPts val="2800"/>
              <a:buFont typeface="Calibri"/>
              <a:buNone/>
            </a:pPr>
            <a:endParaRPr lang="en-GB" i="0" noProof="0" dirty="0">
              <a:solidFill>
                <a:srgbClr val="000000"/>
              </a:solidFill>
            </a:endParaRPr>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59923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0" noProof="0" dirty="0">
                <a:solidFill>
                  <a:srgbClr val="333333"/>
                </a:solidFill>
              </a:rPr>
              <a:t>Half of children living with HIV with virologic failure have drug resistance requiring antiretroviral regimen change: Early insights from a randomized trial in western Kenya</a:t>
            </a:r>
            <a:endParaRPr lang="en-GB" noProof="0" dirty="0"/>
          </a:p>
          <a:p>
            <a:pPr marL="0" lvl="0" indent="0" algn="l" rtl="0">
              <a:spcBef>
                <a:spcPts val="0"/>
              </a:spcBef>
              <a:spcAft>
                <a:spcPts val="0"/>
              </a:spcAft>
              <a:buNone/>
            </a:pPr>
            <a:r>
              <a:rPr lang="en-GB" i="0" noProof="0" dirty="0">
                <a:solidFill>
                  <a:srgbClr val="333333"/>
                </a:solidFill>
              </a:rPr>
              <a:t>Lisa </a:t>
            </a:r>
            <a:r>
              <a:rPr lang="en-GB" i="0" noProof="0" dirty="0" err="1">
                <a:solidFill>
                  <a:srgbClr val="333333"/>
                </a:solidFill>
              </a:rPr>
              <a:t>Abuogi</a:t>
            </a:r>
            <a:endParaRPr lang="en-GB" i="0" noProof="0" dirty="0">
              <a:solidFill>
                <a:srgbClr val="333333"/>
              </a:solidFill>
            </a:endParaRPr>
          </a:p>
          <a:p>
            <a:pPr marL="0" lvl="0" indent="0" algn="l" rtl="0">
              <a:spcBef>
                <a:spcPts val="0"/>
              </a:spcBef>
              <a:spcAft>
                <a:spcPts val="0"/>
              </a:spcAft>
              <a:buNone/>
            </a:pPr>
            <a:endParaRPr lang="en-GB" b="1" i="0" noProof="0" dirty="0">
              <a:solidFill>
                <a:srgbClr val="000000"/>
              </a:solidFill>
            </a:endParaRPr>
          </a:p>
          <a:p>
            <a:pPr marL="0" lvl="0" indent="0" algn="l" rtl="0">
              <a:spcBef>
                <a:spcPts val="0"/>
              </a:spcBef>
              <a:spcAft>
                <a:spcPts val="0"/>
              </a:spcAft>
              <a:buNone/>
            </a:pPr>
            <a:r>
              <a:rPr lang="en-GB" b="1" i="0" noProof="0" dirty="0">
                <a:solidFill>
                  <a:srgbClr val="000000"/>
                </a:solidFill>
              </a:rPr>
              <a:t>BACKGROUND</a:t>
            </a:r>
          </a:p>
          <a:p>
            <a:pPr marL="0" lvl="0" indent="0" algn="l" rtl="0">
              <a:spcBef>
                <a:spcPts val="0"/>
              </a:spcBef>
              <a:spcAft>
                <a:spcPts val="0"/>
              </a:spcAft>
              <a:buNone/>
            </a:pPr>
            <a:r>
              <a:rPr lang="en-GB" i="0" noProof="0" dirty="0">
                <a:solidFill>
                  <a:srgbClr val="000000"/>
                </a:solidFill>
              </a:rPr>
              <a:t>Children living with HIV on antiretroviral therapy (ART) achieve low rates of virologic suppression. Most guidelines in resource limited settings recommend intensified adherence </a:t>
            </a:r>
            <a:r>
              <a:rPr lang="en-GB" i="0" noProof="0" dirty="0" err="1">
                <a:solidFill>
                  <a:srgbClr val="000000"/>
                </a:solidFill>
              </a:rPr>
              <a:t>counseling</a:t>
            </a:r>
            <a:r>
              <a:rPr lang="en-GB" i="0" noProof="0" dirty="0">
                <a:solidFill>
                  <a:srgbClr val="000000"/>
                </a:solidFill>
              </a:rPr>
              <a:t> and repeat viral load testing for children living with HIV with virologic failure (VF) on first line regimens without drug resistance testing (DRT). In an on-going randomized trial, we conducted targeted DRT testing for children with VF in the intervention arm.</a:t>
            </a:r>
            <a:br>
              <a:rPr lang="en-GB" i="0" noProof="0" dirty="0">
                <a:solidFill>
                  <a:srgbClr val="000000"/>
                </a:solidFill>
              </a:rPr>
            </a:br>
            <a:endParaRPr lang="en-GB" i="0" noProof="0" dirty="0">
              <a:solidFill>
                <a:srgbClr val="000000"/>
              </a:solidFill>
            </a:endParaRPr>
          </a:p>
          <a:p>
            <a:pPr marL="0" lvl="0" indent="0" algn="l" rtl="0">
              <a:spcBef>
                <a:spcPts val="0"/>
              </a:spcBef>
              <a:spcAft>
                <a:spcPts val="0"/>
              </a:spcAft>
              <a:buNone/>
            </a:pPr>
            <a:r>
              <a:rPr lang="en-GB" b="1" i="0" noProof="0" dirty="0">
                <a:solidFill>
                  <a:srgbClr val="000000"/>
                </a:solidFill>
              </a:rPr>
              <a:t>METHODS</a:t>
            </a:r>
            <a:endParaRPr lang="en-GB" i="0" noProof="0" dirty="0">
              <a:solidFill>
                <a:srgbClr val="000000"/>
              </a:solidFill>
            </a:endParaRPr>
          </a:p>
          <a:p>
            <a:pPr marL="0" lvl="0" indent="0" algn="l" rtl="0">
              <a:spcBef>
                <a:spcPts val="0"/>
              </a:spcBef>
              <a:spcAft>
                <a:spcPts val="0"/>
              </a:spcAft>
              <a:buNone/>
            </a:pPr>
            <a:r>
              <a:rPr lang="en-GB" i="0" noProof="0" dirty="0">
                <a:solidFill>
                  <a:srgbClr val="000000"/>
                </a:solidFill>
              </a:rPr>
              <a:t>A total of 704 children living with HIV, ages 1-14 years, were enrolled in the Opt4Kids study from March to December 2019; they were from five government facilities in Kisumu County, Kenya. Children were individually randomized 1:1 to control (standard-of-care) or intervention (point-of-care viral load testing every three months with DRT for those with VF [&gt;1000 copies/ml]) arms. DRT was performed for children living with HIV in the intervention arm using consensus sequencing and results discussed by a clinical management committee comprised of research staff, paediatric and HIV experts and facility healthcare workers. We use descriptive analyses to report the DR patterns and treatment recommendations.</a:t>
            </a:r>
            <a:br>
              <a:rPr lang="en-GB" i="0" noProof="0" dirty="0">
                <a:solidFill>
                  <a:srgbClr val="000000"/>
                </a:solidFill>
              </a:rPr>
            </a:br>
            <a:endParaRPr lang="en-GB" i="0" noProof="0" dirty="0">
              <a:solidFill>
                <a:srgbClr val="000000"/>
              </a:solidFill>
            </a:endParaRPr>
          </a:p>
          <a:p>
            <a:pPr marL="0" lvl="0" indent="0" algn="l" rtl="0">
              <a:spcBef>
                <a:spcPts val="0"/>
              </a:spcBef>
              <a:spcAft>
                <a:spcPts val="0"/>
              </a:spcAft>
              <a:buNone/>
            </a:pPr>
            <a:r>
              <a:rPr lang="en-GB" b="1" i="0" noProof="0" dirty="0">
                <a:solidFill>
                  <a:srgbClr val="000000"/>
                </a:solidFill>
              </a:rPr>
              <a:t>RESULTS</a:t>
            </a:r>
          </a:p>
          <a:p>
            <a:pPr marL="0" lvl="0" indent="0" algn="l" rtl="0">
              <a:spcBef>
                <a:spcPts val="0"/>
              </a:spcBef>
              <a:spcAft>
                <a:spcPts val="0"/>
              </a:spcAft>
              <a:buNone/>
            </a:pPr>
            <a:r>
              <a:rPr lang="en-GB" i="0" noProof="0" dirty="0">
                <a:solidFill>
                  <a:srgbClr val="000000"/>
                </a:solidFill>
              </a:rPr>
              <a:t>Among 365 children living with HIV in the intervention arm (median time on ART 70.7 months), 60 (16%) had at least one DRT requested per protocol and 51 (85%) had DR mutations (DRM). Forty-eight (80%) children living with HIV with DRT had non-nucleoside reverse transcriptase (</a:t>
            </a:r>
            <a:r>
              <a:rPr lang="en-GB" i="0" noProof="0" dirty="0" err="1">
                <a:solidFill>
                  <a:srgbClr val="000000"/>
                </a:solidFill>
              </a:rPr>
              <a:t>NNRTI</a:t>
            </a:r>
            <a:r>
              <a:rPr lang="en-GB" i="0" noProof="0" dirty="0">
                <a:solidFill>
                  <a:srgbClr val="000000"/>
                </a:solidFill>
              </a:rPr>
              <a:t>) resistance, 36 (60%) nucleoside reverse transcriptase inhibitor (</a:t>
            </a:r>
            <a:r>
              <a:rPr lang="en-GB" i="0" noProof="0" dirty="0" err="1">
                <a:solidFill>
                  <a:srgbClr val="000000"/>
                </a:solidFill>
              </a:rPr>
              <a:t>NRTI</a:t>
            </a:r>
            <a:r>
              <a:rPr lang="en-GB" i="0" noProof="0" dirty="0">
                <a:solidFill>
                  <a:srgbClr val="000000"/>
                </a:solidFill>
              </a:rPr>
              <a:t>) resistance, 33 (55%) both </a:t>
            </a:r>
            <a:r>
              <a:rPr lang="en-GB" i="0" noProof="0" dirty="0" err="1">
                <a:solidFill>
                  <a:srgbClr val="000000"/>
                </a:solidFill>
              </a:rPr>
              <a:t>NNRTI</a:t>
            </a:r>
            <a:r>
              <a:rPr lang="en-GB" i="0" noProof="0" dirty="0">
                <a:solidFill>
                  <a:srgbClr val="000000"/>
                </a:solidFill>
              </a:rPr>
              <a:t> and </a:t>
            </a:r>
            <a:r>
              <a:rPr lang="en-GB" i="0" noProof="0" dirty="0" err="1">
                <a:solidFill>
                  <a:srgbClr val="000000"/>
                </a:solidFill>
              </a:rPr>
              <a:t>NRTI</a:t>
            </a:r>
            <a:r>
              <a:rPr lang="en-GB" i="0" noProof="0" dirty="0">
                <a:solidFill>
                  <a:srgbClr val="000000"/>
                </a:solidFill>
              </a:rPr>
              <a:t>, and nine (15%) had no resistance. In 30 children living with HIV (50%) with DRT results, an ART regimen change was recommended, and 90% of them were on an </a:t>
            </a:r>
            <a:r>
              <a:rPr lang="en-GB" i="0" noProof="0" dirty="0" err="1">
                <a:solidFill>
                  <a:srgbClr val="000000"/>
                </a:solidFill>
              </a:rPr>
              <a:t>NNRTI</a:t>
            </a:r>
            <a:r>
              <a:rPr lang="en-GB" i="0" noProof="0" dirty="0">
                <a:solidFill>
                  <a:srgbClr val="000000"/>
                </a:solidFill>
              </a:rPr>
              <a:t>-based regimen. The most common DRM are described in the Figure.</a:t>
            </a:r>
            <a:br>
              <a:rPr lang="en-GB" i="0" noProof="0" dirty="0">
                <a:solidFill>
                  <a:srgbClr val="000000"/>
                </a:solidFill>
              </a:rPr>
            </a:br>
            <a:endParaRPr lang="en-GB" i="0" noProof="0" dirty="0">
              <a:solidFill>
                <a:srgbClr val="000000"/>
              </a:solidFill>
            </a:endParaRPr>
          </a:p>
          <a:p>
            <a:pPr marL="0" lvl="0" indent="0" algn="l" rtl="0">
              <a:spcBef>
                <a:spcPts val="0"/>
              </a:spcBef>
              <a:spcAft>
                <a:spcPts val="0"/>
              </a:spcAft>
              <a:buNone/>
            </a:pPr>
            <a:r>
              <a:rPr lang="en-GB" b="1" i="0" noProof="0" dirty="0">
                <a:solidFill>
                  <a:srgbClr val="000000"/>
                </a:solidFill>
              </a:rPr>
              <a:t>CONCLUSIONS</a:t>
            </a:r>
          </a:p>
          <a:p>
            <a:pPr marL="0" lvl="0" indent="0" algn="l" rtl="0">
              <a:spcBef>
                <a:spcPts val="0"/>
              </a:spcBef>
              <a:spcAft>
                <a:spcPts val="0"/>
              </a:spcAft>
              <a:buNone/>
            </a:pPr>
            <a:r>
              <a:rPr lang="en-GB" i="0" noProof="0" dirty="0">
                <a:solidFill>
                  <a:srgbClr val="000000"/>
                </a:solidFill>
              </a:rPr>
              <a:t>Early review of children living with HIV undergoing targeted DRT shows improved adherence alone is unlikely to result in viral suppression for a substantial proportion of children living with HIV with VF. Early DRT for children living with HIV with VF may be a critical tool in determining appropriate ART in order to ensure optimal health outcomes for children living with HIV.</a:t>
            </a:r>
            <a:endParaRPr lang="en-GB" noProof="0" dirty="0"/>
          </a:p>
          <a:p>
            <a:pPr marL="0" lvl="0" indent="0" algn="l" rtl="0">
              <a:spcBef>
                <a:spcPts val="0"/>
              </a:spcBef>
              <a:spcAft>
                <a:spcPts val="0"/>
              </a:spcAft>
              <a:buNone/>
            </a:pPr>
            <a:r>
              <a:rPr lang="en-GB" noProof="0" dirty="0"/>
              <a:t/>
            </a:r>
            <a:br>
              <a:rPr lang="en-GB" noProof="0" dirty="0"/>
            </a:br>
            <a:endParaRPr lang="en-GB" i="0" noProof="0" dirty="0">
              <a:solidFill>
                <a:srgbClr val="000000"/>
              </a:solidFill>
            </a:endParaRPr>
          </a:p>
          <a:p>
            <a:pPr marL="0" lvl="0" indent="0" algn="l" rtl="0">
              <a:spcBef>
                <a:spcPts val="0"/>
              </a:spcBef>
              <a:spcAft>
                <a:spcPts val="0"/>
              </a:spcAft>
              <a:buNone/>
            </a:pPr>
            <a:r>
              <a:rPr lang="en-GB" b="1" i="0" noProof="0" dirty="0">
                <a:solidFill>
                  <a:srgbClr val="333333"/>
                </a:solidFill>
              </a:rPr>
              <a:t>HIV-infected treatment-experienced children and adolescents from sub-Saharan Africa: Clinical outcomes on third-line antiretroviral treatment in the New Horizons drug donation program</a:t>
            </a:r>
            <a:endParaRPr lang="en-GB" noProof="0" dirty="0"/>
          </a:p>
          <a:p>
            <a:pPr marL="0" lvl="0" indent="0" algn="l" rtl="0">
              <a:spcBef>
                <a:spcPts val="0"/>
              </a:spcBef>
              <a:spcAft>
                <a:spcPts val="0"/>
              </a:spcAft>
              <a:buClr>
                <a:srgbClr val="333333"/>
              </a:buClr>
              <a:buSzPts val="1200"/>
              <a:buFont typeface="Calibri"/>
              <a:buNone/>
            </a:pPr>
            <a:r>
              <a:rPr lang="en-GB" i="0" noProof="0" dirty="0" err="1">
                <a:solidFill>
                  <a:srgbClr val="333333"/>
                </a:solidFill>
              </a:rPr>
              <a:t>Appolinaire</a:t>
            </a:r>
            <a:r>
              <a:rPr lang="en-GB" i="0" noProof="0" dirty="0">
                <a:solidFill>
                  <a:srgbClr val="333333"/>
                </a:solidFill>
              </a:rPr>
              <a:t> </a:t>
            </a:r>
            <a:r>
              <a:rPr lang="en-GB" i="0" noProof="0" dirty="0" err="1">
                <a:solidFill>
                  <a:srgbClr val="333333"/>
                </a:solidFill>
              </a:rPr>
              <a:t>Tiam</a:t>
            </a:r>
            <a:endParaRPr lang="en-GB" i="0" noProof="0" dirty="0">
              <a:solidFill>
                <a:srgbClr val="333333"/>
              </a:solidFill>
            </a:endParaRPr>
          </a:p>
          <a:p>
            <a:pPr marL="0" marR="0" lvl="0" indent="0" algn="l" rtl="0">
              <a:lnSpc>
                <a:spcPct val="100000"/>
              </a:lnSpc>
              <a:spcBef>
                <a:spcPts val="0"/>
              </a:spcBef>
              <a:spcAft>
                <a:spcPts val="0"/>
              </a:spcAft>
              <a:buClr>
                <a:srgbClr val="000000"/>
              </a:buClr>
              <a:buSzPts val="1200"/>
              <a:buFont typeface="Roboto Condensed"/>
              <a:buNone/>
            </a:pPr>
            <a:endParaRPr lang="en-GB" b="1" i="0" noProof="0" dirty="0">
              <a:solidFill>
                <a:srgbClr val="000000"/>
              </a:solidFill>
            </a:endParaRPr>
          </a:p>
          <a:p>
            <a:pPr marL="0" marR="0" lvl="0" indent="0" algn="l" rtl="0">
              <a:lnSpc>
                <a:spcPct val="100000"/>
              </a:lnSpc>
              <a:spcBef>
                <a:spcPts val="0"/>
              </a:spcBef>
              <a:spcAft>
                <a:spcPts val="0"/>
              </a:spcAft>
              <a:buClr>
                <a:srgbClr val="000000"/>
              </a:buClr>
              <a:buSzPts val="1200"/>
              <a:buFont typeface="Roboto Condensed"/>
              <a:buNone/>
            </a:pPr>
            <a:r>
              <a:rPr lang="en-GB" b="1" i="0" noProof="0" dirty="0">
                <a:solidFill>
                  <a:srgbClr val="000000"/>
                </a:solidFill>
              </a:rPr>
              <a:t>BACKGROUND</a:t>
            </a:r>
          </a:p>
          <a:p>
            <a:pPr marL="0" marR="0" lvl="0" indent="0" algn="l" rtl="0">
              <a:lnSpc>
                <a:spcPct val="100000"/>
              </a:lnSpc>
              <a:spcBef>
                <a:spcPts val="0"/>
              </a:spcBef>
              <a:spcAft>
                <a:spcPts val="0"/>
              </a:spcAft>
              <a:buClr>
                <a:srgbClr val="000000"/>
              </a:buClr>
              <a:buSzPts val="1200"/>
              <a:buFont typeface="Roboto Condensed"/>
              <a:buNone/>
            </a:pPr>
            <a:r>
              <a:rPr lang="en-GB" i="0" noProof="0" dirty="0">
                <a:solidFill>
                  <a:srgbClr val="000000"/>
                </a:solidFill>
              </a:rPr>
              <a:t>Viral load (</a:t>
            </a:r>
            <a:r>
              <a:rPr lang="en-GB" i="0" noProof="0" dirty="0" err="1">
                <a:solidFill>
                  <a:srgbClr val="000000"/>
                </a:solidFill>
              </a:rPr>
              <a:t>VL</a:t>
            </a:r>
            <a:r>
              <a:rPr lang="en-GB" i="0" noProof="0" dirty="0">
                <a:solidFill>
                  <a:srgbClr val="000000"/>
                </a:solidFill>
              </a:rPr>
              <a:t>) scale up has highlighted significant rates of treatment failure among HIV-infected children and adolescents on antiretroviral treatment (ART) in sub-Saharan Africa. The aim of this study was to describe virologic and immunologic characteristics of children and adolescents with treatment failure on second-line ART and to describe their clinical outcomes on third-line ART.</a:t>
            </a:r>
            <a:r>
              <a:rPr lang="en-GB" noProof="0" dirty="0"/>
              <a:t/>
            </a:r>
            <a:br>
              <a:rPr lang="en-GB" noProof="0" dirty="0"/>
            </a:br>
            <a:endParaRPr lang="en-GB" noProof="0" dirty="0"/>
          </a:p>
          <a:p>
            <a:pPr marL="0" marR="0" lvl="0" indent="0" algn="l" rtl="0">
              <a:lnSpc>
                <a:spcPct val="100000"/>
              </a:lnSpc>
              <a:spcBef>
                <a:spcPts val="0"/>
              </a:spcBef>
              <a:spcAft>
                <a:spcPts val="0"/>
              </a:spcAft>
              <a:buClr>
                <a:srgbClr val="000000"/>
              </a:buClr>
              <a:buSzPts val="1200"/>
              <a:buFont typeface="Roboto Condensed"/>
              <a:buNone/>
            </a:pPr>
            <a:r>
              <a:rPr lang="en-GB" b="1" i="0" noProof="0" dirty="0">
                <a:solidFill>
                  <a:srgbClr val="000000"/>
                </a:solidFill>
              </a:rPr>
              <a:t>METHODS</a:t>
            </a:r>
          </a:p>
          <a:p>
            <a:pPr marL="0" marR="0" lvl="0" indent="0" algn="l" rtl="0">
              <a:lnSpc>
                <a:spcPct val="100000"/>
              </a:lnSpc>
              <a:spcBef>
                <a:spcPts val="0"/>
              </a:spcBef>
              <a:spcAft>
                <a:spcPts val="0"/>
              </a:spcAft>
              <a:buClr>
                <a:srgbClr val="000000"/>
              </a:buClr>
              <a:buSzPts val="1200"/>
              <a:buFont typeface="Roboto Condensed"/>
              <a:buNone/>
            </a:pPr>
            <a:r>
              <a:rPr lang="en-GB" i="0" noProof="0" dirty="0">
                <a:solidFill>
                  <a:srgbClr val="000000"/>
                </a:solidFill>
              </a:rPr>
              <a:t>This is an observational cohort study collecting prospective data from patients aged 0-24 years on third-line ART in Eswatini, Kenya, Uganda and Zambia. We collected data from clinical record of patients initiated on darunavir (</a:t>
            </a:r>
            <a:r>
              <a:rPr lang="en-GB" i="0" noProof="0" dirty="0" err="1">
                <a:solidFill>
                  <a:srgbClr val="000000"/>
                </a:solidFill>
              </a:rPr>
              <a:t>DRV</a:t>
            </a:r>
            <a:r>
              <a:rPr lang="en-GB" i="0" noProof="0" dirty="0">
                <a:solidFill>
                  <a:srgbClr val="000000"/>
                </a:solidFill>
              </a:rPr>
              <a:t>) and/or etravirine (</a:t>
            </a:r>
            <a:r>
              <a:rPr lang="en-GB" i="0" noProof="0" dirty="0" err="1">
                <a:solidFill>
                  <a:srgbClr val="000000"/>
                </a:solidFill>
              </a:rPr>
              <a:t>ETR</a:t>
            </a:r>
            <a:r>
              <a:rPr lang="en-GB" i="0" noProof="0" dirty="0">
                <a:solidFill>
                  <a:srgbClr val="000000"/>
                </a:solidFill>
              </a:rPr>
              <a:t>) as part of third-line ART through the New Horizons drug donation program, sponsored by Johnson &amp; Johnson. Baseline demographic, clinical and laboratory data (CD4 cell count and HIV RNA </a:t>
            </a:r>
            <a:r>
              <a:rPr lang="en-GB" i="0" noProof="0" dirty="0" err="1">
                <a:solidFill>
                  <a:srgbClr val="000000"/>
                </a:solidFill>
              </a:rPr>
              <a:t>VL</a:t>
            </a:r>
            <a:r>
              <a:rPr lang="en-GB" i="0" noProof="0" dirty="0">
                <a:solidFill>
                  <a:srgbClr val="000000"/>
                </a:solidFill>
              </a:rPr>
              <a:t>, genotypic resistance) were collected at the starting point of initiating third-line ART and summarized using descriptive statistics and median (</a:t>
            </a:r>
            <a:r>
              <a:rPr lang="en-GB" i="0" noProof="0" dirty="0" err="1">
                <a:solidFill>
                  <a:srgbClr val="000000"/>
                </a:solidFill>
              </a:rPr>
              <a:t>IQR</a:t>
            </a:r>
            <a:r>
              <a:rPr lang="en-GB" i="0" noProof="0" dirty="0">
                <a:solidFill>
                  <a:srgbClr val="000000"/>
                </a:solidFill>
              </a:rPr>
              <a:t>).</a:t>
            </a:r>
            <a:r>
              <a:rPr lang="en-GB" noProof="0" dirty="0"/>
              <a:t/>
            </a:r>
            <a:br>
              <a:rPr lang="en-GB" noProof="0" dirty="0"/>
            </a:br>
            <a:endParaRPr lang="en-GB" noProof="0" dirty="0"/>
          </a:p>
          <a:p>
            <a:pPr marL="0" marR="0" lvl="0" indent="0" algn="l" rtl="0">
              <a:lnSpc>
                <a:spcPct val="100000"/>
              </a:lnSpc>
              <a:spcBef>
                <a:spcPts val="0"/>
              </a:spcBef>
              <a:spcAft>
                <a:spcPts val="0"/>
              </a:spcAft>
              <a:buClr>
                <a:srgbClr val="000000"/>
              </a:buClr>
              <a:buSzPts val="1200"/>
              <a:buFont typeface="Roboto Condensed"/>
              <a:buNone/>
            </a:pPr>
            <a:r>
              <a:rPr lang="en-GB" b="1" i="0" noProof="0" dirty="0">
                <a:solidFill>
                  <a:srgbClr val="000000"/>
                </a:solidFill>
              </a:rPr>
              <a:t>RESULTS</a:t>
            </a:r>
          </a:p>
          <a:p>
            <a:pPr marL="0" marR="0" lvl="0" indent="0" algn="l" rtl="0">
              <a:lnSpc>
                <a:spcPct val="100000"/>
              </a:lnSpc>
              <a:spcBef>
                <a:spcPts val="0"/>
              </a:spcBef>
              <a:spcAft>
                <a:spcPts val="0"/>
              </a:spcAft>
              <a:buClr>
                <a:srgbClr val="000000"/>
              </a:buClr>
              <a:buSzPts val="1200"/>
              <a:buFont typeface="Roboto Condensed"/>
              <a:buNone/>
            </a:pPr>
            <a:r>
              <a:rPr lang="en-GB" i="0" noProof="0" dirty="0">
                <a:solidFill>
                  <a:srgbClr val="000000"/>
                </a:solidFill>
              </a:rPr>
              <a:t>From December 2018 to November 2019, 152 participants were enrolled; 57.2% (87/152) were male; median (min-max) age at initiation of third line was 12.8 (1.3 ' 21.8) years. Prior second-line ART was PI-based, including lopinavir/ritonavir in 67.1%(n=102) and atazanavir/ritonavir in 17.8% (n=27). The </a:t>
            </a:r>
            <a:r>
              <a:rPr lang="en-GB" i="0" noProof="0" dirty="0" err="1">
                <a:solidFill>
                  <a:srgbClr val="000000"/>
                </a:solidFill>
              </a:rPr>
              <a:t>NRTI</a:t>
            </a:r>
            <a:r>
              <a:rPr lang="en-GB" i="0" noProof="0" dirty="0">
                <a:solidFill>
                  <a:srgbClr val="000000"/>
                </a:solidFill>
              </a:rPr>
              <a:t> backbone included lamivudine plus zidovudine in 20.4%, abacavir in 53.3%, or </a:t>
            </a:r>
            <a:r>
              <a:rPr lang="en-GB" i="0" noProof="0" dirty="0" err="1">
                <a:solidFill>
                  <a:srgbClr val="000000"/>
                </a:solidFill>
              </a:rPr>
              <a:t>TDF</a:t>
            </a:r>
            <a:r>
              <a:rPr lang="en-GB" i="0" noProof="0" dirty="0">
                <a:solidFill>
                  <a:srgbClr val="000000"/>
                </a:solidFill>
              </a:rPr>
              <a:t> in 23.0%. Most participants with available </a:t>
            </a:r>
            <a:r>
              <a:rPr lang="en-GB" i="0" noProof="0" dirty="0" err="1">
                <a:solidFill>
                  <a:srgbClr val="000000"/>
                </a:solidFill>
              </a:rPr>
              <a:t>VL</a:t>
            </a:r>
            <a:r>
              <a:rPr lang="en-GB" i="0" noProof="0" dirty="0">
                <a:solidFill>
                  <a:srgbClr val="000000"/>
                </a:solidFill>
              </a:rPr>
              <a:t> assessment (85.5%; n=130/152) had elevated </a:t>
            </a:r>
            <a:r>
              <a:rPr lang="en-GB" i="0" noProof="0" dirty="0" err="1">
                <a:solidFill>
                  <a:srgbClr val="000000"/>
                </a:solidFill>
              </a:rPr>
              <a:t>VL</a:t>
            </a:r>
            <a:r>
              <a:rPr lang="en-GB" i="0" noProof="0" dirty="0">
                <a:solidFill>
                  <a:srgbClr val="000000"/>
                </a:solidFill>
              </a:rPr>
              <a:t> within six months prior to switching: median (min-max) </a:t>
            </a:r>
            <a:r>
              <a:rPr lang="en-GB" i="0" noProof="0" dirty="0" err="1">
                <a:solidFill>
                  <a:srgbClr val="000000"/>
                </a:solidFill>
              </a:rPr>
              <a:t>VL</a:t>
            </a:r>
            <a:r>
              <a:rPr lang="en-GB" i="0" noProof="0" dirty="0">
                <a:solidFill>
                  <a:srgbClr val="000000"/>
                </a:solidFill>
              </a:rPr>
              <a:t> was 4.8 log (1.3 ' 6.5). Of the 123 patients with baseline resistance results, 89 (68.5%) had thymidine </a:t>
            </a:r>
            <a:r>
              <a:rPr lang="en-GB" i="0" noProof="0" dirty="0" err="1">
                <a:solidFill>
                  <a:srgbClr val="000000"/>
                </a:solidFill>
              </a:rPr>
              <a:t>analog</a:t>
            </a:r>
            <a:r>
              <a:rPr lang="en-GB" i="0" noProof="0" dirty="0">
                <a:solidFill>
                  <a:srgbClr val="000000"/>
                </a:solidFill>
              </a:rPr>
              <a:t> mutations (</a:t>
            </a:r>
            <a:r>
              <a:rPr lang="en-GB" i="0" noProof="0" dirty="0" err="1">
                <a:solidFill>
                  <a:srgbClr val="000000"/>
                </a:solidFill>
              </a:rPr>
              <a:t>TAMs</a:t>
            </a:r>
            <a:r>
              <a:rPr lang="en-GB" i="0" noProof="0" dirty="0">
                <a:solidFill>
                  <a:srgbClr val="000000"/>
                </a:solidFill>
              </a:rPr>
              <a:t>), 62.9% (n=56/89) TAM1 and 73.0% (n=65/89) TAM2 pathways. PI resistance mutations were observed in 71 (79.8%), with 70.4% (n=50/71) having accumulated &gt;3 PI mutations. At six months on </a:t>
            </a:r>
            <a:r>
              <a:rPr lang="en-GB" i="0" noProof="0" dirty="0" err="1">
                <a:solidFill>
                  <a:srgbClr val="000000"/>
                </a:solidFill>
              </a:rPr>
              <a:t>DRV</a:t>
            </a:r>
            <a:r>
              <a:rPr lang="en-GB" i="0" noProof="0" dirty="0">
                <a:solidFill>
                  <a:srgbClr val="000000"/>
                </a:solidFill>
              </a:rPr>
              <a:t>/</a:t>
            </a:r>
            <a:r>
              <a:rPr lang="en-GB" i="0" noProof="0" dirty="0" err="1">
                <a:solidFill>
                  <a:srgbClr val="000000"/>
                </a:solidFill>
              </a:rPr>
              <a:t>ETR</a:t>
            </a:r>
            <a:r>
              <a:rPr lang="en-GB" i="0" noProof="0" dirty="0">
                <a:solidFill>
                  <a:srgbClr val="000000"/>
                </a:solidFill>
              </a:rPr>
              <a:t>-based third-line ART, of the 58 participants with </a:t>
            </a:r>
            <a:r>
              <a:rPr lang="en-GB" i="0" noProof="0" dirty="0" err="1">
                <a:solidFill>
                  <a:srgbClr val="000000"/>
                </a:solidFill>
              </a:rPr>
              <a:t>VL</a:t>
            </a:r>
            <a:r>
              <a:rPr lang="en-GB" i="0" noProof="0" dirty="0">
                <a:solidFill>
                  <a:srgbClr val="000000"/>
                </a:solidFill>
              </a:rPr>
              <a:t> results, 72.4% (n=42/58) had viral suppression. At 12 months on third-line ART, of 36 participants with </a:t>
            </a:r>
            <a:r>
              <a:rPr lang="en-GB" i="0" noProof="0" dirty="0" err="1">
                <a:solidFill>
                  <a:srgbClr val="000000"/>
                </a:solidFill>
              </a:rPr>
              <a:t>VL</a:t>
            </a:r>
            <a:r>
              <a:rPr lang="en-GB" i="0" noProof="0" dirty="0">
                <a:solidFill>
                  <a:srgbClr val="000000"/>
                </a:solidFill>
              </a:rPr>
              <a:t> results, 80.6% (n=29/36) had viral suppression.</a:t>
            </a:r>
            <a:r>
              <a:rPr lang="en-GB" noProof="0" dirty="0"/>
              <a:t/>
            </a:r>
            <a:br>
              <a:rPr lang="en-GB" noProof="0" dirty="0"/>
            </a:br>
            <a:endParaRPr lang="en-GB" noProof="0" dirty="0"/>
          </a:p>
          <a:p>
            <a:pPr marL="0" marR="0" lvl="0" indent="0" algn="l" rtl="0">
              <a:lnSpc>
                <a:spcPct val="100000"/>
              </a:lnSpc>
              <a:spcBef>
                <a:spcPts val="0"/>
              </a:spcBef>
              <a:spcAft>
                <a:spcPts val="0"/>
              </a:spcAft>
              <a:buClr>
                <a:srgbClr val="000000"/>
              </a:buClr>
              <a:buSzPts val="1200"/>
              <a:buFont typeface="Roboto Condensed"/>
              <a:buNone/>
            </a:pPr>
            <a:r>
              <a:rPr lang="en-GB" b="1" i="0" noProof="0" dirty="0">
                <a:solidFill>
                  <a:srgbClr val="000000"/>
                </a:solidFill>
              </a:rPr>
              <a:t>CONCLUSIONS</a:t>
            </a:r>
          </a:p>
          <a:p>
            <a:pPr marL="0" marR="0" lvl="0" indent="0" algn="l" rtl="0">
              <a:lnSpc>
                <a:spcPct val="100000"/>
              </a:lnSpc>
              <a:spcBef>
                <a:spcPts val="0"/>
              </a:spcBef>
              <a:spcAft>
                <a:spcPts val="0"/>
              </a:spcAft>
              <a:buClr>
                <a:srgbClr val="000000"/>
              </a:buClr>
              <a:buSzPts val="1200"/>
              <a:buFont typeface="Roboto Condensed"/>
              <a:buNone/>
            </a:pPr>
            <a:r>
              <a:rPr lang="en-GB" i="0" noProof="0" dirty="0">
                <a:solidFill>
                  <a:srgbClr val="000000"/>
                </a:solidFill>
              </a:rPr>
              <a:t>Treatment-experienced paediatric and adolescent patients failing a second-line PI-based ART had high-level HIV viremia and high levels of </a:t>
            </a:r>
            <a:r>
              <a:rPr lang="en-GB" i="0" noProof="0" dirty="0" err="1">
                <a:solidFill>
                  <a:srgbClr val="000000"/>
                </a:solidFill>
              </a:rPr>
              <a:t>NRTI</a:t>
            </a:r>
            <a:r>
              <a:rPr lang="en-GB" i="0" noProof="0" dirty="0">
                <a:solidFill>
                  <a:srgbClr val="000000"/>
                </a:solidFill>
              </a:rPr>
              <a:t> thymidine </a:t>
            </a:r>
            <a:r>
              <a:rPr lang="en-GB" i="0" noProof="0" dirty="0" err="1">
                <a:solidFill>
                  <a:srgbClr val="000000"/>
                </a:solidFill>
              </a:rPr>
              <a:t>analog</a:t>
            </a:r>
            <a:r>
              <a:rPr lang="en-GB" i="0" noProof="0" dirty="0">
                <a:solidFill>
                  <a:srgbClr val="000000"/>
                </a:solidFill>
              </a:rPr>
              <a:t> and PI mutations. Among those patients with </a:t>
            </a:r>
            <a:r>
              <a:rPr lang="en-GB" i="0" noProof="0" dirty="0" err="1">
                <a:solidFill>
                  <a:srgbClr val="000000"/>
                </a:solidFill>
              </a:rPr>
              <a:t>VL</a:t>
            </a:r>
            <a:r>
              <a:rPr lang="en-GB" i="0" noProof="0" dirty="0">
                <a:solidFill>
                  <a:srgbClr val="000000"/>
                </a:solidFill>
              </a:rPr>
              <a:t> results available at six and 12 months on third-line ART containing </a:t>
            </a:r>
            <a:r>
              <a:rPr lang="en-GB" i="0" noProof="0" dirty="0" err="1">
                <a:solidFill>
                  <a:srgbClr val="000000"/>
                </a:solidFill>
              </a:rPr>
              <a:t>DRV</a:t>
            </a:r>
            <a:r>
              <a:rPr lang="en-GB" i="0" noProof="0" dirty="0">
                <a:solidFill>
                  <a:srgbClr val="000000"/>
                </a:solidFill>
              </a:rPr>
              <a:t> and/or </a:t>
            </a:r>
            <a:r>
              <a:rPr lang="en-GB" i="0" noProof="0" dirty="0" err="1">
                <a:solidFill>
                  <a:srgbClr val="000000"/>
                </a:solidFill>
              </a:rPr>
              <a:t>ETR</a:t>
            </a:r>
            <a:r>
              <a:rPr lang="en-GB" i="0" noProof="0" dirty="0">
                <a:solidFill>
                  <a:srgbClr val="000000"/>
                </a:solidFill>
              </a:rPr>
              <a:t>, the majority achieved virologic suppression.</a:t>
            </a:r>
            <a:endParaRPr lang="en-GB" noProof="0" dirty="0"/>
          </a:p>
        </p:txBody>
      </p:sp>
      <p:sp>
        <p:nvSpPr>
          <p:cNvPr id="111" name="Google Shape;11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66752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Roboto Condensed"/>
              <a:buNone/>
            </a:pPr>
            <a:r>
              <a:rPr lang="en-GB" b="1" i="0" noProof="0" dirty="0">
                <a:solidFill>
                  <a:srgbClr val="333333"/>
                </a:solidFill>
              </a:rPr>
              <a:t>HIV infection and unsafe injection practice among children in Sindh, Pakistan: A case-control study of an outbreak</a:t>
            </a:r>
            <a:endParaRPr lang="en-GB" noProof="0" dirty="0"/>
          </a:p>
          <a:p>
            <a:pPr marL="0" marR="0" lvl="0" indent="0" algn="l" rtl="0">
              <a:lnSpc>
                <a:spcPct val="100000"/>
              </a:lnSpc>
              <a:spcBef>
                <a:spcPts val="0"/>
              </a:spcBef>
              <a:spcAft>
                <a:spcPts val="0"/>
              </a:spcAft>
              <a:buClr>
                <a:srgbClr val="333333"/>
              </a:buClr>
              <a:buSzPts val="1200"/>
              <a:buFont typeface="Roboto Condensed"/>
              <a:buNone/>
            </a:pPr>
            <a:r>
              <a:rPr lang="en-GB" i="0" noProof="0" dirty="0">
                <a:solidFill>
                  <a:srgbClr val="333333"/>
                </a:solidFill>
              </a:rPr>
              <a:t>Fatima Mir</a:t>
            </a:r>
            <a:endParaRPr lang="en-GB" noProof="0" dirty="0"/>
          </a:p>
          <a:p>
            <a:pPr marL="0" lvl="0" indent="0" algn="l" rtl="0">
              <a:spcBef>
                <a:spcPts val="0"/>
              </a:spcBef>
              <a:spcAft>
                <a:spcPts val="0"/>
              </a:spcAft>
              <a:buNone/>
            </a:pPr>
            <a:r>
              <a:rPr lang="en-GB" b="1" i="0" noProof="0" dirty="0">
                <a:solidFill>
                  <a:srgbClr val="000000"/>
                </a:solidFill>
              </a:rPr>
              <a:t/>
            </a:r>
            <a:br>
              <a:rPr lang="en-GB" b="1" i="0" noProof="0" dirty="0">
                <a:solidFill>
                  <a:srgbClr val="000000"/>
                </a:solidFill>
              </a:rPr>
            </a:br>
            <a:r>
              <a:rPr lang="en-GB" b="1" i="0" noProof="0" dirty="0">
                <a:solidFill>
                  <a:srgbClr val="000000"/>
                </a:solidFill>
              </a:rPr>
              <a:t>BACKGROUND</a:t>
            </a:r>
          </a:p>
          <a:p>
            <a:pPr marL="0" lvl="0" indent="0" algn="l" rtl="0">
              <a:spcBef>
                <a:spcPts val="0"/>
              </a:spcBef>
              <a:spcAft>
                <a:spcPts val="0"/>
              </a:spcAft>
              <a:buNone/>
            </a:pPr>
            <a:r>
              <a:rPr lang="en-GB" i="0" noProof="0" dirty="0">
                <a:solidFill>
                  <a:srgbClr val="000000"/>
                </a:solidFill>
              </a:rPr>
              <a:t>An HIV outbreak unfolded in Larkana District, Sindh, Pakistan, in April 2019. By December 2019, 1,167 children had tested positive for HIV. Our study evaluates risk factors for HIV in this population.</a:t>
            </a:r>
            <a:r>
              <a:rPr lang="en-GB" noProof="0" dirty="0"/>
              <a:t/>
            </a:r>
            <a:br>
              <a:rPr lang="en-GB" noProof="0" dirty="0"/>
            </a:br>
            <a:endParaRPr lang="en-GB" noProof="0" dirty="0"/>
          </a:p>
          <a:p>
            <a:pPr marL="0" lvl="0" indent="0" algn="l" rtl="0">
              <a:spcBef>
                <a:spcPts val="0"/>
              </a:spcBef>
              <a:spcAft>
                <a:spcPts val="0"/>
              </a:spcAft>
              <a:buNone/>
            </a:pPr>
            <a:r>
              <a:rPr lang="en-GB" b="1" i="0" noProof="0" dirty="0">
                <a:solidFill>
                  <a:srgbClr val="000000"/>
                </a:solidFill>
              </a:rPr>
              <a:t>METHODS</a:t>
            </a:r>
          </a:p>
          <a:p>
            <a:pPr marL="0" lvl="0" indent="0" algn="l" rtl="0">
              <a:spcBef>
                <a:spcPts val="0"/>
              </a:spcBef>
              <a:spcAft>
                <a:spcPts val="0"/>
              </a:spcAft>
              <a:buNone/>
            </a:pPr>
            <a:r>
              <a:rPr lang="en-GB" i="0" noProof="0" dirty="0">
                <a:solidFill>
                  <a:srgbClr val="000000"/>
                </a:solidFill>
              </a:rPr>
              <a:t>We conducted a household-based, individually matched, case-control study. Cases (children aged &lt;16 years registered for paediatric HIV care in Larkana City) and controls (HIV-uninfected children matched 1:1 by age, sex and neighbourhood) were sampled concurrently. Serum was collected from all participants for hepatitis B and C serology. Mothers of all participants were tested for HIV. Adjusted odds ratios (</a:t>
            </a:r>
            <a:r>
              <a:rPr lang="en-GB" i="0" noProof="0" dirty="0" err="1">
                <a:solidFill>
                  <a:srgbClr val="000000"/>
                </a:solidFill>
              </a:rPr>
              <a:t>aOR</a:t>
            </a:r>
            <a:r>
              <a:rPr lang="en-GB" i="0" noProof="0" dirty="0">
                <a:solidFill>
                  <a:srgbClr val="000000"/>
                </a:solidFill>
              </a:rPr>
              <a:t>) were estimated using conditional logistic regression to assess factors associated with HIV infection.</a:t>
            </a:r>
            <a:r>
              <a:rPr lang="en-GB" noProof="0" dirty="0"/>
              <a:t/>
            </a:r>
            <a:br>
              <a:rPr lang="en-GB" noProof="0" dirty="0"/>
            </a:br>
            <a:endParaRPr lang="en-GB" noProof="0" dirty="0"/>
          </a:p>
          <a:p>
            <a:pPr marL="0" lvl="0" indent="0" algn="l" rtl="0">
              <a:spcBef>
                <a:spcPts val="0"/>
              </a:spcBef>
              <a:spcAft>
                <a:spcPts val="0"/>
              </a:spcAft>
              <a:buNone/>
            </a:pPr>
            <a:r>
              <a:rPr lang="en-GB" b="1" i="0" noProof="0" dirty="0">
                <a:solidFill>
                  <a:srgbClr val="000000"/>
                </a:solidFill>
              </a:rPr>
              <a:t>RESULTS</a:t>
            </a:r>
          </a:p>
          <a:p>
            <a:pPr marL="0" lvl="0" indent="0" algn="l" rtl="0">
              <a:spcBef>
                <a:spcPts val="0"/>
              </a:spcBef>
              <a:spcAft>
                <a:spcPts val="0"/>
              </a:spcAft>
              <a:buNone/>
            </a:pPr>
            <a:r>
              <a:rPr lang="en-GB" i="0" noProof="0" dirty="0">
                <a:solidFill>
                  <a:srgbClr val="000000"/>
                </a:solidFill>
              </a:rPr>
              <a:t>From 3 July to 26 December 2019, 403 HIV cases and 403 individually matched controls were recruited. Prevalence of HBV surface antigen and HCV antibodies were 18.4% (95% CI 14.7-22.5) and 6.5% (95% CI 4.3-9.3), respectively, among cases and 5.2% (3.3-7.9) and 1.0% (0.3-2.5), respectively, among controls. Only 7.0% of cases had HIV-positive mothers. In the six months prior to HIV testing, 228 (56.6%) cases and 32 (7.9%) controls reported &gt;10 injections, and 294 (72.7%) cases and 78 (19.3%) controls had received an infusion. At least one blood transfusion was reported in 56 (13.9%) cases and 3 (0.7%) controls. HIV infection was independently associated with mother's occupation, history of blood transfusion (</a:t>
            </a:r>
            <a:r>
              <a:rPr lang="en-GB" i="0" noProof="0" dirty="0" err="1">
                <a:solidFill>
                  <a:srgbClr val="000000"/>
                </a:solidFill>
              </a:rPr>
              <a:t>aOR</a:t>
            </a:r>
            <a:r>
              <a:rPr lang="en-GB" i="0" noProof="0" dirty="0">
                <a:solidFill>
                  <a:srgbClr val="000000"/>
                </a:solidFill>
              </a:rPr>
              <a:t> 115.6, 95% CI 6.4-2091) and history of more injections/infusions (</a:t>
            </a:r>
            <a:r>
              <a:rPr lang="en-GB" i="0" noProof="0" dirty="0" err="1">
                <a:solidFill>
                  <a:srgbClr val="000000"/>
                </a:solidFill>
              </a:rPr>
              <a:t>aOR</a:t>
            </a:r>
            <a:r>
              <a:rPr lang="en-GB" i="0" noProof="0" dirty="0">
                <a:solidFill>
                  <a:srgbClr val="000000"/>
                </a:solidFill>
              </a:rPr>
              <a:t> 1.5, 95% CI 1.2-1.9), more than one visit to a government hospital (aOR19.9, 95% CI 2.6-155.2) and more visits to private clinics (</a:t>
            </a:r>
            <a:r>
              <a:rPr lang="en-GB" i="0" noProof="0" dirty="0" err="1">
                <a:solidFill>
                  <a:srgbClr val="000000"/>
                </a:solidFill>
              </a:rPr>
              <a:t>aOR</a:t>
            </a:r>
            <a:r>
              <a:rPr lang="en-GB" i="0" noProof="0" dirty="0">
                <a:solidFill>
                  <a:srgbClr val="000000"/>
                </a:solidFill>
              </a:rPr>
              <a:t> 3.1, 95% CI 1.9-5.2) in the six months prior to HIV testing.</a:t>
            </a:r>
            <a:r>
              <a:rPr lang="en-GB" noProof="0" dirty="0"/>
              <a:t/>
            </a:r>
            <a:br>
              <a:rPr lang="en-GB" noProof="0" dirty="0"/>
            </a:br>
            <a:endParaRPr lang="en-GB" noProof="0" dirty="0"/>
          </a:p>
          <a:p>
            <a:pPr marL="0" lvl="0" indent="0" algn="l" rtl="0">
              <a:spcBef>
                <a:spcPts val="0"/>
              </a:spcBef>
              <a:spcAft>
                <a:spcPts val="0"/>
              </a:spcAft>
              <a:buNone/>
            </a:pPr>
            <a:r>
              <a:rPr lang="en-GB" b="1" i="0" noProof="0" dirty="0">
                <a:solidFill>
                  <a:srgbClr val="000000"/>
                </a:solidFill>
              </a:rPr>
              <a:t>CONCLUSIONS</a:t>
            </a:r>
          </a:p>
          <a:p>
            <a:pPr marL="0" lvl="0" indent="0" algn="l" rtl="0">
              <a:spcBef>
                <a:spcPts val="0"/>
              </a:spcBef>
              <a:spcAft>
                <a:spcPts val="0"/>
              </a:spcAft>
              <a:buNone/>
            </a:pPr>
            <a:r>
              <a:rPr lang="en-GB" i="0" noProof="0" dirty="0">
                <a:solidFill>
                  <a:srgbClr val="000000"/>
                </a:solidFill>
              </a:rPr>
              <a:t>HIV infection was associated with blood transfusion, multiple recent injections or infusions and more visits to healthcare facilities in this population. This establishes that the most likely mode of transmission in this outbreak was parenteral (unsafe injection).</a:t>
            </a:r>
            <a:r>
              <a:rPr lang="en-GB" noProof="0" dirty="0"/>
              <a:t/>
            </a:r>
            <a:br>
              <a:rPr lang="en-GB" noProof="0" dirty="0"/>
            </a:br>
            <a:endParaRPr lang="en-GB" noProof="0" dirty="0"/>
          </a:p>
          <a:p>
            <a:pPr marL="0" lvl="0" indent="0" algn="l" rtl="0">
              <a:spcBef>
                <a:spcPts val="0"/>
              </a:spcBef>
              <a:spcAft>
                <a:spcPts val="0"/>
              </a:spcAft>
              <a:buNone/>
            </a:pPr>
            <a:r>
              <a:rPr lang="en-GB" i="0" noProof="0" dirty="0">
                <a:solidFill>
                  <a:srgbClr val="000000"/>
                </a:solidFill>
              </a:rPr>
              <a:t>Funding: Department of Paediatrics and Child Health, Aga Khan University, Karachi, Pakistan</a:t>
            </a:r>
            <a:endParaRPr lang="en-GB" noProof="0" dirty="0"/>
          </a:p>
        </p:txBody>
      </p:sp>
      <p:sp>
        <p:nvSpPr>
          <p:cNvPr id="125" name="Google Shape;1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04963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0" noProof="0" dirty="0">
                <a:solidFill>
                  <a:srgbClr val="333333"/>
                </a:solidFill>
              </a:rPr>
              <a:t>Viral suppression by delivery and birth outcomes among pregnant women living with HIV using dolutegravir in the United States: A comparative effectiveness and safety analysis</a:t>
            </a:r>
            <a:endParaRPr lang="en-GB" noProof="0" dirty="0"/>
          </a:p>
          <a:p>
            <a:pPr marL="0" lvl="0" indent="0" algn="l" rtl="0">
              <a:spcBef>
                <a:spcPts val="0"/>
              </a:spcBef>
              <a:spcAft>
                <a:spcPts val="0"/>
              </a:spcAft>
              <a:buNone/>
            </a:pPr>
            <a:r>
              <a:rPr lang="en-GB" i="0" noProof="0" dirty="0" err="1">
                <a:solidFill>
                  <a:srgbClr val="333333"/>
                </a:solidFill>
              </a:rPr>
              <a:t>Kunjal</a:t>
            </a:r>
            <a:r>
              <a:rPr lang="en-GB" i="0" noProof="0" dirty="0">
                <a:solidFill>
                  <a:srgbClr val="333333"/>
                </a:solidFill>
              </a:rPr>
              <a:t> Patel</a:t>
            </a:r>
            <a:endParaRPr lang="en-GB" noProof="0" dirty="0"/>
          </a:p>
          <a:p>
            <a:pPr marL="0" lvl="0" indent="0" algn="l" rtl="0">
              <a:spcBef>
                <a:spcPts val="0"/>
              </a:spcBef>
              <a:spcAft>
                <a:spcPts val="0"/>
              </a:spcAft>
              <a:buNone/>
            </a:pPr>
            <a:endParaRPr lang="en-GB" b="1" i="0" noProof="0" dirty="0">
              <a:solidFill>
                <a:srgbClr val="000000"/>
              </a:solidFill>
            </a:endParaRPr>
          </a:p>
          <a:p>
            <a:pPr marL="0" lvl="0" indent="0" algn="l" rtl="0">
              <a:spcBef>
                <a:spcPts val="0"/>
              </a:spcBef>
              <a:spcAft>
                <a:spcPts val="0"/>
              </a:spcAft>
              <a:buNone/>
            </a:pPr>
            <a:r>
              <a:rPr lang="en-GB" b="1" i="0" noProof="0" dirty="0">
                <a:solidFill>
                  <a:srgbClr val="000000"/>
                </a:solidFill>
              </a:rPr>
              <a:t>BACKGROUND</a:t>
            </a:r>
          </a:p>
          <a:p>
            <a:pPr marL="0" lvl="0" indent="0" algn="l" rtl="0">
              <a:spcBef>
                <a:spcPts val="0"/>
              </a:spcBef>
              <a:spcAft>
                <a:spcPts val="0"/>
              </a:spcAft>
              <a:buNone/>
            </a:pPr>
            <a:r>
              <a:rPr lang="en-GB" i="0" noProof="0" dirty="0">
                <a:solidFill>
                  <a:srgbClr val="000000"/>
                </a:solidFill>
              </a:rPr>
              <a:t>Limited data exist on the effectiveness and safety of dolutegravir (DTG)-based antiretroviral therapy (ART) during pregnancy. We compared maternal viral suppression at delivery and infant birth outcomes among women living with HIV in the US who received DTG-based ART versus alternate preferred ART.</a:t>
            </a:r>
            <a:endParaRPr lang="en-GB" noProof="0" dirty="0"/>
          </a:p>
          <a:p>
            <a:pPr marL="0" lvl="0" indent="0" algn="l" rtl="0">
              <a:spcBef>
                <a:spcPts val="0"/>
              </a:spcBef>
              <a:spcAft>
                <a:spcPts val="0"/>
              </a:spcAft>
              <a:buNone/>
            </a:pPr>
            <a:endParaRPr lang="en-GB" b="1" i="0" noProof="0" dirty="0">
              <a:solidFill>
                <a:srgbClr val="000000"/>
              </a:solidFill>
            </a:endParaRPr>
          </a:p>
          <a:p>
            <a:pPr marL="0" lvl="0" indent="0" algn="l" rtl="0">
              <a:spcBef>
                <a:spcPts val="0"/>
              </a:spcBef>
              <a:spcAft>
                <a:spcPts val="0"/>
              </a:spcAft>
              <a:buNone/>
            </a:pPr>
            <a:r>
              <a:rPr lang="en-GB" b="1" i="0" noProof="0" dirty="0">
                <a:solidFill>
                  <a:srgbClr val="000000"/>
                </a:solidFill>
              </a:rPr>
              <a:t>METHODS</a:t>
            </a:r>
          </a:p>
          <a:p>
            <a:pPr marL="0" lvl="0" indent="0" algn="l" rtl="0">
              <a:spcBef>
                <a:spcPts val="0"/>
              </a:spcBef>
              <a:spcAft>
                <a:spcPts val="0"/>
              </a:spcAft>
              <a:buNone/>
            </a:pPr>
            <a:r>
              <a:rPr lang="en-GB" i="0" noProof="0" dirty="0">
                <a:solidFill>
                  <a:srgbClr val="000000"/>
                </a:solidFill>
              </a:rPr>
              <a:t>Women enrolled in the </a:t>
            </a:r>
            <a:r>
              <a:rPr lang="en-GB" i="0" noProof="0" dirty="0" err="1">
                <a:solidFill>
                  <a:srgbClr val="000000"/>
                </a:solidFill>
              </a:rPr>
              <a:t>Pediatric</a:t>
            </a:r>
            <a:r>
              <a:rPr lang="en-GB" i="0" noProof="0" dirty="0">
                <a:solidFill>
                  <a:srgbClr val="000000"/>
                </a:solidFill>
              </a:rPr>
              <a:t> HIV/AIDS Cohort Study from 2007 to 2019 whose initial ART in pregnancy included DTG, atazanavir/ritonavir (ATV/r), darunavir/ritonavir (</a:t>
            </a:r>
            <a:r>
              <a:rPr lang="en-GB" i="0" noProof="0" dirty="0" err="1">
                <a:solidFill>
                  <a:srgbClr val="000000"/>
                </a:solidFill>
              </a:rPr>
              <a:t>DRV</a:t>
            </a:r>
            <a:r>
              <a:rPr lang="en-GB" i="0" noProof="0" dirty="0">
                <a:solidFill>
                  <a:srgbClr val="000000"/>
                </a:solidFill>
              </a:rPr>
              <a:t>/r), rilpivirine (</a:t>
            </a:r>
            <a:r>
              <a:rPr lang="en-GB" i="0" noProof="0" dirty="0" err="1">
                <a:solidFill>
                  <a:srgbClr val="000000"/>
                </a:solidFill>
              </a:rPr>
              <a:t>RPV</a:t>
            </a:r>
            <a:r>
              <a:rPr lang="en-GB" i="0" noProof="0" dirty="0">
                <a:solidFill>
                  <a:srgbClr val="000000"/>
                </a:solidFill>
              </a:rPr>
              <a:t>), </a:t>
            </a:r>
            <a:r>
              <a:rPr lang="en-GB" i="0" noProof="0" dirty="0" err="1">
                <a:solidFill>
                  <a:srgbClr val="000000"/>
                </a:solidFill>
              </a:rPr>
              <a:t>raltegravir</a:t>
            </a:r>
            <a:r>
              <a:rPr lang="en-GB" i="0" noProof="0" dirty="0">
                <a:solidFill>
                  <a:srgbClr val="000000"/>
                </a:solidFill>
              </a:rPr>
              <a:t> (</a:t>
            </a:r>
            <a:r>
              <a:rPr lang="en-GB" i="0" noProof="0" dirty="0" err="1">
                <a:solidFill>
                  <a:srgbClr val="000000"/>
                </a:solidFill>
              </a:rPr>
              <a:t>RAL</a:t>
            </a:r>
            <a:r>
              <a:rPr lang="en-GB" i="0" noProof="0" dirty="0">
                <a:solidFill>
                  <a:srgbClr val="000000"/>
                </a:solidFill>
              </a:rPr>
              <a:t>) or elvitegravir/cobicistat (</a:t>
            </a:r>
            <a:r>
              <a:rPr lang="en-GB" i="0" noProof="0" dirty="0" err="1">
                <a:solidFill>
                  <a:srgbClr val="000000"/>
                </a:solidFill>
              </a:rPr>
              <a:t>EVG</a:t>
            </a:r>
            <a:r>
              <a:rPr lang="en-GB" i="0" noProof="0" dirty="0">
                <a:solidFill>
                  <a:srgbClr val="000000"/>
                </a:solidFill>
              </a:rPr>
              <a:t>/c) were eligible. Viral suppression (&lt;400 copies/mL) by delivery and adverse birth outcomes (preterm birth [&lt;37 weeks gestation], low birth weight [LBW, &lt;2,500 grams], small-for-gestational-age [SGA, &lt;10th percentile for gestational age] and any adverse birth outcome) were evaluated. We estimated risk differences for each outcome comparing each alternate ART with DTG separately, adjusting for potential confounders.</a:t>
            </a:r>
            <a:r>
              <a:rPr lang="en-GB" noProof="0" dirty="0"/>
              <a:t/>
            </a:r>
            <a:br>
              <a:rPr lang="en-GB" noProof="0" dirty="0"/>
            </a:br>
            <a:endParaRPr lang="en-GB" noProof="0" dirty="0"/>
          </a:p>
          <a:p>
            <a:pPr marL="0" lvl="0" indent="0" algn="l" rtl="0">
              <a:spcBef>
                <a:spcPts val="0"/>
              </a:spcBef>
              <a:spcAft>
                <a:spcPts val="0"/>
              </a:spcAft>
              <a:buNone/>
            </a:pPr>
            <a:r>
              <a:rPr lang="en-GB" b="1" i="0" noProof="0" dirty="0">
                <a:solidFill>
                  <a:srgbClr val="000000"/>
                </a:solidFill>
              </a:rPr>
              <a:t>RESULTS</a:t>
            </a:r>
          </a:p>
          <a:p>
            <a:pPr marL="0" lvl="0" indent="0" algn="l" rtl="0">
              <a:spcBef>
                <a:spcPts val="0"/>
              </a:spcBef>
              <a:spcAft>
                <a:spcPts val="0"/>
              </a:spcAft>
              <a:buNone/>
            </a:pPr>
            <a:r>
              <a:rPr lang="en-GB" i="0" noProof="0" dirty="0">
                <a:solidFill>
                  <a:srgbClr val="000000"/>
                </a:solidFill>
              </a:rPr>
              <a:t>In total, 101 women were exposed to DTG as part of their initial ART in pregnancy, 446 to ATV/r, 172 to </a:t>
            </a:r>
            <a:r>
              <a:rPr lang="en-GB" i="0" noProof="0" dirty="0" err="1">
                <a:solidFill>
                  <a:srgbClr val="000000"/>
                </a:solidFill>
              </a:rPr>
              <a:t>DRV</a:t>
            </a:r>
            <a:r>
              <a:rPr lang="en-GB" i="0" noProof="0" dirty="0">
                <a:solidFill>
                  <a:srgbClr val="000000"/>
                </a:solidFill>
              </a:rPr>
              <a:t>/r, 232 to </a:t>
            </a:r>
            <a:r>
              <a:rPr lang="en-GB" i="0" noProof="0" dirty="0" err="1">
                <a:solidFill>
                  <a:srgbClr val="000000"/>
                </a:solidFill>
              </a:rPr>
              <a:t>RPV</a:t>
            </a:r>
            <a:r>
              <a:rPr lang="en-GB" i="0" noProof="0" dirty="0">
                <a:solidFill>
                  <a:srgbClr val="000000"/>
                </a:solidFill>
              </a:rPr>
              <a:t>, 79 to </a:t>
            </a:r>
            <a:r>
              <a:rPr lang="en-GB" i="0" noProof="0" dirty="0" err="1">
                <a:solidFill>
                  <a:srgbClr val="000000"/>
                </a:solidFill>
              </a:rPr>
              <a:t>RAL</a:t>
            </a:r>
            <a:r>
              <a:rPr lang="en-GB" i="0" noProof="0" dirty="0">
                <a:solidFill>
                  <a:srgbClr val="000000"/>
                </a:solidFill>
              </a:rPr>
              <a:t> and 129 to </a:t>
            </a:r>
            <a:r>
              <a:rPr lang="en-GB" i="0" noProof="0" dirty="0" err="1">
                <a:solidFill>
                  <a:srgbClr val="000000"/>
                </a:solidFill>
              </a:rPr>
              <a:t>EVG</a:t>
            </a:r>
            <a:r>
              <a:rPr lang="en-GB" i="0" noProof="0" dirty="0">
                <a:solidFill>
                  <a:srgbClr val="000000"/>
                </a:solidFill>
              </a:rPr>
              <a:t>/c. Women were predominantly non-Hispanic and Black (66%) and 51% initiated ART prior to conception. Alcohol and illicit drug use was more common among women receiving DTG. CD4 counts were lower and viral loads higher early in pregnancy among women on </a:t>
            </a:r>
            <a:r>
              <a:rPr lang="en-GB" i="0" noProof="0" dirty="0" err="1">
                <a:solidFill>
                  <a:srgbClr val="000000"/>
                </a:solidFill>
              </a:rPr>
              <a:t>DRV</a:t>
            </a:r>
            <a:r>
              <a:rPr lang="en-GB" i="0" noProof="0" dirty="0">
                <a:solidFill>
                  <a:srgbClr val="000000"/>
                </a:solidFill>
              </a:rPr>
              <a:t>/r compared with DTG.</a:t>
            </a:r>
            <a:r>
              <a:rPr lang="en-GB" noProof="0" dirty="0"/>
              <a:t/>
            </a:r>
            <a:br>
              <a:rPr lang="en-GB" noProof="0" dirty="0"/>
            </a:br>
            <a:r>
              <a:rPr lang="en-GB" noProof="0" dirty="0"/>
              <a:t/>
            </a:r>
            <a:br>
              <a:rPr lang="en-GB" noProof="0" dirty="0"/>
            </a:br>
            <a:r>
              <a:rPr lang="en-GB" i="0" noProof="0" dirty="0">
                <a:solidFill>
                  <a:srgbClr val="000000"/>
                </a:solidFill>
              </a:rPr>
              <a:t>DTG-based ART was more effective in achieving viral suppression by the end of pregnancy compared with ATV/r and </a:t>
            </a:r>
            <a:r>
              <a:rPr lang="en-GB" i="0" noProof="0" dirty="0" err="1">
                <a:solidFill>
                  <a:srgbClr val="000000"/>
                </a:solidFill>
              </a:rPr>
              <a:t>RAL</a:t>
            </a:r>
            <a:r>
              <a:rPr lang="en-GB" i="0" noProof="0" dirty="0">
                <a:solidFill>
                  <a:srgbClr val="000000"/>
                </a:solidFill>
              </a:rPr>
              <a:t>-based ART (Table). Estimated risks of preterm birth ranged from 11.0% to 18.1%, but there were no substantial differences in risks when comparing alternate ART with DTG-based ART. Estimated risks of LBW were increased for ATV/r and </a:t>
            </a:r>
            <a:r>
              <a:rPr lang="en-GB" i="0" noProof="0" dirty="0" err="1">
                <a:solidFill>
                  <a:srgbClr val="000000"/>
                </a:solidFill>
              </a:rPr>
              <a:t>RAL</a:t>
            </a:r>
            <a:r>
              <a:rPr lang="en-GB" i="0" noProof="0" dirty="0">
                <a:solidFill>
                  <a:srgbClr val="000000"/>
                </a:solidFill>
              </a:rPr>
              <a:t>-based ART by 6.2% and 8.3%, respectively, compared with DTG-based ART. Estimated risk of SGA was substantially higher for </a:t>
            </a:r>
            <a:r>
              <a:rPr lang="en-GB" i="0" noProof="0" dirty="0" err="1">
                <a:solidFill>
                  <a:srgbClr val="000000"/>
                </a:solidFill>
              </a:rPr>
              <a:t>RAL</a:t>
            </a:r>
            <a:r>
              <a:rPr lang="en-GB" i="0" noProof="0" dirty="0">
                <a:solidFill>
                  <a:srgbClr val="000000"/>
                </a:solidFill>
              </a:rPr>
              <a:t> than for DTG-based ART (14.5% vs. 7.5%). Risks of any adverse birth outcome ranged from 20.4% to 27.1% across regimens, with a 6.6% higher risk for </a:t>
            </a:r>
            <a:r>
              <a:rPr lang="en-GB" i="0" noProof="0" dirty="0" err="1">
                <a:solidFill>
                  <a:srgbClr val="000000"/>
                </a:solidFill>
              </a:rPr>
              <a:t>RAL</a:t>
            </a:r>
            <a:r>
              <a:rPr lang="en-GB" i="0" noProof="0" dirty="0">
                <a:solidFill>
                  <a:srgbClr val="000000"/>
                </a:solidFill>
              </a:rPr>
              <a:t>-based compared with DTG-based ART.</a:t>
            </a:r>
            <a:r>
              <a:rPr lang="en-GB" noProof="0" dirty="0"/>
              <a:t/>
            </a:r>
            <a:br>
              <a:rPr lang="en-GB" noProof="0" dirty="0"/>
            </a:br>
            <a:r>
              <a:rPr lang="en-GB" noProof="0" dirty="0"/>
              <a:t/>
            </a:r>
            <a:br>
              <a:rPr lang="en-GB" noProof="0" dirty="0"/>
            </a:br>
            <a:r>
              <a:rPr lang="en-GB" b="1" i="0" noProof="0" dirty="0">
                <a:solidFill>
                  <a:srgbClr val="000000"/>
                </a:solidFill>
              </a:rPr>
              <a:t>CONCLUSIONS</a:t>
            </a:r>
          </a:p>
          <a:p>
            <a:pPr marL="0" lvl="0" indent="0" algn="l" rtl="0">
              <a:spcBef>
                <a:spcPts val="0"/>
              </a:spcBef>
              <a:spcAft>
                <a:spcPts val="0"/>
              </a:spcAft>
              <a:buNone/>
            </a:pPr>
            <a:r>
              <a:rPr lang="en-GB" i="0" noProof="0" dirty="0">
                <a:solidFill>
                  <a:srgbClr val="000000"/>
                </a:solidFill>
              </a:rPr>
              <a:t>DTG-based ART is associated with a greater likelihood of viral suppression by delivery compared with alternate ART in pregnancy. Although risks of adverse birth outcomes were similar between regimens, DTG was associated with lower risks for LBW and SGA compared with </a:t>
            </a:r>
            <a:r>
              <a:rPr lang="en-GB" i="0" noProof="0" dirty="0" err="1">
                <a:solidFill>
                  <a:srgbClr val="000000"/>
                </a:solidFill>
              </a:rPr>
              <a:t>RAL</a:t>
            </a:r>
            <a:r>
              <a:rPr lang="en-GB" i="0" noProof="0" dirty="0">
                <a:solidFill>
                  <a:srgbClr val="000000"/>
                </a:solidFill>
              </a:rPr>
              <a:t>.</a:t>
            </a:r>
            <a:endParaRPr lang="en-GB" noProof="0" dirty="0"/>
          </a:p>
        </p:txBody>
      </p:sp>
      <p:sp>
        <p:nvSpPr>
          <p:cNvPr id="134" name="Google Shape;1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66869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solidFill>
                  <a:srgbClr val="333333"/>
                </a:solidFill>
              </a:rPr>
              <a:t>Optimization to dolutegravir-based ART in a cohort of virally suppressed adolescents is associated with an increase in the rate of BMI change and odds of becoming overweight</a:t>
            </a:r>
            <a:endParaRPr dirty="0"/>
          </a:p>
          <a:p>
            <a:pPr marL="0" lvl="0" indent="0" algn="l" rtl="0">
              <a:spcBef>
                <a:spcPts val="0"/>
              </a:spcBef>
              <a:spcAft>
                <a:spcPts val="0"/>
              </a:spcAft>
              <a:buNone/>
            </a:pPr>
            <a:r>
              <a:rPr lang="en-US" i="0" dirty="0">
                <a:solidFill>
                  <a:srgbClr val="333333"/>
                </a:solidFill>
              </a:rPr>
              <a:t>Alexander Kay</a:t>
            </a:r>
            <a:endParaRPr dirty="0"/>
          </a:p>
          <a:p>
            <a:pPr marL="0" lvl="0" indent="0" algn="l" rtl="0">
              <a:spcBef>
                <a:spcPts val="0"/>
              </a:spcBef>
              <a:spcAft>
                <a:spcPts val="0"/>
              </a:spcAft>
              <a:buNone/>
            </a:pPr>
            <a:endParaRPr lang="en-US" b="1" i="0" dirty="0">
              <a:solidFill>
                <a:srgbClr val="000000"/>
              </a:solidFill>
            </a:endParaRPr>
          </a:p>
          <a:p>
            <a:pPr marL="0" lvl="0" indent="0" algn="l" rtl="0">
              <a:spcBef>
                <a:spcPts val="0"/>
              </a:spcBef>
              <a:spcAft>
                <a:spcPts val="0"/>
              </a:spcAft>
              <a:buNone/>
            </a:pPr>
            <a:r>
              <a:rPr lang="en-US" b="1" i="0" dirty="0">
                <a:solidFill>
                  <a:srgbClr val="000000"/>
                </a:solidFill>
              </a:rPr>
              <a:t>BACKGROUND</a:t>
            </a:r>
          </a:p>
          <a:p>
            <a:pPr marL="0" lvl="0" indent="0" algn="l" rtl="0">
              <a:spcBef>
                <a:spcPts val="0"/>
              </a:spcBef>
              <a:spcAft>
                <a:spcPts val="0"/>
              </a:spcAft>
              <a:buNone/>
            </a:pPr>
            <a:r>
              <a:rPr lang="en-US" i="0" dirty="0">
                <a:solidFill>
                  <a:srgbClr val="000000"/>
                </a:solidFill>
              </a:rPr>
              <a:t>Antiretroviral therapy (ART) regimens that contain dolutegravir (DTG) have been reported to be associated with increases in body mass index (BMI). However, this relationship has been poorly elucidated in adolescents, especially those in sub-Saharan Africa.</a:t>
            </a:r>
            <a:r>
              <a:rPr lang="en-US" dirty="0"/>
              <a:t/>
            </a:r>
            <a:br>
              <a:rPr lang="en-US" dirty="0"/>
            </a:br>
            <a:endParaRPr lang="en-US" dirty="0"/>
          </a:p>
          <a:p>
            <a:pPr marL="0" lvl="0" indent="0" algn="l" rtl="0">
              <a:spcBef>
                <a:spcPts val="0"/>
              </a:spcBef>
              <a:spcAft>
                <a:spcPts val="0"/>
              </a:spcAft>
              <a:buNone/>
            </a:pPr>
            <a:r>
              <a:rPr lang="en-US" b="1" i="0" dirty="0">
                <a:solidFill>
                  <a:srgbClr val="000000"/>
                </a:solidFill>
              </a:rPr>
              <a:t>METHODS</a:t>
            </a:r>
          </a:p>
          <a:p>
            <a:pPr marL="0" lvl="0" indent="0" algn="l" rtl="0">
              <a:spcBef>
                <a:spcPts val="0"/>
              </a:spcBef>
              <a:spcAft>
                <a:spcPts val="0"/>
              </a:spcAft>
              <a:buNone/>
            </a:pPr>
            <a:r>
              <a:rPr lang="en-US" i="0" dirty="0">
                <a:solidFill>
                  <a:srgbClr val="000000"/>
                </a:solidFill>
              </a:rPr>
              <a:t>BMI measurements in a retrospective observational cohort of 605 virally suppressed (&lt;200 copies/ml</a:t>
            </a:r>
            <a:r>
              <a:rPr lang="en-US" i="0" baseline="30000" dirty="0">
                <a:solidFill>
                  <a:srgbClr val="000000"/>
                </a:solidFill>
              </a:rPr>
              <a:t>3</a:t>
            </a:r>
            <a:r>
              <a:rPr lang="en-US" i="0" dirty="0">
                <a:solidFill>
                  <a:srgbClr val="000000"/>
                </a:solidFill>
              </a:rPr>
              <a:t>) adolescents living with HIV and enrolled in care at a clinical site in Eswatini were analyzed between one year prior to DTG initiation and up to one year after DTG initiation. In total, 295 females and 310 males had an average of 6.4 visits and a total of 4,040 visits within the study period. Two random-effects linear spline models, with knots at DTG initiation, were used to model the rate of change in BMI and the odds of becoming obese or overweight, as defined by WHO BMI-for-age cutoffs, while adjusting for sex, DTG companion drugs, previous ART regimens and age at DTG initiation.</a:t>
            </a:r>
            <a:r>
              <a:rPr lang="en-US" dirty="0"/>
              <a:t/>
            </a:r>
            <a:br>
              <a:rPr lang="en-US" dirty="0"/>
            </a:br>
            <a:endParaRPr lang="en-US" dirty="0"/>
          </a:p>
          <a:p>
            <a:pPr marL="0" lvl="0" indent="0" algn="l" rtl="0">
              <a:spcBef>
                <a:spcPts val="0"/>
              </a:spcBef>
              <a:spcAft>
                <a:spcPts val="0"/>
              </a:spcAft>
              <a:buNone/>
            </a:pPr>
            <a:r>
              <a:rPr lang="en-US" b="1" i="0" dirty="0">
                <a:solidFill>
                  <a:srgbClr val="000000"/>
                </a:solidFill>
              </a:rPr>
              <a:t>RESULTS</a:t>
            </a:r>
          </a:p>
          <a:p>
            <a:pPr marL="0" lvl="0" indent="0" algn="l" rtl="0">
              <a:spcBef>
                <a:spcPts val="0"/>
              </a:spcBef>
              <a:spcAft>
                <a:spcPts val="0"/>
              </a:spcAft>
              <a:buNone/>
            </a:pPr>
            <a:r>
              <a:rPr lang="en-US" i="0" dirty="0">
                <a:solidFill>
                  <a:srgbClr val="000000"/>
                </a:solidFill>
              </a:rPr>
              <a:t>In the first model, the rate of change in BMI was 0.316 kg/m</a:t>
            </a:r>
            <a:r>
              <a:rPr lang="en-US" i="0" baseline="30000" dirty="0">
                <a:solidFill>
                  <a:srgbClr val="000000"/>
                </a:solidFill>
              </a:rPr>
              <a:t>2</a:t>
            </a:r>
            <a:r>
              <a:rPr lang="en-US" i="0" dirty="0">
                <a:solidFill>
                  <a:srgbClr val="000000"/>
                </a:solidFill>
              </a:rPr>
              <a:t> per year prior to DTG initiation and the rate of change after DTG initiation was 0.941 kg/m</a:t>
            </a:r>
            <a:r>
              <a:rPr lang="en-US" i="0" baseline="30000" dirty="0">
                <a:solidFill>
                  <a:srgbClr val="000000"/>
                </a:solidFill>
              </a:rPr>
              <a:t>2</a:t>
            </a:r>
            <a:r>
              <a:rPr lang="en-US" i="0" dirty="0">
                <a:solidFill>
                  <a:srgbClr val="000000"/>
                </a:solidFill>
              </a:rPr>
              <a:t> per year (p &lt;0.0001). The second model reported no change in the odds of becoming overweight or obese prior to DTG initiation (OR=0.998, p=0.136). After DTG initiation, the odds of becoming overweight or obese increased by approximately 1% every day (OR=1.010, p=0.015). Adolescents on TDF-3TC-DTG compared with ABC-3TC-DTG had higher BMIs on average, as did females compared with males. BMI did not vary significantly by previous ART regimens (nevirapine or efavirenz).</a:t>
            </a:r>
            <a:r>
              <a:rPr lang="en-US" dirty="0"/>
              <a:t/>
            </a:r>
            <a:br>
              <a:rPr lang="en-US" dirty="0"/>
            </a:br>
            <a:endParaRPr lang="en-US" dirty="0"/>
          </a:p>
          <a:p>
            <a:pPr marL="0" lvl="0" indent="0" algn="l" rtl="0">
              <a:spcBef>
                <a:spcPts val="0"/>
              </a:spcBef>
              <a:spcAft>
                <a:spcPts val="0"/>
              </a:spcAft>
              <a:buNone/>
            </a:pPr>
            <a:r>
              <a:rPr lang="en-US" b="1" i="0" dirty="0">
                <a:solidFill>
                  <a:srgbClr val="000000"/>
                </a:solidFill>
              </a:rPr>
              <a:t>CONCLUSIONS</a:t>
            </a:r>
          </a:p>
          <a:p>
            <a:pPr marL="0" lvl="0" indent="0" algn="l" rtl="0">
              <a:spcBef>
                <a:spcPts val="0"/>
              </a:spcBef>
              <a:spcAft>
                <a:spcPts val="0"/>
              </a:spcAft>
              <a:buNone/>
            </a:pPr>
            <a:r>
              <a:rPr lang="en-US" i="0" dirty="0">
                <a:solidFill>
                  <a:srgbClr val="000000"/>
                </a:solidFill>
              </a:rPr>
              <a:t>The results suggest that DTG initiation is associated with an increase in the rate of BMI change and an increase in the odds of becoming either overweight or obese in adolescents living with HIV. Further investigation is required to assess how </a:t>
            </a:r>
            <a:r>
              <a:rPr lang="en-US" i="0" dirty="0" err="1">
                <a:solidFill>
                  <a:srgbClr val="000000"/>
                </a:solidFill>
              </a:rPr>
              <a:t>DTG</a:t>
            </a:r>
            <a:r>
              <a:rPr lang="en-US" i="0" dirty="0">
                <a:solidFill>
                  <a:srgbClr val="000000"/>
                </a:solidFill>
              </a:rPr>
              <a:t> impacts BMI in adolescents following a longer duration of treatment. Future work in a larger sample of this cohort is planned to estimate a predictive tool to identify adolescents who are most likely to become overweight or obese after being optimized to </a:t>
            </a:r>
            <a:r>
              <a:rPr lang="en-US" i="0" dirty="0" err="1">
                <a:solidFill>
                  <a:srgbClr val="000000"/>
                </a:solidFill>
              </a:rPr>
              <a:t>DTG</a:t>
            </a:r>
            <a:r>
              <a:rPr lang="en-US" i="0" dirty="0">
                <a:solidFill>
                  <a:srgbClr val="000000"/>
                </a:solidFill>
              </a:rPr>
              <a:t>.</a:t>
            </a:r>
            <a:endParaRPr i="0" dirty="0">
              <a:solidFill>
                <a:srgbClr val="333333"/>
              </a:solidFill>
            </a:endParaRPr>
          </a:p>
          <a:p>
            <a:pPr marL="0" lvl="0" indent="0" algn="l" rtl="0">
              <a:spcBef>
                <a:spcPts val="0"/>
              </a:spcBef>
              <a:spcAft>
                <a:spcPts val="0"/>
              </a:spcAft>
              <a:buNone/>
            </a:pPr>
            <a:endParaRPr dirty="0"/>
          </a:p>
        </p:txBody>
      </p:sp>
      <p:sp>
        <p:nvSpPr>
          <p:cNvPr id="143" name="Google Shape;1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73134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Rectangle 4"/>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Picture 6">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2" name="Picture 11">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8" name="Picture 7">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iasociety.org/ciph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programme.aids2020.org/Abstract/Abstract/612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programme.aids2020.org/Programme/Session/8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18/10/relationships/comments" Target="../comments/modernComment_225_ADC1660E.xml"/><Relationship Id="rId5" Type="http://schemas.openxmlformats.org/officeDocument/2006/relationships/image" Target="../media/image4.png"/><Relationship Id="rId4" Type="http://schemas.openxmlformats.org/officeDocument/2006/relationships/hyperlink" Target="http://programme.aids2020.org/Abstract/Abstract/174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18/10/relationships/comments" Target="../comments/modernComment_226_9D2407AF.xml"/><Relationship Id="rId4" Type="http://schemas.openxmlformats.org/officeDocument/2006/relationships/hyperlink" Target="http://programme.aids2020.org/Programme/Session/4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programme.aids2020.org/Abstract/Abstract/117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18/10/relationships/comments" Target="../comments/modernComment_227_E4FDBDC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programme.aids2020.org/Programme/Session/3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18/10/relationships/comments" Target="../comments/modernComment_228_BACE102F.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8411" y="44847"/>
            <a:ext cx="11255332" cy="6813154"/>
          </a:xfrm>
          <a:prstGeom prst="rect">
            <a:avLst/>
          </a:prstGeom>
        </p:spPr>
      </p:pic>
    </p:spTree>
    <p:extLst>
      <p:ext uri="{BB962C8B-B14F-4D97-AF65-F5344CB8AC3E}">
        <p14:creationId xmlns:p14="http://schemas.microsoft.com/office/powerpoint/2010/main" val="309136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dirty="0">
                <a:solidFill>
                  <a:srgbClr val="E0001B"/>
                </a:solidFill>
              </a:rPr>
              <a:t>Contents</a:t>
            </a:r>
          </a:p>
        </p:txBody>
      </p:sp>
      <p:sp>
        <p:nvSpPr>
          <p:cNvPr id="3" name="TextBox 2"/>
          <p:cNvSpPr txBox="1"/>
          <p:nvPr/>
        </p:nvSpPr>
        <p:spPr>
          <a:xfrm>
            <a:off x="534286" y="2172224"/>
            <a:ext cx="10802679" cy="175432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Introduction…………………………………………………………………………………………………..3</a:t>
            </a:r>
          </a:p>
          <a:p>
            <a:r>
              <a:rPr lang="en-US" dirty="0" smtClean="0">
                <a:latin typeface="Arial" panose="020B0604020202020204" pitchFamily="34" charset="0"/>
                <a:cs typeface="Arial" panose="020B0604020202020204" pitchFamily="34" charset="0"/>
              </a:rPr>
              <a:t>Neural </a:t>
            </a:r>
            <a:r>
              <a:rPr lang="en-US" dirty="0">
                <a:latin typeface="Arial" panose="020B0604020202020204" pitchFamily="34" charset="0"/>
                <a:cs typeface="Arial" panose="020B0604020202020204" pitchFamily="34" charset="0"/>
              </a:rPr>
              <a:t>tube defects..</a:t>
            </a:r>
            <a:r>
              <a:rPr lang="en-GB" dirty="0" smtClean="0">
                <a:latin typeface="Arial" panose="020B0604020202020204" pitchFamily="34" charset="0"/>
                <a:cs typeface="Arial" panose="020B0604020202020204" pitchFamily="34" charset="0"/>
              </a:rPr>
              <a:t>…...…………………………………………………………………………………...5</a:t>
            </a:r>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Virologic failure, high viremia……………….</a:t>
            </a:r>
            <a:r>
              <a:rPr lang="en-GB" dirty="0" smtClean="0">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Paediatric</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HIV infection and unsafe injection………………</a:t>
            </a:r>
            <a:r>
              <a:rPr lang="en-GB" dirty="0" smtClean="0">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Viral suppression…………………………..</a:t>
            </a:r>
            <a:r>
              <a:rPr lang="en-GB"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…………………………………………..8</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ART optimization</a:t>
            </a:r>
            <a:r>
              <a:rPr lang="en-US" dirty="0" smtClean="0">
                <a:latin typeface="Arial" panose="020B0604020202020204" pitchFamily="34" charset="0"/>
                <a:cs typeface="Arial" panose="020B0604020202020204" pitchFamily="34" charset="0"/>
              </a:rPr>
              <a:t>……………………………………………………………………………………………..9</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6D7D-034D-49E7-9271-CA497EBFBF7C}"/>
              </a:ext>
            </a:extLst>
          </p:cNvPr>
          <p:cNvSpPr>
            <a:spLocks noGrp="1"/>
          </p:cNvSpPr>
          <p:nvPr>
            <p:ph type="title"/>
          </p:nvPr>
        </p:nvSpPr>
        <p:spPr>
          <a:xfrm>
            <a:off x="1679510" y="188640"/>
            <a:ext cx="8974636" cy="1143000"/>
          </a:xfrm>
        </p:spPr>
        <p:txBody>
          <a:bodyPr>
            <a:normAutofit/>
          </a:bodyPr>
          <a:lstStyle/>
          <a:p>
            <a:r>
              <a:rPr lang="en-US" sz="3600" b="1" dirty="0">
                <a:solidFill>
                  <a:srgbClr val="E0001B"/>
                </a:solidFill>
                <a:latin typeface="Arial"/>
                <a:cs typeface="Arial"/>
              </a:rPr>
              <a:t>Introduction</a:t>
            </a:r>
            <a:endParaRPr lang="en-US" sz="3600" b="1" dirty="0">
              <a:solidFill>
                <a:srgbClr val="E0001B"/>
              </a:solidFill>
            </a:endParaRPr>
          </a:p>
        </p:txBody>
      </p:sp>
      <p:sp>
        <p:nvSpPr>
          <p:cNvPr id="3" name="Content Placeholder 2">
            <a:extLst>
              <a:ext uri="{FF2B5EF4-FFF2-40B4-BE49-F238E27FC236}">
                <a16:creationId xmlns:a16="http://schemas.microsoft.com/office/drawing/2014/main" id="{68066207-83E8-40D5-AFB6-F86BD685BE31}"/>
              </a:ext>
            </a:extLst>
          </p:cNvPr>
          <p:cNvSpPr>
            <a:spLocks noGrp="1"/>
          </p:cNvSpPr>
          <p:nvPr>
            <p:ph idx="1"/>
          </p:nvPr>
        </p:nvSpPr>
        <p:spPr>
          <a:xfrm>
            <a:off x="609600" y="1409701"/>
            <a:ext cx="10972800" cy="5008563"/>
          </a:xfrm>
        </p:spPr>
        <p:txBody>
          <a:bodyPr vert="horz" lIns="91440" tIns="45720" rIns="91440" bIns="45720" rtlCol="0" anchor="t">
            <a:normAutofit fontScale="77500" lnSpcReduction="20000"/>
          </a:bodyPr>
          <a:lstStyle/>
          <a:p>
            <a:r>
              <a:rPr lang="en-GB" dirty="0" smtClean="0">
                <a:latin typeface="Arial"/>
                <a:cs typeface="Arial"/>
              </a:rPr>
              <a:t>Despite notable progress in reducing vertical transmission of HIV, the paediatric population remains significantly disadvantaged regarding access to treatment, with only 53% of children in need of receiving treatment in 2019. </a:t>
            </a:r>
            <a:endParaRPr lang="en-GB" dirty="0" smtClean="0"/>
          </a:p>
          <a:p>
            <a:r>
              <a:rPr lang="en-GB" dirty="0" smtClean="0">
                <a:latin typeface="Arial"/>
                <a:cs typeface="Arial"/>
              </a:rPr>
              <a:t>Due attention is also needed for infants and children who have been exposed to HIV in utero and remain un-infected.</a:t>
            </a:r>
          </a:p>
          <a:p>
            <a:r>
              <a:rPr lang="en-GB" dirty="0" smtClean="0">
                <a:latin typeface="Arial"/>
                <a:cs typeface="Arial"/>
              </a:rPr>
              <a:t>As the HIV epidemic matures, there is a growing population of adolescents living with HIV; in recent years, this particularly vulnerable group has seen a 50% increase in AIDS-related mortality compared with a decrease of 30% globally.</a:t>
            </a:r>
            <a:endParaRPr lang="en-GB" dirty="0" smtClean="0"/>
          </a:p>
          <a:p>
            <a:r>
              <a:rPr lang="en-GB" dirty="0" smtClean="0">
                <a:latin typeface="Arial"/>
                <a:cs typeface="Arial"/>
              </a:rPr>
              <a:t>Achieving the Joint United Nations Programme on HIV/AIDS (UNAIDS) targets will remain an aspirational goal unless efforts to fill vital gaps in the HIV response for children and adolescents are intensified. </a:t>
            </a:r>
          </a:p>
          <a:p>
            <a:pPr marL="0" indent="0">
              <a:buNone/>
            </a:pPr>
            <a:endParaRPr lang="en-GB" dirty="0" smtClean="0">
              <a:latin typeface="Arial"/>
              <a:cs typeface="Arial"/>
            </a:endParaRPr>
          </a:p>
          <a:p>
            <a:pPr marL="0" indent="0">
              <a:buNone/>
            </a:pPr>
            <a:r>
              <a:rPr lang="en-GB" sz="1600" dirty="0" smtClean="0">
                <a:latin typeface="Arial"/>
                <a:cs typeface="Arial"/>
                <a:hlinkClick r:id="rId2"/>
              </a:rPr>
              <a:t>https://www.iasociety.org/cipher</a:t>
            </a:r>
            <a:r>
              <a:rPr lang="en-GB" sz="1600" dirty="0" smtClean="0">
                <a:latin typeface="Arial"/>
                <a:cs typeface="Arial"/>
              </a:rPr>
              <a:t> </a:t>
            </a:r>
            <a:endParaRPr lang="en-GB" sz="1600" dirty="0"/>
          </a:p>
        </p:txBody>
      </p:sp>
    </p:spTree>
    <p:extLst>
      <p:ext uri="{BB962C8B-B14F-4D97-AF65-F5344CB8AC3E}">
        <p14:creationId xmlns:p14="http://schemas.microsoft.com/office/powerpoint/2010/main" val="395029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a:solidFill>
                  <a:srgbClr val="E0001B"/>
                </a:solidFill>
              </a:rPr>
              <a:t>Overview</a:t>
            </a:r>
          </a:p>
        </p:txBody>
      </p:sp>
      <p:sp>
        <p:nvSpPr>
          <p:cNvPr id="16" name="Rectangle: Rounded Corners 3">
            <a:hlinkClick r:id="rId3" action="ppaction://hlinksldjump"/>
            <a:extLst>
              <a:ext uri="{FF2B5EF4-FFF2-40B4-BE49-F238E27FC236}">
                <a16:creationId xmlns:a16="http://schemas.microsoft.com/office/drawing/2014/main" id="{8D55469F-B6E0-426A-BBB5-91E9D6B6714B}"/>
              </a:ext>
            </a:extLst>
          </p:cNvPr>
          <p:cNvSpPr/>
          <p:nvPr/>
        </p:nvSpPr>
        <p:spPr>
          <a:xfrm>
            <a:off x="980646" y="2265422"/>
            <a:ext cx="3600000" cy="2070190"/>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Arial"/>
                <a:cs typeface="Arial"/>
              </a:rPr>
              <a:t>Paediatrics</a:t>
            </a:r>
          </a:p>
        </p:txBody>
      </p:sp>
      <p:sp>
        <p:nvSpPr>
          <p:cNvPr id="17" name="Rectangle: Rounded Corners 16">
            <a:hlinkClick r:id="rId3" action="ppaction://hlinksldjump"/>
            <a:extLst>
              <a:ext uri="{FF2B5EF4-FFF2-40B4-BE49-F238E27FC236}">
                <a16:creationId xmlns:a16="http://schemas.microsoft.com/office/drawing/2014/main" id="{5D3E878C-44FF-4CA8-A4C7-CF505E2386FC}"/>
              </a:ext>
            </a:extLst>
          </p:cNvPr>
          <p:cNvSpPr/>
          <p:nvPr/>
        </p:nvSpPr>
        <p:spPr>
          <a:xfrm>
            <a:off x="4705503" y="2275582"/>
            <a:ext cx="1935102" cy="9386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a:cs typeface="Arial"/>
              </a:rPr>
              <a:t>Neural tube defects</a:t>
            </a:r>
          </a:p>
        </p:txBody>
      </p:sp>
      <p:sp>
        <p:nvSpPr>
          <p:cNvPr id="18" name="Rectangle: Rounded Corners 13">
            <a:hlinkClick r:id="rId4" action="ppaction://hlinksldjump"/>
            <a:extLst>
              <a:ext uri="{FF2B5EF4-FFF2-40B4-BE49-F238E27FC236}">
                <a16:creationId xmlns:a16="http://schemas.microsoft.com/office/drawing/2014/main" id="{AF786AC2-9687-4A09-A6F8-26C0BC5279EC}"/>
              </a:ext>
            </a:extLst>
          </p:cNvPr>
          <p:cNvSpPr/>
          <p:nvPr/>
        </p:nvSpPr>
        <p:spPr>
          <a:xfrm>
            <a:off x="9410927" y="2276594"/>
            <a:ext cx="1930656" cy="9386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Parenteral transmission</a:t>
            </a:r>
          </a:p>
        </p:txBody>
      </p:sp>
      <p:sp>
        <p:nvSpPr>
          <p:cNvPr id="19" name="Rectangle: Rounded Corners 15">
            <a:hlinkClick r:id="rId5" action="ppaction://hlinksldjump"/>
            <a:extLst>
              <a:ext uri="{FF2B5EF4-FFF2-40B4-BE49-F238E27FC236}">
                <a16:creationId xmlns:a16="http://schemas.microsoft.com/office/drawing/2014/main" id="{B2A33ABE-EC85-4676-886F-5FF4990E54DC}"/>
              </a:ext>
            </a:extLst>
          </p:cNvPr>
          <p:cNvSpPr/>
          <p:nvPr/>
        </p:nvSpPr>
        <p:spPr>
          <a:xfrm>
            <a:off x="6793230" y="3396992"/>
            <a:ext cx="1549209" cy="9386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ART optimization</a:t>
            </a:r>
          </a:p>
        </p:txBody>
      </p:sp>
      <p:sp>
        <p:nvSpPr>
          <p:cNvPr id="20" name="Rectangle: Rounded Corners 21">
            <a:hlinkClick r:id="rId6" action="ppaction://hlinksldjump"/>
            <a:extLst>
              <a:ext uri="{FF2B5EF4-FFF2-40B4-BE49-F238E27FC236}">
                <a16:creationId xmlns:a16="http://schemas.microsoft.com/office/drawing/2014/main" id="{A8B2A63A-B3B4-4782-B778-2239C0083A63}"/>
              </a:ext>
            </a:extLst>
          </p:cNvPr>
          <p:cNvSpPr/>
          <p:nvPr/>
        </p:nvSpPr>
        <p:spPr>
          <a:xfrm>
            <a:off x="6793231" y="2277864"/>
            <a:ext cx="2465070" cy="9386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Arial"/>
                <a:cs typeface="Arial"/>
              </a:rPr>
              <a:t>Virologic</a:t>
            </a:r>
            <a:r>
              <a:rPr lang="en-GB" dirty="0">
                <a:latin typeface="Arial"/>
                <a:cs typeface="Arial"/>
              </a:rPr>
              <a:t> failure, </a:t>
            </a:r>
          </a:p>
          <a:p>
            <a:pPr algn="ctr"/>
            <a:r>
              <a:rPr lang="en-GB">
                <a:latin typeface="Arial"/>
                <a:cs typeface="Arial"/>
              </a:rPr>
              <a:t>High </a:t>
            </a:r>
            <a:r>
              <a:rPr lang="en-GB" dirty="0">
                <a:latin typeface="Arial"/>
                <a:cs typeface="Arial"/>
              </a:rPr>
              <a:t>v</a:t>
            </a:r>
            <a:r>
              <a:rPr lang="en-GB">
                <a:latin typeface="Arial"/>
                <a:cs typeface="Arial"/>
              </a:rPr>
              <a:t>iremia</a:t>
            </a:r>
            <a:endParaRPr lang="en-GB" dirty="0">
              <a:latin typeface="Arial"/>
              <a:cs typeface="Arial"/>
            </a:endParaRPr>
          </a:p>
        </p:txBody>
      </p:sp>
      <p:sp>
        <p:nvSpPr>
          <p:cNvPr id="21" name="Rectangle: Rounded Corners 29">
            <a:hlinkClick r:id="rId7" action="ppaction://hlinksldjump"/>
            <a:extLst>
              <a:ext uri="{FF2B5EF4-FFF2-40B4-BE49-F238E27FC236}">
                <a16:creationId xmlns:a16="http://schemas.microsoft.com/office/drawing/2014/main" id="{09A24881-7331-4039-BA79-2CF2A16F3856}"/>
              </a:ext>
            </a:extLst>
          </p:cNvPr>
          <p:cNvSpPr/>
          <p:nvPr/>
        </p:nvSpPr>
        <p:spPr>
          <a:xfrm>
            <a:off x="4705504" y="3396992"/>
            <a:ext cx="1935101" cy="9386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Viral suppression</a:t>
            </a:r>
          </a:p>
        </p:txBody>
      </p:sp>
    </p:spTree>
    <p:extLst>
      <p:ext uri="{BB962C8B-B14F-4D97-AF65-F5344CB8AC3E}">
        <p14:creationId xmlns:p14="http://schemas.microsoft.com/office/powerpoint/2010/main" val="1748526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559496" y="236428"/>
            <a:ext cx="8579296"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0000"/>
              </a:buClr>
              <a:buSzPts val="3200"/>
            </a:pPr>
            <a:r>
              <a:rPr lang="en-GB" sz="2500" b="1" dirty="0" smtClean="0">
                <a:solidFill>
                  <a:srgbClr val="E0001B"/>
                </a:solidFill>
              </a:rPr>
              <a:t>Paediatrics</a:t>
            </a:r>
            <a:r>
              <a:rPr lang="en-US" sz="3200" b="1" dirty="0">
                <a:solidFill>
                  <a:srgbClr val="FF0000"/>
                </a:solidFill>
              </a:rPr>
              <a:t/>
            </a:r>
            <a:br>
              <a:rPr lang="en-US" sz="3200" b="1" dirty="0">
                <a:solidFill>
                  <a:srgbClr val="FF0000"/>
                </a:solidFill>
              </a:rPr>
            </a:br>
            <a:r>
              <a:rPr lang="en-US" sz="1400" b="1" dirty="0">
                <a:solidFill>
                  <a:srgbClr val="FF0000"/>
                </a:solidFill>
              </a:rPr>
              <a:t/>
            </a:r>
            <a:br>
              <a:rPr lang="en-US" sz="1400" b="1" dirty="0">
                <a:solidFill>
                  <a:srgbClr val="FF0000"/>
                </a:solidFill>
              </a:rPr>
            </a:br>
            <a:r>
              <a:rPr lang="en-US" sz="3600" b="1" dirty="0"/>
              <a:t>Neural tube defects</a:t>
            </a:r>
            <a:endParaRPr sz="3600" b="1" dirty="0"/>
          </a:p>
        </p:txBody>
      </p:sp>
      <p:sp>
        <p:nvSpPr>
          <p:cNvPr id="105" name="Google Shape;105;p16"/>
          <p:cNvSpPr txBox="1">
            <a:spLocks noGrp="1"/>
          </p:cNvSpPr>
          <p:nvPr>
            <p:ph type="body" idx="1"/>
          </p:nvPr>
        </p:nvSpPr>
        <p:spPr>
          <a:xfrm>
            <a:off x="839416" y="2384884"/>
            <a:ext cx="3888432" cy="2088232"/>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SzPts val="2400"/>
              <a:buNone/>
            </a:pPr>
            <a:r>
              <a:rPr lang="en-US" sz="2400" dirty="0"/>
              <a:t>The prevalence of neural tube defects in pregnancies with exposure to dolutegravir was similar to those with no exposure.</a:t>
            </a:r>
            <a:endParaRPr dirty="0"/>
          </a:p>
        </p:txBody>
      </p:sp>
      <p:sp>
        <p:nvSpPr>
          <p:cNvPr id="106" name="Google Shape;106;p16"/>
          <p:cNvSpPr txBox="1"/>
          <p:nvPr/>
        </p:nvSpPr>
        <p:spPr>
          <a:xfrm>
            <a:off x="8976320" y="6021288"/>
            <a:ext cx="2952328"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3"/>
              </a:rPr>
              <a:t>Karen Hoover, </a:t>
            </a:r>
            <a:r>
              <a:rPr lang="en-GB" sz="1200" dirty="0">
                <a:latin typeface="Arial" panose="020B0604020202020204" pitchFamily="34" charset="0"/>
                <a:cs typeface="Arial" panose="020B0604020202020204" pitchFamily="34" charset="0"/>
                <a:hlinkClick r:id="rId3"/>
              </a:rPr>
              <a:t>PEB0356</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pic>
        <p:nvPicPr>
          <p:cNvPr id="107" name="Google Shape;107;p16"/>
          <p:cNvPicPr preferRelativeResize="0"/>
          <p:nvPr/>
        </p:nvPicPr>
        <p:blipFill rotWithShape="1">
          <a:blip r:embed="rId4">
            <a:alphaModFix/>
          </a:blip>
          <a:srcRect l="35038" t="45800" r="35037" b="8000"/>
          <a:stretch/>
        </p:blipFill>
        <p:spPr>
          <a:xfrm>
            <a:off x="6009164" y="1427542"/>
            <a:ext cx="5367311" cy="4545632"/>
          </a:xfrm>
          <a:prstGeom prst="rect">
            <a:avLst/>
          </a:prstGeom>
          <a:noFill/>
          <a:ln>
            <a:noFill/>
          </a:ln>
        </p:spPr>
      </p:pic>
    </p:spTree>
    <p:extLst>
      <p:ext uri="{BB962C8B-B14F-4D97-AF65-F5344CB8AC3E}">
        <p14:creationId xmlns:p14="http://schemas.microsoft.com/office/powerpoint/2010/main" val="269304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1631504" y="321221"/>
            <a:ext cx="7427168"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0000"/>
              </a:buClr>
              <a:buSzPts val="3200"/>
            </a:pPr>
            <a:r>
              <a:rPr lang="en-GB" sz="2500" b="1" dirty="0" smtClean="0">
                <a:solidFill>
                  <a:srgbClr val="E0001B"/>
                </a:solidFill>
              </a:rPr>
              <a:t>Paediatrics</a:t>
            </a:r>
            <a:r>
              <a:rPr lang="en-US" sz="3200" b="1" dirty="0">
                <a:solidFill>
                  <a:srgbClr val="FF0000"/>
                </a:solidFill>
              </a:rPr>
              <a:t/>
            </a:r>
            <a:br>
              <a:rPr lang="en-US" sz="3200" b="1" dirty="0">
                <a:solidFill>
                  <a:srgbClr val="FF0000"/>
                </a:solidFill>
              </a:rPr>
            </a:br>
            <a:r>
              <a:rPr lang="en-US" sz="1400" dirty="0">
                <a:solidFill>
                  <a:srgbClr val="FF0000"/>
                </a:solidFill>
              </a:rPr>
              <a:t/>
            </a:r>
            <a:br>
              <a:rPr lang="en-US" sz="1400" dirty="0">
                <a:solidFill>
                  <a:srgbClr val="FF0000"/>
                </a:solidFill>
              </a:rPr>
            </a:br>
            <a:r>
              <a:rPr lang="en-US" sz="3600" b="1" dirty="0"/>
              <a:t>Virologic failure, high viremia</a:t>
            </a:r>
            <a:r>
              <a:rPr lang="en-US" sz="4000" b="1" dirty="0"/>
              <a:t> </a:t>
            </a:r>
            <a:endParaRPr sz="4800" b="1" dirty="0"/>
          </a:p>
        </p:txBody>
      </p:sp>
      <p:sp>
        <p:nvSpPr>
          <p:cNvPr id="114" name="Google Shape;114;p17"/>
          <p:cNvSpPr txBox="1"/>
          <p:nvPr/>
        </p:nvSpPr>
        <p:spPr>
          <a:xfrm>
            <a:off x="1919537" y="3284984"/>
            <a:ext cx="4849725" cy="3168352"/>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1800"/>
            </a:pPr>
            <a:endParaRPr>
              <a:solidFill>
                <a:schemeClr val="dk1"/>
              </a:solidFill>
              <a:latin typeface="Arial"/>
              <a:ea typeface="Arial"/>
              <a:cs typeface="Arial"/>
              <a:sym typeface="Arial"/>
            </a:endParaRPr>
          </a:p>
        </p:txBody>
      </p:sp>
      <p:sp>
        <p:nvSpPr>
          <p:cNvPr id="115" name="Google Shape;115;p17"/>
          <p:cNvSpPr txBox="1"/>
          <p:nvPr/>
        </p:nvSpPr>
        <p:spPr>
          <a:xfrm>
            <a:off x="407368" y="2076211"/>
            <a:ext cx="3292639" cy="2308324"/>
          </a:xfrm>
          <a:prstGeom prst="rect">
            <a:avLst/>
          </a:prstGeom>
          <a:noFill/>
          <a:ln>
            <a:noFill/>
          </a:ln>
        </p:spPr>
        <p:txBody>
          <a:bodyPr spcFirstLastPara="1" wrap="square" lIns="91425" tIns="45700" rIns="91425" bIns="45700" anchor="t" anchorCtr="0">
            <a:noAutofit/>
          </a:bodyPr>
          <a:lstStyle/>
          <a:p>
            <a:r>
              <a:rPr lang="en-US" sz="2400" dirty="0">
                <a:solidFill>
                  <a:srgbClr val="000000"/>
                </a:solidFill>
                <a:latin typeface="Arial"/>
                <a:ea typeface="Arial"/>
                <a:cs typeface="Arial"/>
                <a:sym typeface="Arial"/>
              </a:rPr>
              <a:t>Half of children living with HIV with virologic failure have drug resistance requiring antiretroviral regimen change.</a:t>
            </a:r>
            <a:endParaRPr dirty="0"/>
          </a:p>
        </p:txBody>
      </p:sp>
      <p:sp>
        <p:nvSpPr>
          <p:cNvPr id="116" name="Google Shape;116;p17"/>
          <p:cNvSpPr txBox="1"/>
          <p:nvPr/>
        </p:nvSpPr>
        <p:spPr>
          <a:xfrm>
            <a:off x="10068340" y="4725036"/>
            <a:ext cx="1813592"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3"/>
              </a:rPr>
              <a:t>Lisa </a:t>
            </a:r>
            <a:r>
              <a:rPr lang="en-US" sz="1200" u="sng" dirty="0" err="1">
                <a:solidFill>
                  <a:schemeClr val="hlink"/>
                </a:solidFill>
                <a:latin typeface="Arial" panose="020B0604020202020204" pitchFamily="34" charset="0"/>
                <a:ea typeface="Roboto Condensed"/>
                <a:cs typeface="Arial" panose="020B0604020202020204" pitchFamily="34" charset="0"/>
                <a:sym typeface="Roboto Condensed"/>
                <a:hlinkClick r:id="rId3"/>
              </a:rPr>
              <a:t>Abuogi</a:t>
            </a: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3"/>
              </a:rPr>
              <a:t>, </a:t>
            </a:r>
            <a:r>
              <a:rPr lang="en-GB" sz="1200" dirty="0">
                <a:latin typeface="Arial" panose="020B0604020202020204" pitchFamily="34" charset="0"/>
                <a:cs typeface="Arial" panose="020B0604020202020204" pitchFamily="34" charset="0"/>
                <a:hlinkClick r:id="rId3"/>
              </a:rPr>
              <a:t>LBPEB08</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sp>
        <p:nvSpPr>
          <p:cNvPr id="120" name="Google Shape;120;p17"/>
          <p:cNvSpPr txBox="1"/>
          <p:nvPr/>
        </p:nvSpPr>
        <p:spPr>
          <a:xfrm>
            <a:off x="10068340" y="6011815"/>
            <a:ext cx="2069820" cy="369332"/>
          </a:xfrm>
          <a:prstGeom prst="rect">
            <a:avLst/>
          </a:prstGeom>
          <a:noFill/>
          <a:ln>
            <a:noFill/>
          </a:ln>
        </p:spPr>
        <p:txBody>
          <a:bodyPr spcFirstLastPara="1" wrap="square" lIns="91425" tIns="45700" rIns="91425" bIns="45700" anchor="t" anchorCtr="0">
            <a:noAutofit/>
          </a:bodyPr>
          <a:lstStyle/>
          <a:p>
            <a:pPr algn="r"/>
            <a:r>
              <a:rPr lang="en-US" sz="1200" u="sng" dirty="0" err="1">
                <a:solidFill>
                  <a:schemeClr val="hlink"/>
                </a:solidFill>
                <a:latin typeface="Arial" panose="020B0604020202020204" pitchFamily="34" charset="0"/>
                <a:ea typeface="Roboto Condensed"/>
                <a:cs typeface="Arial" panose="020B0604020202020204" pitchFamily="34" charset="0"/>
                <a:sym typeface="Roboto Condensed"/>
                <a:hlinkClick r:id="rId4"/>
              </a:rPr>
              <a:t>Appolinaire</a:t>
            </a: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4"/>
              </a:rPr>
              <a:t> </a:t>
            </a:r>
            <a:r>
              <a:rPr lang="en-US" sz="1200" u="sng" dirty="0" err="1">
                <a:solidFill>
                  <a:schemeClr val="hlink"/>
                </a:solidFill>
                <a:latin typeface="Arial" panose="020B0604020202020204" pitchFamily="34" charset="0"/>
                <a:ea typeface="Roboto Condensed"/>
                <a:cs typeface="Arial" panose="020B0604020202020204" pitchFamily="34" charset="0"/>
                <a:sym typeface="Roboto Condensed"/>
                <a:hlinkClick r:id="rId4"/>
              </a:rPr>
              <a:t>Tiam</a:t>
            </a: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4"/>
              </a:rPr>
              <a:t>, </a:t>
            </a:r>
            <a:r>
              <a:rPr lang="en-GB" sz="1200" dirty="0">
                <a:latin typeface="Arial" panose="020B0604020202020204" pitchFamily="34" charset="0"/>
                <a:cs typeface="Arial" panose="020B0604020202020204" pitchFamily="34" charset="0"/>
                <a:hlinkClick r:id="rId4"/>
              </a:rPr>
              <a:t>PDB0403</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121" name="Google Shape;121;p17"/>
          <p:cNvSpPr txBox="1"/>
          <p:nvPr/>
        </p:nvSpPr>
        <p:spPr>
          <a:xfrm>
            <a:off x="407368" y="5242915"/>
            <a:ext cx="11233248" cy="805019"/>
          </a:xfrm>
          <a:prstGeom prst="rect">
            <a:avLst/>
          </a:prstGeom>
          <a:noFill/>
          <a:ln>
            <a:noFill/>
          </a:ln>
        </p:spPr>
        <p:txBody>
          <a:bodyPr spcFirstLastPara="1" wrap="square" lIns="91425" tIns="45700" rIns="91425" bIns="45700" anchor="t" anchorCtr="0">
            <a:noAutofit/>
          </a:bodyPr>
          <a:lstStyle/>
          <a:p>
            <a:pPr>
              <a:buClr>
                <a:srgbClr val="000000"/>
              </a:buClr>
              <a:buSzPts val="2400"/>
            </a:pPr>
            <a:r>
              <a:rPr lang="en-US" sz="2400" dirty="0">
                <a:solidFill>
                  <a:srgbClr val="000000"/>
                </a:solidFill>
                <a:latin typeface="Arial"/>
                <a:ea typeface="Arial"/>
                <a:cs typeface="Arial"/>
                <a:sym typeface="Arial"/>
              </a:rPr>
              <a:t>Virologic suppression achieved in majority of </a:t>
            </a:r>
            <a:r>
              <a:rPr lang="en-GB" sz="2400" dirty="0" smtClean="0">
                <a:solidFill>
                  <a:srgbClr val="000000"/>
                </a:solidFill>
                <a:latin typeface="Arial"/>
                <a:ea typeface="Arial"/>
                <a:cs typeface="Arial"/>
                <a:sym typeface="Arial"/>
              </a:rPr>
              <a:t>paediatric</a:t>
            </a:r>
            <a:r>
              <a:rPr lang="en-US" sz="2400" dirty="0" smtClean="0">
                <a:solidFill>
                  <a:srgbClr val="000000"/>
                </a:solidFill>
                <a:latin typeface="Arial"/>
                <a:ea typeface="Arial"/>
                <a:cs typeface="Arial"/>
                <a:sym typeface="Arial"/>
              </a:rPr>
              <a:t> </a:t>
            </a:r>
            <a:r>
              <a:rPr lang="en-US" sz="2400" dirty="0">
                <a:solidFill>
                  <a:srgbClr val="000000"/>
                </a:solidFill>
                <a:latin typeface="Arial"/>
                <a:ea typeface="Arial"/>
                <a:cs typeface="Arial"/>
                <a:sym typeface="Arial"/>
              </a:rPr>
              <a:t>and adolescent patients on third-line ART following failure of second-line PI-based ART</a:t>
            </a:r>
            <a:endParaRPr sz="2400" dirty="0">
              <a:solidFill>
                <a:schemeClr val="dk1"/>
              </a:solidFill>
              <a:latin typeface="Arial"/>
              <a:ea typeface="Arial"/>
              <a:cs typeface="Arial"/>
              <a:sym typeface="Arial"/>
            </a:endParaRPr>
          </a:p>
        </p:txBody>
      </p:sp>
      <p:pic>
        <p:nvPicPr>
          <p:cNvPr id="2" name="Picture 1"/>
          <p:cNvPicPr>
            <a:picLocks noChangeAspect="1"/>
          </p:cNvPicPr>
          <p:nvPr/>
        </p:nvPicPr>
        <p:blipFill rotWithShape="1">
          <a:blip r:embed="rId5"/>
          <a:srcRect t="2978"/>
          <a:stretch/>
        </p:blipFill>
        <p:spPr>
          <a:xfrm>
            <a:off x="3599693" y="1732584"/>
            <a:ext cx="6568961" cy="3241967"/>
          </a:xfrm>
          <a:prstGeom prst="rect">
            <a:avLst/>
          </a:prstGeom>
        </p:spPr>
      </p:pic>
      <p:sp>
        <p:nvSpPr>
          <p:cNvPr id="118" name="Google Shape;118;p17"/>
          <p:cNvSpPr txBox="1"/>
          <p:nvPr/>
        </p:nvSpPr>
        <p:spPr>
          <a:xfrm>
            <a:off x="10068340" y="1568224"/>
            <a:ext cx="1874098" cy="1447385"/>
          </a:xfrm>
          <a:prstGeom prst="rect">
            <a:avLst/>
          </a:prstGeom>
          <a:noFill/>
          <a:ln>
            <a:noFill/>
          </a:ln>
        </p:spPr>
        <p:txBody>
          <a:bodyPr spcFirstLastPara="1" wrap="square" lIns="91425" tIns="45700" rIns="91425" bIns="45700" anchor="t" anchorCtr="0">
            <a:noAutofit/>
          </a:bodyPr>
          <a:lstStyle/>
          <a:p>
            <a:r>
              <a:rPr lang="en-US" sz="1400" dirty="0">
                <a:solidFill>
                  <a:srgbClr val="000000"/>
                </a:solidFill>
                <a:latin typeface="Arial"/>
                <a:ea typeface="Arial"/>
                <a:cs typeface="Arial"/>
                <a:sym typeface="Arial"/>
              </a:rPr>
              <a:t>% of children with each mutation among 60 children on ART undergoing ART for </a:t>
            </a:r>
            <a:r>
              <a:rPr lang="en-US" sz="1400" dirty="0" err="1">
                <a:solidFill>
                  <a:srgbClr val="000000"/>
                </a:solidFill>
                <a:latin typeface="Arial"/>
                <a:ea typeface="Arial"/>
                <a:cs typeface="Arial"/>
                <a:sym typeface="Arial"/>
              </a:rPr>
              <a:t>virologic</a:t>
            </a:r>
            <a:r>
              <a:rPr lang="en-US" sz="1400" dirty="0">
                <a:solidFill>
                  <a:srgbClr val="000000"/>
                </a:solidFill>
                <a:latin typeface="Arial"/>
                <a:ea typeface="Arial"/>
                <a:cs typeface="Arial"/>
                <a:sym typeface="Arial"/>
              </a:rPr>
              <a:t> failure (VF) in Kenya</a:t>
            </a:r>
            <a:endParaRPr sz="1400" dirty="0"/>
          </a:p>
        </p:txBody>
      </p:sp>
    </p:spTree>
    <p:extLst>
      <p:ext uri="{BB962C8B-B14F-4D97-AF65-F5344CB8AC3E}">
        <p14:creationId xmlns:p14="http://schemas.microsoft.com/office/powerpoint/2010/main" val="2915132942"/>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6"/>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8"/>
          <p:cNvPicPr preferRelativeResize="0"/>
          <p:nvPr/>
        </p:nvPicPr>
        <p:blipFill rotWithShape="1">
          <a:blip r:embed="rId3">
            <a:alphaModFix/>
          </a:blip>
          <a:srcRect l="8262" t="4480" r="9838" b="2399"/>
          <a:stretch/>
        </p:blipFill>
        <p:spPr>
          <a:xfrm>
            <a:off x="4583832" y="1625437"/>
            <a:ext cx="6768752" cy="4323843"/>
          </a:xfrm>
          <a:prstGeom prst="rect">
            <a:avLst/>
          </a:prstGeom>
          <a:noFill/>
          <a:ln>
            <a:noFill/>
          </a:ln>
        </p:spPr>
      </p:pic>
      <p:sp>
        <p:nvSpPr>
          <p:cNvPr id="128" name="Google Shape;128;p18"/>
          <p:cNvSpPr txBox="1">
            <a:spLocks noGrp="1"/>
          </p:cNvSpPr>
          <p:nvPr>
            <p:ph type="title"/>
          </p:nvPr>
        </p:nvSpPr>
        <p:spPr>
          <a:xfrm>
            <a:off x="1559496" y="260648"/>
            <a:ext cx="10142174"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0000"/>
              </a:buClr>
              <a:buSzPts val="3240"/>
            </a:pPr>
            <a:r>
              <a:rPr lang="en-GB" sz="2500" b="1" dirty="0" smtClean="0">
                <a:solidFill>
                  <a:srgbClr val="E0001B"/>
                </a:solidFill>
              </a:rPr>
              <a:t>Paediatrics</a:t>
            </a:r>
            <a:r>
              <a:rPr lang="en-GB" sz="3240" dirty="0" smtClean="0">
                <a:solidFill>
                  <a:srgbClr val="FF0000"/>
                </a:solidFill>
              </a:rPr>
              <a:t/>
            </a:r>
            <a:br>
              <a:rPr lang="en-GB" sz="3240" dirty="0" smtClean="0">
                <a:solidFill>
                  <a:srgbClr val="FF0000"/>
                </a:solidFill>
              </a:rPr>
            </a:br>
            <a:r>
              <a:rPr lang="en-GB" sz="1440" dirty="0" smtClean="0">
                <a:solidFill>
                  <a:srgbClr val="FF0000"/>
                </a:solidFill>
              </a:rPr>
              <a:t/>
            </a:r>
            <a:br>
              <a:rPr lang="en-GB" sz="1440" dirty="0" smtClean="0">
                <a:solidFill>
                  <a:srgbClr val="FF0000"/>
                </a:solidFill>
              </a:rPr>
            </a:br>
            <a:r>
              <a:rPr lang="en-GB" sz="3600" b="1" dirty="0" smtClean="0"/>
              <a:t>Paediatric HIV infection and unsafe injection</a:t>
            </a:r>
            <a:endParaRPr lang="en-GB" sz="3600" b="1" dirty="0"/>
          </a:p>
        </p:txBody>
      </p:sp>
      <p:sp>
        <p:nvSpPr>
          <p:cNvPr id="129" name="Google Shape;129;p18"/>
          <p:cNvSpPr txBox="1"/>
          <p:nvPr/>
        </p:nvSpPr>
        <p:spPr>
          <a:xfrm>
            <a:off x="839416" y="1844824"/>
            <a:ext cx="2952328" cy="4401022"/>
          </a:xfrm>
          <a:prstGeom prst="rect">
            <a:avLst/>
          </a:prstGeom>
          <a:noFill/>
          <a:ln>
            <a:noFill/>
          </a:ln>
        </p:spPr>
        <p:txBody>
          <a:bodyPr spcFirstLastPara="1" wrap="square" lIns="91425" tIns="45700" rIns="91425" bIns="45700" anchor="t" anchorCtr="0">
            <a:noAutofit/>
          </a:bodyPr>
          <a:lstStyle/>
          <a:p>
            <a:r>
              <a:rPr lang="en-US" sz="2400" dirty="0">
                <a:solidFill>
                  <a:srgbClr val="000000"/>
                </a:solidFill>
                <a:latin typeface="Arial" panose="020B0604020202020204" pitchFamily="34" charset="0"/>
                <a:ea typeface="Roboto Condensed"/>
                <a:cs typeface="Arial" panose="020B0604020202020204" pitchFamily="34" charset="0"/>
                <a:sym typeface="Roboto Condensed"/>
              </a:rPr>
              <a:t>Most likely mode of transmission in HIV outbreak in Larkana District, Sindh, Pakistan, in April 2019 was parenteral (unsafe blood transfusion and injections) in which 167 children had tested positive for HIV.</a:t>
            </a:r>
            <a:endParaRPr sz="2400" dirty="0">
              <a:solidFill>
                <a:schemeClr val="dk1"/>
              </a:solidFill>
              <a:latin typeface="Arial" panose="020B0604020202020204" pitchFamily="34" charset="0"/>
              <a:ea typeface="Calibri"/>
              <a:cs typeface="Arial" panose="020B0604020202020204" pitchFamily="34" charset="0"/>
              <a:sym typeface="Calibri"/>
            </a:endParaRPr>
          </a:p>
        </p:txBody>
      </p:sp>
      <p:sp>
        <p:nvSpPr>
          <p:cNvPr id="130" name="Google Shape;130;p18"/>
          <p:cNvSpPr txBox="1"/>
          <p:nvPr/>
        </p:nvSpPr>
        <p:spPr>
          <a:xfrm>
            <a:off x="9120336" y="5986403"/>
            <a:ext cx="2952328" cy="369332"/>
          </a:xfrm>
          <a:prstGeom prst="rect">
            <a:avLst/>
          </a:prstGeom>
          <a:noFill/>
          <a:ln>
            <a:noFill/>
          </a:ln>
        </p:spPr>
        <p:txBody>
          <a:bodyPr spcFirstLastPara="1" wrap="square" lIns="91425" tIns="45700" rIns="91425" bIns="45700" anchor="t" anchorCtr="0">
            <a:noAutofit/>
          </a:bodyPr>
          <a:lstStyle/>
          <a:p>
            <a:pPr algn="r">
              <a:buClr>
                <a:srgbClr val="333333"/>
              </a:buClr>
              <a:buSzPts val="1800"/>
            </a:pP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4"/>
              </a:rPr>
              <a:t>Fatima Mir, </a:t>
            </a:r>
            <a:r>
              <a:rPr lang="en-GB" sz="1200" dirty="0">
                <a:latin typeface="Arial" panose="020B0604020202020204" pitchFamily="34" charset="0"/>
                <a:cs typeface="Arial" panose="020B0604020202020204" pitchFamily="34" charset="0"/>
                <a:hlinkClick r:id="rId4"/>
              </a:rPr>
              <a:t>OACLB0102</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spTree>
    <p:extLst>
      <p:ext uri="{BB962C8B-B14F-4D97-AF65-F5344CB8AC3E}">
        <p14:creationId xmlns:p14="http://schemas.microsoft.com/office/powerpoint/2010/main" val="2636384175"/>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5"/>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1631504" y="224562"/>
            <a:ext cx="7427168"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0000"/>
              </a:buClr>
              <a:buSzPts val="3240"/>
            </a:pPr>
            <a:r>
              <a:rPr lang="en-GB" sz="2500" b="1" dirty="0" smtClean="0">
                <a:solidFill>
                  <a:srgbClr val="E0001B"/>
                </a:solidFill>
              </a:rPr>
              <a:t>Paediatrics</a:t>
            </a:r>
            <a:r>
              <a:rPr lang="en-US" sz="3240" dirty="0">
                <a:solidFill>
                  <a:srgbClr val="FF0000"/>
                </a:solidFill>
              </a:rPr>
              <a:t/>
            </a:r>
            <a:br>
              <a:rPr lang="en-US" sz="3240" dirty="0">
                <a:solidFill>
                  <a:srgbClr val="FF0000"/>
                </a:solidFill>
              </a:rPr>
            </a:br>
            <a:r>
              <a:rPr lang="en-US" sz="1440" dirty="0">
                <a:solidFill>
                  <a:srgbClr val="FF0000"/>
                </a:solidFill>
              </a:rPr>
              <a:t/>
            </a:r>
            <a:br>
              <a:rPr lang="en-US" sz="1440" dirty="0">
                <a:solidFill>
                  <a:srgbClr val="FF0000"/>
                </a:solidFill>
              </a:rPr>
            </a:br>
            <a:r>
              <a:rPr lang="en-US" sz="3600" b="1" dirty="0"/>
              <a:t>Viral suppression</a:t>
            </a:r>
            <a:endParaRPr sz="3600" b="1" dirty="0"/>
          </a:p>
        </p:txBody>
      </p:sp>
      <p:sp>
        <p:nvSpPr>
          <p:cNvPr id="138" name="Google Shape;138;p19"/>
          <p:cNvSpPr txBox="1"/>
          <p:nvPr/>
        </p:nvSpPr>
        <p:spPr>
          <a:xfrm>
            <a:off x="7942548" y="1484785"/>
            <a:ext cx="3842084" cy="2088231"/>
          </a:xfrm>
          <a:prstGeom prst="rect">
            <a:avLst/>
          </a:prstGeom>
          <a:noFill/>
          <a:ln>
            <a:noFill/>
          </a:ln>
        </p:spPr>
        <p:txBody>
          <a:bodyPr spcFirstLastPara="1" wrap="square" lIns="91425" tIns="45700" rIns="91425" bIns="45700" anchor="t" anchorCtr="0">
            <a:noAutofit/>
          </a:bodyPr>
          <a:lstStyle/>
          <a:p>
            <a:r>
              <a:rPr lang="en-US" sz="2400" dirty="0">
                <a:solidFill>
                  <a:srgbClr val="000000"/>
                </a:solidFill>
                <a:latin typeface="Arial" panose="020B0604020202020204" pitchFamily="34" charset="0"/>
                <a:cs typeface="Arial" panose="020B0604020202020204" pitchFamily="34" charset="0"/>
              </a:rPr>
              <a:t>DTG-based ART was more effective in achieving viral suppression by the end of pregnancy than ATV/r and </a:t>
            </a:r>
            <a:r>
              <a:rPr lang="en-US" sz="2400" dirty="0" err="1">
                <a:solidFill>
                  <a:srgbClr val="000000"/>
                </a:solidFill>
                <a:latin typeface="Arial" panose="020B0604020202020204" pitchFamily="34" charset="0"/>
                <a:cs typeface="Arial" panose="020B0604020202020204" pitchFamily="34" charset="0"/>
              </a:rPr>
              <a:t>RAL</a:t>
            </a:r>
            <a:r>
              <a:rPr lang="en-US" sz="2400" dirty="0">
                <a:solidFill>
                  <a:srgbClr val="000000"/>
                </a:solidFill>
                <a:latin typeface="Arial" panose="020B0604020202020204" pitchFamily="34" charset="0"/>
                <a:cs typeface="Arial" panose="020B0604020202020204" pitchFamily="34" charset="0"/>
              </a:rPr>
              <a:t>-based ART.</a:t>
            </a:r>
            <a:endParaRPr sz="2400" dirty="0">
              <a:latin typeface="Arial" panose="020B0604020202020204" pitchFamily="34" charset="0"/>
              <a:cs typeface="Arial" panose="020B0604020202020204" pitchFamily="34" charset="0"/>
            </a:endParaRPr>
          </a:p>
          <a:p>
            <a:endParaRPr sz="2800" dirty="0">
              <a:solidFill>
                <a:schemeClr val="dk1"/>
              </a:solidFill>
              <a:latin typeface="Arial" panose="020B0604020202020204" pitchFamily="34" charset="0"/>
              <a:ea typeface="Calibri"/>
              <a:cs typeface="Arial" panose="020B0604020202020204" pitchFamily="34" charset="0"/>
              <a:sym typeface="Calibri"/>
            </a:endParaRPr>
          </a:p>
        </p:txBody>
      </p:sp>
      <p:sp>
        <p:nvSpPr>
          <p:cNvPr id="139" name="Google Shape;139;p19"/>
          <p:cNvSpPr txBox="1"/>
          <p:nvPr/>
        </p:nvSpPr>
        <p:spPr>
          <a:xfrm>
            <a:off x="9192344" y="5939988"/>
            <a:ext cx="2808312" cy="369332"/>
          </a:xfrm>
          <a:prstGeom prst="rect">
            <a:avLst/>
          </a:prstGeom>
          <a:noFill/>
          <a:ln>
            <a:noFill/>
          </a:ln>
        </p:spPr>
        <p:txBody>
          <a:bodyPr spcFirstLastPara="1" wrap="square" lIns="91425" tIns="45700" rIns="91425" bIns="45700" anchor="t" anchorCtr="0">
            <a:noAutofit/>
          </a:bodyPr>
          <a:lstStyle/>
          <a:p>
            <a:r>
              <a:rPr lang="en-US" sz="1200" u="sng" dirty="0" err="1">
                <a:solidFill>
                  <a:schemeClr val="hlink"/>
                </a:solidFill>
                <a:latin typeface="Arial" panose="020B0604020202020204" pitchFamily="34" charset="0"/>
                <a:ea typeface="Roboto Condensed"/>
                <a:cs typeface="Arial" panose="020B0604020202020204" pitchFamily="34" charset="0"/>
                <a:sym typeface="Roboto Condensed"/>
                <a:hlinkClick r:id="rId3"/>
              </a:rPr>
              <a:t>Kunjal</a:t>
            </a: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3"/>
              </a:rPr>
              <a:t> Patel, </a:t>
            </a:r>
            <a:r>
              <a:rPr lang="en-GB" sz="1200" dirty="0">
                <a:latin typeface="Arial" panose="020B0604020202020204" pitchFamily="34" charset="0"/>
                <a:cs typeface="Arial" panose="020B0604020202020204" pitchFamily="34" charset="0"/>
                <a:hlinkClick r:id="rId3"/>
              </a:rPr>
              <a:t>PEB0278</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pic>
        <p:nvPicPr>
          <p:cNvPr id="2" name="Picture 1"/>
          <p:cNvPicPr>
            <a:picLocks noChangeAspect="1"/>
          </p:cNvPicPr>
          <p:nvPr/>
        </p:nvPicPr>
        <p:blipFill>
          <a:blip r:embed="rId4"/>
          <a:stretch>
            <a:fillRect/>
          </a:stretch>
        </p:blipFill>
        <p:spPr>
          <a:xfrm>
            <a:off x="688769" y="1374538"/>
            <a:ext cx="6935189" cy="4952630"/>
          </a:xfrm>
          <a:prstGeom prst="rect">
            <a:avLst/>
          </a:prstGeom>
        </p:spPr>
      </p:pic>
    </p:spTree>
    <p:extLst>
      <p:ext uri="{BB962C8B-B14F-4D97-AF65-F5344CB8AC3E}">
        <p14:creationId xmlns:p14="http://schemas.microsoft.com/office/powerpoint/2010/main" val="3841834432"/>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5"/>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1559496" y="188640"/>
            <a:ext cx="8651304"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FF0000"/>
              </a:buClr>
              <a:buSzPts val="3240"/>
            </a:pPr>
            <a:r>
              <a:rPr lang="en-GB" sz="2500" b="1" dirty="0" smtClean="0">
                <a:solidFill>
                  <a:srgbClr val="E0001B"/>
                </a:solidFill>
              </a:rPr>
              <a:t>Paediatrics</a:t>
            </a:r>
            <a:r>
              <a:rPr lang="en-US" sz="3240" b="1" dirty="0">
                <a:solidFill>
                  <a:srgbClr val="FF0000"/>
                </a:solidFill>
              </a:rPr>
              <a:t/>
            </a:r>
            <a:br>
              <a:rPr lang="en-US" sz="3240" b="1" dirty="0">
                <a:solidFill>
                  <a:srgbClr val="FF0000"/>
                </a:solidFill>
              </a:rPr>
            </a:br>
            <a:r>
              <a:rPr lang="en-US" sz="1440" b="1" dirty="0">
                <a:solidFill>
                  <a:srgbClr val="FF0000"/>
                </a:solidFill>
              </a:rPr>
              <a:t/>
            </a:r>
            <a:br>
              <a:rPr lang="en-US" sz="1440" b="1" dirty="0">
                <a:solidFill>
                  <a:srgbClr val="FF0000"/>
                </a:solidFill>
              </a:rPr>
            </a:br>
            <a:r>
              <a:rPr lang="en-US" sz="3600" b="1" dirty="0"/>
              <a:t>ART optimization</a:t>
            </a:r>
            <a:endParaRPr sz="3600" b="1" dirty="0"/>
          </a:p>
        </p:txBody>
      </p:sp>
      <p:sp>
        <p:nvSpPr>
          <p:cNvPr id="146" name="Google Shape;146;p20"/>
          <p:cNvSpPr txBox="1"/>
          <p:nvPr/>
        </p:nvSpPr>
        <p:spPr>
          <a:xfrm>
            <a:off x="9984432" y="5899516"/>
            <a:ext cx="1944216"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3"/>
              </a:rPr>
              <a:t>Alexander Kay, </a:t>
            </a:r>
            <a:r>
              <a:rPr lang="en-GB" sz="1200" dirty="0">
                <a:latin typeface="Arial" panose="020B0604020202020204" pitchFamily="34" charset="0"/>
                <a:cs typeface="Arial" panose="020B0604020202020204" pitchFamily="34" charset="0"/>
                <a:hlinkClick r:id="rId3"/>
              </a:rPr>
              <a:t>OAB0106</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sp>
        <p:nvSpPr>
          <p:cNvPr id="147" name="Google Shape;147;p20"/>
          <p:cNvSpPr txBox="1"/>
          <p:nvPr/>
        </p:nvSpPr>
        <p:spPr>
          <a:xfrm>
            <a:off x="4511824" y="1700808"/>
            <a:ext cx="4968552" cy="3240360"/>
          </a:xfrm>
          <a:prstGeom prst="rect">
            <a:avLst/>
          </a:prstGeom>
          <a:noFill/>
          <a:ln>
            <a:noFill/>
          </a:ln>
        </p:spPr>
        <p:txBody>
          <a:bodyPr spcFirstLastPara="1" wrap="square" lIns="91425" tIns="45700" rIns="91425" bIns="45700" anchor="t" anchorCtr="0">
            <a:noAutofit/>
          </a:bodyPr>
          <a:lstStyle/>
          <a:p>
            <a:r>
              <a:rPr lang="en-US" sz="2400" dirty="0">
                <a:solidFill>
                  <a:srgbClr val="333333"/>
                </a:solidFill>
                <a:latin typeface="Arial"/>
                <a:ea typeface="Arial"/>
                <a:cs typeface="Arial"/>
                <a:sym typeface="Arial"/>
              </a:rPr>
              <a:t>Optimization to dolutegravir-based ART in a cohort of virally suppressed adolescents is associated with an increase in the rate of body mass index (BMI) change and odds of becoming overweight </a:t>
            </a:r>
            <a:r>
              <a:rPr lang="en-US" sz="2400" dirty="0">
                <a:solidFill>
                  <a:srgbClr val="000000"/>
                </a:solidFill>
                <a:latin typeface="Arial"/>
                <a:ea typeface="Arial"/>
                <a:cs typeface="Arial"/>
                <a:sym typeface="Arial"/>
              </a:rPr>
              <a:t>in adolescents living with HIV.</a:t>
            </a:r>
            <a:endParaRPr sz="2400" dirty="0">
              <a:solidFill>
                <a:srgbClr val="333333"/>
              </a:solidFill>
              <a:latin typeface="Arial"/>
              <a:ea typeface="Arial"/>
              <a:cs typeface="Arial"/>
              <a:sym typeface="Arial"/>
            </a:endParaRPr>
          </a:p>
        </p:txBody>
      </p:sp>
      <p:pic>
        <p:nvPicPr>
          <p:cNvPr id="148" name="Google Shape;148;p20"/>
          <p:cNvPicPr preferRelativeResize="0"/>
          <p:nvPr/>
        </p:nvPicPr>
        <p:blipFill rotWithShape="1">
          <a:blip r:embed="rId4">
            <a:alphaModFix/>
          </a:blip>
          <a:srcRect l="39763" t="12200" r="45275" b="17799"/>
          <a:stretch/>
        </p:blipFill>
        <p:spPr>
          <a:xfrm>
            <a:off x="2351584" y="1637214"/>
            <a:ext cx="1872208" cy="4446968"/>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extLst>
      <p:ext uri="{BB962C8B-B14F-4D97-AF65-F5344CB8AC3E}">
        <p14:creationId xmlns:p14="http://schemas.microsoft.com/office/powerpoint/2010/main" val="3134066735"/>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5"/>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7DA5F8-D59F-40D8-8E80-459CF8E04BAE}">
  <ds:schemaRefs>
    <ds:schemaRef ds:uri="http://purl.org/dc/dcmitype/"/>
    <ds:schemaRef ds:uri="da0e1dfa-61eb-48b9-80bb-a2770ec06ea8"/>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3.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14311</TotalTime>
  <Words>784</Words>
  <Application>Microsoft Office PowerPoint</Application>
  <PresentationFormat>Widescreen</PresentationFormat>
  <Paragraphs>112</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Roboto Condensed</vt:lpstr>
      <vt:lpstr>Office Theme</vt:lpstr>
      <vt:lpstr>PowerPoint Presentation</vt:lpstr>
      <vt:lpstr>PowerPoint Presentation</vt:lpstr>
      <vt:lpstr>Introduction</vt:lpstr>
      <vt:lpstr>PowerPoint Presentation</vt:lpstr>
      <vt:lpstr>Paediatrics  Neural tube defects</vt:lpstr>
      <vt:lpstr>Paediatrics  Virologic failure, high viremia </vt:lpstr>
      <vt:lpstr>Paediatrics  Paediatric HIV infection and unsafe injection</vt:lpstr>
      <vt:lpstr>Paediatrics  Viral suppression</vt:lpstr>
      <vt:lpstr>Paediatrics  ART optimization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Radka Serakova</cp:lastModifiedBy>
  <cp:revision>242</cp:revision>
  <dcterms:created xsi:type="dcterms:W3CDTF">2015-07-06T08:16:27Z</dcterms:created>
  <dcterms:modified xsi:type="dcterms:W3CDTF">2021-04-15T13:27:13Z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