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546" r:id="rId5"/>
    <p:sldId id="342" r:id="rId6"/>
    <p:sldId id="545" r:id="rId7"/>
    <p:sldId id="436" r:id="rId8"/>
    <p:sldId id="535" r:id="rId9"/>
    <p:sldId id="536" r:id="rId10"/>
    <p:sldId id="537" r:id="rId11"/>
    <p:sldId id="538" r:id="rId12"/>
    <p:sldId id="539" r:id="rId13"/>
    <p:sldId id="542" r:id="rId14"/>
    <p:sldId id="5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1"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9"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5" clrIdx="15">
    <p:extLst>
      <p:ext uri="{19B8F6BF-5375-455C-9EA6-DF929625EA0E}">
        <p15:presenceInfo xmlns:p15="http://schemas.microsoft.com/office/powerpoint/2012/main" userId="S::roger.tatoud@iasociety.org::530243c4-39b4-4396-ba2f-a0130b861ec8" providerId="AD"/>
      </p:ext>
    </p:extLst>
  </p:cmAuthor>
  <p:cmAuthor id="16" name="Simon Azariah" initials="SA" lastIdx="11" clrIdx="16">
    <p:extLst>
      <p:ext uri="{19B8F6BF-5375-455C-9EA6-DF929625EA0E}">
        <p15:presenceInfo xmlns:p15="http://schemas.microsoft.com/office/powerpoint/2012/main" userId="28cfa4f3c5950594" providerId="Windows Live"/>
      </p:ext>
    </p:extLst>
  </p:cmAuthor>
  <p:cmAuthor id="17" name="Erika Lundström" initials="EL" lastIdx="1" clrIdx="17">
    <p:extLst>
      <p:ext uri="{19B8F6BF-5375-455C-9EA6-DF929625EA0E}">
        <p15:presenceInfo xmlns:p15="http://schemas.microsoft.com/office/powerpoint/2012/main" userId="S::erika.lundstrom@iasociety.org::eb08ea8b-01aa-4655-962a-841d776116b3" providerId="AD"/>
      </p:ext>
    </p:extLst>
  </p:cmAuthor>
  <p:cmAuthor id="18" name="Janette" initials="JB" lastIdx="14" clrIdx="18">
    <p:extLst>
      <p:ext uri="{19B8F6BF-5375-455C-9EA6-DF929625EA0E}">
        <p15:presenceInfo xmlns:p15="http://schemas.microsoft.com/office/powerpoint/2012/main" userId="Jane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CCFFFF"/>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A835D-78F8-A908-3915-E2C8F3E18CAD}" v="2" dt="2020-11-08T17:29:01.163"/>
    <p1510:client id="{4BBBA293-1BE0-CED5-A583-65A3F6A687B8}" v="7" dt="2020-11-11T18:27:36.655"/>
    <p1510:client id="{4E9960CF-8B71-37E9-53C8-EA17D3728A47}" v="2" dt="2020-11-17T09:25:48.445"/>
    <p1510:client id="{D84D63E0-FCDA-F77F-13F5-46C6676871CA}" v="10" dt="2020-12-01T09:34:02.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63" autoAdjust="0"/>
    <p:restoredTop sz="78010" autoAdjust="0"/>
  </p:normalViewPr>
  <p:slideViewPr>
    <p:cSldViewPr snapToGrid="0">
      <p:cViewPr varScale="1">
        <p:scale>
          <a:sx n="86" d="100"/>
          <a:sy n="86" d="100"/>
        </p:scale>
        <p:origin x="684"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15/04/2021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C7D159-9DD4-41A1-915D-943A0A890F2B}" type="slidenum">
              <a:rPr lang="en-GB" smtClean="0"/>
              <a:t>1</a:t>
            </a:fld>
            <a:endParaRPr lang="en-GB"/>
          </a:p>
        </p:txBody>
      </p:sp>
    </p:spTree>
    <p:extLst>
      <p:ext uri="{BB962C8B-B14F-4D97-AF65-F5344CB8AC3E}">
        <p14:creationId xmlns:p14="http://schemas.microsoft.com/office/powerpoint/2010/main" val="4074691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0" dirty="0">
                <a:solidFill>
                  <a:srgbClr val="333333"/>
                </a:solidFill>
              </a:rPr>
              <a:t>Overcoming the dichotomy of daily and event-driven PrEP regimens for men who have sex with men: Lessons learned from community support programmes in France</a:t>
            </a:r>
            <a:endParaRPr lang="en-GB" dirty="0"/>
          </a:p>
          <a:p>
            <a:pPr marL="0" lvl="0" indent="0" algn="l" rtl="0">
              <a:spcBef>
                <a:spcPts val="0"/>
              </a:spcBef>
              <a:spcAft>
                <a:spcPts val="0"/>
              </a:spcAft>
              <a:buClr>
                <a:srgbClr val="333333"/>
              </a:buClr>
              <a:buSzPts val="1200"/>
              <a:buFont typeface="Calibri"/>
              <a:buNone/>
            </a:pPr>
            <a:r>
              <a:rPr lang="en-GB" i="0" dirty="0">
                <a:solidFill>
                  <a:srgbClr val="333333"/>
                </a:solidFill>
              </a:rPr>
              <a:t>Stephane Morel</a:t>
            </a:r>
            <a:endParaRPr lang="en-GB" dirty="0"/>
          </a:p>
          <a:p>
            <a:pPr marL="0" lvl="0" indent="0" algn="l" rtl="0">
              <a:spcBef>
                <a:spcPts val="0"/>
              </a:spcBef>
              <a:spcAft>
                <a:spcPts val="0"/>
              </a:spcAft>
              <a:buClr>
                <a:schemeClr val="dk1"/>
              </a:buClr>
              <a:buSzPts val="1200"/>
              <a:buFont typeface="Arial"/>
              <a:buNone/>
            </a:pPr>
            <a:endParaRPr lang="en-GB" i="0" dirty="0">
              <a:solidFill>
                <a:srgbClr val="333333"/>
              </a:solidFill>
            </a:endParaRPr>
          </a:p>
          <a:p>
            <a:pPr marL="0" lvl="0" indent="0" algn="l" rtl="0">
              <a:spcBef>
                <a:spcPts val="0"/>
              </a:spcBef>
              <a:spcAft>
                <a:spcPts val="0"/>
              </a:spcAft>
              <a:buNone/>
            </a:pPr>
            <a:r>
              <a:rPr lang="en-GB" b="1" i="0" dirty="0">
                <a:solidFill>
                  <a:srgbClr val="000000"/>
                </a:solidFill>
              </a:rPr>
              <a:t>BACKGROUND</a:t>
            </a:r>
          </a:p>
          <a:p>
            <a:pPr marL="0" lvl="0" indent="0" algn="l" rtl="0">
              <a:spcBef>
                <a:spcPts val="0"/>
              </a:spcBef>
              <a:spcAft>
                <a:spcPts val="0"/>
              </a:spcAft>
              <a:buNone/>
            </a:pPr>
            <a:r>
              <a:rPr lang="en-GB" i="0" dirty="0">
                <a:solidFill>
                  <a:srgbClr val="000000"/>
                </a:solidFill>
              </a:rPr>
              <a:t>Regarding oral pre-exposure prophylaxis for HIV (PrEP) for </a:t>
            </a:r>
            <a:r>
              <a:rPr lang="en-GB" b="0" i="0" dirty="0">
                <a:solidFill>
                  <a:srgbClr val="333333"/>
                </a:solidFill>
              </a:rPr>
              <a:t>men who have sex with men</a:t>
            </a:r>
            <a:r>
              <a:rPr lang="en-GB" i="0" dirty="0">
                <a:solidFill>
                  <a:srgbClr val="000000"/>
                </a:solidFill>
              </a:rPr>
              <a:t>, two intake regimens have demonstrated their effectiveness through biomedical trials: the daily and the event-driven regimens. Since 2009 in France, community-based organization AIDES mobilized the </a:t>
            </a:r>
            <a:r>
              <a:rPr lang="en-GB" b="0" i="0" dirty="0">
                <a:solidFill>
                  <a:srgbClr val="333333"/>
                </a:solidFill>
              </a:rPr>
              <a:t>men who have sex with men</a:t>
            </a:r>
            <a:r>
              <a:rPr lang="en-GB" i="0" dirty="0">
                <a:solidFill>
                  <a:srgbClr val="000000"/>
                </a:solidFill>
              </a:rPr>
              <a:t> community around PrEP use as a new HIV prevention tool. </a:t>
            </a:r>
            <a:r>
              <a:rPr lang="en-GB" dirty="0"/>
              <a:t/>
            </a:r>
            <a:br>
              <a:rPr lang="en-GB" dirty="0"/>
            </a:br>
            <a:endParaRPr lang="en-GB" b="1" dirty="0"/>
          </a:p>
          <a:p>
            <a:pPr marL="0" lvl="0" indent="0" algn="l" rtl="0">
              <a:spcBef>
                <a:spcPts val="0"/>
              </a:spcBef>
              <a:spcAft>
                <a:spcPts val="0"/>
              </a:spcAft>
              <a:buNone/>
            </a:pPr>
            <a:r>
              <a:rPr lang="en-GB" b="1" i="0" dirty="0">
                <a:solidFill>
                  <a:srgbClr val="000000"/>
                </a:solidFill>
              </a:rPr>
              <a:t>METHOD</a:t>
            </a:r>
          </a:p>
          <a:p>
            <a:pPr marL="0" lvl="0" indent="0" algn="l" rtl="0">
              <a:spcBef>
                <a:spcPts val="0"/>
              </a:spcBef>
              <a:spcAft>
                <a:spcPts val="0"/>
              </a:spcAft>
              <a:buNone/>
            </a:pPr>
            <a:r>
              <a:rPr lang="en-GB" b="0" i="0" dirty="0">
                <a:solidFill>
                  <a:srgbClr val="000000"/>
                </a:solidFill>
              </a:rPr>
              <a:t>Trained </a:t>
            </a:r>
            <a:r>
              <a:rPr lang="en-GB" i="0" dirty="0">
                <a:solidFill>
                  <a:srgbClr val="000000"/>
                </a:solidFill>
              </a:rPr>
              <a:t>community workers and volunteers were available after each medical appointment and during six months after PrEP initiation. They offered repeated counselling sessions to users, focusing on HIV, STIs and drug risk reduction, PrEP adherence and global sexual health.</a:t>
            </a:r>
            <a:r>
              <a:rPr lang="en-GB" dirty="0"/>
              <a:t/>
            </a:r>
            <a:br>
              <a:rPr lang="en-GB" dirty="0"/>
            </a:br>
            <a:endParaRPr lang="en-GB" dirty="0"/>
          </a:p>
          <a:p>
            <a:pPr marL="0" lvl="0" indent="0" algn="l" rtl="0">
              <a:spcBef>
                <a:spcPts val="0"/>
              </a:spcBef>
              <a:spcAft>
                <a:spcPts val="0"/>
              </a:spcAft>
              <a:buNone/>
            </a:pPr>
            <a:r>
              <a:rPr lang="en-GB" b="1" i="0" dirty="0">
                <a:solidFill>
                  <a:srgbClr val="000000"/>
                </a:solidFill>
              </a:rPr>
              <a:t>LESSONS</a:t>
            </a:r>
          </a:p>
          <a:p>
            <a:pPr marL="0" lvl="0" indent="0" algn="l" rtl="0">
              <a:spcBef>
                <a:spcPts val="0"/>
              </a:spcBef>
              <a:spcAft>
                <a:spcPts val="0"/>
              </a:spcAft>
              <a:buNone/>
            </a:pPr>
            <a:r>
              <a:rPr lang="en-GB" i="0" dirty="0">
                <a:solidFill>
                  <a:srgbClr val="000000"/>
                </a:solidFill>
              </a:rPr>
              <a:t>The community worker teams, benefiting from bimensal professional practice analysis and supervision sessions, identified three crucial situations for PrEP users, generating most of the questions during follow-up, either during counselling sessions or on social media support groups: how to start and stop PrEP; how to adjust PrEP to their evolving sex life; and how to react when a dose is missed or not taken on time. These questions suggest that the guidelines are not clear or adapted to the evolving needs of PrEP users, particularly for those who switch between the regimens. To simplify, community workers chose to promote notions around starting and stopping </a:t>
            </a:r>
            <a:r>
              <a:rPr lang="en-GB" i="0" dirty="0" err="1">
                <a:solidFill>
                  <a:srgbClr val="000000"/>
                </a:solidFill>
              </a:rPr>
              <a:t>PrEP</a:t>
            </a:r>
            <a:r>
              <a:rPr lang="en-GB" i="0" dirty="0">
                <a:solidFill>
                  <a:srgbClr val="000000"/>
                </a:solidFill>
              </a:rPr>
              <a:t> use that is independent of the chosen regimen.</a:t>
            </a:r>
            <a:endParaRPr lang="en-GB" dirty="0"/>
          </a:p>
          <a:p>
            <a:pPr marL="0" lvl="0" indent="0" algn="l" rtl="0">
              <a:spcBef>
                <a:spcPts val="0"/>
              </a:spcBef>
              <a:spcAft>
                <a:spcPts val="0"/>
              </a:spcAft>
              <a:buNone/>
            </a:pPr>
            <a:r>
              <a:rPr lang="en-GB" b="1" dirty="0"/>
              <a:t/>
            </a:r>
            <a:br>
              <a:rPr lang="en-GB" b="1" dirty="0"/>
            </a:br>
            <a:r>
              <a:rPr lang="en-GB" b="1" i="0" dirty="0">
                <a:solidFill>
                  <a:srgbClr val="000000"/>
                </a:solidFill>
              </a:rPr>
              <a:t>CONCLUSIONS</a:t>
            </a:r>
          </a:p>
          <a:p>
            <a:pPr marL="0" lvl="0" indent="0" algn="l" rtl="0">
              <a:spcBef>
                <a:spcPts val="0"/>
              </a:spcBef>
              <a:spcAft>
                <a:spcPts val="0"/>
              </a:spcAft>
              <a:buNone/>
            </a:pPr>
            <a:r>
              <a:rPr lang="en-GB" b="0" i="0" dirty="0">
                <a:solidFill>
                  <a:srgbClr val="000000"/>
                </a:solidFill>
              </a:rPr>
              <a:t>The research </a:t>
            </a:r>
            <a:r>
              <a:rPr lang="en-GB" i="0" dirty="0">
                <a:solidFill>
                  <a:srgbClr val="000000"/>
                </a:solidFill>
              </a:rPr>
              <a:t>concepts of daily and event-driven PrEP for </a:t>
            </a:r>
            <a:r>
              <a:rPr lang="en-GB" b="0" i="0" dirty="0">
                <a:solidFill>
                  <a:srgbClr val="333333"/>
                </a:solidFill>
              </a:rPr>
              <a:t>men who have sex with men</a:t>
            </a:r>
            <a:r>
              <a:rPr lang="en-GB" i="0" dirty="0">
                <a:solidFill>
                  <a:srgbClr val="000000"/>
                </a:solidFill>
              </a:rPr>
              <a:t> have been inserted into worldwide guidelines without having been translated into real-life situations. They could be merged into a “start and stop” concept that has recently been introduced in 2019 WHO guidelines. This concept would be much easier to explain by </a:t>
            </a:r>
            <a:r>
              <a:rPr lang="en-GB" i="0" dirty="0" err="1">
                <a:solidFill>
                  <a:srgbClr val="000000"/>
                </a:solidFill>
              </a:rPr>
              <a:t>PrEP</a:t>
            </a:r>
            <a:r>
              <a:rPr lang="en-GB" i="0" dirty="0">
                <a:solidFill>
                  <a:srgbClr val="000000"/>
                </a:solidFill>
              </a:rPr>
              <a:t> providers and would make </a:t>
            </a:r>
            <a:r>
              <a:rPr lang="en-GB" i="0" dirty="0" err="1">
                <a:solidFill>
                  <a:srgbClr val="000000"/>
                </a:solidFill>
              </a:rPr>
              <a:t>PrEP</a:t>
            </a:r>
            <a:r>
              <a:rPr lang="en-GB" i="0" dirty="0">
                <a:solidFill>
                  <a:srgbClr val="000000"/>
                </a:solidFill>
              </a:rPr>
              <a:t> autonomously adjustable. Further exploration and understanding of how individuals use PrEP and the feasibility and acceptability of concepts such as “stop and start” for users (and providers) are necessary to empower users.</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145" name="Google Shape;1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74970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7D159-9DD4-41A1-915D-943A0A890F2B}" type="slidenum">
              <a:rPr lang="en-GB" smtClean="0"/>
              <a:t>2</a:t>
            </a:fld>
            <a:endParaRPr lang="en-GB"/>
          </a:p>
        </p:txBody>
      </p:sp>
    </p:spTree>
    <p:extLst>
      <p:ext uri="{BB962C8B-B14F-4D97-AF65-F5344CB8AC3E}">
        <p14:creationId xmlns:p14="http://schemas.microsoft.com/office/powerpoint/2010/main" val="2589669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7D159-9DD4-41A1-915D-943A0A890F2B}" type="slidenum">
              <a:rPr lang="en-GB" smtClean="0"/>
              <a:t>4</a:t>
            </a:fld>
            <a:endParaRPr lang="en-GB"/>
          </a:p>
        </p:txBody>
      </p:sp>
    </p:spTree>
    <p:extLst>
      <p:ext uri="{BB962C8B-B14F-4D97-AF65-F5344CB8AC3E}">
        <p14:creationId xmlns:p14="http://schemas.microsoft.com/office/powerpoint/2010/main" val="1231273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noProof="0" dirty="0"/>
              <a:t>Biomedical HIV prevention: Beyond daily oral prep. This talk will cover why, despite its high efficacy, daily oral PrEP alone is not sufficient to reach all populations who need highly effective prevention strategies. Various strategies will be discussed, including: scale up of treatment (U=U); alternate PrEP dosing schedules, drugs, and modes of delivery; post-exposure prophylaxis; and HIV vaccines</a:t>
            </a:r>
            <a:endParaRPr lang="en-GB" noProof="0" dirty="0"/>
          </a:p>
          <a:p>
            <a:pPr marL="0" marR="0" lvl="0" indent="0" algn="l" rtl="0">
              <a:lnSpc>
                <a:spcPct val="100000"/>
              </a:lnSpc>
              <a:spcBef>
                <a:spcPts val="0"/>
              </a:spcBef>
              <a:spcAft>
                <a:spcPts val="0"/>
              </a:spcAft>
              <a:buClr>
                <a:srgbClr val="333333"/>
              </a:buClr>
              <a:buSzPts val="1050"/>
              <a:buFont typeface="Roboto Condensed"/>
              <a:buNone/>
            </a:pPr>
            <a:r>
              <a:rPr lang="en-GB" i="0" noProof="0" dirty="0">
                <a:solidFill>
                  <a:srgbClr val="333333"/>
                </a:solidFill>
              </a:rPr>
              <a:t>Susan Buchbinder</a:t>
            </a:r>
            <a:endParaRPr lang="en-GB" noProof="0" dirty="0"/>
          </a:p>
          <a:p>
            <a:pPr marL="0" lvl="0" indent="0" algn="l" rtl="0">
              <a:spcBef>
                <a:spcPts val="0"/>
              </a:spcBef>
              <a:spcAft>
                <a:spcPts val="0"/>
              </a:spcAft>
              <a:buNone/>
            </a:pPr>
            <a:endParaRPr lang="en-GB" b="1" noProof="0" dirty="0"/>
          </a:p>
          <a:p>
            <a:pPr marL="171450" lvl="0" indent="-171450" algn="l" rtl="0">
              <a:spcBef>
                <a:spcPts val="0"/>
              </a:spcBef>
              <a:spcAft>
                <a:spcPts val="0"/>
              </a:spcAft>
              <a:buFont typeface="Arial" panose="020B0604020202020204" pitchFamily="34" charset="0"/>
              <a:buChar char="•"/>
            </a:pPr>
            <a:r>
              <a:rPr lang="en-GB" noProof="0" dirty="0"/>
              <a:t>Key populations make up &gt;50% of all new HIV infections and need HIV prevention.</a:t>
            </a:r>
          </a:p>
          <a:p>
            <a:pPr marL="171450" lvl="0" indent="-171450" algn="l" rtl="0">
              <a:spcBef>
                <a:spcPts val="0"/>
              </a:spcBef>
              <a:spcAft>
                <a:spcPts val="0"/>
              </a:spcAft>
              <a:buFont typeface="Arial" panose="020B0604020202020204" pitchFamily="34" charset="0"/>
              <a:buChar char="•"/>
            </a:pPr>
            <a:r>
              <a:rPr lang="en-GB" noProof="0" dirty="0"/>
              <a:t>For PrEP to have a population-level impact, broad coverage is necessary and, on an individual level, high uptake, adherence and persistence is necessary.</a:t>
            </a:r>
          </a:p>
          <a:p>
            <a:pPr marL="171450" lvl="0" indent="-171450" algn="l" rtl="0">
              <a:spcBef>
                <a:spcPts val="0"/>
              </a:spcBef>
              <a:spcAft>
                <a:spcPts val="0"/>
              </a:spcAft>
              <a:buFont typeface="Arial" panose="020B0604020202020204" pitchFamily="34" charset="0"/>
              <a:buChar char="•"/>
            </a:pPr>
            <a:r>
              <a:rPr lang="en-GB" noProof="0" dirty="0"/>
              <a:t>For </a:t>
            </a:r>
            <a:r>
              <a:rPr lang="en-GB" noProof="0" dirty="0" err="1"/>
              <a:t>PreP</a:t>
            </a:r>
            <a:r>
              <a:rPr lang="en-GB" noProof="0" dirty="0"/>
              <a:t>, choice (of PrEP type and method) matters. </a:t>
            </a:r>
          </a:p>
          <a:p>
            <a:pPr marL="171450" lvl="0" indent="-171450" algn="l" rtl="0">
              <a:spcBef>
                <a:spcPts val="0"/>
              </a:spcBef>
              <a:spcAft>
                <a:spcPts val="0"/>
              </a:spcAft>
              <a:buFont typeface="Arial" panose="020B0604020202020204" pitchFamily="34" charset="0"/>
              <a:buChar char="•"/>
            </a:pPr>
            <a:r>
              <a:rPr lang="en-GB" noProof="0" dirty="0"/>
              <a:t>People need more options than daily oral PrEP.</a:t>
            </a:r>
          </a:p>
          <a:p>
            <a:pPr marL="171450" lvl="0" indent="-171450" algn="l" rtl="0">
              <a:spcBef>
                <a:spcPts val="0"/>
              </a:spcBef>
              <a:spcAft>
                <a:spcPts val="0"/>
              </a:spcAft>
              <a:buFont typeface="Arial" panose="020B0604020202020204" pitchFamily="34" charset="0"/>
              <a:buChar char="•"/>
            </a:pPr>
            <a:r>
              <a:rPr lang="en-GB" noProof="0" dirty="0"/>
              <a:t>Advantages of on-demand products, especially for less frequent exposures</a:t>
            </a:r>
          </a:p>
          <a:p>
            <a:pPr marL="628650" lvl="1" indent="-171450" algn="l" rtl="0">
              <a:spcBef>
                <a:spcPts val="0"/>
              </a:spcBef>
              <a:spcAft>
                <a:spcPts val="0"/>
              </a:spcAft>
              <a:buFont typeface="Arial" panose="020B0604020202020204" pitchFamily="34" charset="0"/>
              <a:buChar char="•"/>
            </a:pPr>
            <a:r>
              <a:rPr lang="en-GB" noProof="0" dirty="0"/>
              <a:t>Potentially difficult to test but helpful to have shorter PrEP regimens</a:t>
            </a:r>
          </a:p>
          <a:p>
            <a:pPr marL="628650" lvl="1" indent="-171450" algn="l" rtl="0">
              <a:spcBef>
                <a:spcPts val="0"/>
              </a:spcBef>
              <a:spcAft>
                <a:spcPts val="0"/>
              </a:spcAft>
              <a:buFont typeface="Arial" panose="020B0604020202020204" pitchFamily="34" charset="0"/>
              <a:buChar char="•"/>
            </a:pPr>
            <a:r>
              <a:rPr lang="en-GB" noProof="0" dirty="0"/>
              <a:t>Role for </a:t>
            </a:r>
            <a:r>
              <a:rPr lang="en-GB" noProof="0" dirty="0" err="1"/>
              <a:t>mucosally</a:t>
            </a:r>
            <a:r>
              <a:rPr lang="en-GB" noProof="0" dirty="0"/>
              <a:t> delivered products?</a:t>
            </a:r>
          </a:p>
          <a:p>
            <a:pPr marL="171450" lvl="0" indent="-171450" algn="l" rtl="0">
              <a:spcBef>
                <a:spcPts val="0"/>
              </a:spcBef>
              <a:spcAft>
                <a:spcPts val="0"/>
              </a:spcAft>
              <a:buFont typeface="Arial" panose="020B0604020202020204" pitchFamily="34" charset="0"/>
              <a:buChar char="•"/>
            </a:pPr>
            <a:endParaRPr lang="en-GB" noProof="0" dirty="0"/>
          </a:p>
          <a:p>
            <a:pPr marL="171450" marR="0" lvl="0" indent="-171450" algn="l" rtl="0">
              <a:lnSpc>
                <a:spcPct val="100000"/>
              </a:lnSpc>
              <a:spcBef>
                <a:spcPts val="0"/>
              </a:spcBef>
              <a:spcAft>
                <a:spcPts val="0"/>
              </a:spcAft>
              <a:buClr>
                <a:schemeClr val="dk1"/>
              </a:buClr>
              <a:buSzPts val="800"/>
              <a:buFont typeface="Arial" panose="020B0604020202020204" pitchFamily="34" charset="0"/>
              <a:buChar char="•"/>
            </a:pPr>
            <a:r>
              <a:rPr lang="en-GB" noProof="0" dirty="0"/>
              <a:t>With two excellent options for oral PrEP, why is anything else needed?</a:t>
            </a:r>
          </a:p>
          <a:p>
            <a:pPr marL="171450" lvl="0" indent="-171450" algn="l" rtl="0">
              <a:spcBef>
                <a:spcPts val="0"/>
              </a:spcBef>
              <a:spcAft>
                <a:spcPts val="0"/>
              </a:spcAft>
              <a:buFont typeface="Arial" panose="020B0604020202020204" pitchFamily="34" charset="0"/>
              <a:buChar char="•"/>
            </a:pPr>
            <a:endParaRPr lang="en-GB" noProof="0" dirty="0"/>
          </a:p>
          <a:p>
            <a:pPr marL="171450" lvl="0" indent="-171450" algn="l" rtl="0">
              <a:spcBef>
                <a:spcPts val="0"/>
              </a:spcBef>
              <a:spcAft>
                <a:spcPts val="0"/>
              </a:spcAft>
              <a:buFont typeface="Arial" panose="020B0604020202020204" pitchFamily="34" charset="0"/>
              <a:buChar char="•"/>
            </a:pPr>
            <a:r>
              <a:rPr lang="en-GB" noProof="0" dirty="0"/>
              <a:t>Daily oral PrEP</a:t>
            </a:r>
          </a:p>
          <a:p>
            <a:pPr marL="628650" lvl="1" indent="-171450" algn="l" rtl="0">
              <a:spcBef>
                <a:spcPts val="0"/>
              </a:spcBef>
              <a:spcAft>
                <a:spcPts val="0"/>
              </a:spcAft>
              <a:buFont typeface="Arial" panose="020B0604020202020204" pitchFamily="34" charset="0"/>
              <a:buChar char="•"/>
            </a:pPr>
            <a:r>
              <a:rPr lang="en-GB" noProof="0" dirty="0"/>
              <a:t>First PrEP trials (randomized placebo-control) used </a:t>
            </a:r>
            <a:r>
              <a:rPr lang="en-GB" noProof="0" dirty="0" err="1"/>
              <a:t>TDF</a:t>
            </a:r>
            <a:r>
              <a:rPr lang="en-GB" noProof="0" dirty="0"/>
              <a:t>-based regimens; men who have sex with men, people who inject drugs and serodiscordant couples all saw substantial decline in HIV incidence in comparing the placebo arm with the </a:t>
            </a:r>
            <a:r>
              <a:rPr lang="en-GB" noProof="0" dirty="0" err="1"/>
              <a:t>TDF</a:t>
            </a:r>
            <a:r>
              <a:rPr lang="en-GB" noProof="0" dirty="0"/>
              <a:t>-based arm.</a:t>
            </a:r>
          </a:p>
          <a:p>
            <a:pPr marL="1085850" lvl="2" indent="-171450" algn="l" rtl="0">
              <a:spcBef>
                <a:spcPts val="0"/>
              </a:spcBef>
              <a:spcAft>
                <a:spcPts val="0"/>
              </a:spcAft>
              <a:buFont typeface="Arial" panose="020B0604020202020204" pitchFamily="34" charset="0"/>
              <a:buChar char="•"/>
            </a:pPr>
            <a:r>
              <a:rPr lang="en-GB" noProof="0" dirty="0"/>
              <a:t>Among highly adherent sub-samples, the HIV incidence was essentially zero, showing very high effectiveness of </a:t>
            </a:r>
            <a:r>
              <a:rPr lang="en-GB" noProof="0" dirty="0" err="1"/>
              <a:t>TDF</a:t>
            </a:r>
            <a:r>
              <a:rPr lang="en-GB" noProof="0" dirty="0"/>
              <a:t>-based regiments against HIV acquisition.</a:t>
            </a:r>
          </a:p>
          <a:p>
            <a:pPr marL="628650" lvl="1" indent="-171450" algn="l" rtl="0">
              <a:spcBef>
                <a:spcPts val="0"/>
              </a:spcBef>
              <a:spcAft>
                <a:spcPts val="0"/>
              </a:spcAft>
              <a:buFont typeface="Arial" panose="020B0604020202020204" pitchFamily="34" charset="0"/>
              <a:buChar char="•"/>
            </a:pPr>
            <a:r>
              <a:rPr lang="en-GB" noProof="0" dirty="0"/>
              <a:t>The DISCOVER trial tested a second daily oral PrEP agent tenofovir alafenamide with FTC (F/</a:t>
            </a:r>
            <a:r>
              <a:rPr lang="en-GB" noProof="0" dirty="0" err="1"/>
              <a:t>TAF</a:t>
            </a:r>
            <a:r>
              <a:rPr lang="en-GB" noProof="0" dirty="0"/>
              <a:t>) compared with F/</a:t>
            </a:r>
            <a:r>
              <a:rPr lang="en-GB" noProof="0" dirty="0" err="1"/>
              <a:t>TDF</a:t>
            </a:r>
            <a:r>
              <a:rPr lang="en-GB" noProof="0" dirty="0"/>
              <a:t> in 5,400 men who have sex with men and 1% transgender women (presented at CROI 2019 and updated with week-96 data at CROI 2020). Data show:</a:t>
            </a:r>
          </a:p>
          <a:p>
            <a:pPr marL="1085850" lvl="2" indent="-171450" algn="l" rtl="0">
              <a:spcBef>
                <a:spcPts val="0"/>
              </a:spcBef>
              <a:spcAft>
                <a:spcPts val="0"/>
              </a:spcAft>
              <a:buFont typeface="Arial" panose="020B0604020202020204" pitchFamily="34" charset="0"/>
              <a:buChar char="•"/>
            </a:pPr>
            <a:r>
              <a:rPr lang="en-GB" noProof="0" dirty="0"/>
              <a:t>8 infections in F/</a:t>
            </a:r>
            <a:r>
              <a:rPr lang="en-GB" noProof="0" dirty="0" err="1"/>
              <a:t>TAF</a:t>
            </a:r>
            <a:r>
              <a:rPr lang="en-GB" noProof="0" dirty="0"/>
              <a:t> arm and 15 infections in F/</a:t>
            </a:r>
            <a:r>
              <a:rPr lang="en-GB" noProof="0" dirty="0" err="1"/>
              <a:t>TDF</a:t>
            </a:r>
            <a:r>
              <a:rPr lang="en-GB" noProof="0" dirty="0"/>
              <a:t> arm</a:t>
            </a:r>
          </a:p>
          <a:p>
            <a:pPr marL="1085850" lvl="2" indent="-171450" algn="l" rtl="0">
              <a:spcBef>
                <a:spcPts val="0"/>
              </a:spcBef>
              <a:spcAft>
                <a:spcPts val="0"/>
              </a:spcAft>
              <a:buFont typeface="Arial" panose="020B0604020202020204" pitchFamily="34" charset="0"/>
              <a:buChar char="•"/>
            </a:pPr>
            <a:r>
              <a:rPr lang="en-GB" noProof="0" dirty="0"/>
              <a:t>F/</a:t>
            </a:r>
            <a:r>
              <a:rPr lang="en-GB" noProof="0" dirty="0" err="1"/>
              <a:t>TAF</a:t>
            </a:r>
            <a:r>
              <a:rPr lang="en-GB" noProof="0" dirty="0"/>
              <a:t> is shown to be non-inferior to F/</a:t>
            </a:r>
            <a:r>
              <a:rPr lang="en-GB" noProof="0" dirty="0" err="1"/>
              <a:t>TDF</a:t>
            </a:r>
            <a:endParaRPr lang="en-GB" noProof="0" dirty="0"/>
          </a:p>
          <a:p>
            <a:pPr marL="1085850" lvl="2" indent="-171450" algn="l" rtl="0">
              <a:spcBef>
                <a:spcPts val="0"/>
              </a:spcBef>
              <a:spcAft>
                <a:spcPts val="0"/>
              </a:spcAft>
              <a:buFont typeface="Arial" panose="020B0604020202020204" pitchFamily="34" charset="0"/>
              <a:buChar char="•"/>
            </a:pPr>
            <a:r>
              <a:rPr lang="en-GB" noProof="0" dirty="0"/>
              <a:t>Differences in safety at week 96</a:t>
            </a:r>
          </a:p>
          <a:p>
            <a:pPr marL="1543050" lvl="3" indent="-171450" algn="l" rtl="0">
              <a:spcBef>
                <a:spcPts val="0"/>
              </a:spcBef>
              <a:spcAft>
                <a:spcPts val="0"/>
              </a:spcAft>
              <a:buFont typeface="Arial" panose="020B0604020202020204" pitchFamily="34" charset="0"/>
              <a:buChar char="•"/>
            </a:pPr>
            <a:r>
              <a:rPr lang="en-GB" noProof="0" dirty="0"/>
              <a:t>Favours F/</a:t>
            </a:r>
            <a:r>
              <a:rPr lang="en-GB" noProof="0" dirty="0" err="1"/>
              <a:t>TAF</a:t>
            </a:r>
            <a:endParaRPr lang="en-GB" noProof="0" dirty="0"/>
          </a:p>
          <a:p>
            <a:pPr marL="2000250" lvl="4" indent="-171450" algn="l" rtl="0">
              <a:spcBef>
                <a:spcPts val="0"/>
              </a:spcBef>
              <a:spcAft>
                <a:spcPts val="0"/>
              </a:spcAft>
              <a:buFont typeface="Arial" panose="020B0604020202020204" pitchFamily="34" charset="0"/>
              <a:buChar char="•"/>
            </a:pPr>
            <a:r>
              <a:rPr lang="en-GB" noProof="0" dirty="0"/>
              <a:t>1-2% difference in bone mineral density at spine and hip; no difference in fractures</a:t>
            </a:r>
          </a:p>
          <a:p>
            <a:pPr marL="2000250" lvl="4" indent="-171450" algn="l" rtl="0">
              <a:spcBef>
                <a:spcPts val="0"/>
              </a:spcBef>
              <a:spcAft>
                <a:spcPts val="0"/>
              </a:spcAft>
              <a:buFont typeface="Arial" panose="020B0604020202020204" pitchFamily="34" charset="0"/>
              <a:buChar char="•"/>
            </a:pPr>
            <a:r>
              <a:rPr lang="en-GB" noProof="0" dirty="0"/>
              <a:t>4 ml/min difference in eGFR</a:t>
            </a:r>
          </a:p>
          <a:p>
            <a:pPr marL="1543050" lvl="3" indent="-171450" algn="l" rtl="0">
              <a:spcBef>
                <a:spcPts val="0"/>
              </a:spcBef>
              <a:spcAft>
                <a:spcPts val="0"/>
              </a:spcAft>
              <a:buFont typeface="Arial" panose="020B0604020202020204" pitchFamily="34" charset="0"/>
              <a:buChar char="•"/>
            </a:pPr>
            <a:r>
              <a:rPr lang="en-GB" noProof="0" dirty="0"/>
              <a:t>Favours F/</a:t>
            </a:r>
            <a:r>
              <a:rPr lang="en-GB" noProof="0" dirty="0" err="1"/>
              <a:t>TDF</a:t>
            </a:r>
            <a:endParaRPr lang="en-GB" noProof="0" dirty="0"/>
          </a:p>
          <a:p>
            <a:pPr marL="2000250" lvl="4" indent="-171450" algn="l" rtl="0">
              <a:spcBef>
                <a:spcPts val="0"/>
              </a:spcBef>
              <a:spcAft>
                <a:spcPts val="0"/>
              </a:spcAft>
              <a:buFont typeface="Arial" panose="020B0604020202020204" pitchFamily="34" charset="0"/>
              <a:buChar char="•"/>
            </a:pPr>
            <a:r>
              <a:rPr lang="en-GB" noProof="0" dirty="0"/>
              <a:t>11 mg/dl lower total cholesterol; no difference in TC: HDL</a:t>
            </a:r>
          </a:p>
          <a:p>
            <a:pPr marL="2000250" lvl="4" indent="-171450" algn="l" rtl="0">
              <a:spcBef>
                <a:spcPts val="0"/>
              </a:spcBef>
              <a:spcAft>
                <a:spcPts val="0"/>
              </a:spcAft>
              <a:buFont typeface="Arial" panose="020B0604020202020204" pitchFamily="34" charset="0"/>
              <a:buChar char="•"/>
            </a:pPr>
            <a:r>
              <a:rPr lang="en-GB" noProof="0" dirty="0"/>
              <a:t>1 kg difference in body weight</a:t>
            </a:r>
          </a:p>
          <a:p>
            <a:pPr marL="1085850" lvl="2" indent="-171450" algn="l" rtl="0">
              <a:spcBef>
                <a:spcPts val="0"/>
              </a:spcBef>
              <a:spcAft>
                <a:spcPts val="0"/>
              </a:spcAft>
              <a:buFont typeface="Arial" panose="020B0604020202020204" pitchFamily="34" charset="0"/>
              <a:buChar char="•"/>
            </a:pPr>
            <a:r>
              <a:rPr lang="en-GB" noProof="0" dirty="0"/>
              <a:t>Biggest difference is maybe in cost and availability, which means that F/</a:t>
            </a:r>
            <a:r>
              <a:rPr lang="en-GB" noProof="0" dirty="0" err="1"/>
              <a:t>TDF</a:t>
            </a:r>
            <a:r>
              <a:rPr lang="en-GB" noProof="0" dirty="0"/>
              <a:t> is considered to be the universal PrEP</a:t>
            </a:r>
          </a:p>
          <a:p>
            <a:pPr marL="1543050" lvl="3" indent="-171450" algn="l" rtl="0">
              <a:spcBef>
                <a:spcPts val="0"/>
              </a:spcBef>
              <a:spcAft>
                <a:spcPts val="0"/>
              </a:spcAft>
              <a:buFont typeface="Arial" panose="020B0604020202020204" pitchFamily="34" charset="0"/>
              <a:buChar char="•"/>
            </a:pPr>
            <a:r>
              <a:rPr lang="en-GB" noProof="0" dirty="0"/>
              <a:t>F/</a:t>
            </a:r>
            <a:r>
              <a:rPr lang="en-GB" noProof="0" dirty="0" err="1"/>
              <a:t>TDF</a:t>
            </a:r>
            <a:r>
              <a:rPr lang="en-GB" noProof="0" dirty="0"/>
              <a:t> widely approved and available as a generic (soon in USA too)</a:t>
            </a:r>
          </a:p>
          <a:p>
            <a:pPr marL="1543050" lvl="3" indent="-171450" algn="l" rtl="0">
              <a:spcBef>
                <a:spcPts val="0"/>
              </a:spcBef>
              <a:spcAft>
                <a:spcPts val="0"/>
              </a:spcAft>
              <a:buFont typeface="Arial" panose="020B0604020202020204" pitchFamily="34" charset="0"/>
              <a:buChar char="•"/>
            </a:pPr>
            <a:r>
              <a:rPr lang="en-GB" noProof="0" dirty="0"/>
              <a:t>F/</a:t>
            </a:r>
            <a:r>
              <a:rPr lang="en-GB" noProof="0" dirty="0" err="1"/>
              <a:t>TAF</a:t>
            </a:r>
            <a:r>
              <a:rPr lang="en-GB" noProof="0" dirty="0"/>
              <a:t> not widely approved and only available as a branded drug</a:t>
            </a:r>
          </a:p>
          <a:p>
            <a:pPr marL="1543050" lvl="3" indent="-171450" algn="l" rtl="0">
              <a:spcBef>
                <a:spcPts val="0"/>
              </a:spcBef>
              <a:spcAft>
                <a:spcPts val="0"/>
              </a:spcAft>
              <a:buFont typeface="Arial" panose="020B0604020202020204" pitchFamily="34" charset="0"/>
              <a:buChar char="•"/>
            </a:pPr>
            <a:r>
              <a:rPr lang="en-GB" noProof="0" dirty="0"/>
              <a:t>F/</a:t>
            </a:r>
            <a:r>
              <a:rPr lang="en-GB" noProof="0" dirty="0" err="1"/>
              <a:t>TDF</a:t>
            </a:r>
            <a:r>
              <a:rPr lang="en-GB" noProof="0" dirty="0"/>
              <a:t> can be used in all populations</a:t>
            </a:r>
          </a:p>
          <a:p>
            <a:pPr marL="1543050" lvl="3" indent="-171450" algn="l" rtl="0">
              <a:spcBef>
                <a:spcPts val="0"/>
              </a:spcBef>
              <a:spcAft>
                <a:spcPts val="0"/>
              </a:spcAft>
              <a:buFont typeface="Arial" panose="020B0604020202020204" pitchFamily="34" charset="0"/>
              <a:buChar char="•"/>
            </a:pPr>
            <a:r>
              <a:rPr lang="en-GB" noProof="0" dirty="0"/>
              <a:t>F/</a:t>
            </a:r>
            <a:r>
              <a:rPr lang="en-GB" noProof="0" dirty="0" err="1"/>
              <a:t>TAF</a:t>
            </a:r>
            <a:r>
              <a:rPr lang="en-GB" noProof="0" dirty="0"/>
              <a:t> reserved for patients with underlying renal or bine disease</a:t>
            </a:r>
          </a:p>
          <a:p>
            <a:pPr marL="1543050" lvl="3" indent="-171450" algn="l" rtl="0">
              <a:spcBef>
                <a:spcPts val="0"/>
              </a:spcBef>
              <a:spcAft>
                <a:spcPts val="0"/>
              </a:spcAft>
              <a:buFont typeface="Arial" panose="020B0604020202020204" pitchFamily="34" charset="0"/>
              <a:buChar char="•"/>
            </a:pPr>
            <a:endParaRPr lang="en-GB" noProof="0" dirty="0"/>
          </a:p>
          <a:p>
            <a:pPr marL="171450" lvl="0" indent="-171450" algn="l" rtl="0">
              <a:spcBef>
                <a:spcPts val="0"/>
              </a:spcBef>
              <a:spcAft>
                <a:spcPts val="0"/>
              </a:spcAft>
              <a:buFont typeface="Arial" panose="020B0604020202020204" pitchFamily="34" charset="0"/>
              <a:buChar char="•"/>
            </a:pPr>
            <a:r>
              <a:rPr lang="en-GB" noProof="0" dirty="0"/>
              <a:t>PrEP coverage by country as of April 2020:</a:t>
            </a:r>
          </a:p>
          <a:p>
            <a:pPr marL="628650" lvl="1" indent="-171450" algn="l" rtl="0">
              <a:spcBef>
                <a:spcPts val="0"/>
              </a:spcBef>
              <a:spcAft>
                <a:spcPts val="0"/>
              </a:spcAft>
              <a:buFont typeface="Arial" panose="020B0604020202020204" pitchFamily="34" charset="0"/>
              <a:buChar char="•"/>
            </a:pPr>
            <a:r>
              <a:rPr lang="en-GB" noProof="0" dirty="0"/>
              <a:t>580,000 PrEP starts are less than 25% of global 2020 UNAIDS global target of 3 million.</a:t>
            </a:r>
          </a:p>
          <a:p>
            <a:pPr marL="628650" lvl="1" indent="-171450" algn="l" rtl="0">
              <a:spcBef>
                <a:spcPts val="0"/>
              </a:spcBef>
              <a:spcAft>
                <a:spcPts val="0"/>
              </a:spcAft>
              <a:buFont typeface="Arial" panose="020B0604020202020204" pitchFamily="34" charset="0"/>
              <a:buChar char="•"/>
            </a:pPr>
            <a:r>
              <a:rPr lang="en-GB" noProof="0" dirty="0"/>
              <a:t>Uptake, adherence and persistence remain challenges, although in US, PrEP persistence is on the rise in the US – in 2017 only 2/3 PrEP starters stayed on PrEP for 6 months.</a:t>
            </a:r>
          </a:p>
          <a:p>
            <a:pPr marL="628650" lvl="1" indent="-171450" algn="l" rtl="0">
              <a:spcBef>
                <a:spcPts val="0"/>
              </a:spcBef>
              <a:spcAft>
                <a:spcPts val="0"/>
              </a:spcAft>
              <a:buFont typeface="Arial" panose="020B0604020202020204" pitchFamily="34" charset="0"/>
              <a:buChar char="•"/>
            </a:pPr>
            <a:r>
              <a:rPr lang="en-GB" noProof="0" dirty="0"/>
              <a:t>PrEP persistence is poorer among young people in the US, people of colour, women and in rural areas and women in sub-Saharan Africa, and it is worse in young women.</a:t>
            </a:r>
          </a:p>
          <a:p>
            <a:pPr marL="171450" lvl="0" indent="-171450" algn="l" rtl="0">
              <a:spcBef>
                <a:spcPts val="0"/>
              </a:spcBef>
              <a:spcAft>
                <a:spcPts val="0"/>
              </a:spcAft>
              <a:buFont typeface="Arial" panose="020B0604020202020204" pitchFamily="34" charset="0"/>
              <a:buChar char="•"/>
            </a:pPr>
            <a:r>
              <a:rPr lang="en-GB" noProof="0" dirty="0"/>
              <a:t>Among other reasons, PrEP not taken up or discontinued due to :</a:t>
            </a:r>
          </a:p>
          <a:p>
            <a:pPr marL="628650" lvl="1" indent="-171450" algn="l" rtl="0">
              <a:spcBef>
                <a:spcPts val="0"/>
              </a:spcBef>
              <a:spcAft>
                <a:spcPts val="0"/>
              </a:spcAft>
              <a:buFont typeface="Arial" panose="020B0604020202020204" pitchFamily="34" charset="0"/>
              <a:buChar char="•"/>
            </a:pPr>
            <a:r>
              <a:rPr lang="en-GB" noProof="0" dirty="0"/>
              <a:t>Sexual risk perception</a:t>
            </a:r>
          </a:p>
          <a:p>
            <a:pPr marL="628650" lvl="1" indent="-171450" algn="l" rtl="0">
              <a:spcBef>
                <a:spcPts val="0"/>
              </a:spcBef>
              <a:spcAft>
                <a:spcPts val="0"/>
              </a:spcAft>
              <a:buFont typeface="Arial" panose="020B0604020202020204" pitchFamily="34" charset="0"/>
              <a:buChar char="•"/>
            </a:pPr>
            <a:r>
              <a:rPr lang="en-GB" noProof="0" dirty="0"/>
              <a:t>Access</a:t>
            </a:r>
          </a:p>
          <a:p>
            <a:pPr marL="628650" lvl="1" indent="-171450" algn="l" rtl="0">
              <a:spcBef>
                <a:spcPts val="0"/>
              </a:spcBef>
              <a:spcAft>
                <a:spcPts val="0"/>
              </a:spcAft>
              <a:buFont typeface="Arial" panose="020B0604020202020204" pitchFamily="34" charset="0"/>
              <a:buChar char="•"/>
            </a:pPr>
            <a:r>
              <a:rPr lang="en-GB" noProof="0" dirty="0"/>
              <a:t>Concerns about medications</a:t>
            </a:r>
          </a:p>
          <a:p>
            <a:pPr marL="628650" lvl="1" indent="-171450" algn="l" rtl="0">
              <a:spcBef>
                <a:spcPts val="0"/>
              </a:spcBef>
              <a:spcAft>
                <a:spcPts val="0"/>
              </a:spcAft>
              <a:buFont typeface="Arial" panose="020B0604020202020204" pitchFamily="34" charset="0"/>
              <a:buChar char="•"/>
            </a:pPr>
            <a:r>
              <a:rPr lang="en-GB" noProof="0" dirty="0"/>
              <a:t>Stigma </a:t>
            </a:r>
          </a:p>
          <a:p>
            <a:pPr marL="628650" lvl="1" indent="-171450" algn="l" rtl="0">
              <a:spcBef>
                <a:spcPts val="0"/>
              </a:spcBef>
              <a:spcAft>
                <a:spcPts val="0"/>
              </a:spcAft>
              <a:buFont typeface="Arial" panose="020B0604020202020204" pitchFamily="34" charset="0"/>
              <a:buChar char="•"/>
            </a:pPr>
            <a:r>
              <a:rPr lang="en-GB" noProof="0" dirty="0"/>
              <a:t>Life events.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GB" noProof="0" dirty="0">
              <a:solidFill>
                <a:schemeClr val="dk1"/>
              </a:solidFill>
            </a:endParaRPr>
          </a:p>
          <a:p>
            <a:pPr marL="171450" lvl="0" indent="-171450" algn="l" rtl="0">
              <a:spcBef>
                <a:spcPts val="0"/>
              </a:spcBef>
              <a:spcAft>
                <a:spcPts val="0"/>
              </a:spcAft>
              <a:buFont typeface="Arial" panose="020B0604020202020204" pitchFamily="34" charset="0"/>
              <a:buChar char="•"/>
            </a:pPr>
            <a:r>
              <a:rPr lang="en-GB" noProof="0" dirty="0"/>
              <a:t>On-demand dosing:</a:t>
            </a:r>
          </a:p>
          <a:p>
            <a:pPr marL="628650" lvl="1" indent="-171450" algn="l" rtl="0">
              <a:spcBef>
                <a:spcPts val="0"/>
              </a:spcBef>
              <a:spcAft>
                <a:spcPts val="0"/>
              </a:spcAft>
              <a:buFont typeface="Arial" panose="020B0604020202020204" pitchFamily="34" charset="0"/>
              <a:buChar char="•"/>
            </a:pPr>
            <a:r>
              <a:rPr lang="en-GB" noProof="0" dirty="0"/>
              <a:t>Original on-demand dosing was non-occupational post-exposure prophylaxis</a:t>
            </a:r>
          </a:p>
          <a:p>
            <a:pPr marL="1085850" lvl="2" indent="-171450" algn="l" rtl="0">
              <a:spcBef>
                <a:spcPts val="0"/>
              </a:spcBef>
              <a:spcAft>
                <a:spcPts val="0"/>
              </a:spcAft>
              <a:buFont typeface="Arial" panose="020B0604020202020204" pitchFamily="34" charset="0"/>
              <a:buChar char="•"/>
            </a:pPr>
            <a:r>
              <a:rPr lang="en-GB" noProof="0" dirty="0"/>
              <a:t>High levels of protection if started within 72 hours of exposure and continued for 28 days</a:t>
            </a:r>
          </a:p>
          <a:p>
            <a:pPr marL="1085850" lvl="2" indent="-171450" algn="l" rtl="0">
              <a:spcBef>
                <a:spcPts val="0"/>
              </a:spcBef>
              <a:spcAft>
                <a:spcPts val="0"/>
              </a:spcAft>
              <a:buFont typeface="Arial" panose="020B0604020202020204" pitchFamily="34" charset="0"/>
              <a:buChar char="•"/>
            </a:pPr>
            <a:r>
              <a:rPr lang="en-GB" noProof="0" dirty="0"/>
              <a:t>Given that 28 days’ adherence is difficult for many, single and two-dose regimens are being tested</a:t>
            </a:r>
          </a:p>
          <a:p>
            <a:pPr marL="628650" lvl="1" indent="-171450" algn="l" rtl="0">
              <a:spcBef>
                <a:spcPts val="0"/>
              </a:spcBef>
              <a:spcAft>
                <a:spcPts val="0"/>
              </a:spcAft>
              <a:buFont typeface="Arial" panose="020B0604020202020204" pitchFamily="34" charset="0"/>
              <a:buChar char="•"/>
            </a:pPr>
            <a:r>
              <a:rPr lang="en-GB" noProof="0" dirty="0"/>
              <a:t>Another strategy 2-1-1 PrEP (</a:t>
            </a:r>
            <a:r>
              <a:rPr lang="en-GB" noProof="0" dirty="0" err="1"/>
              <a:t>Ipergay</a:t>
            </a:r>
            <a:r>
              <a:rPr lang="en-GB" noProof="0" dirty="0"/>
              <a:t> Trial)</a:t>
            </a:r>
          </a:p>
          <a:p>
            <a:pPr marL="1085850" lvl="2" indent="-171450" algn="l" rtl="0">
              <a:spcBef>
                <a:spcPts val="0"/>
              </a:spcBef>
              <a:spcAft>
                <a:spcPts val="0"/>
              </a:spcAft>
              <a:buFont typeface="Arial" panose="020B0604020202020204" pitchFamily="34" charset="0"/>
              <a:buChar char="•"/>
            </a:pPr>
            <a:r>
              <a:rPr lang="en-GB" noProof="0" dirty="0"/>
              <a:t>2 pills 2 – 24 hours prior to sex; 1 pill 24 hours later; 1 pill 48 hours after first intake</a:t>
            </a:r>
          </a:p>
          <a:p>
            <a:pPr marL="1085850" lvl="2" indent="-171450" algn="l" rtl="0">
              <a:spcBef>
                <a:spcPts val="0"/>
              </a:spcBef>
              <a:spcAft>
                <a:spcPts val="0"/>
              </a:spcAft>
              <a:buFont typeface="Arial" panose="020B0604020202020204" pitchFamily="34" charset="0"/>
              <a:buChar char="•"/>
            </a:pPr>
            <a:r>
              <a:rPr lang="en-GB" noProof="0" dirty="0"/>
              <a:t>Randomized trial showed 86% reduction in HIV infections</a:t>
            </a:r>
          </a:p>
          <a:p>
            <a:pPr marL="1085850" lvl="2" indent="-171450" algn="l" rtl="0">
              <a:spcBef>
                <a:spcPts val="0"/>
              </a:spcBef>
              <a:spcAft>
                <a:spcPts val="0"/>
              </a:spcAft>
              <a:buFont typeface="Arial" panose="020B0604020202020204" pitchFamily="34" charset="0"/>
              <a:buChar char="•"/>
            </a:pPr>
            <a:r>
              <a:rPr lang="en-GB" noProof="0" dirty="0"/>
              <a:t>Open-label extension study showed 97% reduction in HIV acquisition vs. placebo</a:t>
            </a:r>
          </a:p>
          <a:p>
            <a:pPr marL="1085850" lvl="2" indent="-171450" algn="l" rtl="0">
              <a:spcBef>
                <a:spcPts val="0"/>
              </a:spcBef>
              <a:spcAft>
                <a:spcPts val="0"/>
              </a:spcAft>
              <a:buFont typeface="Arial" panose="020B0604020202020204" pitchFamily="34" charset="0"/>
              <a:buChar char="•"/>
            </a:pPr>
            <a:r>
              <a:rPr lang="en-GB" noProof="0" dirty="0"/>
              <a:t>Based on such data, WHO has approved 2-1-1 as an effective prevention strategy only for men who have sex with men as it has been only been tested in men who have sex with men</a:t>
            </a:r>
          </a:p>
          <a:p>
            <a:pPr marL="171450" lvl="0" indent="-171450" algn="l" rtl="0">
              <a:spcBef>
                <a:spcPts val="0"/>
              </a:spcBef>
              <a:spcAft>
                <a:spcPts val="0"/>
              </a:spcAft>
              <a:buFont typeface="Arial" panose="020B0604020202020204" pitchFamily="34" charset="0"/>
              <a:buChar char="•"/>
            </a:pPr>
            <a:r>
              <a:rPr lang="en-GB" noProof="0" dirty="0"/>
              <a:t>Another on-demand approach to PrEP is use of tenofovir rectal douches</a:t>
            </a:r>
          </a:p>
          <a:p>
            <a:pPr marL="628650" lvl="1" indent="-171450" algn="l" rtl="0">
              <a:spcBef>
                <a:spcPts val="0"/>
              </a:spcBef>
              <a:spcAft>
                <a:spcPts val="0"/>
              </a:spcAft>
              <a:buFont typeface="Arial" panose="020B0604020202020204" pitchFamily="34" charset="0"/>
              <a:buChar char="•"/>
            </a:pPr>
            <a:r>
              <a:rPr lang="en-GB" noProof="0" dirty="0"/>
              <a:t>Seen as behaviourally congruent approach as many people douche before sex and can be integrated with existing behaviour</a:t>
            </a:r>
          </a:p>
          <a:p>
            <a:pPr marL="171450" lvl="0" indent="-171450" algn="l" rtl="0">
              <a:spcBef>
                <a:spcPts val="0"/>
              </a:spcBef>
              <a:spcAft>
                <a:spcPts val="0"/>
              </a:spcAft>
              <a:buFont typeface="Arial" panose="020B0604020202020204" pitchFamily="34" charset="0"/>
              <a:buChar char="•"/>
            </a:pPr>
            <a:r>
              <a:rPr lang="en-GB" noProof="0" dirty="0"/>
              <a:t>Long-acting approaches</a:t>
            </a:r>
          </a:p>
          <a:p>
            <a:pPr marL="628650" marR="0" lvl="1" indent="-171450" algn="l" rtl="0">
              <a:lnSpc>
                <a:spcPct val="100000"/>
              </a:lnSpc>
              <a:spcBef>
                <a:spcPts val="0"/>
              </a:spcBef>
              <a:spcAft>
                <a:spcPts val="0"/>
              </a:spcAft>
              <a:buClr>
                <a:schemeClr val="dk1"/>
              </a:buClr>
              <a:buSzPts val="800"/>
              <a:buFont typeface="Arial" panose="020B0604020202020204" pitchFamily="34" charset="0"/>
              <a:buChar char="•"/>
            </a:pPr>
            <a:r>
              <a:rPr lang="en-GB" noProof="0" dirty="0"/>
              <a:t>Long-acting agents alleviate some but not all of the adherence issues. </a:t>
            </a:r>
          </a:p>
          <a:p>
            <a:pPr marL="628650" marR="0" lvl="1" indent="-171450" algn="l" rtl="0">
              <a:lnSpc>
                <a:spcPct val="100000"/>
              </a:lnSpc>
              <a:spcBef>
                <a:spcPts val="0"/>
              </a:spcBef>
              <a:spcAft>
                <a:spcPts val="0"/>
              </a:spcAft>
              <a:buClr>
                <a:schemeClr val="dk1"/>
              </a:buClr>
              <a:buSzPts val="800"/>
              <a:buFont typeface="Arial" panose="020B0604020202020204" pitchFamily="34" charset="0"/>
              <a:buChar char="•"/>
            </a:pPr>
            <a:r>
              <a:rPr lang="en-GB" noProof="0" dirty="0"/>
              <a:t>The landscape for testing new products is becoming increasingly complex.</a:t>
            </a:r>
          </a:p>
          <a:p>
            <a:pPr marL="628650" lvl="1" indent="-171450" algn="l" rtl="0">
              <a:spcBef>
                <a:spcPts val="0"/>
              </a:spcBef>
              <a:spcAft>
                <a:spcPts val="0"/>
              </a:spcAft>
              <a:buFont typeface="Arial" panose="020B0604020202020204" pitchFamily="34" charset="0"/>
              <a:buChar char="•"/>
            </a:pPr>
            <a:endParaRPr lang="en-GB" noProof="0" dirty="0"/>
          </a:p>
          <a:p>
            <a:pPr marL="628650" lvl="1" indent="-171450" algn="l" rtl="0">
              <a:spcBef>
                <a:spcPts val="0"/>
              </a:spcBef>
              <a:spcAft>
                <a:spcPts val="0"/>
              </a:spcAft>
              <a:buFont typeface="Arial" panose="020B0604020202020204" pitchFamily="34" charset="0"/>
              <a:buChar char="•"/>
            </a:pPr>
            <a:r>
              <a:rPr lang="en-GB" noProof="0" dirty="0"/>
              <a:t>First successful long-acting approach to preventing HIV acquisition was voluntary medical male circumcision for cisgender heterosexual men.</a:t>
            </a:r>
          </a:p>
          <a:p>
            <a:pPr marL="628650" lvl="1" indent="-171450" algn="l" rtl="0">
              <a:spcBef>
                <a:spcPts val="0"/>
              </a:spcBef>
              <a:spcAft>
                <a:spcPts val="0"/>
              </a:spcAft>
              <a:buFont typeface="Arial" panose="020B0604020202020204" pitchFamily="34" charset="0"/>
              <a:buChar char="•"/>
            </a:pPr>
            <a:r>
              <a:rPr lang="en-GB" noProof="0" dirty="0" err="1"/>
              <a:t>Dapivirine</a:t>
            </a:r>
            <a:r>
              <a:rPr lang="en-GB" noProof="0" dirty="0"/>
              <a:t> vaginal ring reduced HIV from 27% to 31% in Aspire Ring Studies, but effectiveness was considerably higher when ring use was higher.</a:t>
            </a:r>
          </a:p>
          <a:p>
            <a:pPr marL="628650" lvl="1" indent="-171450" algn="l" rtl="0">
              <a:spcBef>
                <a:spcPts val="0"/>
              </a:spcBef>
              <a:spcAft>
                <a:spcPts val="0"/>
              </a:spcAft>
              <a:buFont typeface="Arial" panose="020B0604020202020204" pitchFamily="34" charset="0"/>
              <a:buChar char="•"/>
            </a:pPr>
            <a:r>
              <a:rPr lang="en-GB" noProof="0" dirty="0"/>
              <a:t>Future for vaginal rings – two open-label extension studies (HOPE and DREAM) showed effectiveness to be 39% - 63% for </a:t>
            </a:r>
            <a:r>
              <a:rPr lang="en-GB" noProof="0" dirty="0" err="1"/>
              <a:t>dapivrine</a:t>
            </a:r>
            <a:r>
              <a:rPr lang="en-GB" noProof="0" dirty="0"/>
              <a:t> vaginal rings [currently undergoing regulatory review]</a:t>
            </a:r>
          </a:p>
          <a:p>
            <a:pPr marL="628650" lvl="1" indent="-171450" algn="l" rtl="0">
              <a:spcBef>
                <a:spcPts val="0"/>
              </a:spcBef>
              <a:spcAft>
                <a:spcPts val="0"/>
              </a:spcAft>
              <a:buFont typeface="Arial" panose="020B0604020202020204" pitchFamily="34" charset="0"/>
              <a:buChar char="•"/>
            </a:pPr>
            <a:endParaRPr lang="en-GB" noProof="0" dirty="0"/>
          </a:p>
          <a:p>
            <a:pPr marL="628650" lvl="1" indent="-171450" algn="l" rtl="0">
              <a:spcBef>
                <a:spcPts val="0"/>
              </a:spcBef>
              <a:spcAft>
                <a:spcPts val="0"/>
              </a:spcAft>
              <a:buFont typeface="Arial" panose="020B0604020202020204" pitchFamily="34" charset="0"/>
              <a:buChar char="•"/>
            </a:pPr>
            <a:r>
              <a:rPr lang="en-GB" noProof="0" dirty="0"/>
              <a:t>Next-generation vaginal rings could include:</a:t>
            </a:r>
          </a:p>
          <a:p>
            <a:pPr marL="1085850" lvl="2" indent="-171450" algn="l" rtl="0">
              <a:spcBef>
                <a:spcPts val="0"/>
              </a:spcBef>
              <a:spcAft>
                <a:spcPts val="0"/>
              </a:spcAft>
              <a:buFont typeface="Arial" panose="020B0604020202020204" pitchFamily="34" charset="0"/>
              <a:buChar char="•"/>
            </a:pPr>
            <a:r>
              <a:rPr lang="en-GB" noProof="0" dirty="0"/>
              <a:t>Multiple ARV to improve efficacy</a:t>
            </a:r>
          </a:p>
          <a:p>
            <a:pPr marL="1085850" lvl="2" indent="-171450" algn="l" rtl="0">
              <a:spcBef>
                <a:spcPts val="0"/>
              </a:spcBef>
              <a:spcAft>
                <a:spcPts val="0"/>
              </a:spcAft>
              <a:buFont typeface="Arial" panose="020B0604020202020204" pitchFamily="34" charset="0"/>
              <a:buChar char="•"/>
            </a:pPr>
            <a:r>
              <a:rPr lang="en-GB" noProof="0" dirty="0"/>
              <a:t>Longer durability requiring less frequent changing of the vaginal ring </a:t>
            </a:r>
          </a:p>
          <a:p>
            <a:pPr marL="1085850" lvl="2" indent="-171450" algn="l" rtl="0">
              <a:spcBef>
                <a:spcPts val="0"/>
              </a:spcBef>
              <a:spcAft>
                <a:spcPts val="0"/>
              </a:spcAft>
              <a:buFont typeface="Arial" panose="020B0604020202020204" pitchFamily="34" charset="0"/>
              <a:buChar char="•"/>
            </a:pPr>
            <a:r>
              <a:rPr lang="en-GB" noProof="0" dirty="0"/>
              <a:t>Combination of vaginal rings with hormonal contraception</a:t>
            </a:r>
          </a:p>
          <a:p>
            <a:pPr marL="628650" lvl="1" indent="-171450" algn="l" rtl="0">
              <a:spcBef>
                <a:spcPts val="0"/>
              </a:spcBef>
              <a:spcAft>
                <a:spcPts val="0"/>
              </a:spcAft>
              <a:buFont typeface="Arial" panose="020B0604020202020204" pitchFamily="34" charset="0"/>
              <a:buChar char="•"/>
            </a:pPr>
            <a:r>
              <a:rPr lang="en-GB" noProof="0" dirty="0"/>
              <a:t>Cabotegravir long-acting injectable (CAB LA) – analogue of dolutegravir </a:t>
            </a:r>
          </a:p>
          <a:p>
            <a:pPr marL="1085850" lvl="2" indent="-171450" algn="l" rtl="0">
              <a:spcBef>
                <a:spcPts val="0"/>
              </a:spcBef>
              <a:spcAft>
                <a:spcPts val="0"/>
              </a:spcAft>
              <a:buFont typeface="Arial" panose="020B0604020202020204" pitchFamily="34" charset="0"/>
              <a:buChar char="•"/>
            </a:pPr>
            <a:r>
              <a:rPr lang="en-GB" noProof="0" dirty="0"/>
              <a:t>Non-human primate challenge studies demonstrate CAB LA’s superiority over other methods.</a:t>
            </a:r>
          </a:p>
          <a:p>
            <a:pPr marL="1085850" lvl="2" indent="-171450" algn="l" rtl="0">
              <a:spcBef>
                <a:spcPts val="0"/>
              </a:spcBef>
              <a:spcAft>
                <a:spcPts val="0"/>
              </a:spcAft>
              <a:buFont typeface="Arial" panose="020B0604020202020204" pitchFamily="34" charset="0"/>
              <a:buChar char="•"/>
            </a:pPr>
            <a:r>
              <a:rPr lang="en-GB" noProof="0" dirty="0"/>
              <a:t>However, 76 weeks after last injection:</a:t>
            </a:r>
          </a:p>
          <a:p>
            <a:pPr marL="1543050" lvl="3" indent="-171450" algn="l" rtl="0">
              <a:spcBef>
                <a:spcPts val="0"/>
              </a:spcBef>
              <a:spcAft>
                <a:spcPts val="0"/>
              </a:spcAft>
              <a:buFont typeface="Arial" panose="020B0604020202020204" pitchFamily="34" charset="0"/>
              <a:buChar char="•"/>
            </a:pPr>
            <a:r>
              <a:rPr lang="en-GB" noProof="0" dirty="0"/>
              <a:t>None of the men or women injected had therapeutic drug levels of 4 times the </a:t>
            </a:r>
            <a:r>
              <a:rPr lang="en-GB" noProof="0" dirty="0" err="1"/>
              <a:t>PAIC</a:t>
            </a:r>
            <a:r>
              <a:rPr lang="en-GB" noProof="0" dirty="0"/>
              <a:t> 90.</a:t>
            </a:r>
          </a:p>
          <a:p>
            <a:pPr marL="1543050" lvl="3" indent="-171450" algn="l" rtl="0">
              <a:spcBef>
                <a:spcPts val="0"/>
              </a:spcBef>
              <a:spcAft>
                <a:spcPts val="0"/>
              </a:spcAft>
              <a:buFont typeface="Arial" panose="020B0604020202020204" pitchFamily="34" charset="0"/>
              <a:buChar char="•"/>
            </a:pPr>
            <a:r>
              <a:rPr lang="en-GB" noProof="0" dirty="0"/>
              <a:t>13% of men and 42% of women still had low CAB LA blood levels. However, if drug level isn’t high enough to provide protection and if breakthrough infections occur, there could still be enough drug present to select for integrase inhibitor resistance, which could have negative impact on the individual's care.</a:t>
            </a:r>
          </a:p>
          <a:p>
            <a:pPr marL="171450" lvl="0" indent="-171450" algn="l" rtl="0">
              <a:spcBef>
                <a:spcPts val="0"/>
              </a:spcBef>
              <a:spcAft>
                <a:spcPts val="0"/>
              </a:spcAft>
              <a:buFont typeface="Arial" panose="020B0604020202020204" pitchFamily="34" charset="0"/>
              <a:buChar char="•"/>
            </a:pPr>
            <a:r>
              <a:rPr lang="en-GB" noProof="0" dirty="0"/>
              <a:t>Preliminary results: HPTN 083:</a:t>
            </a:r>
          </a:p>
          <a:p>
            <a:pPr marL="628650" lvl="1" indent="-171450" algn="l" rtl="0">
              <a:spcBef>
                <a:spcPts val="0"/>
              </a:spcBef>
              <a:spcAft>
                <a:spcPts val="0"/>
              </a:spcAft>
              <a:buFont typeface="Arial" panose="020B0604020202020204" pitchFamily="34" charset="0"/>
              <a:buChar char="•"/>
            </a:pPr>
            <a:r>
              <a:rPr lang="en-GB" noProof="0" dirty="0"/>
              <a:t>14 May 2020: </a:t>
            </a:r>
            <a:r>
              <a:rPr lang="en-GB" noProof="0" dirty="0" err="1"/>
              <a:t>DSMB</a:t>
            </a:r>
            <a:r>
              <a:rPr lang="en-GB" noProof="0" dirty="0"/>
              <a:t> met for planned interim analysis</a:t>
            </a:r>
          </a:p>
          <a:p>
            <a:pPr marL="628650" lvl="1" indent="-171450" algn="l" rtl="0">
              <a:spcBef>
                <a:spcPts val="0"/>
              </a:spcBef>
              <a:spcAft>
                <a:spcPts val="0"/>
              </a:spcAft>
              <a:buFont typeface="Arial" panose="020B0604020202020204" pitchFamily="34" charset="0"/>
              <a:buChar char="•"/>
            </a:pPr>
            <a:r>
              <a:rPr lang="en-GB" noProof="0" dirty="0"/>
              <a:t>Stopped blinded phase of the study because </a:t>
            </a:r>
            <a:r>
              <a:rPr lang="en-GB" u="sng" noProof="0" dirty="0"/>
              <a:t>met the pre-specified non-inferiority early stopping boundary</a:t>
            </a:r>
            <a:endParaRPr lang="en-GB" noProof="0" dirty="0"/>
          </a:p>
          <a:p>
            <a:pPr marL="628650" lvl="1" indent="-171450" algn="l" rtl="0">
              <a:spcBef>
                <a:spcPts val="0"/>
              </a:spcBef>
              <a:spcAft>
                <a:spcPts val="0"/>
              </a:spcAft>
              <a:buFont typeface="Arial" panose="020B0604020202020204" pitchFamily="34" charset="0"/>
              <a:buChar char="•"/>
            </a:pPr>
            <a:r>
              <a:rPr lang="en-GB" noProof="0" dirty="0"/>
              <a:t>Overall incidence 0.79% (95% CI 0.59-1.05%)</a:t>
            </a:r>
          </a:p>
          <a:p>
            <a:pPr marL="628650" lvl="1" indent="-171450" algn="l" rtl="0">
              <a:spcBef>
                <a:spcPts val="0"/>
              </a:spcBef>
              <a:spcAft>
                <a:spcPts val="0"/>
              </a:spcAft>
              <a:buFont typeface="Arial" panose="020B0604020202020204" pitchFamily="34" charset="0"/>
              <a:buChar char="•"/>
            </a:pPr>
            <a:r>
              <a:rPr lang="en-GB" noProof="0" dirty="0"/>
              <a:t>Fewer infections in CAB than F/</a:t>
            </a:r>
            <a:r>
              <a:rPr lang="en-GB" noProof="0" dirty="0" err="1"/>
              <a:t>TDF</a:t>
            </a:r>
            <a:r>
              <a:rPr lang="en-GB" noProof="0" dirty="0"/>
              <a:t> (12 vs. 38)</a:t>
            </a:r>
          </a:p>
          <a:p>
            <a:pPr marL="628650" lvl="1" indent="-171450" algn="l" rtl="0">
              <a:spcBef>
                <a:spcPts val="0"/>
              </a:spcBef>
              <a:spcAft>
                <a:spcPts val="0"/>
              </a:spcAft>
              <a:buFont typeface="Arial" panose="020B0604020202020204" pitchFamily="34" charset="0"/>
              <a:buChar char="•"/>
            </a:pPr>
            <a:r>
              <a:rPr lang="en-GB" noProof="0" dirty="0"/>
              <a:t>Injection site reactions higher in CAB arm (80% vs. 30%) with 49 (2%) discontinuing </a:t>
            </a:r>
          </a:p>
          <a:p>
            <a:pPr marL="171450" lvl="0" indent="-171450" algn="l" rtl="0">
              <a:spcBef>
                <a:spcPts val="0"/>
              </a:spcBef>
              <a:spcAft>
                <a:spcPts val="0"/>
              </a:spcAft>
              <a:buFont typeface="Arial" panose="020B0604020202020204" pitchFamily="34" charset="0"/>
              <a:buChar char="•"/>
            </a:pPr>
            <a:r>
              <a:rPr lang="en-GB" noProof="0" dirty="0"/>
              <a:t>Questions for HPTN 083:</a:t>
            </a:r>
          </a:p>
          <a:p>
            <a:pPr marL="628650" lvl="1" indent="-171450" algn="l" rtl="0">
              <a:spcBef>
                <a:spcPts val="0"/>
              </a:spcBef>
              <a:spcAft>
                <a:spcPts val="0"/>
              </a:spcAft>
              <a:buFont typeface="Arial" panose="020B0604020202020204" pitchFamily="34" charset="0"/>
              <a:buChar char="•"/>
            </a:pPr>
            <a:r>
              <a:rPr lang="en-GB" noProof="0" dirty="0"/>
              <a:t>Final numbers: Superior or non-inferior?</a:t>
            </a:r>
          </a:p>
          <a:p>
            <a:pPr marL="1085850" lvl="2" indent="-171450" algn="l" rtl="0">
              <a:spcBef>
                <a:spcPts val="0"/>
              </a:spcBef>
              <a:spcAft>
                <a:spcPts val="0"/>
              </a:spcAft>
              <a:buFont typeface="Arial" panose="020B0604020202020204" pitchFamily="34" charset="0"/>
              <a:buChar char="•"/>
            </a:pPr>
            <a:r>
              <a:rPr lang="en-GB" noProof="0" dirty="0"/>
              <a:t>Can anything be said about subgroups?</a:t>
            </a:r>
          </a:p>
          <a:p>
            <a:pPr marL="628650" lvl="1" indent="-171450" algn="l" rtl="0">
              <a:spcBef>
                <a:spcPts val="0"/>
              </a:spcBef>
              <a:spcAft>
                <a:spcPts val="0"/>
              </a:spcAft>
              <a:buFont typeface="Arial" panose="020B0604020202020204" pitchFamily="34" charset="0"/>
              <a:buChar char="•"/>
            </a:pPr>
            <a:r>
              <a:rPr lang="en-GB" noProof="0" dirty="0"/>
              <a:t>Adherence?</a:t>
            </a:r>
          </a:p>
          <a:p>
            <a:pPr marL="628650" lvl="1" indent="-171450" algn="l" rtl="0">
              <a:spcBef>
                <a:spcPts val="0"/>
              </a:spcBef>
              <a:spcAft>
                <a:spcPts val="0"/>
              </a:spcAft>
              <a:buFont typeface="Arial" panose="020B0604020202020204" pitchFamily="34" charset="0"/>
              <a:buChar char="•"/>
            </a:pPr>
            <a:r>
              <a:rPr lang="en-GB" noProof="0" dirty="0"/>
              <a:t>Why/when breakthrough infections in each of the arms?</a:t>
            </a:r>
          </a:p>
          <a:p>
            <a:pPr marL="1085850" lvl="2" indent="-171450" algn="l" rtl="0">
              <a:spcBef>
                <a:spcPts val="0"/>
              </a:spcBef>
              <a:spcAft>
                <a:spcPts val="0"/>
              </a:spcAft>
              <a:buFont typeface="Arial" panose="020B0604020202020204" pitchFamily="34" charset="0"/>
              <a:buChar char="•"/>
            </a:pPr>
            <a:r>
              <a:rPr lang="en-GB" noProof="0" dirty="0"/>
              <a:t>Oral vs. injectable phases?</a:t>
            </a:r>
          </a:p>
          <a:p>
            <a:pPr marL="1085850" lvl="2" indent="-171450" algn="l" rtl="0">
              <a:spcBef>
                <a:spcPts val="0"/>
              </a:spcBef>
              <a:spcAft>
                <a:spcPts val="0"/>
              </a:spcAft>
              <a:buFont typeface="Arial" panose="020B0604020202020204" pitchFamily="34" charset="0"/>
              <a:buChar char="•"/>
            </a:pPr>
            <a:r>
              <a:rPr lang="en-GB" noProof="0" dirty="0"/>
              <a:t>Due to adherence?</a:t>
            </a:r>
          </a:p>
          <a:p>
            <a:pPr marL="1085850" lvl="2" indent="-171450" algn="l" rtl="0">
              <a:spcBef>
                <a:spcPts val="0"/>
              </a:spcBef>
              <a:spcAft>
                <a:spcPts val="0"/>
              </a:spcAft>
              <a:buFont typeface="Arial" panose="020B0604020202020204" pitchFamily="34" charset="0"/>
              <a:buChar char="•"/>
            </a:pPr>
            <a:r>
              <a:rPr lang="en-GB" noProof="0" dirty="0"/>
              <a:t>Due to transmitted resistance?</a:t>
            </a:r>
          </a:p>
          <a:p>
            <a:pPr marL="628650" lvl="1" indent="-171450" algn="l" rtl="0">
              <a:spcBef>
                <a:spcPts val="0"/>
              </a:spcBef>
              <a:spcAft>
                <a:spcPts val="0"/>
              </a:spcAft>
              <a:buFont typeface="Arial" panose="020B0604020202020204" pitchFamily="34" charset="0"/>
              <a:buChar char="•"/>
            </a:pPr>
            <a:r>
              <a:rPr lang="en-GB" noProof="0" dirty="0"/>
              <a:t>Did resistance develop after infection in each arm?</a:t>
            </a:r>
          </a:p>
          <a:p>
            <a:pPr marL="171450" lvl="0" indent="-171450" algn="l" rtl="0">
              <a:spcBef>
                <a:spcPts val="0"/>
              </a:spcBef>
              <a:spcAft>
                <a:spcPts val="0"/>
              </a:spcAft>
              <a:buFont typeface="Arial" panose="020B0604020202020204" pitchFamily="34" charset="0"/>
              <a:buChar char="•"/>
            </a:pPr>
            <a:r>
              <a:rPr lang="en-GB" noProof="0" dirty="0"/>
              <a:t>CAB LA maybe excellent option for some but not all PrEP users</a:t>
            </a:r>
          </a:p>
          <a:p>
            <a:pPr marL="628650" lvl="1" indent="-171450" algn="l" rtl="0">
              <a:spcBef>
                <a:spcPts val="0"/>
              </a:spcBef>
              <a:spcAft>
                <a:spcPts val="0"/>
              </a:spcAft>
              <a:buFont typeface="Arial" panose="020B0604020202020204" pitchFamily="34" charset="0"/>
              <a:buChar char="•"/>
            </a:pPr>
            <a:r>
              <a:rPr lang="en-GB" noProof="0" dirty="0"/>
              <a:t>Logistical problems in administering so many gluteal injections – 18 million injections annually are needed for 3 million target population</a:t>
            </a:r>
          </a:p>
          <a:p>
            <a:pPr marL="171450" lvl="0" indent="-171450" algn="l" rtl="0">
              <a:spcBef>
                <a:spcPts val="0"/>
              </a:spcBef>
              <a:spcAft>
                <a:spcPts val="0"/>
              </a:spcAft>
              <a:buFont typeface="Arial" panose="020B0604020202020204" pitchFamily="34" charset="0"/>
              <a:buChar char="•"/>
            </a:pPr>
            <a:r>
              <a:rPr lang="en-GB" noProof="0" dirty="0"/>
              <a:t>Implants can also be used for providing long-acting agents</a:t>
            </a:r>
          </a:p>
          <a:p>
            <a:pPr marL="628650" lvl="1" indent="-171450" algn="l" rtl="0">
              <a:spcBef>
                <a:spcPts val="0"/>
              </a:spcBef>
              <a:spcAft>
                <a:spcPts val="0"/>
              </a:spcAft>
              <a:buFont typeface="Arial" panose="020B0604020202020204" pitchFamily="34" charset="0"/>
              <a:buChar char="•"/>
            </a:pPr>
            <a:r>
              <a:rPr lang="en-GB" noProof="0" dirty="0"/>
              <a:t>Due to small size and being planted under skin, only highly potent drugs can be used</a:t>
            </a:r>
          </a:p>
          <a:p>
            <a:pPr marL="628650" lvl="1" indent="-171450" algn="l" rtl="0">
              <a:spcBef>
                <a:spcPts val="0"/>
              </a:spcBef>
              <a:spcAft>
                <a:spcPts val="0"/>
              </a:spcAft>
              <a:buFont typeface="Arial" panose="020B0604020202020204" pitchFamily="34" charset="0"/>
              <a:buChar char="•"/>
            </a:pPr>
            <a:r>
              <a:rPr lang="en-GB" noProof="0" dirty="0"/>
              <a:t>Advantages:	</a:t>
            </a:r>
          </a:p>
          <a:p>
            <a:pPr marL="1085850" lvl="2" indent="-171450" algn="l" rtl="0">
              <a:spcBef>
                <a:spcPts val="0"/>
              </a:spcBef>
              <a:spcAft>
                <a:spcPts val="0"/>
              </a:spcAft>
              <a:buFont typeface="Arial" panose="020B0604020202020204" pitchFamily="34" charset="0"/>
              <a:buChar char="•"/>
            </a:pPr>
            <a:r>
              <a:rPr lang="en-GB" noProof="0" dirty="0"/>
              <a:t>Implants can be removed when needed</a:t>
            </a:r>
          </a:p>
          <a:p>
            <a:pPr marL="1085850" lvl="2" indent="-171450" algn="l" rtl="0">
              <a:spcBef>
                <a:spcPts val="0"/>
              </a:spcBef>
              <a:spcAft>
                <a:spcPts val="0"/>
              </a:spcAft>
              <a:buFont typeface="Arial" panose="020B0604020202020204" pitchFamily="34" charset="0"/>
              <a:buChar char="•"/>
            </a:pPr>
            <a:r>
              <a:rPr lang="en-GB" noProof="0" dirty="0"/>
              <a:t>More consistent and predictable drug </a:t>
            </a:r>
          </a:p>
          <a:p>
            <a:pPr marL="1085850" lvl="2" indent="-171450" algn="l" rtl="0">
              <a:spcBef>
                <a:spcPts val="0"/>
              </a:spcBef>
              <a:spcAft>
                <a:spcPts val="0"/>
              </a:spcAft>
              <a:buClr>
                <a:schemeClr val="dk1"/>
              </a:buClr>
              <a:buSzPts val="800"/>
              <a:buFont typeface="Arial" panose="020B0604020202020204" pitchFamily="34" charset="0"/>
              <a:buChar char="•"/>
            </a:pPr>
            <a:r>
              <a:rPr lang="en-GB" noProof="0" dirty="0"/>
              <a:t>    Release allowing for lower doses of drug</a:t>
            </a:r>
          </a:p>
          <a:p>
            <a:pPr marL="1085850" lvl="2" indent="-171450" algn="l" rtl="0">
              <a:spcBef>
                <a:spcPts val="0"/>
              </a:spcBef>
              <a:spcAft>
                <a:spcPts val="0"/>
              </a:spcAft>
              <a:buClr>
                <a:schemeClr val="dk1"/>
              </a:buClr>
              <a:buSzPts val="800"/>
              <a:buFont typeface="Arial" panose="020B0604020202020204" pitchFamily="34" charset="0"/>
              <a:buChar char="•"/>
            </a:pPr>
            <a:r>
              <a:rPr lang="en-GB" noProof="0" dirty="0"/>
              <a:t>    Per day</a:t>
            </a:r>
          </a:p>
          <a:p>
            <a:pPr marL="1085850" lvl="2" indent="-171450" algn="l" rtl="0">
              <a:spcBef>
                <a:spcPts val="0"/>
              </a:spcBef>
              <a:spcAft>
                <a:spcPts val="0"/>
              </a:spcAft>
              <a:buFont typeface="Arial" panose="020B0604020202020204" pitchFamily="34" charset="0"/>
              <a:buChar char="•"/>
            </a:pPr>
            <a:r>
              <a:rPr lang="en-GB" noProof="0" dirty="0"/>
              <a:t>Avoid long PK tail like that of CAB LA</a:t>
            </a:r>
          </a:p>
          <a:p>
            <a:pPr marL="1085850" lvl="2" indent="-171450" algn="l" rtl="0">
              <a:spcBef>
                <a:spcPts val="0"/>
              </a:spcBef>
              <a:spcAft>
                <a:spcPts val="0"/>
              </a:spcAft>
              <a:buFont typeface="Arial" panose="020B0604020202020204" pitchFamily="34" charset="0"/>
              <a:buChar char="•"/>
            </a:pPr>
            <a:r>
              <a:rPr lang="en-GB" noProof="0" dirty="0"/>
              <a:t>When removed, no more drug is left</a:t>
            </a:r>
          </a:p>
          <a:p>
            <a:pPr marL="1085850" lvl="2" indent="-171450" algn="l" rtl="0">
              <a:spcBef>
                <a:spcPts val="0"/>
              </a:spcBef>
              <a:spcAft>
                <a:spcPts val="0"/>
              </a:spcAft>
              <a:buFont typeface="Arial" panose="020B0604020202020204" pitchFamily="34" charset="0"/>
              <a:buChar char="•"/>
            </a:pPr>
            <a:r>
              <a:rPr lang="en-GB" noProof="0" dirty="0"/>
              <a:t>Remain in place for a year or more</a:t>
            </a:r>
          </a:p>
          <a:p>
            <a:pPr marL="1085850" lvl="2" indent="-171450" algn="l" rtl="0">
              <a:spcBef>
                <a:spcPts val="0"/>
              </a:spcBef>
              <a:spcAft>
                <a:spcPts val="0"/>
              </a:spcAft>
              <a:buFont typeface="Arial" panose="020B0604020202020204" pitchFamily="34" charset="0"/>
              <a:buChar char="•"/>
            </a:pPr>
            <a:r>
              <a:rPr lang="en-GB" noProof="0" dirty="0"/>
              <a:t>Potential for improved adherence</a:t>
            </a:r>
          </a:p>
          <a:p>
            <a:pPr marL="628650" lvl="1" indent="-171450" algn="l" rtl="0">
              <a:spcBef>
                <a:spcPts val="0"/>
              </a:spcBef>
              <a:spcAft>
                <a:spcPts val="0"/>
              </a:spcAft>
              <a:buFont typeface="Arial" panose="020B0604020202020204" pitchFamily="34" charset="0"/>
              <a:buChar char="•"/>
            </a:pPr>
            <a:r>
              <a:rPr lang="en-GB" noProof="0" dirty="0"/>
              <a:t>Disadvantages:</a:t>
            </a:r>
          </a:p>
          <a:p>
            <a:pPr marL="1085850" lvl="2" indent="-171450" algn="l" rtl="0">
              <a:spcBef>
                <a:spcPts val="0"/>
              </a:spcBef>
              <a:spcAft>
                <a:spcPts val="0"/>
              </a:spcAft>
              <a:buFont typeface="Arial" panose="020B0604020202020204" pitchFamily="34" charset="0"/>
              <a:buChar char="•"/>
            </a:pPr>
            <a:r>
              <a:rPr lang="en-GB" noProof="0" dirty="0"/>
              <a:t>Require special devices and sterile technique to insert</a:t>
            </a:r>
          </a:p>
          <a:p>
            <a:pPr marL="1085850" lvl="2" indent="-171450" algn="l" rtl="0">
              <a:spcBef>
                <a:spcPts val="0"/>
              </a:spcBef>
              <a:spcAft>
                <a:spcPts val="0"/>
              </a:spcAft>
              <a:buFont typeface="Arial" panose="020B0604020202020204" pitchFamily="34" charset="0"/>
              <a:buChar char="•"/>
            </a:pPr>
            <a:r>
              <a:rPr lang="en-GB" noProof="0" dirty="0"/>
              <a:t>May require minor surgery to remove</a:t>
            </a:r>
          </a:p>
          <a:p>
            <a:pPr marL="1085850" lvl="2" indent="-171450" algn="l" rtl="0">
              <a:spcBef>
                <a:spcPts val="0"/>
              </a:spcBef>
              <a:spcAft>
                <a:spcPts val="0"/>
              </a:spcAft>
              <a:buFont typeface="Arial" panose="020B0604020202020204" pitchFamily="34" charset="0"/>
              <a:buChar char="•"/>
            </a:pPr>
            <a:r>
              <a:rPr lang="en-GB" noProof="0" dirty="0"/>
              <a:t>Potential for scarring and migration</a:t>
            </a:r>
          </a:p>
          <a:p>
            <a:pPr marL="171450" lvl="0" indent="-171450" algn="l" rtl="0">
              <a:spcBef>
                <a:spcPts val="0"/>
              </a:spcBef>
              <a:spcAft>
                <a:spcPts val="0"/>
              </a:spcAft>
              <a:buFont typeface="Arial" panose="020B0604020202020204" pitchFamily="34" charset="0"/>
              <a:buChar char="•"/>
            </a:pPr>
            <a:endParaRPr lang="en-GB" noProof="0" dirty="0"/>
          </a:p>
          <a:p>
            <a:pPr marL="171450" lvl="0" indent="-171450" algn="l" rtl="0">
              <a:spcBef>
                <a:spcPts val="0"/>
              </a:spcBef>
              <a:spcAft>
                <a:spcPts val="0"/>
              </a:spcAft>
              <a:buFont typeface="Arial" panose="020B0604020202020204" pitchFamily="34" charset="0"/>
              <a:buChar char="•"/>
            </a:pPr>
            <a:r>
              <a:rPr lang="en-GB" noProof="0" dirty="0"/>
              <a:t>Future of HIV prevention trials, given the ethical imperative that all individuals have access to highly effective prevention strategies: three basic study designs can be used to test new unproven regimens</a:t>
            </a:r>
          </a:p>
          <a:p>
            <a:pPr marL="171450" lvl="0" indent="-171450" algn="l" rtl="0">
              <a:spcBef>
                <a:spcPts val="0"/>
              </a:spcBef>
              <a:spcAft>
                <a:spcPts val="0"/>
              </a:spcAft>
              <a:buFont typeface="Arial" panose="020B0604020202020204" pitchFamily="34" charset="0"/>
              <a:buChar char="•"/>
            </a:pPr>
            <a:endParaRPr lang="en-GB" noProof="0" dirty="0"/>
          </a:p>
          <a:p>
            <a:pPr marL="171450" lvl="0" indent="-171450" algn="l" rtl="0">
              <a:spcBef>
                <a:spcPts val="0"/>
              </a:spcBef>
              <a:spcAft>
                <a:spcPts val="0"/>
              </a:spcAft>
              <a:buFont typeface="Arial" panose="020B0604020202020204" pitchFamily="34" charset="0"/>
              <a:buChar char="•"/>
            </a:pPr>
            <a:r>
              <a:rPr lang="en-GB" noProof="0" dirty="0"/>
              <a:t>Number of approved biomedical products for prevention. However, considerably fewer option exist for heterosexual transgender and cisgender men.</a:t>
            </a:r>
          </a:p>
          <a:p>
            <a:pPr marL="171450" lvl="0" indent="-171450" algn="l" rtl="0">
              <a:spcBef>
                <a:spcPts val="0"/>
              </a:spcBef>
              <a:spcAft>
                <a:spcPts val="0"/>
              </a:spcAft>
              <a:buFont typeface="Arial" panose="020B0604020202020204" pitchFamily="34" charset="0"/>
              <a:buChar char="•"/>
            </a:pPr>
            <a:r>
              <a:rPr lang="en-GB" noProof="0" dirty="0"/>
              <a:t>No new biomedical approaches for people who inject drugs are being evaluated</a:t>
            </a:r>
          </a:p>
          <a:p>
            <a:pPr marL="171450" lvl="0" indent="-171450" algn="l" rtl="0">
              <a:spcBef>
                <a:spcPts val="0"/>
              </a:spcBef>
              <a:spcAft>
                <a:spcPts val="0"/>
              </a:spcAft>
              <a:buFont typeface="Arial" panose="020B0604020202020204" pitchFamily="34" charset="0"/>
              <a:buChar char="•"/>
            </a:pPr>
            <a:endParaRPr lang="en-GB" noProof="0"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noProof="0" dirty="0"/>
              <a:t>All key populations have approved daily PrEP with one of two different PrEP agents; all eligible for PEP following high-risk exposures</a:t>
            </a:r>
          </a:p>
          <a:p>
            <a:pPr marL="171450" lvl="0" indent="-171450" algn="l" rtl="0">
              <a:spcBef>
                <a:spcPts val="0"/>
              </a:spcBef>
              <a:spcAft>
                <a:spcPts val="0"/>
              </a:spcAft>
              <a:buFont typeface="Arial" panose="020B0604020202020204" pitchFamily="34" charset="0"/>
              <a:buChar char="•"/>
            </a:pPr>
            <a:endParaRPr lang="en-GB" noProof="0" dirty="0"/>
          </a:p>
        </p:txBody>
      </p:sp>
      <p:sp>
        <p:nvSpPr>
          <p:cNvPr id="102" name="Google Shape;1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89209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0" noProof="0" dirty="0">
                <a:solidFill>
                  <a:srgbClr val="333333"/>
                </a:solidFill>
              </a:rPr>
              <a:t>Lower than expected HIV incidence among men and women at elevated HIV risk in a population-based PrEP study in rural Kenya and Uganda: Interim results from the SEARCH study</a:t>
            </a:r>
            <a:endParaRPr lang="en-GB" noProof="0" dirty="0"/>
          </a:p>
          <a:p>
            <a:pPr marL="0" lvl="0" indent="0" algn="l" rtl="0">
              <a:spcBef>
                <a:spcPts val="0"/>
              </a:spcBef>
              <a:spcAft>
                <a:spcPts val="0"/>
              </a:spcAft>
              <a:buClr>
                <a:srgbClr val="333333"/>
              </a:buClr>
              <a:buSzPts val="1200"/>
              <a:buFont typeface="Calibri"/>
              <a:buNone/>
            </a:pPr>
            <a:r>
              <a:rPr lang="en-GB" i="0" noProof="0" dirty="0">
                <a:solidFill>
                  <a:srgbClr val="333333"/>
                </a:solidFill>
              </a:rPr>
              <a:t>Catherine Koss</a:t>
            </a:r>
            <a:endParaRPr lang="en-GB" noProof="0" dirty="0"/>
          </a:p>
          <a:p>
            <a:pPr marL="0" lvl="0" indent="0" algn="l" rtl="0">
              <a:spcBef>
                <a:spcPts val="0"/>
              </a:spcBef>
              <a:spcAft>
                <a:spcPts val="0"/>
              </a:spcAft>
              <a:buNone/>
            </a:pPr>
            <a:endParaRPr lang="en-GB" noProof="0" dirty="0"/>
          </a:p>
          <a:p>
            <a:pPr marL="0" lvl="0" indent="0" algn="l" rtl="0">
              <a:spcBef>
                <a:spcPts val="0"/>
              </a:spcBef>
              <a:spcAft>
                <a:spcPts val="0"/>
              </a:spcAft>
              <a:buNone/>
            </a:pPr>
            <a:r>
              <a:rPr lang="en-GB" noProof="0" dirty="0"/>
              <a:t>Data are limited on HIV incidence among PrEP users in generalized epidemic settings, particularly outside of known risk groups (e.g., </a:t>
            </a:r>
            <a:r>
              <a:rPr lang="en-GB" noProof="0" dirty="0" err="1"/>
              <a:t>serodifferent</a:t>
            </a:r>
            <a:r>
              <a:rPr lang="en-GB" noProof="0" dirty="0"/>
              <a:t> couples and young women).</a:t>
            </a:r>
          </a:p>
          <a:p>
            <a:pPr marL="0" lvl="0" indent="0" algn="l" rtl="0">
              <a:spcBef>
                <a:spcPts val="0"/>
              </a:spcBef>
              <a:spcAft>
                <a:spcPts val="0"/>
              </a:spcAft>
              <a:buNone/>
            </a:pPr>
            <a:r>
              <a:rPr lang="en-GB" noProof="0" dirty="0"/>
              <a:t>Objectives of study: To evaluate</a:t>
            </a:r>
          </a:p>
          <a:p>
            <a:pPr marL="0" lvl="0" indent="0" algn="l" rtl="0">
              <a:spcBef>
                <a:spcPts val="0"/>
              </a:spcBef>
              <a:spcAft>
                <a:spcPts val="0"/>
              </a:spcAft>
              <a:buNone/>
            </a:pPr>
            <a:r>
              <a:rPr lang="en-GB" noProof="0" dirty="0"/>
              <a:t>(1) HIV incidence</a:t>
            </a:r>
          </a:p>
          <a:p>
            <a:pPr marL="0" lvl="0" indent="0" algn="l" rtl="0">
              <a:spcBef>
                <a:spcPts val="0"/>
              </a:spcBef>
              <a:spcAft>
                <a:spcPts val="0"/>
              </a:spcAft>
              <a:buNone/>
            </a:pPr>
            <a:r>
              <a:rPr lang="en-GB" noProof="0" dirty="0"/>
              <a:t>(2) Clinical and virologic outcomes among </a:t>
            </a:r>
            <a:r>
              <a:rPr lang="en-GB" noProof="0" dirty="0" err="1"/>
              <a:t>seroconverters</a:t>
            </a:r>
            <a:endParaRPr lang="en-GB" noProof="0" dirty="0"/>
          </a:p>
          <a:p>
            <a:pPr marL="0" lvl="0" indent="0" algn="l" rtl="0">
              <a:spcBef>
                <a:spcPts val="0"/>
              </a:spcBef>
              <a:spcAft>
                <a:spcPts val="0"/>
              </a:spcAft>
              <a:buNone/>
            </a:pPr>
            <a:r>
              <a:rPr lang="en-GB" noProof="0" dirty="0"/>
              <a:t>in a population-based PrEP study in rural Kenya and Uganda.</a:t>
            </a:r>
          </a:p>
          <a:p>
            <a:pPr marL="0" lvl="0" indent="0" algn="l" rtl="0">
              <a:spcBef>
                <a:spcPts val="0"/>
              </a:spcBef>
              <a:spcAft>
                <a:spcPts val="0"/>
              </a:spcAft>
              <a:buNone/>
            </a:pPr>
            <a:endParaRPr lang="en-GB" noProof="0" dirty="0"/>
          </a:p>
          <a:p>
            <a:pPr marL="0" marR="0" lvl="0" indent="0" algn="l" rtl="0">
              <a:lnSpc>
                <a:spcPct val="100000"/>
              </a:lnSpc>
              <a:spcBef>
                <a:spcPts val="0"/>
              </a:spcBef>
              <a:spcAft>
                <a:spcPts val="0"/>
              </a:spcAft>
              <a:buClr>
                <a:schemeClr val="dk1"/>
              </a:buClr>
              <a:buSzPts val="1200"/>
              <a:buFont typeface="Calibri"/>
              <a:buNone/>
            </a:pPr>
            <a:r>
              <a:rPr lang="en-GB" sz="1200" noProof="0" dirty="0"/>
              <a:t>Population-level PrEP offer (2016-2019) in 16 communities in rural Uganda and Kenya was associated with 79% lower HIV incidence among PrEP initiators with follow-up HIV testing than among recent (2015-2017) matched controls in the absence of PrEP.</a:t>
            </a:r>
          </a:p>
          <a:p>
            <a:pPr marL="0" marR="0" lvl="0" indent="0" algn="l" rtl="0">
              <a:lnSpc>
                <a:spcPct val="100000"/>
              </a:lnSpc>
              <a:spcBef>
                <a:spcPts val="0"/>
              </a:spcBef>
              <a:spcAft>
                <a:spcPts val="0"/>
              </a:spcAft>
              <a:buClr>
                <a:schemeClr val="dk1"/>
              </a:buClr>
              <a:buSzPts val="1200"/>
              <a:buFont typeface="Calibri"/>
              <a:buNone/>
            </a:pPr>
            <a:endParaRPr lang="en-GB" noProof="0" dirty="0"/>
          </a:p>
          <a:p>
            <a:pPr marL="0" lvl="0" indent="0" algn="l" rtl="0">
              <a:spcBef>
                <a:spcPts val="0"/>
              </a:spcBef>
              <a:spcAft>
                <a:spcPts val="0"/>
              </a:spcAft>
              <a:buNone/>
            </a:pPr>
            <a:r>
              <a:rPr lang="en-GB" b="1" i="0" noProof="0" dirty="0">
                <a:solidFill>
                  <a:srgbClr val="333333"/>
                </a:solidFill>
              </a:rPr>
              <a:t>Incorporating PrEP into standard of prevention in a clinical trial is associated with reduced HIV incidence: Evidence from the ECHO Trial</a:t>
            </a:r>
            <a:endParaRPr lang="en-GB" noProof="0" dirty="0"/>
          </a:p>
          <a:p>
            <a:pPr marL="0" lvl="0" indent="0" algn="l" rtl="0">
              <a:spcBef>
                <a:spcPts val="0"/>
              </a:spcBef>
              <a:spcAft>
                <a:spcPts val="0"/>
              </a:spcAft>
              <a:buClr>
                <a:srgbClr val="333333"/>
              </a:buClr>
              <a:buSzPts val="1200"/>
              <a:buFont typeface="Calibri"/>
              <a:buNone/>
            </a:pPr>
            <a:r>
              <a:rPr lang="en-GB" i="0" noProof="0" dirty="0">
                <a:solidFill>
                  <a:srgbClr val="333333"/>
                </a:solidFill>
              </a:rPr>
              <a:t>Deborah Donnell</a:t>
            </a:r>
            <a:endParaRPr lang="en-GB" noProof="0" dirty="0"/>
          </a:p>
          <a:p>
            <a:pPr marL="0" marR="0" lvl="0" indent="0" algn="l" rtl="0">
              <a:lnSpc>
                <a:spcPct val="100000"/>
              </a:lnSpc>
              <a:spcBef>
                <a:spcPts val="0"/>
              </a:spcBef>
              <a:spcAft>
                <a:spcPts val="0"/>
              </a:spcAft>
              <a:buClr>
                <a:schemeClr val="dk1"/>
              </a:buClr>
              <a:buSzPts val="1200"/>
              <a:buFont typeface="Calibri"/>
              <a:buNone/>
            </a:pPr>
            <a:endParaRPr lang="en-GB" noProof="0"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noProof="0" dirty="0"/>
              <a:t>ECHO Trial (Dec 2015 to Oct 2018): Evaluate impact of PrEP access on HIV incidence – in the entire cohort after on-site offer of PrEP, not only those who initiated</a:t>
            </a:r>
          </a:p>
          <a:p>
            <a:pPr marL="171450" lvl="0" indent="-171450" algn="l" rtl="0">
              <a:spcBef>
                <a:spcPts val="0"/>
              </a:spcBef>
              <a:spcAft>
                <a:spcPts val="0"/>
              </a:spcAft>
              <a:buFont typeface="Arial" panose="020B0604020202020204" pitchFamily="34" charset="0"/>
              <a:buChar char="•"/>
            </a:pPr>
            <a:endParaRPr lang="en-GB" noProof="0" dirty="0"/>
          </a:p>
          <a:p>
            <a:pPr marL="171450" lvl="0" indent="-171450" algn="l" rtl="0">
              <a:spcBef>
                <a:spcPts val="0"/>
              </a:spcBef>
              <a:spcAft>
                <a:spcPts val="0"/>
              </a:spcAft>
              <a:buFont typeface="Arial" panose="020B0604020202020204" pitchFamily="34" charset="0"/>
              <a:buChar char="•"/>
            </a:pPr>
            <a:r>
              <a:rPr lang="en-GB" noProof="0" dirty="0"/>
              <a:t>ECHO was a multicentre, open-label, randomized clinical trial comparing HIV incidence in women randomized to one of three highly effective, licensed contraceptive methods:</a:t>
            </a:r>
          </a:p>
          <a:p>
            <a:pPr marL="171450" lvl="0" indent="-171450" algn="l" rtl="0">
              <a:spcBef>
                <a:spcPts val="0"/>
              </a:spcBef>
              <a:spcAft>
                <a:spcPts val="0"/>
              </a:spcAft>
              <a:buClr>
                <a:schemeClr val="dk1"/>
              </a:buClr>
              <a:buSzPts val="1200"/>
              <a:buFont typeface="Calibri"/>
              <a:buChar char="-"/>
            </a:pPr>
            <a:r>
              <a:rPr lang="en-GB" noProof="0" dirty="0"/>
              <a:t>IN depot medroxyprogesterone acetate (</a:t>
            </a:r>
            <a:r>
              <a:rPr lang="en-GB" noProof="0" dirty="0" err="1"/>
              <a:t>DMPA</a:t>
            </a:r>
            <a:r>
              <a:rPr lang="en-GB" noProof="0" dirty="0"/>
              <a:t>)  </a:t>
            </a:r>
          </a:p>
          <a:p>
            <a:pPr marL="171450" lvl="0" indent="-171450" algn="l" rtl="0">
              <a:spcBef>
                <a:spcPts val="0"/>
              </a:spcBef>
              <a:spcAft>
                <a:spcPts val="0"/>
              </a:spcAft>
              <a:buClr>
                <a:schemeClr val="dk1"/>
              </a:buClr>
              <a:buSzPts val="1200"/>
              <a:buFont typeface="Calibri"/>
              <a:buChar char="-"/>
            </a:pPr>
            <a:r>
              <a:rPr lang="en-GB" noProof="0" dirty="0"/>
              <a:t>Copper IUD</a:t>
            </a:r>
          </a:p>
          <a:p>
            <a:pPr marL="171450" lvl="0" indent="-171450" algn="l" rtl="0">
              <a:spcBef>
                <a:spcPts val="0"/>
              </a:spcBef>
              <a:spcAft>
                <a:spcPts val="0"/>
              </a:spcAft>
              <a:buClr>
                <a:schemeClr val="dk1"/>
              </a:buClr>
              <a:buSzPts val="1200"/>
              <a:buFont typeface="Calibri"/>
              <a:buChar char="-"/>
            </a:pPr>
            <a:r>
              <a:rPr lang="en-GB" noProof="0" dirty="0" err="1"/>
              <a:t>Levonorgest</a:t>
            </a:r>
            <a:r>
              <a:rPr lang="en-GB" noProof="0" dirty="0"/>
              <a:t> implant</a:t>
            </a:r>
          </a:p>
          <a:p>
            <a:pPr marL="171450" lvl="0" indent="-171450" algn="l" rtl="0">
              <a:spcBef>
                <a:spcPts val="0"/>
              </a:spcBef>
              <a:spcAft>
                <a:spcPts val="0"/>
              </a:spcAft>
              <a:buClr>
                <a:schemeClr val="dk1"/>
              </a:buClr>
              <a:buSzPts val="1200"/>
              <a:buFont typeface="Calibri"/>
              <a:buChar char="-"/>
            </a:pPr>
            <a:r>
              <a:rPr lang="en-GB" noProof="0" dirty="0"/>
              <a:t>Randomized 7,829 women</a:t>
            </a:r>
          </a:p>
          <a:p>
            <a:pPr marL="171450" lvl="0" indent="-171450" algn="l" rtl="0">
              <a:spcBef>
                <a:spcPts val="0"/>
              </a:spcBef>
              <a:spcAft>
                <a:spcPts val="0"/>
              </a:spcAft>
              <a:buClr>
                <a:schemeClr val="dk1"/>
              </a:buClr>
              <a:buSzPts val="1200"/>
              <a:buFont typeface="Arial" panose="020B0604020202020204" pitchFamily="34" charset="0"/>
              <a:buChar char="•"/>
            </a:pPr>
            <a:endParaRPr lang="en-GB" noProof="0" dirty="0"/>
          </a:p>
          <a:p>
            <a:pPr marL="171450" lvl="0" indent="-171450" algn="l" rtl="0">
              <a:spcBef>
                <a:spcPts val="0"/>
              </a:spcBef>
              <a:spcAft>
                <a:spcPts val="0"/>
              </a:spcAft>
              <a:buClr>
                <a:schemeClr val="dk1"/>
              </a:buClr>
              <a:buSzPts val="1200"/>
              <a:buFont typeface="Arial" panose="020B0604020202020204" pitchFamily="34" charset="0"/>
              <a:buChar char="•"/>
            </a:pPr>
            <a:r>
              <a:rPr lang="en-GB" noProof="0" dirty="0"/>
              <a:t>HIV prevention </a:t>
            </a:r>
          </a:p>
          <a:p>
            <a:pPr marL="171450" lvl="0" indent="-171450" algn="l" rtl="0">
              <a:spcBef>
                <a:spcPts val="0"/>
              </a:spcBef>
              <a:spcAft>
                <a:spcPts val="0"/>
              </a:spcAft>
              <a:buClr>
                <a:schemeClr val="dk1"/>
              </a:buClr>
              <a:buSzPts val="1200"/>
              <a:buFont typeface="Arial" panose="020B0604020202020204" pitchFamily="34" charset="0"/>
              <a:buChar char="•"/>
            </a:pPr>
            <a:r>
              <a:rPr lang="en-GB" noProof="0" dirty="0"/>
              <a:t>At each 3-month visit, participants received a comprehensive package of HIV prevention, including HIV testing and risk reduction counselling, condoms, partner and participant STI testing and management and referrals for PrEP as it became a part of national standard prevention.</a:t>
            </a:r>
          </a:p>
          <a:p>
            <a:pPr marL="171450" lvl="0" indent="-171450" algn="l" rtl="0">
              <a:spcBef>
                <a:spcPts val="0"/>
              </a:spcBef>
              <a:spcAft>
                <a:spcPts val="0"/>
              </a:spcAft>
              <a:buClr>
                <a:schemeClr val="dk1"/>
              </a:buClr>
              <a:buSzPts val="1200"/>
              <a:buFont typeface="Arial" panose="020B0604020202020204" pitchFamily="34" charset="0"/>
              <a:buChar char="•"/>
            </a:pPr>
            <a:r>
              <a:rPr lang="en-GB" noProof="0" dirty="0"/>
              <a:t>During the trial, uptake of PrEP was increasing globally as PrEP was known to be effective when taken consistently.</a:t>
            </a:r>
          </a:p>
          <a:p>
            <a:pPr marL="171450" lvl="0" indent="-171450" algn="l" rtl="0">
              <a:spcBef>
                <a:spcPts val="0"/>
              </a:spcBef>
              <a:spcAft>
                <a:spcPts val="0"/>
              </a:spcAft>
              <a:buClr>
                <a:schemeClr val="dk1"/>
              </a:buClr>
              <a:buSzPts val="1200"/>
              <a:buFont typeface="Arial" panose="020B0604020202020204" pitchFamily="34" charset="0"/>
              <a:buChar char="•"/>
            </a:pPr>
            <a:r>
              <a:rPr lang="en-GB" noProof="0" dirty="0"/>
              <a:t>A recommendation that PrEP be made available to clinical trial participants was issued following a stakeholder consultation in Cape Town in November 2017. The ECHO team sought to make PrEP available at all trial sites.</a:t>
            </a:r>
          </a:p>
          <a:p>
            <a:pPr marL="171450" lvl="0" indent="-171450" algn="l" rtl="0">
              <a:spcBef>
                <a:spcPts val="0"/>
              </a:spcBef>
              <a:spcAft>
                <a:spcPts val="0"/>
              </a:spcAft>
              <a:buClr>
                <a:schemeClr val="dk1"/>
              </a:buClr>
              <a:buSzPts val="1200"/>
              <a:buFont typeface="Arial" panose="020B0604020202020204" pitchFamily="34" charset="0"/>
              <a:buChar char="•"/>
            </a:pPr>
            <a:r>
              <a:rPr lang="en-GB" noProof="0" dirty="0"/>
              <a:t>All South African sites implemented on-site provision of PrEP from March to June 2018 (the last year of the study).</a:t>
            </a:r>
          </a:p>
          <a:p>
            <a:pPr marL="171450" lvl="0" indent="-171450" algn="l" rtl="0">
              <a:spcBef>
                <a:spcPts val="0"/>
              </a:spcBef>
              <a:spcAft>
                <a:spcPts val="0"/>
              </a:spcAft>
              <a:buClr>
                <a:schemeClr val="dk1"/>
              </a:buClr>
              <a:buSzPts val="1200"/>
              <a:buFont typeface="Arial" panose="020B0604020202020204" pitchFamily="34" charset="0"/>
              <a:buChar char="•"/>
            </a:pPr>
            <a:endParaRPr lang="en-GB" noProof="0" dirty="0"/>
          </a:p>
          <a:p>
            <a:pPr marL="171450" lvl="0" indent="-171450" algn="l" rtl="0">
              <a:spcBef>
                <a:spcPts val="0"/>
              </a:spcBef>
              <a:spcAft>
                <a:spcPts val="0"/>
              </a:spcAft>
              <a:buClr>
                <a:schemeClr val="dk1"/>
              </a:buClr>
              <a:buSzPts val="1200"/>
              <a:buFont typeface="Arial" panose="020B0604020202020204" pitchFamily="34" charset="0"/>
              <a:buChar char="•"/>
            </a:pPr>
            <a:r>
              <a:rPr lang="en-GB" noProof="0" dirty="0"/>
              <a:t>The experiment was restricted to South African sites, where on-site PrEP access became universal for all women at site-specific dates from March to June 2018: 5,670 women enrolled in South Africa (75% of ECHO participants) and HIV incidence was 4.51%.</a:t>
            </a:r>
          </a:p>
          <a:p>
            <a:pPr marL="171450" lvl="0" indent="-171450" algn="l" rtl="0">
              <a:spcBef>
                <a:spcPts val="0"/>
              </a:spcBef>
              <a:spcAft>
                <a:spcPts val="0"/>
              </a:spcAft>
              <a:buClr>
                <a:schemeClr val="dk1"/>
              </a:buClr>
              <a:buSzPts val="1200"/>
              <a:buFont typeface="Arial" panose="020B0604020202020204" pitchFamily="34" charset="0"/>
              <a:buChar char="•"/>
            </a:pPr>
            <a:r>
              <a:rPr lang="en-GB" noProof="0" dirty="0"/>
              <a:t>2,043 women had follow-up time after PrEP access began: 543 initiated PrEP and women initiating PrEP had characteristics suggestive of higher HIV risk.</a:t>
            </a:r>
          </a:p>
          <a:p>
            <a:pPr marL="171450" lvl="0" indent="-171450" algn="l" rtl="0">
              <a:spcBef>
                <a:spcPts val="0"/>
              </a:spcBef>
              <a:spcAft>
                <a:spcPts val="0"/>
              </a:spcAft>
              <a:buClr>
                <a:schemeClr val="dk1"/>
              </a:buClr>
              <a:buSzPts val="1200"/>
              <a:buFont typeface="Arial" panose="020B0604020202020204" pitchFamily="34" charset="0"/>
              <a:buChar char="•"/>
            </a:pPr>
            <a:r>
              <a:rPr lang="en-GB" noProof="0" dirty="0"/>
              <a:t>Access to PrEP defined: first scheduled study visit after start of on-site PrEP access.</a:t>
            </a:r>
          </a:p>
          <a:p>
            <a:pPr marL="171450" lvl="0" indent="-171450" algn="l" rtl="0">
              <a:spcBef>
                <a:spcPts val="0"/>
              </a:spcBef>
              <a:spcAft>
                <a:spcPts val="0"/>
              </a:spcAft>
              <a:buClr>
                <a:schemeClr val="dk1"/>
              </a:buClr>
              <a:buSzPts val="1200"/>
              <a:buFont typeface="Arial" panose="020B0604020202020204" pitchFamily="34" charset="0"/>
              <a:buChar char="•"/>
            </a:pPr>
            <a:r>
              <a:rPr lang="en-GB" noProof="0" dirty="0"/>
              <a:t>Two approaches to limit confounding of PrEP access and calendar time: 1) Study visits methods: include only study visits with on-site PrEP access (periods spanning PrEP access are included); and 2) calendar time method (include only follow-up time within 6 months of on-site access; periods spanning PrEP access dates are excluded).</a:t>
            </a:r>
          </a:p>
          <a:p>
            <a:pPr marL="171450" lvl="0" indent="-171450" algn="l" rtl="0">
              <a:spcBef>
                <a:spcPts val="0"/>
              </a:spcBef>
              <a:spcAft>
                <a:spcPts val="0"/>
              </a:spcAft>
              <a:buFont typeface="Arial" panose="020B0604020202020204" pitchFamily="34" charset="0"/>
              <a:buChar char="•"/>
            </a:pPr>
            <a:endParaRPr lang="en-GB" noProof="0" dirty="0"/>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77091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solidFill>
                  <a:srgbClr val="333333"/>
                </a:solidFill>
                <a:latin typeface="+mn-lt"/>
              </a:rPr>
              <a:t>A call to improve understanding of undetectable equals untransmissible (U=U) slogan in Brazil</a:t>
            </a:r>
            <a:endParaRPr dirty="0">
              <a:latin typeface="+mn-lt"/>
            </a:endParaRPr>
          </a:p>
          <a:p>
            <a:pPr marL="0" lvl="0" indent="0" algn="l" rtl="0">
              <a:spcBef>
                <a:spcPts val="0"/>
              </a:spcBef>
              <a:spcAft>
                <a:spcPts val="0"/>
              </a:spcAft>
              <a:buClr>
                <a:srgbClr val="333333"/>
              </a:buClr>
              <a:buSzPts val="1200"/>
              <a:buFont typeface="Arial"/>
              <a:buNone/>
            </a:pPr>
            <a:r>
              <a:rPr lang="en-US" i="0" dirty="0">
                <a:solidFill>
                  <a:srgbClr val="333333"/>
                </a:solidFill>
                <a:latin typeface="+mn-lt"/>
              </a:rPr>
              <a:t>Thiago S Torres</a:t>
            </a:r>
            <a:endParaRPr dirty="0">
              <a:latin typeface="+mn-lt"/>
            </a:endParaRPr>
          </a:p>
          <a:p>
            <a:pPr marL="0" marR="0" lvl="0" indent="0" algn="l" rtl="0">
              <a:lnSpc>
                <a:spcPct val="100000"/>
              </a:lnSpc>
              <a:spcBef>
                <a:spcPts val="0"/>
              </a:spcBef>
              <a:spcAft>
                <a:spcPts val="0"/>
              </a:spcAft>
              <a:buClr>
                <a:schemeClr val="dk1"/>
              </a:buClr>
              <a:buSzPts val="1200"/>
              <a:buFont typeface="Calibri"/>
              <a:buNone/>
            </a:pPr>
            <a:endParaRPr dirty="0">
              <a:latin typeface="+mn-lt"/>
            </a:endParaRPr>
          </a:p>
          <a:p>
            <a:pPr marL="0" marR="0" lvl="0" indent="0" algn="l" rtl="0">
              <a:lnSpc>
                <a:spcPct val="100000"/>
              </a:lnSpc>
              <a:spcBef>
                <a:spcPts val="0"/>
              </a:spcBef>
              <a:spcAft>
                <a:spcPts val="0"/>
              </a:spcAft>
              <a:buClr>
                <a:schemeClr val="dk1"/>
              </a:buClr>
              <a:buSzPts val="1200"/>
              <a:buFont typeface="Calibri"/>
              <a:buNone/>
            </a:pPr>
            <a:r>
              <a:rPr lang="en-US" dirty="0">
                <a:latin typeface="+mn-lt"/>
              </a:rPr>
              <a:t>A study using geosocial network dating app (Grindr), Facebook &amp; WhatsApp Groups in Brazil found that:</a:t>
            </a:r>
            <a:endParaRPr dirty="0">
              <a:latin typeface="+mn-lt"/>
            </a:endParaRPr>
          </a:p>
          <a:p>
            <a:pPr marL="0" marR="0" lvl="0" indent="0" algn="l" rtl="0">
              <a:lnSpc>
                <a:spcPct val="100000"/>
              </a:lnSpc>
              <a:spcBef>
                <a:spcPts val="0"/>
              </a:spcBef>
              <a:spcAft>
                <a:spcPts val="0"/>
              </a:spcAft>
              <a:buClr>
                <a:schemeClr val="dk1"/>
              </a:buClr>
              <a:buSzPts val="2200"/>
              <a:buFont typeface="Calibri"/>
              <a:buNone/>
            </a:pPr>
            <a:r>
              <a:rPr lang="en-US" dirty="0">
                <a:latin typeface="+mn-lt"/>
              </a:rPr>
              <a:t>In an effort to decrease stigma against people living</a:t>
            </a:r>
            <a:r>
              <a:rPr lang="en-US" baseline="0" dirty="0">
                <a:latin typeface="+mn-lt"/>
              </a:rPr>
              <a:t> with HIV,</a:t>
            </a:r>
            <a:r>
              <a:rPr lang="en-US" dirty="0">
                <a:latin typeface="+mn-lt"/>
              </a:rPr>
              <a:t> correct understanding of U=U should be promoted more in:</a:t>
            </a:r>
            <a:endParaRPr dirty="0">
              <a:latin typeface="+mn-lt"/>
            </a:endParaRPr>
          </a:p>
          <a:p>
            <a:pPr marL="914400" lvl="2" indent="0" algn="l" rtl="0">
              <a:spcBef>
                <a:spcPts val="0"/>
              </a:spcBef>
              <a:spcAft>
                <a:spcPts val="0"/>
              </a:spcAft>
              <a:buNone/>
            </a:pPr>
            <a:r>
              <a:rPr lang="en-US" dirty="0">
                <a:latin typeface="+mn-lt"/>
              </a:rPr>
              <a:t>Vulnerable populations, such as people</a:t>
            </a:r>
            <a:r>
              <a:rPr lang="en-US" baseline="0" dirty="0">
                <a:latin typeface="+mn-lt"/>
              </a:rPr>
              <a:t> living with HIV </a:t>
            </a:r>
            <a:r>
              <a:rPr lang="en-US" dirty="0">
                <a:latin typeface="+mn-lt"/>
              </a:rPr>
              <a:t>of black race and GBM of lower income</a:t>
            </a:r>
            <a:endParaRPr dirty="0">
              <a:latin typeface="+mn-lt"/>
            </a:endParaRPr>
          </a:p>
          <a:p>
            <a:pPr marL="914400" lvl="2" indent="0" algn="l" rtl="0">
              <a:spcBef>
                <a:spcPts val="0"/>
              </a:spcBef>
              <a:spcAft>
                <a:spcPts val="0"/>
              </a:spcAft>
              <a:buNone/>
            </a:pPr>
            <a:r>
              <a:rPr lang="en-US" dirty="0">
                <a:latin typeface="+mn-lt"/>
              </a:rPr>
              <a:t>Older individuals </a:t>
            </a:r>
            <a:endParaRPr dirty="0">
              <a:latin typeface="+mn-lt"/>
            </a:endParaRPr>
          </a:p>
          <a:p>
            <a:pPr marL="914400" lvl="2" indent="0" algn="l" rtl="0">
              <a:spcBef>
                <a:spcPts val="0"/>
              </a:spcBef>
              <a:spcAft>
                <a:spcPts val="0"/>
              </a:spcAft>
              <a:buNone/>
            </a:pPr>
            <a:r>
              <a:rPr lang="en-US" dirty="0">
                <a:latin typeface="+mn-lt"/>
              </a:rPr>
              <a:t>General population</a:t>
            </a:r>
            <a:endParaRPr dirty="0">
              <a:latin typeface="+mn-lt"/>
            </a:endParaRPr>
          </a:p>
          <a:p>
            <a:pPr marL="0" lvl="0" indent="0" algn="l" rtl="0">
              <a:spcBef>
                <a:spcPts val="0"/>
              </a:spcBef>
              <a:spcAft>
                <a:spcPts val="0"/>
              </a:spcAft>
              <a:buNone/>
            </a:pPr>
            <a:r>
              <a:rPr lang="en-US" dirty="0">
                <a:latin typeface="+mn-lt"/>
              </a:rPr>
              <a:t>Significant difference exists in U=U knowledge across population groups, with average and very poor understanding among </a:t>
            </a:r>
            <a:r>
              <a:rPr lang="en-US" dirty="0" err="1">
                <a:latin typeface="+mn-lt"/>
              </a:rPr>
              <a:t>GBM</a:t>
            </a:r>
            <a:r>
              <a:rPr lang="en-US" dirty="0">
                <a:latin typeface="+mn-lt"/>
              </a:rPr>
              <a:t> and the general population.</a:t>
            </a:r>
            <a:endParaRPr dirty="0">
              <a:latin typeface="+mn-lt"/>
            </a:endParaRPr>
          </a:p>
          <a:p>
            <a:pPr marL="914400" lvl="2" indent="0" algn="l" rtl="0">
              <a:spcBef>
                <a:spcPts val="0"/>
              </a:spcBef>
              <a:spcAft>
                <a:spcPts val="0"/>
              </a:spcAft>
              <a:buNone/>
            </a:pPr>
            <a:endParaRPr dirty="0">
              <a:latin typeface="+mn-lt"/>
            </a:endParaRPr>
          </a:p>
          <a:p>
            <a:pPr marL="0" lvl="0" indent="0" algn="l" rtl="0">
              <a:spcBef>
                <a:spcPts val="0"/>
              </a:spcBef>
              <a:spcAft>
                <a:spcPts val="0"/>
              </a:spcAft>
              <a:buNone/>
            </a:pPr>
            <a:endParaRPr dirty="0">
              <a:latin typeface="+mn-lt"/>
            </a:endParaRPr>
          </a:p>
          <a:p>
            <a:pPr marL="0" lvl="0" indent="0" algn="l" rtl="0">
              <a:spcBef>
                <a:spcPts val="0"/>
              </a:spcBef>
              <a:spcAft>
                <a:spcPts val="0"/>
              </a:spcAft>
              <a:buNone/>
            </a:pPr>
            <a:r>
              <a:rPr lang="en-US" b="1" i="0" dirty="0">
                <a:solidFill>
                  <a:srgbClr val="333333"/>
                </a:solidFill>
                <a:latin typeface="+mn-lt"/>
              </a:rPr>
              <a:t>Leveraging social networks and technology for HIV prevention and treatment with transgender women</a:t>
            </a:r>
            <a:endParaRPr dirty="0">
              <a:latin typeface="+mn-lt"/>
            </a:endParaRPr>
          </a:p>
          <a:p>
            <a:pPr marL="0" lvl="0" indent="0" algn="l" rtl="0">
              <a:spcBef>
                <a:spcPts val="0"/>
              </a:spcBef>
              <a:spcAft>
                <a:spcPts val="0"/>
              </a:spcAft>
              <a:buClr>
                <a:srgbClr val="333333"/>
              </a:buClr>
              <a:buSzPts val="1200"/>
              <a:buFont typeface="Calibri"/>
              <a:buNone/>
            </a:pPr>
            <a:r>
              <a:rPr lang="en-US" i="0" dirty="0">
                <a:solidFill>
                  <a:srgbClr val="333333"/>
                </a:solidFill>
                <a:latin typeface="+mn-lt"/>
              </a:rPr>
              <a:t>Ian W Holloway</a:t>
            </a:r>
            <a:endParaRPr dirty="0">
              <a:latin typeface="+mn-lt"/>
            </a:endParaRPr>
          </a:p>
          <a:p>
            <a:pPr marL="0" lvl="0" indent="0" algn="l" rtl="0">
              <a:spcBef>
                <a:spcPts val="0"/>
              </a:spcBef>
              <a:spcAft>
                <a:spcPts val="0"/>
              </a:spcAft>
              <a:buNone/>
            </a:pPr>
            <a:endParaRPr lang="en-US" b="1" i="0" dirty="0">
              <a:solidFill>
                <a:srgbClr val="000000"/>
              </a:solidFill>
              <a:latin typeface="+mn-lt"/>
            </a:endParaRPr>
          </a:p>
          <a:p>
            <a:pPr marL="0" lvl="0" indent="0" algn="l" rtl="0">
              <a:spcBef>
                <a:spcPts val="0"/>
              </a:spcBef>
              <a:spcAft>
                <a:spcPts val="0"/>
              </a:spcAft>
              <a:buNone/>
            </a:pPr>
            <a:r>
              <a:rPr lang="en-US" b="1" i="0" dirty="0">
                <a:solidFill>
                  <a:srgbClr val="000000"/>
                </a:solidFill>
                <a:latin typeface="+mn-lt"/>
              </a:rPr>
              <a:t>BACKGROUND</a:t>
            </a:r>
          </a:p>
          <a:p>
            <a:pPr marL="0" lvl="0" indent="0" algn="l" rtl="0">
              <a:spcBef>
                <a:spcPts val="0"/>
              </a:spcBef>
              <a:spcAft>
                <a:spcPts val="0"/>
              </a:spcAft>
              <a:buNone/>
            </a:pPr>
            <a:r>
              <a:rPr lang="en-US" i="0" dirty="0">
                <a:solidFill>
                  <a:srgbClr val="000000"/>
                </a:solidFill>
                <a:latin typeface="+mn-lt"/>
              </a:rPr>
              <a:t>Transgender women are disproportionately impacted by HIV. Yet there are few interventions tailored to trans women. There has been increasing interest in how social networks may influence </a:t>
            </a:r>
            <a:r>
              <a:rPr lang="en-GB" b="0" i="0" dirty="0">
                <a:solidFill>
                  <a:srgbClr val="333333"/>
                </a:solidFill>
                <a:effectLst/>
                <a:latin typeface="+mn-lt"/>
              </a:rPr>
              <a:t>health behaviours</a:t>
            </a:r>
            <a:r>
              <a:rPr lang="en-US" i="0" dirty="0">
                <a:solidFill>
                  <a:srgbClr val="000000"/>
                </a:solidFill>
                <a:latin typeface="+mn-lt"/>
              </a:rPr>
              <a:t>. This study employed qualitative methods to better understand how trans women's social networks and technology-based networking platforms may be leveraged in developing health promotion strategies for this high-priority population.</a:t>
            </a:r>
            <a:r>
              <a:rPr lang="en-US" dirty="0">
                <a:latin typeface="+mn-lt"/>
              </a:rPr>
              <a:t/>
            </a:r>
            <a:br>
              <a:rPr lang="en-US" dirty="0">
                <a:latin typeface="+mn-lt"/>
              </a:rPr>
            </a:br>
            <a:endParaRPr lang="en-US" dirty="0">
              <a:latin typeface="+mn-lt"/>
            </a:endParaRPr>
          </a:p>
          <a:p>
            <a:pPr marL="0" lvl="0" indent="0" algn="l" rtl="0">
              <a:spcBef>
                <a:spcPts val="0"/>
              </a:spcBef>
              <a:spcAft>
                <a:spcPts val="0"/>
              </a:spcAft>
              <a:buNone/>
            </a:pPr>
            <a:r>
              <a:rPr lang="en-US" b="1" i="0" dirty="0">
                <a:solidFill>
                  <a:srgbClr val="000000"/>
                </a:solidFill>
                <a:latin typeface="+mn-lt"/>
              </a:rPr>
              <a:t>METHODS</a:t>
            </a:r>
          </a:p>
          <a:p>
            <a:pPr marL="0" lvl="0" indent="0" algn="l" rtl="0">
              <a:spcBef>
                <a:spcPts val="0"/>
              </a:spcBef>
              <a:spcAft>
                <a:spcPts val="0"/>
              </a:spcAft>
              <a:buNone/>
            </a:pPr>
            <a:r>
              <a:rPr lang="en-US" i="0" dirty="0">
                <a:solidFill>
                  <a:srgbClr val="000000"/>
                </a:solidFill>
                <a:latin typeface="+mn-lt"/>
              </a:rPr>
              <a:t>Five 60-minute, audio-recorded focus groups were conducted with 39 trans women. Participants were eligible if they: identified as a trans woman; were assigned male at birth; were at least 18 years of age; and used either alcohol or illicit substance or engaged in condomless anal sex in the past 12 months. Four of the focus groups were comprised of community members and consumers of social services (N=31) and one of the focus groups was comprised of trans women service providers (N=8). During the focus groups, open-ended questions focused on social network composition and use of technology for socialization, partner seeking and health information. Audio recordings were transcribed, coded using an iterative, open-coding process and </a:t>
            </a:r>
            <a:r>
              <a:rPr lang="en-US" i="0" dirty="0" err="1">
                <a:solidFill>
                  <a:srgbClr val="000000"/>
                </a:solidFill>
                <a:latin typeface="+mn-lt"/>
              </a:rPr>
              <a:t>analysed</a:t>
            </a:r>
            <a:r>
              <a:rPr lang="en-US" i="0" dirty="0">
                <a:solidFill>
                  <a:srgbClr val="000000"/>
                </a:solidFill>
                <a:latin typeface="+mn-lt"/>
              </a:rPr>
              <a:t>.</a:t>
            </a:r>
            <a:r>
              <a:rPr lang="en-US" dirty="0">
                <a:latin typeface="+mn-lt"/>
              </a:rPr>
              <a:t/>
            </a:r>
            <a:br>
              <a:rPr lang="en-US" dirty="0">
                <a:latin typeface="+mn-lt"/>
              </a:rPr>
            </a:br>
            <a:endParaRPr lang="en-US" dirty="0">
              <a:latin typeface="+mn-lt"/>
            </a:endParaRPr>
          </a:p>
          <a:p>
            <a:pPr marL="0" lvl="0" indent="0" algn="l" rtl="0">
              <a:spcBef>
                <a:spcPts val="0"/>
              </a:spcBef>
              <a:spcAft>
                <a:spcPts val="0"/>
              </a:spcAft>
              <a:buNone/>
            </a:pPr>
            <a:r>
              <a:rPr lang="en-US" b="1" i="0" dirty="0">
                <a:solidFill>
                  <a:srgbClr val="000000"/>
                </a:solidFill>
                <a:latin typeface="+mn-lt"/>
              </a:rPr>
              <a:t>RESULTS</a:t>
            </a:r>
          </a:p>
          <a:p>
            <a:pPr marL="0" lvl="0" indent="0" algn="l" rtl="0">
              <a:spcBef>
                <a:spcPts val="0"/>
              </a:spcBef>
              <a:spcAft>
                <a:spcPts val="0"/>
              </a:spcAft>
              <a:buNone/>
            </a:pPr>
            <a:r>
              <a:rPr lang="en-US" i="0" dirty="0">
                <a:solidFill>
                  <a:srgbClr val="000000"/>
                </a:solidFill>
                <a:latin typeface="+mn-lt"/>
              </a:rPr>
              <a:t>Participants were racially and ethnically diverse, with majority (74.4%) identifying as Black/African American and Latinx, ranging from ages 20 to 72, with a mean age of 37 (SD=11.90) [CJR1]. Most participants were connected to other trans women online where they exchanged health information. Qualitative data supports the crucial role of these social networks for social support and health-seeking information. Participants used technology to break isolation and to exchange health-related information and advice. Participants' described their social networks as stratified across class, racial and generational differences.</a:t>
            </a:r>
            <a:r>
              <a:rPr lang="en-US" dirty="0">
                <a:latin typeface="+mn-lt"/>
              </a:rPr>
              <a:t/>
            </a:r>
            <a:br>
              <a:rPr lang="en-US" dirty="0">
                <a:latin typeface="+mn-lt"/>
              </a:rPr>
            </a:br>
            <a:endParaRPr lang="en-US" dirty="0">
              <a:latin typeface="+mn-lt"/>
            </a:endParaRPr>
          </a:p>
          <a:p>
            <a:pPr marL="0" lvl="0" indent="0" algn="l" rtl="0">
              <a:spcBef>
                <a:spcPts val="0"/>
              </a:spcBef>
              <a:spcAft>
                <a:spcPts val="0"/>
              </a:spcAft>
              <a:buNone/>
            </a:pPr>
            <a:r>
              <a:rPr lang="en-US" b="1" i="0" dirty="0">
                <a:solidFill>
                  <a:srgbClr val="000000"/>
                </a:solidFill>
                <a:latin typeface="+mn-lt"/>
              </a:rPr>
              <a:t>CONCLUSIONS</a:t>
            </a:r>
          </a:p>
          <a:p>
            <a:pPr marL="0" lvl="0" indent="0" algn="l" rtl="0">
              <a:spcBef>
                <a:spcPts val="0"/>
              </a:spcBef>
              <a:spcAft>
                <a:spcPts val="0"/>
              </a:spcAft>
              <a:buNone/>
            </a:pPr>
            <a:r>
              <a:rPr lang="en-US" i="0" dirty="0">
                <a:solidFill>
                  <a:srgbClr val="000000"/>
                </a:solidFill>
                <a:latin typeface="+mn-lt"/>
              </a:rPr>
              <a:t>Technology served as a crucial resource for collectively organizing resources and establishing relationships with other trans women. The strength of existing networks supports the development of network-driven HIV prevention intervention strategies for trans women. Policy makers and practitioners should invest in the knowledge and expertise of trans women in using technology to organize health resources in the development of technology-based HIV prevention and care interventions.</a:t>
            </a:r>
            <a:endParaRPr dirty="0">
              <a:latin typeface="+mn-lt"/>
            </a:endParaRPr>
          </a:p>
        </p:txBody>
      </p:sp>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38630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0" noProof="0" dirty="0">
                <a:solidFill>
                  <a:srgbClr val="333333"/>
                </a:solidFill>
              </a:rPr>
              <a:t>PrEP continuum of care and new HIV infections: Long-term follow-up in a large clinical cohort</a:t>
            </a:r>
            <a:endParaRPr lang="en-GB" noProof="0" dirty="0"/>
          </a:p>
          <a:p>
            <a:pPr marL="0" lvl="0" indent="0" algn="l" rtl="0">
              <a:spcBef>
                <a:spcPts val="0"/>
              </a:spcBef>
              <a:spcAft>
                <a:spcPts val="0"/>
              </a:spcAft>
              <a:buClr>
                <a:srgbClr val="333333"/>
              </a:buClr>
              <a:buSzPts val="1200"/>
              <a:buFont typeface="Calibri"/>
              <a:buNone/>
            </a:pPr>
            <a:r>
              <a:rPr lang="en-GB" i="0" noProof="0" dirty="0">
                <a:solidFill>
                  <a:srgbClr val="333333"/>
                </a:solidFill>
              </a:rPr>
              <a:t>Jonathan Volk</a:t>
            </a:r>
          </a:p>
          <a:p>
            <a:pPr marL="0" lvl="0" indent="0" algn="l" rtl="0">
              <a:spcBef>
                <a:spcPts val="0"/>
              </a:spcBef>
              <a:spcAft>
                <a:spcPts val="0"/>
              </a:spcAft>
              <a:buClr>
                <a:srgbClr val="333333"/>
              </a:buClr>
              <a:buSzPts val="1200"/>
              <a:buFont typeface="Calibri"/>
              <a:buNone/>
            </a:pPr>
            <a:endParaRPr lang="en-GB" noProof="0"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noProof="0" dirty="0"/>
              <a:t>In case of discontinuation, person with HIV must again be linked to PrEP.</a:t>
            </a:r>
          </a:p>
          <a:p>
            <a:pPr marL="171450" lvl="0" indent="-171450" algn="l" rtl="0">
              <a:spcBef>
                <a:spcPts val="0"/>
              </a:spcBef>
              <a:spcAft>
                <a:spcPts val="0"/>
              </a:spcAft>
              <a:buFont typeface="Arial" panose="020B0604020202020204" pitchFamily="34" charset="0"/>
              <a:buChar char="•"/>
            </a:pPr>
            <a:endParaRPr lang="en-GB" noProof="0" dirty="0"/>
          </a:p>
          <a:p>
            <a:pPr marL="171450" lvl="0" indent="-171450" algn="l" rtl="0">
              <a:spcBef>
                <a:spcPts val="0"/>
              </a:spcBef>
              <a:spcAft>
                <a:spcPts val="0"/>
              </a:spcAft>
              <a:buFont typeface="Arial" panose="020B0604020202020204" pitchFamily="34" charset="0"/>
              <a:buChar char="•"/>
            </a:pPr>
            <a:r>
              <a:rPr lang="en-GB" noProof="0" dirty="0"/>
              <a:t>Results - of almost 13,000 persons linked to PrEP: </a:t>
            </a:r>
          </a:p>
          <a:p>
            <a:pPr marL="0" lvl="0" indent="0" algn="l" rtl="0">
              <a:spcBef>
                <a:spcPts val="0"/>
              </a:spcBef>
              <a:spcAft>
                <a:spcPts val="0"/>
              </a:spcAft>
              <a:buFont typeface="Arial" panose="020B0604020202020204" pitchFamily="34" charset="0"/>
              <a:buNone/>
            </a:pPr>
            <a:r>
              <a:rPr lang="en-GB" noProof="0" dirty="0"/>
              <a:t>	-</a:t>
            </a:r>
            <a:r>
              <a:rPr lang="en-GB" baseline="0" noProof="0" dirty="0"/>
              <a:t> </a:t>
            </a:r>
            <a:r>
              <a:rPr lang="en-GB" noProof="0" dirty="0"/>
              <a:t>95% were male, 50% White, 21% </a:t>
            </a:r>
            <a:r>
              <a:rPr lang="en-GB" noProof="0" dirty="0" err="1"/>
              <a:t>LatinX</a:t>
            </a:r>
            <a:r>
              <a:rPr lang="en-GB" noProof="0" dirty="0"/>
              <a:t>, 15% Asian, 7% African American</a:t>
            </a:r>
          </a:p>
          <a:p>
            <a:pPr marL="0" lvl="0" indent="0" algn="l" rtl="0">
              <a:spcBef>
                <a:spcPts val="0"/>
              </a:spcBef>
              <a:spcAft>
                <a:spcPts val="0"/>
              </a:spcAft>
              <a:buFont typeface="Arial" panose="020B0604020202020204" pitchFamily="34" charset="0"/>
              <a:buNone/>
            </a:pPr>
            <a:r>
              <a:rPr lang="en-GB" noProof="0" dirty="0"/>
              <a:t>	-</a:t>
            </a:r>
            <a:r>
              <a:rPr lang="en-GB" baseline="0" noProof="0" dirty="0"/>
              <a:t> </a:t>
            </a:r>
            <a:r>
              <a:rPr lang="en-GB" noProof="0" dirty="0"/>
              <a:t>African American people were less likely to: receive prescription and initiate and more likely to discontinue.</a:t>
            </a:r>
          </a:p>
          <a:p>
            <a:pPr marL="171450" lvl="0" indent="-171450" algn="l" rtl="0">
              <a:spcBef>
                <a:spcPts val="0"/>
              </a:spcBef>
              <a:spcAft>
                <a:spcPts val="0"/>
              </a:spcAft>
              <a:buFont typeface="Arial" panose="020B0604020202020204" pitchFamily="34" charset="0"/>
              <a:buChar char="•"/>
            </a:pPr>
            <a:endParaRPr lang="en-GB" noProof="0"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sz="1200" noProof="0" dirty="0"/>
              <a:t>Racial/ethnic disparities were observed at multiple steps of the continuum</a:t>
            </a:r>
            <a:endParaRPr lang="en-GB" noProof="0" dirty="0"/>
          </a:p>
          <a:p>
            <a:pPr marL="171450" lvl="0" indent="-171450" algn="l" rtl="0">
              <a:spcBef>
                <a:spcPts val="0"/>
              </a:spcBef>
              <a:spcAft>
                <a:spcPts val="0"/>
              </a:spcAft>
              <a:buFont typeface="Arial" panose="020B0604020202020204" pitchFamily="34" charset="0"/>
              <a:buChar char="•"/>
            </a:pPr>
            <a:r>
              <a:rPr lang="en-GB" noProof="0" dirty="0"/>
              <a:t>High levels of PrEP persistence over time:</a:t>
            </a:r>
          </a:p>
          <a:p>
            <a:pPr marL="0" lvl="0" indent="0" algn="l" rtl="0">
              <a:spcBef>
                <a:spcPts val="0"/>
              </a:spcBef>
              <a:spcAft>
                <a:spcPts val="0"/>
              </a:spcAft>
              <a:buFont typeface="Arial" panose="020B0604020202020204" pitchFamily="34" charset="0"/>
              <a:buNone/>
            </a:pPr>
            <a:r>
              <a:rPr lang="en-GB" noProof="0" dirty="0"/>
              <a:t>    - most drop off in first year.</a:t>
            </a:r>
          </a:p>
          <a:p>
            <a:pPr marL="171450" lvl="0" indent="-171450" algn="l" rtl="0">
              <a:spcBef>
                <a:spcPts val="0"/>
              </a:spcBef>
              <a:spcAft>
                <a:spcPts val="0"/>
              </a:spcAft>
              <a:buFont typeface="Arial" panose="020B0604020202020204" pitchFamily="34" charset="0"/>
              <a:buChar char="•"/>
            </a:pPr>
            <a:r>
              <a:rPr lang="en-GB" noProof="0" dirty="0"/>
              <a:t>Many new infections among people living with HIV who were linked to care but never received a PrEP prescription (1.4%) and among those who discontinue PrEP (1.5%).</a:t>
            </a:r>
          </a:p>
          <a:p>
            <a:pPr marL="171450" lvl="0" indent="-171450" algn="l" rtl="0">
              <a:spcBef>
                <a:spcPts val="0"/>
              </a:spcBef>
              <a:spcAft>
                <a:spcPts val="0"/>
              </a:spcAft>
              <a:buFont typeface="Arial" panose="020B0604020202020204" pitchFamily="34" charset="0"/>
              <a:buChar char="•"/>
            </a:pPr>
            <a:r>
              <a:rPr lang="en-GB" noProof="0" dirty="0"/>
              <a:t>Opportunities for targeted interventions</a:t>
            </a:r>
          </a:p>
          <a:p>
            <a:pPr marL="171450" lvl="0" indent="-171450" algn="l" rtl="0">
              <a:spcBef>
                <a:spcPts val="0"/>
              </a:spcBef>
              <a:spcAft>
                <a:spcPts val="0"/>
              </a:spcAft>
              <a:buFont typeface="Arial" panose="020B0604020202020204" pitchFamily="34" charset="0"/>
              <a:buChar char="•"/>
            </a:pPr>
            <a:r>
              <a:rPr lang="en-GB" noProof="0" dirty="0"/>
              <a:t>No new HIV infections were diagnosed among all (12,810) study participants adherent to PrEP.</a:t>
            </a:r>
          </a:p>
          <a:p>
            <a:pPr marL="0" lvl="0" indent="0" algn="l" rtl="0">
              <a:spcBef>
                <a:spcPts val="0"/>
              </a:spcBef>
              <a:spcAft>
                <a:spcPts val="0"/>
              </a:spcAft>
              <a:buNone/>
            </a:pPr>
            <a:endParaRPr lang="en-GB" noProof="0" dirty="0"/>
          </a:p>
          <a:p>
            <a:pPr marL="0" lvl="0" indent="0" algn="l" rtl="0">
              <a:spcBef>
                <a:spcPts val="0"/>
              </a:spcBef>
              <a:spcAft>
                <a:spcPts val="0"/>
              </a:spcAft>
              <a:buNone/>
            </a:pPr>
            <a:endParaRPr lang="en-GB" noProof="0" dirty="0"/>
          </a:p>
          <a:p>
            <a:pPr marL="0" lvl="0" indent="0" algn="l" rtl="0">
              <a:spcBef>
                <a:spcPts val="0"/>
              </a:spcBef>
              <a:spcAft>
                <a:spcPts val="0"/>
              </a:spcAft>
              <a:buNone/>
            </a:pPr>
            <a:r>
              <a:rPr lang="en-GB" b="1" i="0" noProof="0" dirty="0">
                <a:solidFill>
                  <a:srgbClr val="333333"/>
                </a:solidFill>
              </a:rPr>
              <a:t>Successful national PrEP scale up in Australia: Evaluation of uptake, adherence, discontinuation and HIV seroconversion from April 2018 to September 2019 using national dispensing data</a:t>
            </a:r>
            <a:endParaRPr lang="en-GB" noProof="0" dirty="0"/>
          </a:p>
          <a:p>
            <a:pPr marL="0" lvl="0" indent="0" algn="l" rtl="0">
              <a:spcBef>
                <a:spcPts val="0"/>
              </a:spcBef>
              <a:spcAft>
                <a:spcPts val="0"/>
              </a:spcAft>
              <a:buClr>
                <a:srgbClr val="333333"/>
              </a:buClr>
              <a:buSzPts val="1200"/>
              <a:buFont typeface="Calibri"/>
              <a:buNone/>
            </a:pPr>
            <a:r>
              <a:rPr lang="en-GB" i="0" noProof="0" dirty="0">
                <a:solidFill>
                  <a:srgbClr val="333333"/>
                </a:solidFill>
              </a:rPr>
              <a:t>Nicholas A </a:t>
            </a:r>
            <a:r>
              <a:rPr lang="en-GB" i="0" noProof="0" dirty="0" err="1">
                <a:solidFill>
                  <a:srgbClr val="333333"/>
                </a:solidFill>
              </a:rPr>
              <a:t>Medland</a:t>
            </a:r>
            <a:endParaRPr lang="en-GB" i="0" noProof="0" dirty="0">
              <a:solidFill>
                <a:srgbClr val="333333"/>
              </a:solidFill>
            </a:endParaRPr>
          </a:p>
          <a:p>
            <a:pPr marL="0" marR="0" lvl="0" indent="0" algn="l" rtl="0">
              <a:lnSpc>
                <a:spcPct val="100000"/>
              </a:lnSpc>
              <a:spcBef>
                <a:spcPts val="0"/>
              </a:spcBef>
              <a:spcAft>
                <a:spcPts val="0"/>
              </a:spcAft>
              <a:buClr>
                <a:schemeClr val="dk1"/>
              </a:buClr>
              <a:buSzPts val="1200"/>
              <a:buFont typeface="Calibri"/>
              <a:buNone/>
            </a:pPr>
            <a:endParaRPr lang="en-GB" sz="1200" noProof="0"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GB" sz="1200" noProof="0" dirty="0"/>
              <a:t>Predictors of reduced consumption and discontinuation: female sex, low doctor PrEP caseload, younger age, outer-urban doctor, government benefit recipient (discontinuation only)</a:t>
            </a:r>
            <a:endParaRPr lang="en-GB" noProof="0" dirty="0"/>
          </a:p>
          <a:p>
            <a:pPr marL="171450" lvl="0" indent="-171450" algn="l" rtl="0">
              <a:spcBef>
                <a:spcPts val="0"/>
              </a:spcBef>
              <a:spcAft>
                <a:spcPts val="0"/>
              </a:spcAft>
              <a:buFont typeface="Arial" panose="020B0604020202020204" pitchFamily="34" charset="0"/>
              <a:buChar char="•"/>
            </a:pPr>
            <a:endParaRPr lang="en-GB" noProof="0" dirty="0"/>
          </a:p>
          <a:p>
            <a:pPr marL="171450" lvl="0" indent="-171450" algn="l" rtl="0">
              <a:spcBef>
                <a:spcPts val="0"/>
              </a:spcBef>
              <a:spcAft>
                <a:spcPts val="0"/>
              </a:spcAft>
              <a:buFont typeface="Arial" panose="020B0604020202020204" pitchFamily="34" charset="0"/>
              <a:buChar char="•"/>
            </a:pPr>
            <a:r>
              <a:rPr lang="en-GB" noProof="0" dirty="0"/>
              <a:t>Implementation studies (2016-2018): </a:t>
            </a:r>
          </a:p>
          <a:p>
            <a:pPr marL="171450" lvl="0" indent="-171450" algn="l" rtl="0">
              <a:spcBef>
                <a:spcPts val="0"/>
              </a:spcBef>
              <a:spcAft>
                <a:spcPts val="0"/>
              </a:spcAft>
              <a:buClr>
                <a:schemeClr val="dk1"/>
              </a:buClr>
              <a:buSzPts val="1200"/>
              <a:buFont typeface="Calibri"/>
              <a:buChar char="-"/>
            </a:pPr>
            <a:r>
              <a:rPr lang="en-GB" noProof="0" dirty="0"/>
              <a:t>18,112 participants – people on PrEP</a:t>
            </a:r>
          </a:p>
          <a:p>
            <a:pPr marL="171450" lvl="0" indent="-171450" algn="l" rtl="0">
              <a:spcBef>
                <a:spcPts val="0"/>
              </a:spcBef>
              <a:spcAft>
                <a:spcPts val="0"/>
              </a:spcAft>
              <a:buClr>
                <a:schemeClr val="dk1"/>
              </a:buClr>
              <a:buSzPts val="1200"/>
              <a:buFont typeface="Calibri"/>
              <a:buChar char="-"/>
            </a:pPr>
            <a:r>
              <a:rPr lang="en-GB" noProof="0" dirty="0"/>
              <a:t>Decline in new infections</a:t>
            </a:r>
          </a:p>
          <a:p>
            <a:pPr marL="171450" lvl="0" indent="-171450" algn="l" rtl="0">
              <a:spcBef>
                <a:spcPts val="0"/>
              </a:spcBef>
              <a:spcAft>
                <a:spcPts val="0"/>
              </a:spcAft>
              <a:buClr>
                <a:schemeClr val="dk1"/>
              </a:buClr>
              <a:buSzPts val="1200"/>
              <a:buFont typeface="Calibri"/>
              <a:buChar char="-"/>
            </a:pPr>
            <a:r>
              <a:rPr lang="en-GB" noProof="0" dirty="0"/>
              <a:t>Most marked in acute infection in Australian-born inner-urban gay men</a:t>
            </a:r>
          </a:p>
          <a:p>
            <a:pPr marL="171450" lvl="0" indent="-171450" algn="l" rtl="0">
              <a:spcBef>
                <a:spcPts val="0"/>
              </a:spcBef>
              <a:spcAft>
                <a:spcPts val="0"/>
              </a:spcAft>
              <a:buClr>
                <a:schemeClr val="dk1"/>
              </a:buClr>
              <a:buSzPts val="1200"/>
              <a:buFont typeface="Arial" panose="020B0604020202020204" pitchFamily="34" charset="0"/>
              <a:buChar char="•"/>
            </a:pPr>
            <a:r>
              <a:rPr lang="en-GB" noProof="0" dirty="0"/>
              <a:t>Australian government subsidized PrEP since April 2018 and is very actively promoted by both community and professional organisations to gay and bisexual men and their doctors.</a:t>
            </a:r>
          </a:p>
          <a:p>
            <a:pPr marL="171450" lvl="0" indent="-171450" algn="l" rtl="0">
              <a:spcBef>
                <a:spcPts val="0"/>
              </a:spcBef>
              <a:spcAft>
                <a:spcPts val="0"/>
              </a:spcAft>
              <a:buClr>
                <a:schemeClr val="dk1"/>
              </a:buClr>
              <a:buSzPts val="1200"/>
              <a:buFont typeface="Arial" panose="020B0604020202020204" pitchFamily="34" charset="0"/>
              <a:buChar char="•"/>
            </a:pPr>
            <a:r>
              <a:rPr lang="en-GB" noProof="0" dirty="0"/>
              <a:t>Objective of the study was to evaluate PrEP use using national administrative data from all subsidised dispensed prescriptions for PrEP, ART, HBV, HCV provided by Australian government for reporting purposes.</a:t>
            </a:r>
          </a:p>
          <a:p>
            <a:pPr marL="0" lvl="0" indent="0" algn="l" rtl="0">
              <a:spcBef>
                <a:spcPts val="0"/>
              </a:spcBef>
              <a:spcAft>
                <a:spcPts val="0"/>
              </a:spcAft>
              <a:buClr>
                <a:schemeClr val="dk1"/>
              </a:buClr>
              <a:buSzPts val="1200"/>
              <a:buFont typeface="Calibri"/>
              <a:buNone/>
            </a:pPr>
            <a:endParaRPr lang="en-GB" noProof="0" dirty="0"/>
          </a:p>
          <a:p>
            <a:pPr marL="0" lvl="0" indent="0" algn="l" rtl="0">
              <a:spcBef>
                <a:spcPts val="0"/>
              </a:spcBef>
              <a:spcAft>
                <a:spcPts val="0"/>
              </a:spcAft>
              <a:buClr>
                <a:schemeClr val="dk1"/>
              </a:buClr>
              <a:buSzPts val="1200"/>
              <a:buFont typeface="Calibri"/>
              <a:buNone/>
            </a:pPr>
            <a:r>
              <a:rPr lang="en-GB" b="1" noProof="0" dirty="0"/>
              <a:t>Methods</a:t>
            </a:r>
          </a:p>
          <a:p>
            <a:pPr marL="171450" lvl="0" indent="-171450" algn="l" rtl="0">
              <a:spcBef>
                <a:spcPts val="0"/>
              </a:spcBef>
              <a:spcAft>
                <a:spcPts val="0"/>
              </a:spcAft>
              <a:buClr>
                <a:schemeClr val="dk1"/>
              </a:buClr>
              <a:buSzPts val="1200"/>
              <a:buFont typeface="Calibri"/>
              <a:buChar char="-"/>
            </a:pPr>
            <a:r>
              <a:rPr lang="en-GB" noProof="0" dirty="0"/>
              <a:t>Medicine cabinet method – from date and quantity dispensed, calculate how long supply would last, assuming daily dosage and any potential gap before next refill and days covered</a:t>
            </a:r>
          </a:p>
          <a:p>
            <a:pPr marL="171450" lvl="0" indent="-171450" algn="l" rtl="0">
              <a:spcBef>
                <a:spcPts val="0"/>
              </a:spcBef>
              <a:spcAft>
                <a:spcPts val="0"/>
              </a:spcAft>
              <a:buClr>
                <a:schemeClr val="dk1"/>
              </a:buClr>
              <a:buSzPts val="1200"/>
              <a:buFont typeface="Calibri"/>
              <a:buChar char="-"/>
            </a:pPr>
            <a:r>
              <a:rPr lang="en-GB" noProof="0" dirty="0"/>
              <a:t>Recent usage: 90-day promotion of days covered</a:t>
            </a:r>
          </a:p>
          <a:p>
            <a:pPr marL="628650" lvl="1" indent="-171450" algn="l" rtl="0">
              <a:spcBef>
                <a:spcPts val="0"/>
              </a:spcBef>
              <a:spcAft>
                <a:spcPts val="0"/>
              </a:spcAft>
              <a:buClr>
                <a:schemeClr val="dk1"/>
              </a:buClr>
              <a:buSzPts val="1200"/>
              <a:buFont typeface="Calibri"/>
              <a:buChar char="-"/>
            </a:pPr>
            <a:r>
              <a:rPr lang="en-GB" noProof="0" dirty="0"/>
              <a:t>Highest consumption &gt;80%</a:t>
            </a:r>
          </a:p>
          <a:p>
            <a:pPr marL="628650" lvl="1" indent="-171450" algn="l" rtl="0">
              <a:spcBef>
                <a:spcPts val="0"/>
              </a:spcBef>
              <a:spcAft>
                <a:spcPts val="0"/>
              </a:spcAft>
              <a:buClr>
                <a:schemeClr val="dk1"/>
              </a:buClr>
              <a:buSzPts val="1200"/>
              <a:buFont typeface="Calibri"/>
              <a:buChar char="-"/>
            </a:pPr>
            <a:r>
              <a:rPr lang="en-GB" noProof="0" dirty="0"/>
              <a:t>Reduced consumption &lt;60%</a:t>
            </a:r>
          </a:p>
          <a:p>
            <a:pPr marL="171450" lvl="0" indent="-171450" algn="l" rtl="0">
              <a:spcBef>
                <a:spcPts val="0"/>
              </a:spcBef>
              <a:spcAft>
                <a:spcPts val="0"/>
              </a:spcAft>
              <a:buClr>
                <a:schemeClr val="dk1"/>
              </a:buClr>
              <a:buSzPts val="1200"/>
              <a:buFont typeface="Calibri"/>
              <a:buChar char="-"/>
            </a:pPr>
            <a:r>
              <a:rPr lang="en-GB" noProof="0" dirty="0"/>
              <a:t>Discontinuation &gt;120 days after running out</a:t>
            </a:r>
          </a:p>
          <a:p>
            <a:pPr marL="171450" lvl="0" indent="-171450" algn="l" rtl="0">
              <a:spcBef>
                <a:spcPts val="0"/>
              </a:spcBef>
              <a:spcAft>
                <a:spcPts val="0"/>
              </a:spcAft>
              <a:buClr>
                <a:schemeClr val="dk1"/>
              </a:buClr>
              <a:buSzPts val="1200"/>
              <a:buFont typeface="Calibri"/>
              <a:buChar char="-"/>
            </a:pPr>
            <a:r>
              <a:rPr lang="en-GB" noProof="0" dirty="0"/>
              <a:t>Rates and predictors of discontinuation and 90-day </a:t>
            </a:r>
            <a:r>
              <a:rPr lang="en-GB" noProof="0" dirty="0" err="1"/>
              <a:t>PDC</a:t>
            </a:r>
            <a:r>
              <a:rPr lang="en-GB" noProof="0" dirty="0"/>
              <a:t> &lt;60%</a:t>
            </a:r>
          </a:p>
          <a:p>
            <a:pPr marL="171450" lvl="0" indent="-171450" algn="l" rtl="0">
              <a:spcBef>
                <a:spcPts val="0"/>
              </a:spcBef>
              <a:spcAft>
                <a:spcPts val="0"/>
              </a:spcAft>
              <a:buClr>
                <a:schemeClr val="dk1"/>
              </a:buClr>
              <a:buSzPts val="1200"/>
              <a:buFont typeface="Calibri"/>
              <a:buChar char="-"/>
            </a:pPr>
            <a:r>
              <a:rPr lang="en-GB" noProof="0" dirty="0"/>
              <a:t>Seroconversion: initiation of ART more than 60 days after initiation PrEP</a:t>
            </a:r>
          </a:p>
          <a:p>
            <a:pPr marL="171450" lvl="0" indent="-171450" algn="l" rtl="0">
              <a:spcBef>
                <a:spcPts val="0"/>
              </a:spcBef>
              <a:spcAft>
                <a:spcPts val="0"/>
              </a:spcAft>
              <a:buClr>
                <a:schemeClr val="dk1"/>
              </a:buClr>
              <a:buSzPts val="1200"/>
              <a:buFont typeface="Calibri"/>
              <a:buChar char="-"/>
            </a:pPr>
            <a:r>
              <a:rPr lang="en-GB" noProof="0" dirty="0"/>
              <a:t>Of almost 36,000 people living with HIV in Australia on PrEP, &gt;98% were male, with almost half in urban areas.</a:t>
            </a:r>
          </a:p>
          <a:p>
            <a:pPr marL="171450" lvl="0" indent="-171450" algn="l" rtl="0">
              <a:spcBef>
                <a:spcPts val="0"/>
              </a:spcBef>
              <a:spcAft>
                <a:spcPts val="0"/>
              </a:spcAft>
              <a:buClr>
                <a:schemeClr val="dk1"/>
              </a:buClr>
              <a:buSzPts val="1200"/>
              <a:buFont typeface="Calibri"/>
              <a:buChar char="-"/>
            </a:pPr>
            <a:r>
              <a:rPr lang="en-GB" noProof="0" dirty="0"/>
              <a:t>More than 10 million doses have been dispensed.</a:t>
            </a:r>
          </a:p>
          <a:p>
            <a:pPr marL="171450" lvl="0" indent="-171450" algn="l" rtl="0">
              <a:spcBef>
                <a:spcPts val="0"/>
              </a:spcBef>
              <a:spcAft>
                <a:spcPts val="0"/>
              </a:spcAft>
              <a:buClr>
                <a:schemeClr val="dk1"/>
              </a:buClr>
              <a:buSzPts val="1200"/>
              <a:buFont typeface="Calibri"/>
              <a:buChar char="-"/>
            </a:pPr>
            <a:r>
              <a:rPr lang="en-GB" noProof="0" dirty="0"/>
              <a:t>Cumulatively, a large percentage of people living with HIV on PrEP did not continue.</a:t>
            </a:r>
          </a:p>
          <a:p>
            <a:pPr marL="171450" lvl="0" indent="-95250" algn="l" rtl="0">
              <a:spcBef>
                <a:spcPts val="0"/>
              </a:spcBef>
              <a:spcAft>
                <a:spcPts val="0"/>
              </a:spcAft>
              <a:buClr>
                <a:schemeClr val="dk1"/>
              </a:buClr>
              <a:buSzPts val="1200"/>
              <a:buFont typeface="Calibri"/>
              <a:buNone/>
            </a:pPr>
            <a:endParaRPr lang="en-GB" noProof="0" dirty="0"/>
          </a:p>
          <a:p>
            <a:pPr marL="0" lvl="0" indent="0" algn="l" rtl="0">
              <a:spcBef>
                <a:spcPts val="0"/>
              </a:spcBef>
              <a:spcAft>
                <a:spcPts val="0"/>
              </a:spcAft>
              <a:buNone/>
            </a:pPr>
            <a:r>
              <a:rPr lang="en-GB" b="1" noProof="0" dirty="0"/>
              <a:t>Summary</a:t>
            </a:r>
          </a:p>
          <a:p>
            <a:pPr marL="457200" lvl="1" indent="0" algn="l" rtl="0">
              <a:spcBef>
                <a:spcPts val="0"/>
              </a:spcBef>
              <a:spcAft>
                <a:spcPts val="0"/>
              </a:spcAft>
              <a:buNone/>
            </a:pPr>
            <a:r>
              <a:rPr lang="en-GB" noProof="0" dirty="0"/>
              <a:t>PrEP update in Australia has been rapid and sustained.</a:t>
            </a:r>
          </a:p>
          <a:p>
            <a:pPr marL="457200" lvl="1" indent="0" algn="l" rtl="0">
              <a:spcBef>
                <a:spcPts val="0"/>
              </a:spcBef>
              <a:spcAft>
                <a:spcPts val="0"/>
              </a:spcAft>
              <a:buNone/>
            </a:pPr>
            <a:r>
              <a:rPr lang="en-GB" noProof="0" dirty="0"/>
              <a:t>High rates of reduced consumption and discontinuation – largely due to negative effects of social determinants of health.</a:t>
            </a:r>
          </a:p>
          <a:p>
            <a:pPr marL="457200" lvl="1" indent="0" algn="l" rtl="0">
              <a:spcBef>
                <a:spcPts val="0"/>
              </a:spcBef>
              <a:spcAft>
                <a:spcPts val="0"/>
              </a:spcAft>
              <a:buNone/>
            </a:pPr>
            <a:r>
              <a:rPr lang="en-GB" noProof="0" dirty="0"/>
              <a:t>Poor uptake, low consumption and high discontinuation of women – may reflect guideline appropriate use or failure to identify role of PrEP in women.</a:t>
            </a:r>
          </a:p>
          <a:p>
            <a:pPr marL="457200" lvl="1" indent="0" algn="l" rtl="0">
              <a:spcBef>
                <a:spcPts val="0"/>
              </a:spcBef>
              <a:spcAft>
                <a:spcPts val="0"/>
              </a:spcAft>
              <a:buNone/>
            </a:pPr>
            <a:r>
              <a:rPr lang="en-GB" noProof="0" dirty="0"/>
              <a:t>HIV incidence: PrEP works, so expect higher incidence in those who stop it.</a:t>
            </a:r>
          </a:p>
          <a:p>
            <a:pPr marL="0" marR="0" lvl="0" indent="0" algn="l" rtl="0">
              <a:lnSpc>
                <a:spcPct val="100000"/>
              </a:lnSpc>
              <a:spcBef>
                <a:spcPts val="0"/>
              </a:spcBef>
              <a:spcAft>
                <a:spcPts val="0"/>
              </a:spcAft>
              <a:buClr>
                <a:schemeClr val="dk1"/>
              </a:buClr>
              <a:buSzPts val="1200"/>
              <a:buFont typeface="Calibri"/>
              <a:buNone/>
            </a:pPr>
            <a:endParaRPr lang="en-GB" i="0" noProof="0" dirty="0">
              <a:solidFill>
                <a:srgbClr val="000000"/>
              </a:solidFill>
            </a:endParaRPr>
          </a:p>
          <a:p>
            <a:pPr marL="0" marR="0" lvl="0" indent="0" algn="l" rtl="0">
              <a:lnSpc>
                <a:spcPct val="100000"/>
              </a:lnSpc>
              <a:spcBef>
                <a:spcPts val="0"/>
              </a:spcBef>
              <a:spcAft>
                <a:spcPts val="0"/>
              </a:spcAft>
              <a:buClr>
                <a:srgbClr val="000000"/>
              </a:buClr>
              <a:buSzPts val="1200"/>
              <a:buFont typeface="Roboto Condensed"/>
              <a:buNone/>
            </a:pPr>
            <a:r>
              <a:rPr lang="en-GB" i="0" noProof="0" dirty="0">
                <a:solidFill>
                  <a:srgbClr val="000000"/>
                </a:solidFill>
              </a:rPr>
              <a:t>This study identified characteristics of </a:t>
            </a:r>
            <a:r>
              <a:rPr lang="en-GB" noProof="0" dirty="0"/>
              <a:t>people living with HIV</a:t>
            </a:r>
            <a:r>
              <a:rPr lang="en-GB" i="0" noProof="0" dirty="0">
                <a:solidFill>
                  <a:srgbClr val="000000"/>
                </a:solidFill>
              </a:rPr>
              <a:t> and doctors to be targeted to improve retention/adherence and/or additional forms of HIV prevention.</a:t>
            </a:r>
            <a:endParaRPr lang="en-GB" noProof="0" dirty="0"/>
          </a:p>
          <a:p>
            <a:pPr marL="0" lvl="0" indent="0" algn="l" rtl="0">
              <a:spcBef>
                <a:spcPts val="0"/>
              </a:spcBef>
              <a:spcAft>
                <a:spcPts val="0"/>
              </a:spcAft>
              <a:buClr>
                <a:schemeClr val="dk1"/>
              </a:buClr>
              <a:buSzPts val="1200"/>
              <a:buFont typeface="Calibri"/>
              <a:buNone/>
            </a:pPr>
            <a:endParaRPr lang="en-GB" noProof="0" dirty="0"/>
          </a:p>
          <a:p>
            <a:pPr marL="0" lvl="0" indent="0" algn="l" rtl="0">
              <a:spcBef>
                <a:spcPts val="0"/>
              </a:spcBef>
              <a:spcAft>
                <a:spcPts val="0"/>
              </a:spcAft>
              <a:buNone/>
            </a:pPr>
            <a:endParaRPr lang="en-GB" noProof="0" dirty="0"/>
          </a:p>
        </p:txBody>
      </p:sp>
      <p:sp>
        <p:nvSpPr>
          <p:cNvPr id="133" name="Google Shape;1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171600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0" noProof="0" dirty="0">
                <a:solidFill>
                  <a:srgbClr val="333333"/>
                </a:solidFill>
              </a:rPr>
              <a:t>Monitoring characteristics of episodic HIV pre-exposure prophylaxis (PrEP) use among over 40,000 clients in sub-Saharan African countries prescribed daily oral PrEP: Indefinite, continuous use neither the reality nor the goal</a:t>
            </a:r>
            <a:endParaRPr lang="en-GB" noProof="0" dirty="0"/>
          </a:p>
          <a:p>
            <a:pPr marL="0" lvl="0" indent="0" algn="l" rtl="0">
              <a:spcBef>
                <a:spcPts val="0"/>
              </a:spcBef>
              <a:spcAft>
                <a:spcPts val="0"/>
              </a:spcAft>
              <a:buClr>
                <a:srgbClr val="333333"/>
              </a:buClr>
              <a:buSzPts val="1200"/>
              <a:buFont typeface="Calibri"/>
              <a:buNone/>
            </a:pPr>
            <a:r>
              <a:rPr lang="en-GB" i="0" noProof="0" dirty="0">
                <a:solidFill>
                  <a:srgbClr val="333333"/>
                </a:solidFill>
              </a:rPr>
              <a:t>Jane </a:t>
            </a:r>
            <a:r>
              <a:rPr lang="en-GB" i="0" noProof="0" dirty="0" err="1">
                <a:solidFill>
                  <a:srgbClr val="333333"/>
                </a:solidFill>
              </a:rPr>
              <a:t>Mutegi</a:t>
            </a:r>
            <a:endParaRPr lang="en-GB" i="0" noProof="0" dirty="0">
              <a:solidFill>
                <a:srgbClr val="333333"/>
              </a:solidFill>
            </a:endParaRPr>
          </a:p>
          <a:p>
            <a:pPr marL="0" lvl="0" indent="-76200" algn="l" rtl="0">
              <a:spcBef>
                <a:spcPts val="0"/>
              </a:spcBef>
              <a:spcAft>
                <a:spcPts val="0"/>
              </a:spcAft>
              <a:buClr>
                <a:srgbClr val="333333"/>
              </a:buClr>
              <a:buSzPts val="1200"/>
              <a:buFont typeface="Calibri"/>
              <a:buChar char="•"/>
            </a:pPr>
            <a:endParaRPr lang="en-GB" i="0" noProof="0" dirty="0">
              <a:solidFill>
                <a:srgbClr val="333333"/>
              </a:solidFill>
            </a:endParaRPr>
          </a:p>
          <a:p>
            <a:pPr marL="0" lvl="0" indent="0" algn="l" rtl="0">
              <a:spcBef>
                <a:spcPts val="0"/>
              </a:spcBef>
              <a:spcAft>
                <a:spcPts val="0"/>
              </a:spcAft>
              <a:buNone/>
            </a:pPr>
            <a:r>
              <a:rPr lang="en-GB" b="1" i="0" noProof="0" dirty="0">
                <a:solidFill>
                  <a:srgbClr val="000000"/>
                </a:solidFill>
              </a:rPr>
              <a:t>BACKGROUND</a:t>
            </a:r>
          </a:p>
          <a:p>
            <a:pPr marL="0" lvl="0" indent="0" algn="l" rtl="0">
              <a:spcBef>
                <a:spcPts val="0"/>
              </a:spcBef>
              <a:spcAft>
                <a:spcPts val="0"/>
              </a:spcAft>
              <a:buNone/>
            </a:pPr>
            <a:r>
              <a:rPr lang="en-GB" i="0" noProof="0" dirty="0">
                <a:solidFill>
                  <a:srgbClr val="000000"/>
                </a:solidFill>
              </a:rPr>
              <a:t>Substantial drop-off rates of oral pre-exposure prophylaxis (PrEP) use within the first year are reported by many programmes, which may be misconstrued as programme failure. However, PrEP use may be non-continuous and still effective, since HIV risk fluctuates. Real-world PrEP use phenomena, like restarting and cyclical use, and the temporal characteristics of these use patterns are not well described.</a:t>
            </a:r>
            <a:br>
              <a:rPr lang="en-GB" i="0" noProof="0" dirty="0">
                <a:solidFill>
                  <a:srgbClr val="000000"/>
                </a:solidFill>
              </a:rPr>
            </a:br>
            <a:endParaRPr lang="en-GB" i="0" noProof="0" dirty="0">
              <a:solidFill>
                <a:srgbClr val="000000"/>
              </a:solidFill>
            </a:endParaRPr>
          </a:p>
          <a:p>
            <a:pPr marL="0" lvl="0" indent="0" algn="l" rtl="0">
              <a:spcBef>
                <a:spcPts val="0"/>
              </a:spcBef>
              <a:spcAft>
                <a:spcPts val="0"/>
              </a:spcAft>
              <a:buNone/>
            </a:pPr>
            <a:r>
              <a:rPr lang="en-GB" b="1" i="0" noProof="0" dirty="0">
                <a:solidFill>
                  <a:srgbClr val="000000"/>
                </a:solidFill>
              </a:rPr>
              <a:t>METHODS</a:t>
            </a:r>
          </a:p>
          <a:p>
            <a:pPr marL="0" lvl="0" indent="0" algn="l" rtl="0">
              <a:spcBef>
                <a:spcPts val="0"/>
              </a:spcBef>
              <a:spcAft>
                <a:spcPts val="0"/>
              </a:spcAft>
              <a:buNone/>
            </a:pPr>
            <a:r>
              <a:rPr lang="en-GB" i="0" noProof="0" dirty="0">
                <a:solidFill>
                  <a:srgbClr val="000000"/>
                </a:solidFill>
              </a:rPr>
              <a:t>We analysed demographic and clinical data routinely collected during client visits. A &gt;14-day delay in returning for refill was defined as PrEP discontinuation. Clients resuming PrEP after discontinuation were deemed to be restarts. The initial start and subsequent restart(s) of PrEP defined the beginning of independent use cycle(s), with each continuing for as long as refills were obtained without delay. Using prescriptions as a proxy for actual use, we characterized duration on/off PrEP, and modelled the likelihood of spending time (in months) off PrEP using ordinal regression.</a:t>
            </a:r>
            <a:br>
              <a:rPr lang="en-GB" i="0" noProof="0" dirty="0">
                <a:solidFill>
                  <a:srgbClr val="000000"/>
                </a:solidFill>
              </a:rPr>
            </a:br>
            <a:endParaRPr lang="en-GB" i="0" noProof="0" dirty="0">
              <a:solidFill>
                <a:srgbClr val="000000"/>
              </a:solidFill>
            </a:endParaRPr>
          </a:p>
          <a:p>
            <a:pPr marL="0" lvl="0" indent="0" algn="l" rtl="0">
              <a:spcBef>
                <a:spcPts val="0"/>
              </a:spcBef>
              <a:spcAft>
                <a:spcPts val="0"/>
              </a:spcAft>
              <a:buNone/>
            </a:pPr>
            <a:r>
              <a:rPr lang="en-GB" b="1" i="0" noProof="0" dirty="0">
                <a:solidFill>
                  <a:srgbClr val="000000"/>
                </a:solidFill>
              </a:rPr>
              <a:t>RESULTS</a:t>
            </a:r>
          </a:p>
          <a:p>
            <a:pPr marL="0" lvl="0" indent="0" algn="l" rtl="0">
              <a:spcBef>
                <a:spcPts val="0"/>
              </a:spcBef>
              <a:spcAft>
                <a:spcPts val="0"/>
              </a:spcAft>
              <a:buNone/>
            </a:pPr>
            <a:r>
              <a:rPr lang="en-GB" i="0" noProof="0" dirty="0">
                <a:solidFill>
                  <a:srgbClr val="000000"/>
                </a:solidFill>
              </a:rPr>
              <a:t>Through May 2019, Jhpiego-supported PrEP programmes in Kenya, Lesotho and Tanzania initiated 41,459 clients on a daily dosing (not event-driven) PrEP regimen. Among these, 10,809 (26.1%) discontinued and subsequently restarted PrEP at least once, with 20.7%, 27.5% and 51.8% remaining off PrEP for &lt;30, 30-60 and 61+ days, respectively. The median days' duration of use for the first versus subsequent use cycle(s) was 222 days. With each increase in cycle number, clients were 12.5% (11.1-14.8), 45.8% (26.4-60.1) and 24.1% (7.6-37.6) less likely to stay off PrEP for an extra month, in Kenya, Tanzania and Lesotho programmes, respectively. Females 15-24 years were 40.1% and 57.2% less likely to stay off PrEP for an extra month than the general population in Kenya and Lesotho, respectively.</a:t>
            </a:r>
            <a:br>
              <a:rPr lang="en-GB" i="0" noProof="0" dirty="0">
                <a:solidFill>
                  <a:srgbClr val="000000"/>
                </a:solidFill>
              </a:rPr>
            </a:br>
            <a:endParaRPr lang="en-GB" i="0" noProof="0" dirty="0">
              <a:solidFill>
                <a:srgbClr val="000000"/>
              </a:solidFill>
            </a:endParaRPr>
          </a:p>
          <a:p>
            <a:pPr marL="0" lvl="0" indent="0" algn="l" rtl="0">
              <a:spcBef>
                <a:spcPts val="0"/>
              </a:spcBef>
              <a:spcAft>
                <a:spcPts val="0"/>
              </a:spcAft>
              <a:buNone/>
            </a:pPr>
            <a:r>
              <a:rPr lang="en-GB" b="1" i="0" noProof="0" dirty="0">
                <a:solidFill>
                  <a:srgbClr val="000000"/>
                </a:solidFill>
              </a:rPr>
              <a:t>CONCLUSIONS</a:t>
            </a:r>
          </a:p>
          <a:p>
            <a:pPr marL="0" lvl="0" indent="0" algn="l" rtl="0">
              <a:spcBef>
                <a:spcPts val="0"/>
              </a:spcBef>
              <a:spcAft>
                <a:spcPts val="0"/>
              </a:spcAft>
              <a:buNone/>
            </a:pPr>
            <a:r>
              <a:rPr lang="en-GB" i="0" noProof="0" dirty="0">
                <a:solidFill>
                  <a:srgbClr val="000000"/>
                </a:solidFill>
              </a:rPr>
              <a:t>PrEP users frequently cycle on and off PrEP, which may effectively protect them against HIV risk that is periodic. While duration of use didn't increase with cycle number, the duration spent off PrEP did decrease in all countries with subsequent use cycles, suggesting normalization of use with experience, particularly by young women. With the likely introduction of event-driven PrEP on the horizon, more nuanced measures of use are needed if successful use of PrEP is to be meaningfully distinguished from HIV treatment.</a:t>
            </a:r>
            <a:endParaRPr lang="en-GB" noProof="0" dirty="0"/>
          </a:p>
          <a:p>
            <a:pPr marL="0" lvl="0" indent="0" algn="l" rtl="0">
              <a:spcBef>
                <a:spcPts val="0"/>
              </a:spcBef>
              <a:spcAft>
                <a:spcPts val="0"/>
              </a:spcAft>
              <a:buNone/>
            </a:pPr>
            <a:endParaRPr lang="en-GB" noProof="0" dirty="0"/>
          </a:p>
          <a:p>
            <a:pPr marL="0" lvl="0" indent="0" algn="l" rtl="0">
              <a:spcBef>
                <a:spcPts val="0"/>
              </a:spcBef>
              <a:spcAft>
                <a:spcPts val="0"/>
              </a:spcAft>
              <a:buNone/>
            </a:pPr>
            <a:r>
              <a:rPr lang="en-GB" noProof="0" dirty="0"/>
              <a:t>..</a:t>
            </a:r>
          </a:p>
          <a:p>
            <a:pPr marL="0" lvl="0" indent="0" algn="l" rtl="0">
              <a:spcBef>
                <a:spcPts val="0"/>
              </a:spcBef>
              <a:spcAft>
                <a:spcPts val="0"/>
              </a:spcAft>
              <a:buNone/>
            </a:pPr>
            <a:r>
              <a:rPr lang="en-GB" b="1" i="0" noProof="0" dirty="0">
                <a:solidFill>
                  <a:srgbClr val="333333"/>
                </a:solidFill>
              </a:rPr>
              <a:t>HIV risk perception and salience are paradoxically associated with pre-exposure prophylaxis (PrEP) discontinuation among adolescent girls and young women in Lesotho</a:t>
            </a:r>
            <a:endParaRPr lang="en-GB" noProof="0" dirty="0"/>
          </a:p>
          <a:p>
            <a:pPr marL="0" lvl="0" indent="0" algn="l" rtl="0">
              <a:spcBef>
                <a:spcPts val="0"/>
              </a:spcBef>
              <a:spcAft>
                <a:spcPts val="0"/>
              </a:spcAft>
              <a:buClr>
                <a:srgbClr val="333333"/>
              </a:buClr>
              <a:buSzPts val="1200"/>
              <a:buFont typeface="Calibri"/>
              <a:buNone/>
            </a:pPr>
            <a:r>
              <a:rPr lang="en-GB" i="0" noProof="0" dirty="0">
                <a:solidFill>
                  <a:srgbClr val="333333"/>
                </a:solidFill>
              </a:rPr>
              <a:t>Tafadzwa </a:t>
            </a:r>
            <a:r>
              <a:rPr lang="en-GB" i="0" noProof="0" dirty="0" err="1">
                <a:solidFill>
                  <a:srgbClr val="333333"/>
                </a:solidFill>
              </a:rPr>
              <a:t>Chakare</a:t>
            </a:r>
            <a:endParaRPr lang="en-GB" i="0" noProof="0" dirty="0">
              <a:solidFill>
                <a:srgbClr val="333333"/>
              </a:solidFill>
            </a:endParaRPr>
          </a:p>
          <a:p>
            <a:pPr marL="0" lvl="0" indent="0" algn="l" rtl="0">
              <a:spcBef>
                <a:spcPts val="0"/>
              </a:spcBef>
              <a:spcAft>
                <a:spcPts val="0"/>
              </a:spcAft>
              <a:buNone/>
            </a:pPr>
            <a:endParaRPr lang="en-GB" b="1" i="0" noProof="0" dirty="0">
              <a:solidFill>
                <a:srgbClr val="000000"/>
              </a:solidFill>
            </a:endParaRPr>
          </a:p>
          <a:p>
            <a:pPr marL="0" lvl="0" indent="0" algn="l" rtl="0">
              <a:spcBef>
                <a:spcPts val="0"/>
              </a:spcBef>
              <a:spcAft>
                <a:spcPts val="0"/>
              </a:spcAft>
              <a:buNone/>
            </a:pPr>
            <a:r>
              <a:rPr lang="en-GB" b="1" i="0" noProof="0" dirty="0">
                <a:solidFill>
                  <a:srgbClr val="000000"/>
                </a:solidFill>
              </a:rPr>
              <a:t>BACKGROUND</a:t>
            </a:r>
          </a:p>
          <a:p>
            <a:pPr marL="0" lvl="0" indent="0" algn="l" rtl="0">
              <a:spcBef>
                <a:spcPts val="0"/>
              </a:spcBef>
              <a:spcAft>
                <a:spcPts val="0"/>
              </a:spcAft>
              <a:buNone/>
            </a:pPr>
            <a:r>
              <a:rPr lang="en-GB" i="0" noProof="0" dirty="0">
                <a:solidFill>
                  <a:srgbClr val="000000"/>
                </a:solidFill>
              </a:rPr>
              <a:t>Adolescent girls and young women are disproportionally infected with HIV in Lesotho, with an annual incidence of 1.5% compared with 0.13% for their male counterparts. Despite the excellent protection provided by oral pre-exposure prophylaxis (PrEP), 78% of new adolescent girls and young women PrEP users in Lesotho discontinue PrEP in the first month of use.</a:t>
            </a:r>
            <a:r>
              <a:rPr lang="en-GB" noProof="0" dirty="0"/>
              <a:t/>
            </a:r>
            <a:br>
              <a:rPr lang="en-GB" noProof="0" dirty="0"/>
            </a:br>
            <a:endParaRPr lang="en-GB" noProof="0" dirty="0"/>
          </a:p>
          <a:p>
            <a:pPr marL="0" lvl="0" indent="0" algn="l" rtl="0">
              <a:spcBef>
                <a:spcPts val="0"/>
              </a:spcBef>
              <a:spcAft>
                <a:spcPts val="0"/>
              </a:spcAft>
              <a:buNone/>
            </a:pPr>
            <a:r>
              <a:rPr lang="en-GB" b="1" i="0" noProof="0" dirty="0">
                <a:solidFill>
                  <a:srgbClr val="000000"/>
                </a:solidFill>
              </a:rPr>
              <a:t>METHODS</a:t>
            </a:r>
          </a:p>
          <a:p>
            <a:pPr marL="0" lvl="0" indent="0" algn="l" rtl="0">
              <a:spcBef>
                <a:spcPts val="0"/>
              </a:spcBef>
              <a:spcAft>
                <a:spcPts val="0"/>
              </a:spcAft>
              <a:buNone/>
            </a:pPr>
            <a:r>
              <a:rPr lang="en-GB" i="0" noProof="0" dirty="0">
                <a:solidFill>
                  <a:srgbClr val="000000"/>
                </a:solidFill>
              </a:rPr>
              <a:t>We conducted a cross-sectional survey of current PrEP clients and recent drop-outs in three districts of Lesotho (Maseru, Berea, </a:t>
            </a:r>
            <a:r>
              <a:rPr lang="en-GB" i="0" noProof="0" dirty="0" err="1">
                <a:solidFill>
                  <a:srgbClr val="000000"/>
                </a:solidFill>
              </a:rPr>
              <a:t>Leribe</a:t>
            </a:r>
            <a:r>
              <a:rPr lang="en-GB" i="0" noProof="0" dirty="0">
                <a:solidFill>
                  <a:srgbClr val="000000"/>
                </a:solidFill>
              </a:rPr>
              <a:t>). An interviewer-administered questionnaire assessed demographics, sexual behaviour, experiences with PrEP, depression symptoms using the PHQ-9, lifestyle choices and a composite measure of salience and perceptions of HIV risk. Using univariate logistic regression, we identified factors associated with continued PrEP use and we adjusted statistically significant associations by age (18-21 or 22-24), which was determined a priori to be the most influential confounding factor.</a:t>
            </a:r>
            <a:r>
              <a:rPr lang="en-GB" noProof="0" dirty="0"/>
              <a:t/>
            </a:r>
            <a:br>
              <a:rPr lang="en-GB" noProof="0" dirty="0"/>
            </a:br>
            <a:endParaRPr lang="en-GB" noProof="0" dirty="0"/>
          </a:p>
          <a:p>
            <a:pPr marL="0" lvl="0" indent="0" algn="l" rtl="0">
              <a:spcBef>
                <a:spcPts val="0"/>
              </a:spcBef>
              <a:spcAft>
                <a:spcPts val="0"/>
              </a:spcAft>
              <a:buNone/>
            </a:pPr>
            <a:r>
              <a:rPr lang="en-GB" b="1" i="0" noProof="0" dirty="0">
                <a:solidFill>
                  <a:srgbClr val="000000"/>
                </a:solidFill>
              </a:rPr>
              <a:t>RESULTS</a:t>
            </a:r>
          </a:p>
          <a:p>
            <a:pPr marL="0" lvl="0" indent="0" algn="l" rtl="0">
              <a:spcBef>
                <a:spcPts val="0"/>
              </a:spcBef>
              <a:spcAft>
                <a:spcPts val="0"/>
              </a:spcAft>
              <a:buNone/>
            </a:pPr>
            <a:r>
              <a:rPr lang="en-GB" b="0" i="0" noProof="0" dirty="0">
                <a:solidFill>
                  <a:srgbClr val="000000"/>
                </a:solidFill>
              </a:rPr>
              <a:t>In total, 193 </a:t>
            </a:r>
            <a:r>
              <a:rPr lang="en-GB" i="0" noProof="0" dirty="0">
                <a:solidFill>
                  <a:srgbClr val="000000"/>
                </a:solidFill>
              </a:rPr>
              <a:t>adolescent girls and young women</a:t>
            </a:r>
            <a:r>
              <a:rPr lang="en-GB" b="0" i="0" noProof="0" dirty="0">
                <a:solidFill>
                  <a:srgbClr val="000000"/>
                </a:solidFill>
              </a:rPr>
              <a:t> participated, of whom 40 were new PrEP clients, 65 were continuing use without interruption, 72 had discontinued PrEP and not restarted, and 16 were restarting. Of the </a:t>
            </a:r>
            <a:r>
              <a:rPr lang="en-GB" i="0" noProof="0" dirty="0">
                <a:solidFill>
                  <a:srgbClr val="000000"/>
                </a:solidFill>
              </a:rPr>
              <a:t>discontinuers, only 12.5% felt they were no longer at risk of HIV infection, but none were “doing other things to prevent HIV infection”. Among the 72 who had discontinued, reasons reported for stopping varied: negative experience with provider (30.6%); side-effects (19.4%); partner disapproval (5.6%); and concern about being mistaken as HIV positive (5.5%). Discontinuers showed a higher prevalence of depressive symptoms (37.5% vs. 30.8, p=0.4) and recreational drug use (5.6% vs. 1.5%, p=0.2) than continuers, although not statistically significant. Having a higher HIV perception and salience score was associated with greater likelihood of being a discontinuer (median 9 vs. 7, p=0.02) and remained significant after adjusting for age (p=0.04).</a:t>
            </a:r>
            <a:r>
              <a:rPr lang="en-GB" noProof="0" dirty="0"/>
              <a:t/>
            </a:r>
            <a:br>
              <a:rPr lang="en-GB" noProof="0" dirty="0"/>
            </a:br>
            <a:endParaRPr lang="en-GB" noProof="0" dirty="0"/>
          </a:p>
          <a:p>
            <a:pPr marL="0" lvl="0" indent="0" algn="l" rtl="0">
              <a:spcBef>
                <a:spcPts val="0"/>
              </a:spcBef>
              <a:spcAft>
                <a:spcPts val="0"/>
              </a:spcAft>
              <a:buNone/>
            </a:pPr>
            <a:r>
              <a:rPr lang="en-GB" b="1" i="0" noProof="0" dirty="0">
                <a:solidFill>
                  <a:srgbClr val="000000"/>
                </a:solidFill>
              </a:rPr>
              <a:t>CONCLUSIONS</a:t>
            </a:r>
          </a:p>
          <a:p>
            <a:pPr marL="0" lvl="0" indent="0" algn="l" rtl="0">
              <a:spcBef>
                <a:spcPts val="0"/>
              </a:spcBef>
              <a:spcAft>
                <a:spcPts val="0"/>
              </a:spcAft>
              <a:buNone/>
            </a:pPr>
            <a:r>
              <a:rPr lang="en-GB" i="0" noProof="0" dirty="0">
                <a:solidFill>
                  <a:srgbClr val="000000"/>
                </a:solidFill>
              </a:rPr>
              <a:t>The majority of adolescent girls and young women (88%) stopped PrEP despite feeling that they were still at infection risk due to a mix of service-, product- and community-level factors. HIV risk perception and salience were significantly higher among discontinuers than current users, suggesting an unmet need among the former. Motivators other than risk must be identified to compel adolescent girls and young women to stay on PrEP, particularly those who are aware of their risk and attach importance to it.</a:t>
            </a:r>
            <a:r>
              <a:rPr lang="en-GB" noProof="0" dirty="0"/>
              <a:t/>
            </a:r>
            <a:br>
              <a:rPr lang="en-GB" noProof="0" dirty="0"/>
            </a:br>
            <a:endParaRPr lang="en-GB" noProof="0" dirty="0"/>
          </a:p>
        </p:txBody>
      </p:sp>
      <p:sp>
        <p:nvSpPr>
          <p:cNvPr id="145" name="Google Shape;1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19337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0" dirty="0" err="1">
                <a:solidFill>
                  <a:srgbClr val="333333"/>
                </a:solidFill>
              </a:rPr>
              <a:t>PrEP</a:t>
            </a:r>
            <a:r>
              <a:rPr lang="en-GB" b="1" i="0" dirty="0">
                <a:solidFill>
                  <a:srgbClr val="333333"/>
                </a:solidFill>
              </a:rPr>
              <a:t> 2-1-1 education increases </a:t>
            </a:r>
            <a:r>
              <a:rPr lang="en-GB" b="1" i="0" dirty="0" err="1">
                <a:solidFill>
                  <a:srgbClr val="333333"/>
                </a:solidFill>
              </a:rPr>
              <a:t>PrEP</a:t>
            </a:r>
            <a:r>
              <a:rPr lang="en-GB" b="1" i="0" dirty="0">
                <a:solidFill>
                  <a:srgbClr val="333333"/>
                </a:solidFill>
              </a:rPr>
              <a:t> uptake and preserves effective </a:t>
            </a:r>
            <a:r>
              <a:rPr lang="en-GB" b="1" i="0" dirty="0" err="1">
                <a:solidFill>
                  <a:srgbClr val="333333"/>
                </a:solidFill>
              </a:rPr>
              <a:t>PrEP</a:t>
            </a:r>
            <a:r>
              <a:rPr lang="en-GB" b="1" i="0" dirty="0">
                <a:solidFill>
                  <a:srgbClr val="333333"/>
                </a:solidFill>
              </a:rPr>
              <a:t> coverage in a large nurse-led community-based sexual health clinic in San Francisco</a:t>
            </a:r>
            <a:endParaRPr lang="en-GB" dirty="0"/>
          </a:p>
          <a:p>
            <a:pPr marL="0" lvl="0" indent="0" algn="l" rtl="0">
              <a:spcBef>
                <a:spcPts val="0"/>
              </a:spcBef>
              <a:spcAft>
                <a:spcPts val="0"/>
              </a:spcAft>
              <a:buClr>
                <a:srgbClr val="333333"/>
              </a:buClr>
              <a:buSzPts val="1200"/>
              <a:buFont typeface="Calibri"/>
              <a:buNone/>
            </a:pPr>
            <a:r>
              <a:rPr lang="en-GB" i="0" dirty="0">
                <a:solidFill>
                  <a:srgbClr val="333333"/>
                </a:solidFill>
              </a:rPr>
              <a:t>Janessa Broussard</a:t>
            </a:r>
            <a:endParaRPr lang="en-GB" dirty="0"/>
          </a:p>
          <a:p>
            <a:pPr marL="0" lvl="0" indent="0" algn="l" rtl="0">
              <a:spcBef>
                <a:spcPts val="0"/>
              </a:spcBef>
              <a:spcAft>
                <a:spcPts val="0"/>
              </a:spcAft>
              <a:buNone/>
            </a:pPr>
            <a:endParaRPr lang="en-GB" i="0" dirty="0">
              <a:solidFill>
                <a:srgbClr val="000000"/>
              </a:solidFill>
            </a:endParaRPr>
          </a:p>
          <a:p>
            <a:pPr marL="0" lvl="0" indent="0" algn="l" rtl="0">
              <a:spcBef>
                <a:spcPts val="0"/>
              </a:spcBef>
              <a:spcAft>
                <a:spcPts val="0"/>
              </a:spcAft>
              <a:buNone/>
            </a:pPr>
            <a:r>
              <a:rPr lang="en-GB" b="1" i="0" dirty="0">
                <a:solidFill>
                  <a:srgbClr val="000000"/>
                </a:solidFill>
              </a:rPr>
              <a:t>INTRODUCTION</a:t>
            </a:r>
          </a:p>
          <a:p>
            <a:pPr marL="0" lvl="0" indent="0" algn="l" rtl="0">
              <a:spcBef>
                <a:spcPts val="0"/>
              </a:spcBef>
              <a:spcAft>
                <a:spcPts val="0"/>
              </a:spcAft>
              <a:buNone/>
            </a:pPr>
            <a:r>
              <a:rPr lang="en-GB" i="0" dirty="0">
                <a:solidFill>
                  <a:srgbClr val="000000"/>
                </a:solidFill>
              </a:rPr>
              <a:t>PrEP 2-1-1 dosing (i.e., “on-demand” dosing) with TDF/FTC for anal sex is not endorsed by the CDC and has limited utilization in the US, despite research and experience showing its effectiveness and appeal among people who otherwise might not take PrEP. </a:t>
            </a:r>
            <a:endParaRPr lang="en-GB" dirty="0"/>
          </a:p>
          <a:p>
            <a:pPr marL="0" lvl="0" indent="0" algn="l" rtl="0">
              <a:spcBef>
                <a:spcPts val="0"/>
              </a:spcBef>
              <a:spcAft>
                <a:spcPts val="0"/>
              </a:spcAft>
              <a:buNone/>
            </a:pPr>
            <a:endParaRPr lang="en-GB" i="0" dirty="0">
              <a:solidFill>
                <a:srgbClr val="000000"/>
              </a:solidFill>
            </a:endParaRPr>
          </a:p>
          <a:p>
            <a:pPr marL="0" lvl="0" indent="0" algn="l" rtl="0">
              <a:spcBef>
                <a:spcPts val="0"/>
              </a:spcBef>
              <a:spcAft>
                <a:spcPts val="0"/>
              </a:spcAft>
              <a:buNone/>
            </a:pPr>
            <a:r>
              <a:rPr lang="en-GB" i="0" dirty="0">
                <a:solidFill>
                  <a:srgbClr val="000000"/>
                </a:solidFill>
              </a:rPr>
              <a:t>To increase knowledge and use of PrEP 2-1-1, the sexual health clinic, Magnet of San Francisco AIDS Foundation, implemented a PrEP 2-1-1 programme.</a:t>
            </a:r>
            <a:r>
              <a:rPr lang="en-GB" dirty="0"/>
              <a:t/>
            </a:r>
            <a:br>
              <a:rPr lang="en-GB" dirty="0"/>
            </a:br>
            <a:endParaRPr lang="en-GB" b="1" i="0" dirty="0">
              <a:solidFill>
                <a:srgbClr val="000000"/>
              </a:solidFill>
            </a:endParaRPr>
          </a:p>
          <a:p>
            <a:pPr marL="0" lvl="0" indent="0" algn="l" rtl="0">
              <a:spcBef>
                <a:spcPts val="0"/>
              </a:spcBef>
              <a:spcAft>
                <a:spcPts val="0"/>
              </a:spcAft>
              <a:buNone/>
            </a:pPr>
            <a:r>
              <a:rPr lang="en-GB" b="1" i="0" dirty="0">
                <a:solidFill>
                  <a:srgbClr val="000000"/>
                </a:solidFill>
              </a:rPr>
              <a:t>METHODS</a:t>
            </a:r>
          </a:p>
          <a:p>
            <a:pPr marL="0" lvl="0" indent="0" algn="l" rtl="0">
              <a:spcBef>
                <a:spcPts val="0"/>
              </a:spcBef>
              <a:spcAft>
                <a:spcPts val="0"/>
              </a:spcAft>
              <a:buNone/>
            </a:pPr>
            <a:r>
              <a:rPr lang="en-GB" i="0" dirty="0">
                <a:solidFill>
                  <a:srgbClr val="000000"/>
                </a:solidFill>
              </a:rPr>
              <a:t>Current and prospective PrEP clients were enrolled in a prospective cohort study, receiving an intervention about daily and 2-1-1 PrEP dosing with an educational handout and evidence that both dosing strategies are safe and effective for men who have sex with men, although 2-1-1 dosing had not been reviewed by the FDA. </a:t>
            </a:r>
            <a:endParaRPr lang="en-GB" dirty="0"/>
          </a:p>
          <a:p>
            <a:pPr marL="0" lvl="0" indent="0" algn="l" rtl="0">
              <a:spcBef>
                <a:spcPts val="0"/>
              </a:spcBef>
              <a:spcAft>
                <a:spcPts val="0"/>
              </a:spcAft>
              <a:buNone/>
            </a:pPr>
            <a:endParaRPr lang="en-GB" i="0" dirty="0">
              <a:solidFill>
                <a:srgbClr val="000000"/>
              </a:solidFill>
            </a:endParaRPr>
          </a:p>
          <a:p>
            <a:pPr marL="0" lvl="0" indent="0" algn="l" rtl="0">
              <a:spcBef>
                <a:spcPts val="0"/>
              </a:spcBef>
              <a:spcAft>
                <a:spcPts val="0"/>
              </a:spcAft>
              <a:buNone/>
            </a:pPr>
            <a:r>
              <a:rPr lang="en-GB" i="0" dirty="0">
                <a:solidFill>
                  <a:srgbClr val="000000"/>
                </a:solidFill>
              </a:rPr>
              <a:t>Participants selected their dosing and received standard of care, adherence counselling, and HIV/STI/creatinine testing. PEP was offered within 72 hours if a potential HIV exposure not covered by </a:t>
            </a:r>
            <a:r>
              <a:rPr lang="en-GB" i="0" dirty="0" err="1">
                <a:solidFill>
                  <a:srgbClr val="000000"/>
                </a:solidFill>
              </a:rPr>
              <a:t>PrEP</a:t>
            </a:r>
            <a:r>
              <a:rPr lang="en-GB" i="0" dirty="0">
                <a:solidFill>
                  <a:srgbClr val="000000"/>
                </a:solidFill>
              </a:rPr>
              <a:t> occurred. Weekly online surveys collected sex and </a:t>
            </a:r>
            <a:r>
              <a:rPr lang="en-GB" i="0" dirty="0" err="1">
                <a:solidFill>
                  <a:srgbClr val="000000"/>
                </a:solidFill>
              </a:rPr>
              <a:t>PrEP</a:t>
            </a:r>
            <a:r>
              <a:rPr lang="en-GB" i="0" dirty="0">
                <a:solidFill>
                  <a:srgbClr val="000000"/>
                </a:solidFill>
              </a:rPr>
              <a:t> information.</a:t>
            </a:r>
            <a:r>
              <a:rPr lang="en-GB" dirty="0"/>
              <a:t/>
            </a:r>
            <a:br>
              <a:rPr lang="en-GB" dirty="0"/>
            </a:br>
            <a:endParaRPr lang="en-GB" dirty="0"/>
          </a:p>
          <a:p>
            <a:pPr marL="0" lvl="0" indent="0" algn="l" rtl="0">
              <a:spcBef>
                <a:spcPts val="0"/>
              </a:spcBef>
              <a:spcAft>
                <a:spcPts val="0"/>
              </a:spcAft>
              <a:buNone/>
            </a:pPr>
            <a:r>
              <a:rPr lang="en-GB" b="1" i="0" dirty="0">
                <a:solidFill>
                  <a:srgbClr val="000000"/>
                </a:solidFill>
              </a:rPr>
              <a:t>RESULTS</a:t>
            </a:r>
          </a:p>
          <a:p>
            <a:pPr marL="0" lvl="0" indent="0" algn="l" rtl="0">
              <a:spcBef>
                <a:spcPts val="0"/>
              </a:spcBef>
              <a:spcAft>
                <a:spcPts val="0"/>
              </a:spcAft>
              <a:buNone/>
            </a:pPr>
            <a:r>
              <a:rPr lang="en-GB" i="0" dirty="0">
                <a:solidFill>
                  <a:srgbClr val="000000"/>
                </a:solidFill>
              </a:rPr>
              <a:t>From 1 March 2019 to 30 November 2019, 3,106 subjects (72% current PrEP clients; 28% new clients) received the intervention. Median age was 31 years; 98% were cis-gender men who have sex with men. For new </a:t>
            </a:r>
            <a:r>
              <a:rPr lang="en-GB" i="0" dirty="0" err="1">
                <a:solidFill>
                  <a:srgbClr val="000000"/>
                </a:solidFill>
              </a:rPr>
              <a:t>PrEP</a:t>
            </a:r>
            <a:r>
              <a:rPr lang="en-GB" i="0" dirty="0">
                <a:solidFill>
                  <a:srgbClr val="000000"/>
                </a:solidFill>
              </a:rPr>
              <a:t> clients, 77% elected daily, and 23% elected 2-1-1. For current daily PrEP clients, 83% chose only daily dosing, 17% switched to 2-1-1. PEP use was rare in both groups: daily (0.8%), 2-1-1 (1.4%; P=0.22). A higher proportion of 2-1-1 users (3.3%) reported PrEP-less or condomless sex versus daily PrEP users (1.3%; p&lt;.001). In all, 63 people (2%) reported starting PrEP due to PrEP 2-1-1 and would not have accessed daily PrEP otherwise. </a:t>
            </a:r>
            <a:r>
              <a:rPr lang="en-GB" i="0" dirty="0" err="1">
                <a:solidFill>
                  <a:srgbClr val="000000"/>
                </a:solidFill>
              </a:rPr>
              <a:t>PrEP</a:t>
            </a:r>
            <a:r>
              <a:rPr lang="en-GB" i="0" dirty="0">
                <a:solidFill>
                  <a:srgbClr val="000000"/>
                </a:solidFill>
              </a:rPr>
              <a:t> 2-1-1 awareness increased across Magnet from 53% before the study to 69%. There were zero HIV infections in the 2-1-1 (262 years follow-up) or daily PrEP (1,231 years follow-up) groups. Daily </a:t>
            </a:r>
            <a:r>
              <a:rPr lang="en-GB" i="0" dirty="0" err="1">
                <a:solidFill>
                  <a:srgbClr val="000000"/>
                </a:solidFill>
              </a:rPr>
              <a:t>PrEP</a:t>
            </a:r>
            <a:r>
              <a:rPr lang="en-GB" i="0" dirty="0">
                <a:solidFill>
                  <a:srgbClr val="000000"/>
                </a:solidFill>
              </a:rPr>
              <a:t> clients took more pills (4.85/week) than 2-1-1 clients (1.59/week, SD 2.01; p&lt;0.00001). During weeks with anal sex, daily clients took 5.36 tablets, 2-1-1 took 2.92 (P&lt;0.00001).</a:t>
            </a:r>
            <a:endParaRPr lang="en-GB" dirty="0"/>
          </a:p>
          <a:p>
            <a:pPr marL="0" lvl="0" indent="0" algn="l" rtl="0">
              <a:spcBef>
                <a:spcPts val="0"/>
              </a:spcBef>
              <a:spcAft>
                <a:spcPts val="0"/>
              </a:spcAft>
              <a:buNone/>
            </a:pPr>
            <a:r>
              <a:rPr lang="en-GB" dirty="0"/>
              <a:t/>
            </a:r>
            <a:br>
              <a:rPr lang="en-GB" dirty="0"/>
            </a:br>
            <a:r>
              <a:rPr lang="en-GB" b="1" i="0" dirty="0">
                <a:solidFill>
                  <a:srgbClr val="000000"/>
                </a:solidFill>
              </a:rPr>
              <a:t>CONCLUSIONS</a:t>
            </a:r>
          </a:p>
          <a:p>
            <a:pPr marL="0" lvl="0" indent="0" algn="l" rtl="0">
              <a:spcBef>
                <a:spcPts val="0"/>
              </a:spcBef>
              <a:spcAft>
                <a:spcPts val="0"/>
              </a:spcAft>
              <a:buNone/>
            </a:pPr>
            <a:r>
              <a:rPr lang="en-GB" i="0" dirty="0">
                <a:solidFill>
                  <a:srgbClr val="000000"/>
                </a:solidFill>
              </a:rPr>
              <a:t>Providing 2-1-1 dosing information increased uptake of PrEP, was a popular dosing option, and reduced medication use three-fold while preserving high rates of effective use. This supports recent recommendations for 2-1-1 dosing among men who have sex with men from WHO and IAS-USA.</a:t>
            </a:r>
            <a:endParaRPr lang="en-GB" dirty="0"/>
          </a:p>
          <a:p>
            <a:pPr marL="0" lvl="0" indent="0" algn="l" rtl="0">
              <a:spcBef>
                <a:spcPts val="0"/>
              </a:spcBef>
              <a:spcAft>
                <a:spcPts val="0"/>
              </a:spcAft>
              <a:buNone/>
            </a:pPr>
            <a:endParaRPr lang="en-GB" b="1" i="0" dirty="0">
              <a:solidFill>
                <a:srgbClr val="333333"/>
              </a:solidFill>
            </a:endParaRPr>
          </a:p>
          <a:p>
            <a:pPr marL="0" lvl="0" indent="0" algn="l" rtl="0">
              <a:spcBef>
                <a:spcPts val="0"/>
              </a:spcBef>
              <a:spcAft>
                <a:spcPts val="0"/>
              </a:spcAft>
              <a:buNone/>
            </a:pPr>
            <a:r>
              <a:rPr lang="en-GB" b="1" i="0" dirty="0">
                <a:solidFill>
                  <a:srgbClr val="333333"/>
                </a:solidFill>
              </a:rPr>
              <a:t>Uptake of pre-exposure prophylaxis among adolescent girls and young women in PEPFAR-supported countries, 2017-2019</a:t>
            </a:r>
            <a:endParaRPr lang="en-GB" dirty="0"/>
          </a:p>
          <a:p>
            <a:pPr marL="0" lvl="0" indent="0" algn="l" rtl="0">
              <a:spcBef>
                <a:spcPts val="0"/>
              </a:spcBef>
              <a:spcAft>
                <a:spcPts val="0"/>
              </a:spcAft>
              <a:buClr>
                <a:srgbClr val="333333"/>
              </a:buClr>
              <a:buSzPts val="2800"/>
              <a:buFont typeface="Arial"/>
              <a:buNone/>
            </a:pPr>
            <a:r>
              <a:rPr lang="en-GB" i="0" dirty="0" err="1">
                <a:solidFill>
                  <a:srgbClr val="333333"/>
                </a:solidFill>
              </a:rPr>
              <a:t>Pragna</a:t>
            </a:r>
            <a:r>
              <a:rPr lang="en-GB" i="0" dirty="0">
                <a:solidFill>
                  <a:srgbClr val="333333"/>
                </a:solidFill>
              </a:rPr>
              <a:t> Patel</a:t>
            </a:r>
            <a:endParaRPr lang="en-GB" dirty="0"/>
          </a:p>
          <a:p>
            <a:pPr marL="0" lvl="0" indent="0" algn="l" rtl="0">
              <a:lnSpc>
                <a:spcPct val="107000"/>
              </a:lnSpc>
              <a:spcBef>
                <a:spcPts val="0"/>
              </a:spcBef>
              <a:spcAft>
                <a:spcPts val="0"/>
              </a:spcAft>
              <a:buNone/>
            </a:pPr>
            <a:endParaRPr lang="en-GB" dirty="0"/>
          </a:p>
          <a:p>
            <a:pPr marL="171450" lvl="0" indent="-171450" algn="l" rtl="0">
              <a:lnSpc>
                <a:spcPct val="107000"/>
              </a:lnSpc>
              <a:spcBef>
                <a:spcPts val="800"/>
              </a:spcBef>
              <a:spcAft>
                <a:spcPts val="0"/>
              </a:spcAft>
              <a:buFont typeface="Arial" panose="020B0604020202020204" pitchFamily="34" charset="0"/>
              <a:buChar char="•"/>
            </a:pPr>
            <a:r>
              <a:rPr lang="en-GB" dirty="0"/>
              <a:t>The U.S. President's Emergency Plan for AIDS Relief's (PEPFAR) first implemented pre-exposure prophylaxis (</a:t>
            </a:r>
            <a:r>
              <a:rPr lang="en-GB" dirty="0" err="1"/>
              <a:t>PrEP</a:t>
            </a:r>
            <a:r>
              <a:rPr lang="en-GB" dirty="0"/>
              <a:t>) for HIV prevention through the Determined, Resilient, Empowered, AIDS-Free, Mentored and Safe (DREAMS) Initiative in 2016. Early research noted barriers for PrEP use among adolescent girls and young women, which were lack of policies, low demand, low-risk perception, hesitancy by providers and stigma.</a:t>
            </a:r>
          </a:p>
          <a:p>
            <a:pPr marL="171450" lvl="0" indent="-171450" algn="l" rtl="0">
              <a:lnSpc>
                <a:spcPct val="107000"/>
              </a:lnSpc>
              <a:spcBef>
                <a:spcPts val="800"/>
              </a:spcBef>
              <a:spcAft>
                <a:spcPts val="0"/>
              </a:spcAft>
              <a:buFont typeface="Arial" panose="020B0604020202020204" pitchFamily="34" charset="0"/>
              <a:buChar char="•"/>
            </a:pPr>
            <a:endParaRPr lang="en-GB" dirty="0"/>
          </a:p>
          <a:p>
            <a:pPr marL="171450" lvl="0" indent="-171450" algn="l" rtl="0">
              <a:lnSpc>
                <a:spcPct val="107000"/>
              </a:lnSpc>
              <a:spcBef>
                <a:spcPts val="800"/>
              </a:spcBef>
              <a:spcAft>
                <a:spcPts val="0"/>
              </a:spcAft>
              <a:buFont typeface="Arial" panose="020B0604020202020204" pitchFamily="34" charset="0"/>
              <a:buChar char="•"/>
            </a:pPr>
            <a:r>
              <a:rPr lang="en-GB" dirty="0"/>
              <a:t>PEPFAR supports PrEP implementation per the WHO guidelines. Programmes screened persons who tested HIV negative for eligibility and offered PrEP as part of combination prevention with follow-up, including repeat HIV testing and counselling, at three-month intervals. Platforms providing comprehensive services for </a:t>
            </a:r>
            <a:r>
              <a:rPr lang="en-GB" b="0" i="0" dirty="0">
                <a:solidFill>
                  <a:srgbClr val="333333"/>
                </a:solidFill>
              </a:rPr>
              <a:t>adolescent girls and young women </a:t>
            </a:r>
            <a:r>
              <a:rPr lang="en-GB" dirty="0"/>
              <a:t>were leveraged. </a:t>
            </a:r>
          </a:p>
          <a:p>
            <a:pPr marL="171450" lvl="0" indent="-171450" algn="l" rtl="0">
              <a:lnSpc>
                <a:spcPct val="107000"/>
              </a:lnSpc>
              <a:spcBef>
                <a:spcPts val="800"/>
              </a:spcBef>
              <a:spcAft>
                <a:spcPts val="0"/>
              </a:spcAft>
              <a:buFont typeface="Arial" panose="020B0604020202020204" pitchFamily="34" charset="0"/>
              <a:buChar char="•"/>
            </a:pPr>
            <a:endParaRPr lang="en-GB" dirty="0"/>
          </a:p>
          <a:p>
            <a:pPr marL="171450" lvl="0" indent="-171450" algn="l" rtl="0">
              <a:lnSpc>
                <a:spcPct val="107000"/>
              </a:lnSpc>
              <a:spcBef>
                <a:spcPts val="800"/>
              </a:spcBef>
              <a:spcAft>
                <a:spcPts val="0"/>
              </a:spcAft>
              <a:buFont typeface="Arial" panose="020B0604020202020204" pitchFamily="34" charset="0"/>
              <a:buChar char="•"/>
            </a:pPr>
            <a:r>
              <a:rPr lang="en-GB" dirty="0"/>
              <a:t>Two PEPFAR indicators were examined using the FY19Q4 MER structured dataset, and narratives to understand the extent of and barriers to PrEP uptake from fiscal year 2017 to 2019.</a:t>
            </a:r>
          </a:p>
          <a:p>
            <a:pPr marL="0" lvl="0" indent="0" algn="l" rtl="0">
              <a:lnSpc>
                <a:spcPct val="107000"/>
              </a:lnSpc>
              <a:spcBef>
                <a:spcPts val="800"/>
              </a:spcBef>
              <a:spcAft>
                <a:spcPts val="0"/>
              </a:spcAft>
              <a:buFont typeface="Arial" panose="020B0604020202020204" pitchFamily="34" charset="0"/>
              <a:buNone/>
            </a:pPr>
            <a:endParaRPr lang="en-GB" dirty="0"/>
          </a:p>
          <a:p>
            <a:pPr marL="0" lvl="0" indent="0" algn="l" rtl="0">
              <a:lnSpc>
                <a:spcPct val="107000"/>
              </a:lnSpc>
              <a:spcBef>
                <a:spcPts val="800"/>
              </a:spcBef>
              <a:spcAft>
                <a:spcPts val="0"/>
              </a:spcAft>
              <a:buFont typeface="Arial" panose="020B0604020202020204" pitchFamily="34" charset="0"/>
              <a:buNone/>
            </a:pPr>
            <a:r>
              <a:rPr lang="en-GB" b="1" dirty="0"/>
              <a:t>LESSONS</a:t>
            </a:r>
          </a:p>
          <a:p>
            <a:pPr marL="0" lvl="0" indent="0" algn="l" rtl="0">
              <a:lnSpc>
                <a:spcPct val="107000"/>
              </a:lnSpc>
              <a:spcBef>
                <a:spcPts val="800"/>
              </a:spcBef>
              <a:spcAft>
                <a:spcPts val="0"/>
              </a:spcAft>
              <a:buFont typeface="Arial" panose="020B0604020202020204" pitchFamily="34" charset="0"/>
              <a:buNone/>
            </a:pPr>
            <a:r>
              <a:rPr lang="en-GB" dirty="0"/>
              <a:t>From 2017 to 2019, 265,770 clients initiated PrEP and the number of countries offering PrEP doubled (Figure). Of 168,258 initiations among women, 51% were among </a:t>
            </a:r>
            <a:r>
              <a:rPr lang="en-GB" b="0" i="0" dirty="0">
                <a:solidFill>
                  <a:srgbClr val="333333"/>
                </a:solidFill>
              </a:rPr>
              <a:t>adolescent girls and young women,</a:t>
            </a:r>
            <a:r>
              <a:rPr lang="en-GB" dirty="0"/>
              <a:t> with a significant increase per year: 8,788 in 2017; 21,225 in 2018; and 54,959 in 2019 (Figure). Among </a:t>
            </a:r>
            <a:r>
              <a:rPr lang="en-GB" b="0" i="0" dirty="0">
                <a:solidFill>
                  <a:srgbClr val="333333"/>
                </a:solidFill>
              </a:rPr>
              <a:t>adolescent girls and young women</a:t>
            </a:r>
            <a:r>
              <a:rPr lang="en-GB" dirty="0"/>
              <a:t>, 20-24-year-old women represented a significantly higher proportion of PrEP initiators than adolescents (15-19 years) (67% versus 33%, p&lt;0.001). </a:t>
            </a:r>
          </a:p>
          <a:p>
            <a:pPr marL="171450" lvl="0" indent="-171450" algn="l" rtl="0">
              <a:lnSpc>
                <a:spcPct val="107000"/>
              </a:lnSpc>
              <a:spcBef>
                <a:spcPts val="800"/>
              </a:spcBef>
              <a:spcAft>
                <a:spcPts val="0"/>
              </a:spcAft>
              <a:buFont typeface="Arial" panose="020B0604020202020204" pitchFamily="34" charset="0"/>
              <a:buChar char="•"/>
            </a:pPr>
            <a:endParaRPr lang="en-GB" dirty="0"/>
          </a:p>
          <a:p>
            <a:pPr marL="171450" lvl="0" indent="-171450" algn="l" rtl="0">
              <a:lnSpc>
                <a:spcPct val="107000"/>
              </a:lnSpc>
              <a:spcBef>
                <a:spcPts val="800"/>
              </a:spcBef>
              <a:spcAft>
                <a:spcPts val="0"/>
              </a:spcAft>
              <a:buFont typeface="Arial" panose="020B0604020202020204" pitchFamily="34" charset="0"/>
              <a:buChar char="•"/>
            </a:pPr>
            <a:r>
              <a:rPr lang="en-GB" dirty="0"/>
              <a:t>Barriers to use were addressed through outreach efforts, including mobile sites, use of technology to educate and support </a:t>
            </a:r>
            <a:r>
              <a:rPr lang="en-GB" b="0" i="0" dirty="0">
                <a:solidFill>
                  <a:srgbClr val="333333"/>
                </a:solidFill>
              </a:rPr>
              <a:t>adolescent girls and young women</a:t>
            </a:r>
            <a:r>
              <a:rPr lang="en-GB" dirty="0"/>
              <a:t>, media campaigns and engaging peers in programme implementation. We saw a 2.5 fold increase in PrEP use among </a:t>
            </a:r>
            <a:r>
              <a:rPr lang="en-GB" b="0" i="0" dirty="0">
                <a:solidFill>
                  <a:srgbClr val="333333"/>
                </a:solidFill>
              </a:rPr>
              <a:t>adolescent girls and young women</a:t>
            </a:r>
            <a:r>
              <a:rPr lang="en-GB" dirty="0"/>
              <a:t> from 2018 to 2019 (Figure); by 2019, all but one DREAMS country was implementing PrEP. Currently, 162,506 people remain on PrEP; 29% are </a:t>
            </a:r>
            <a:r>
              <a:rPr lang="en-GB" b="0" i="0" dirty="0">
                <a:solidFill>
                  <a:srgbClr val="333333"/>
                </a:solidFill>
              </a:rPr>
              <a:t>adolescent girls and young women</a:t>
            </a:r>
            <a:r>
              <a:rPr lang="en-GB" dirty="0"/>
              <a:t>.</a:t>
            </a:r>
          </a:p>
          <a:p>
            <a:pPr marL="171450" lvl="0" indent="-171450" algn="l" rtl="0">
              <a:lnSpc>
                <a:spcPct val="107000"/>
              </a:lnSpc>
              <a:spcBef>
                <a:spcPts val="800"/>
              </a:spcBef>
              <a:spcAft>
                <a:spcPts val="0"/>
              </a:spcAft>
              <a:buFont typeface="Arial" panose="020B0604020202020204" pitchFamily="34" charset="0"/>
              <a:buChar char="•"/>
            </a:pPr>
            <a:endParaRPr lang="en-GB" dirty="0"/>
          </a:p>
          <a:p>
            <a:pPr marL="0" lvl="0" indent="0" algn="l" rtl="0">
              <a:lnSpc>
                <a:spcPct val="107000"/>
              </a:lnSpc>
              <a:spcBef>
                <a:spcPts val="800"/>
              </a:spcBef>
              <a:spcAft>
                <a:spcPts val="0"/>
              </a:spcAft>
              <a:buFont typeface="Arial" panose="020B0604020202020204" pitchFamily="34" charset="0"/>
              <a:buNone/>
            </a:pPr>
            <a:r>
              <a:rPr lang="en-GB" b="1" dirty="0"/>
              <a:t>CONCLUSIONS</a:t>
            </a:r>
          </a:p>
          <a:p>
            <a:pPr marL="171450" lvl="0" indent="-171450" algn="l" rtl="0">
              <a:lnSpc>
                <a:spcPct val="107000"/>
              </a:lnSpc>
              <a:spcBef>
                <a:spcPts val="800"/>
              </a:spcBef>
              <a:spcAft>
                <a:spcPts val="0"/>
              </a:spcAft>
              <a:buFont typeface="Arial" panose="020B0604020202020204" pitchFamily="34" charset="0"/>
              <a:buChar char="•"/>
            </a:pPr>
            <a:r>
              <a:rPr lang="en-GB" dirty="0"/>
              <a:t>Since 2016, PrEP use among </a:t>
            </a:r>
            <a:r>
              <a:rPr lang="en-GB" b="0" i="0" dirty="0">
                <a:solidFill>
                  <a:srgbClr val="333333"/>
                </a:solidFill>
              </a:rPr>
              <a:t>adolescent girls and young women</a:t>
            </a:r>
            <a:r>
              <a:rPr lang="en-GB" dirty="0"/>
              <a:t> has grown significantly. Adherence and low-risk perception remain challenging, and related tools are needed to improve PrEP use among </a:t>
            </a:r>
            <a:r>
              <a:rPr lang="en-GB" b="0" i="0" dirty="0">
                <a:solidFill>
                  <a:srgbClr val="333333"/>
                </a:solidFill>
              </a:rPr>
              <a:t>adolescent girls and young women</a:t>
            </a:r>
            <a:r>
              <a:rPr lang="en-GB" dirty="0"/>
              <a:t>. </a:t>
            </a:r>
          </a:p>
          <a:p>
            <a:pPr marL="171450" lvl="0" indent="-171450" algn="l" rtl="0">
              <a:lnSpc>
                <a:spcPct val="107000"/>
              </a:lnSpc>
              <a:spcBef>
                <a:spcPts val="800"/>
              </a:spcBef>
              <a:spcAft>
                <a:spcPts val="0"/>
              </a:spcAft>
              <a:buFont typeface="Arial" panose="020B0604020202020204" pitchFamily="34" charset="0"/>
              <a:buChar char="•"/>
            </a:pPr>
            <a:endParaRPr lang="en-GB" dirty="0"/>
          </a:p>
          <a:p>
            <a:pPr marL="171450" lvl="0" indent="-171450" algn="l" rtl="0">
              <a:spcBef>
                <a:spcPts val="800"/>
              </a:spcBef>
              <a:spcAft>
                <a:spcPts val="0"/>
              </a:spcAft>
              <a:buFont typeface="Arial" panose="020B0604020202020204" pitchFamily="34" charset="0"/>
              <a:buChar char="•"/>
            </a:pPr>
            <a:r>
              <a:rPr lang="en-GB" b="0" i="0" dirty="0">
                <a:solidFill>
                  <a:srgbClr val="333333"/>
                </a:solidFill>
              </a:rPr>
              <a:t>Adolescent girls and young women</a:t>
            </a:r>
            <a:r>
              <a:rPr lang="en-GB" dirty="0"/>
              <a:t> represented a significant proportion of women who initiated and continued PrEP, contributing to epidemic control.</a:t>
            </a:r>
          </a:p>
          <a:p>
            <a:pPr marL="0" lvl="0" indent="0" algn="l" rtl="0">
              <a:spcBef>
                <a:spcPts val="0"/>
              </a:spcBef>
              <a:spcAft>
                <a:spcPts val="0"/>
              </a:spcAft>
              <a:buNone/>
            </a:pPr>
            <a:endParaRPr lang="en-GB" i="0" dirty="0">
              <a:solidFill>
                <a:srgbClr val="000000"/>
              </a:solidFill>
            </a:endParaRPr>
          </a:p>
          <a:p>
            <a:pPr marL="0" lvl="0" indent="0" algn="l" rtl="0">
              <a:spcBef>
                <a:spcPts val="0"/>
              </a:spcBef>
              <a:spcAft>
                <a:spcPts val="0"/>
              </a:spcAft>
              <a:buNone/>
            </a:pPr>
            <a:endParaRPr dirty="0"/>
          </a:p>
        </p:txBody>
      </p:sp>
      <p:sp>
        <p:nvSpPr>
          <p:cNvPr id="145" name="Google Shape;1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876538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Rectangle 4"/>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Picture 6">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03999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2" name="Picture 11">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Rectangle 5"/>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8" name="Picture 7">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programme.aids2020.org/Programme/Session/6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programme.aids2020.org/Programme/Session/58"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programme.aids2020.org/Abstract/Abstract/781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unaids.org/en/topic/preven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5.xml"/><Relationship Id="rId7"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10.xml"/><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hyperlink" Target="http://programme.aids2020.org/Programme/Session/29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programme.aids2020.org/Abstract/Abstract/4527" TargetMode="External"/><Relationship Id="rId4" Type="http://schemas.openxmlformats.org/officeDocument/2006/relationships/hyperlink" Target="http://programme.aids2020.org/Abstract/Abstract/87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programme.aids2020.org/Programme/Session/7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programme.aids2020.org/Programme/Session/7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programme.aids2020.org/Abstract/Abstract/4702" TargetMode="External"/><Relationship Id="rId4" Type="http://schemas.openxmlformats.org/officeDocument/2006/relationships/hyperlink" Target="http://programme.aids2020.org/Abstract/Abstract/436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rogramme.aids2020.org/Abstract/Abstract/597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programme.aids2020.org/Abstract/Abstract/577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4468" y="0"/>
            <a:ext cx="11421035" cy="6858000"/>
          </a:xfrm>
          <a:prstGeom prst="rect">
            <a:avLst/>
          </a:prstGeom>
        </p:spPr>
      </p:pic>
    </p:spTree>
    <p:extLst>
      <p:ext uri="{BB962C8B-B14F-4D97-AF65-F5344CB8AC3E}">
        <p14:creationId xmlns:p14="http://schemas.microsoft.com/office/powerpoint/2010/main" val="2784796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0" name="Rectangle 19">
            <a:extLst>
              <a:ext uri="{FF2B5EF4-FFF2-40B4-BE49-F238E27FC236}">
                <a16:creationId xmlns:a16="http://schemas.microsoft.com/office/drawing/2014/main" id="{064D44AF-EC41-4D1D-8A13-EA09A5E63F57}"/>
              </a:ext>
            </a:extLst>
          </p:cNvPr>
          <p:cNvSpPr/>
          <p:nvPr/>
        </p:nvSpPr>
        <p:spPr>
          <a:xfrm>
            <a:off x="6559826" y="1648261"/>
            <a:ext cx="5632174" cy="48055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Google Shape;160;p21"/>
          <p:cNvSpPr txBox="1">
            <a:spLocks/>
          </p:cNvSpPr>
          <p:nvPr/>
        </p:nvSpPr>
        <p:spPr>
          <a:xfrm>
            <a:off x="1775520" y="235663"/>
            <a:ext cx="10308450" cy="11430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spcBef>
                <a:spcPts val="0"/>
              </a:spcBef>
              <a:buClr>
                <a:srgbClr val="FF0000"/>
              </a:buClr>
              <a:buSzPts val="3200"/>
            </a:pPr>
            <a:r>
              <a:rPr lang="en-GB" sz="2500" b="1" dirty="0">
                <a:solidFill>
                  <a:srgbClr val="E0001B"/>
                </a:solidFill>
              </a:rPr>
              <a:t>Prevention</a:t>
            </a:r>
            <a:r>
              <a:rPr lang="en-GB" sz="3200" b="1" dirty="0">
                <a:solidFill>
                  <a:srgbClr val="FF0000"/>
                </a:solidFill>
              </a:rPr>
              <a:t/>
            </a:r>
            <a:br>
              <a:rPr lang="en-GB" sz="3200" b="1" dirty="0">
                <a:solidFill>
                  <a:srgbClr val="FF0000"/>
                </a:solidFill>
              </a:rPr>
            </a:br>
            <a:r>
              <a:rPr lang="en-GB" sz="1400" b="1" dirty="0"/>
              <a:t/>
            </a:r>
            <a:br>
              <a:rPr lang="en-GB" sz="1400" b="1" dirty="0"/>
            </a:br>
            <a:r>
              <a:rPr lang="en-GB" sz="2800" b="1" dirty="0"/>
              <a:t>PrEP uptake among men who have sex with men (</a:t>
            </a:r>
            <a:r>
              <a:rPr lang="en-GB" sz="2800" b="1" dirty="0" err="1"/>
              <a:t>MSM</a:t>
            </a:r>
            <a:r>
              <a:rPr lang="en-GB" sz="2800" b="1" dirty="0"/>
              <a:t>) and adolescent girls and young women (</a:t>
            </a:r>
            <a:r>
              <a:rPr lang="en-GB" sz="2800" b="1" dirty="0" err="1"/>
              <a:t>AGYW</a:t>
            </a:r>
            <a:r>
              <a:rPr lang="en-GB" sz="2800" b="1" dirty="0"/>
              <a:t>)</a:t>
            </a:r>
          </a:p>
        </p:txBody>
      </p:sp>
      <p:sp>
        <p:nvSpPr>
          <p:cNvPr id="12" name="Google Shape;159;p21"/>
          <p:cNvSpPr/>
          <p:nvPr/>
        </p:nvSpPr>
        <p:spPr>
          <a:xfrm>
            <a:off x="6712227" y="1648261"/>
            <a:ext cx="5216422" cy="4281933"/>
          </a:xfrm>
          <a:prstGeom prst="rect">
            <a:avLst/>
          </a:prstGeom>
          <a:noFill/>
          <a:ln>
            <a:noFill/>
          </a:ln>
        </p:spPr>
        <p:txBody>
          <a:bodyPr spcFirstLastPara="1" wrap="square" lIns="91425" tIns="45700" rIns="91425" bIns="45700" anchor="t" anchorCtr="0">
            <a:noAutofit/>
          </a:bodyPr>
          <a:lstStyle/>
          <a:p>
            <a:pPr>
              <a:lnSpc>
                <a:spcPct val="90000"/>
              </a:lnSpc>
            </a:pPr>
            <a:r>
              <a:rPr lang="en-US" sz="2200" dirty="0">
                <a:latin typeface="Arial" panose="020B0604020202020204" pitchFamily="34" charset="0"/>
                <a:cs typeface="Arial" panose="020B0604020202020204" pitchFamily="34" charset="0"/>
              </a:rPr>
              <a:t>Barriers to PrEP use were addressed through outreach efforts.</a:t>
            </a:r>
          </a:p>
          <a:p>
            <a:pPr>
              <a:lnSpc>
                <a:spcPct val="90000"/>
              </a:lnSpc>
            </a:pPr>
            <a:endParaRPr lang="en-US" sz="2200" dirty="0">
              <a:latin typeface="Arial" panose="020B0604020202020204" pitchFamily="34" charset="0"/>
              <a:cs typeface="Arial" panose="020B0604020202020204" pitchFamily="34" charset="0"/>
            </a:endParaRPr>
          </a:p>
          <a:p>
            <a:pPr>
              <a:lnSpc>
                <a:spcPct val="90000"/>
              </a:lnSpc>
            </a:pPr>
            <a:r>
              <a:rPr kumimoji="0" lang="en-US" altLang="en-US" sz="2200" b="0" i="0" u="none" strike="noStrike" cap="none" normalizeH="0" baseline="0" dirty="0">
                <a:ln>
                  <a:noFill/>
                </a:ln>
                <a:effectLst/>
                <a:latin typeface="Arial" panose="020B0604020202020204" pitchFamily="34" charset="0"/>
                <a:cs typeface="Arial" panose="020B0604020202020204" pitchFamily="34" charset="0"/>
              </a:rPr>
              <a:t>20-24-year-old females were significantly higher proportion of PrEP initiators than adolescents (15-19 </a:t>
            </a:r>
            <a:r>
              <a:rPr kumimoji="0" lang="en-US" altLang="en-US" sz="2200" b="0" i="0" u="none" strike="noStrike" cap="none" normalizeH="0" baseline="0" dirty="0" err="1">
                <a:ln>
                  <a:noFill/>
                </a:ln>
                <a:effectLst/>
                <a:latin typeface="Arial" panose="020B0604020202020204" pitchFamily="34" charset="0"/>
                <a:cs typeface="Arial" panose="020B0604020202020204" pitchFamily="34" charset="0"/>
              </a:rPr>
              <a:t>yrs</a:t>
            </a:r>
            <a:r>
              <a:rPr kumimoji="0" lang="en-US" altLang="en-US" sz="2200" b="0" i="0" u="none" strike="noStrike" cap="none" normalizeH="0" baseline="0" dirty="0">
                <a:ln>
                  <a:noFill/>
                </a:ln>
                <a:effectLst/>
                <a:latin typeface="Arial" panose="020B0604020202020204" pitchFamily="34" charset="0"/>
                <a:cs typeface="Arial" panose="020B0604020202020204" pitchFamily="34" charset="0"/>
              </a:rPr>
              <a:t>).</a:t>
            </a:r>
          </a:p>
          <a:p>
            <a:pPr>
              <a:lnSpc>
                <a:spcPct val="90000"/>
              </a:lnSpc>
            </a:pPr>
            <a:endParaRPr lang="en-US" sz="2200" dirty="0">
              <a:latin typeface="Arial" panose="020B0604020202020204" pitchFamily="34" charset="0"/>
              <a:cs typeface="Arial" panose="020B0604020202020204" pitchFamily="34" charset="0"/>
            </a:endParaRPr>
          </a:p>
          <a:p>
            <a:pPr>
              <a:lnSpc>
                <a:spcPct val="90000"/>
              </a:lnSpc>
            </a:pPr>
            <a:r>
              <a:rPr lang="en-US" sz="2200" dirty="0">
                <a:latin typeface="Arial" panose="020B0604020202020204" pitchFamily="34" charset="0"/>
                <a:cs typeface="Arial" panose="020B0604020202020204" pitchFamily="34" charset="0"/>
              </a:rPr>
              <a:t>2.5 fold increase in PrEP use among </a:t>
            </a:r>
            <a:r>
              <a:rPr lang="en-US" sz="2200" dirty="0" err="1">
                <a:latin typeface="Arial" panose="020B0604020202020204" pitchFamily="34" charset="0"/>
                <a:cs typeface="Arial" panose="020B0604020202020204" pitchFamily="34" charset="0"/>
              </a:rPr>
              <a:t>AGYW</a:t>
            </a:r>
            <a:r>
              <a:rPr lang="en-US" sz="2200" dirty="0">
                <a:latin typeface="Arial" panose="020B0604020202020204" pitchFamily="34" charset="0"/>
                <a:cs typeface="Arial" panose="020B0604020202020204" pitchFamily="34" charset="0"/>
              </a:rPr>
              <a:t> from 2018 to 2019.</a:t>
            </a:r>
          </a:p>
          <a:p>
            <a:pPr>
              <a:lnSpc>
                <a:spcPct val="90000"/>
              </a:lnSpc>
            </a:pPr>
            <a:endParaRPr lang="en-US" sz="2000" dirty="0">
              <a:latin typeface="Arial" panose="020B0604020202020204" pitchFamily="34" charset="0"/>
              <a:cs typeface="Arial" panose="020B0604020202020204" pitchFamily="34" charset="0"/>
            </a:endParaRPr>
          </a:p>
          <a:p>
            <a:pPr>
              <a:lnSpc>
                <a:spcPct val="90000"/>
              </a:lnSpc>
            </a:pPr>
            <a:r>
              <a:rPr lang="en-US" sz="2200" dirty="0">
                <a:latin typeface="Arial" panose="020B0604020202020204" pitchFamily="34" charset="0"/>
                <a:cs typeface="Arial" panose="020B0604020202020204" pitchFamily="34" charset="0"/>
              </a:rPr>
              <a:t>Adherence and low-risk perception remain challenging. </a:t>
            </a:r>
          </a:p>
          <a:p>
            <a:pPr>
              <a:lnSpc>
                <a:spcPct val="90000"/>
              </a:lnSpc>
            </a:pPr>
            <a:endParaRPr lang="en-US" sz="2200" dirty="0">
              <a:latin typeface="Arial" panose="020B0604020202020204" pitchFamily="34" charset="0"/>
              <a:cs typeface="Arial" panose="020B0604020202020204" pitchFamily="34" charset="0"/>
            </a:endParaRPr>
          </a:p>
          <a:p>
            <a:pPr>
              <a:lnSpc>
                <a:spcPct val="90000"/>
              </a:lnSpc>
            </a:pPr>
            <a:r>
              <a:rPr lang="en-US" sz="2200" dirty="0">
                <a:latin typeface="Arial" panose="020B0604020202020204" pitchFamily="34" charset="0"/>
                <a:cs typeface="Arial" panose="020B0604020202020204" pitchFamily="34" charset="0"/>
              </a:rPr>
              <a:t>Related tools are needed to improve PrEP use among </a:t>
            </a:r>
            <a:r>
              <a:rPr lang="en-US" sz="2200" dirty="0" err="1">
                <a:latin typeface="Arial" panose="020B0604020202020204" pitchFamily="34" charset="0"/>
                <a:cs typeface="Arial" panose="020B0604020202020204" pitchFamily="34" charset="0"/>
              </a:rPr>
              <a:t>AGYW</a:t>
            </a:r>
            <a:r>
              <a:rPr lang="en-US" sz="2200" dirty="0">
                <a:latin typeface="Arial" panose="020B0604020202020204" pitchFamily="34" charset="0"/>
                <a:cs typeface="Arial" panose="020B0604020202020204" pitchFamily="34" charset="0"/>
              </a:rPr>
              <a:t>. </a:t>
            </a:r>
          </a:p>
          <a:p>
            <a:pPr>
              <a:lnSpc>
                <a:spcPct val="90000"/>
              </a:lnSpc>
            </a:pPr>
            <a:endParaRPr sz="2200" dirty="0">
              <a:latin typeface="Arial" panose="020B0604020202020204" pitchFamily="34" charset="0"/>
              <a:cs typeface="Arial" panose="020B0604020202020204" pitchFamily="34" charset="0"/>
            </a:endParaRPr>
          </a:p>
        </p:txBody>
      </p:sp>
      <p:sp>
        <p:nvSpPr>
          <p:cNvPr id="13" name="Google Shape;161;p21"/>
          <p:cNvSpPr txBox="1"/>
          <p:nvPr/>
        </p:nvSpPr>
        <p:spPr>
          <a:xfrm>
            <a:off x="10051773" y="6036912"/>
            <a:ext cx="1931099" cy="303662"/>
          </a:xfrm>
          <a:prstGeom prst="rect">
            <a:avLst/>
          </a:prstGeom>
          <a:noFill/>
          <a:ln>
            <a:noFill/>
          </a:ln>
        </p:spPr>
        <p:txBody>
          <a:bodyPr spcFirstLastPara="1" wrap="square" lIns="91425" tIns="45700" rIns="91425" bIns="45700" anchor="t" anchorCtr="0">
            <a:noAutofit/>
          </a:bodyPr>
          <a:lstStyle/>
          <a:p>
            <a:pPr algn="r"/>
            <a:r>
              <a:rPr lang="en-US" sz="1200" u="sng" dirty="0" err="1">
                <a:solidFill>
                  <a:schemeClr val="hlink"/>
                </a:solidFill>
                <a:latin typeface="Arial" panose="020B0604020202020204" pitchFamily="34" charset="0"/>
                <a:ea typeface="Roboto Condensed"/>
                <a:cs typeface="Arial" panose="020B0604020202020204" pitchFamily="34" charset="0"/>
                <a:sym typeface="Roboto Condensed"/>
                <a:hlinkClick r:id="rId3"/>
              </a:rPr>
              <a:t>Pragna</a:t>
            </a: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3"/>
              </a:rPr>
              <a:t> Patel, </a:t>
            </a:r>
            <a:r>
              <a:rPr lang="en-GB" sz="1200" dirty="0">
                <a:latin typeface="Arial" panose="020B0604020202020204" pitchFamily="34" charset="0"/>
                <a:cs typeface="Arial" panose="020B0604020202020204" pitchFamily="34" charset="0"/>
                <a:hlinkClick r:id="rId3"/>
              </a:rPr>
              <a:t>OAC0803</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162;p21"/>
          <p:cNvSpPr txBox="1">
            <a:spLocks/>
          </p:cNvSpPr>
          <p:nvPr/>
        </p:nvSpPr>
        <p:spPr>
          <a:xfrm>
            <a:off x="477620" y="1648261"/>
            <a:ext cx="5991135" cy="1224992"/>
          </a:xfrm>
          <a:prstGeom prst="rect">
            <a:avLst/>
          </a:prstGeom>
          <a:no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rgbClr val="000000"/>
              </a:buClr>
              <a:buSzPts val="2400"/>
              <a:buFont typeface="Arial" panose="020B0604020202020204" pitchFamily="34" charset="0"/>
              <a:buNone/>
            </a:pPr>
            <a:r>
              <a:rPr lang="en-GB" sz="2200" dirty="0">
                <a:solidFill>
                  <a:srgbClr val="000000"/>
                </a:solidFill>
              </a:rPr>
              <a:t>Providing 2-1-1 dosing information increased PrEP uptake, was popular, reduced medication use (among </a:t>
            </a:r>
            <a:r>
              <a:rPr lang="en-GB" sz="2200" dirty="0" err="1">
                <a:solidFill>
                  <a:srgbClr val="000000"/>
                </a:solidFill>
              </a:rPr>
              <a:t>MSM</a:t>
            </a:r>
            <a:r>
              <a:rPr lang="en-GB" sz="2200" dirty="0">
                <a:solidFill>
                  <a:srgbClr val="000000"/>
                </a:solidFill>
              </a:rPr>
              <a:t>) by three-fold and preserved high rates of effective use. </a:t>
            </a:r>
            <a:endParaRPr lang="en-GB" sz="2200" dirty="0"/>
          </a:p>
          <a:p>
            <a:pPr marL="0" indent="0">
              <a:spcBef>
                <a:spcPts val="0"/>
              </a:spcBef>
              <a:buClr>
                <a:schemeClr val="dk1"/>
              </a:buClr>
              <a:buSzPts val="2400"/>
              <a:buFont typeface="Arial" panose="020B0604020202020204" pitchFamily="34" charset="0"/>
              <a:buNone/>
            </a:pPr>
            <a:endParaRPr lang="en-GB" sz="2200" dirty="0">
              <a:solidFill>
                <a:srgbClr val="000000"/>
              </a:solidFill>
            </a:endParaRPr>
          </a:p>
          <a:p>
            <a:pPr marL="0" indent="0">
              <a:spcBef>
                <a:spcPts val="0"/>
              </a:spcBef>
              <a:buClr>
                <a:schemeClr val="dk1"/>
              </a:buClr>
              <a:buSzPts val="2400"/>
              <a:buFont typeface="Arial" panose="020B0604020202020204" pitchFamily="34" charset="0"/>
              <a:buNone/>
            </a:pPr>
            <a:endParaRPr lang="en-GB" sz="2200" dirty="0"/>
          </a:p>
        </p:txBody>
      </p:sp>
      <p:pic>
        <p:nvPicPr>
          <p:cNvPr id="15" name="Google Shape;163;p21">
            <a:extLst>
              <a:ext uri="{FF2B5EF4-FFF2-40B4-BE49-F238E27FC236}">
                <a16:creationId xmlns:a16="http://schemas.microsoft.com/office/drawing/2014/main" id="{2FE74259-36F3-4E67-87B4-F964817F260F}"/>
              </a:ext>
            </a:extLst>
          </p:cNvPr>
          <p:cNvPicPr preferRelativeResize="0"/>
          <p:nvPr/>
        </p:nvPicPr>
        <p:blipFill rotWithShape="1">
          <a:blip r:embed="rId4">
            <a:alphaModFix/>
          </a:blip>
          <a:srcRect l="24806" t="42799" r="26375" b="13597"/>
          <a:stretch/>
        </p:blipFill>
        <p:spPr>
          <a:xfrm>
            <a:off x="321112" y="3600296"/>
            <a:ext cx="4913500" cy="2564592"/>
          </a:xfrm>
          <a:prstGeom prst="rect">
            <a:avLst/>
          </a:prstGeom>
          <a:noFill/>
          <a:ln>
            <a:noFill/>
          </a:ln>
        </p:spPr>
      </p:pic>
      <p:grpSp>
        <p:nvGrpSpPr>
          <p:cNvPr id="16" name="Group 15">
            <a:extLst>
              <a:ext uri="{FF2B5EF4-FFF2-40B4-BE49-F238E27FC236}">
                <a16:creationId xmlns:a16="http://schemas.microsoft.com/office/drawing/2014/main" id="{E26D9EBD-1AE7-4C84-8E26-62F9BD16C4BD}"/>
              </a:ext>
            </a:extLst>
          </p:cNvPr>
          <p:cNvGrpSpPr/>
          <p:nvPr/>
        </p:nvGrpSpPr>
        <p:grpSpPr>
          <a:xfrm>
            <a:off x="455815" y="3142852"/>
            <a:ext cx="5754526" cy="286148"/>
            <a:chOff x="3186376" y="2679259"/>
            <a:chExt cx="5756633" cy="238391"/>
          </a:xfrm>
        </p:grpSpPr>
        <p:pic>
          <p:nvPicPr>
            <p:cNvPr id="17" name="Google Shape;163;p21">
              <a:extLst>
                <a:ext uri="{FF2B5EF4-FFF2-40B4-BE49-F238E27FC236}">
                  <a16:creationId xmlns:a16="http://schemas.microsoft.com/office/drawing/2014/main" id="{2DC6121A-2843-464A-A8B9-AEE4F8005DF7}"/>
                </a:ext>
              </a:extLst>
            </p:cNvPr>
            <p:cNvPicPr preferRelativeResize="0"/>
            <p:nvPr/>
          </p:nvPicPr>
          <p:blipFill rotWithShape="1">
            <a:blip r:embed="rId4">
              <a:alphaModFix/>
            </a:blip>
            <a:srcRect l="20863" t="36789" r="44793" b="59056"/>
            <a:stretch/>
          </p:blipFill>
          <p:spPr>
            <a:xfrm>
              <a:off x="5129526" y="2680594"/>
              <a:ext cx="3813483" cy="237056"/>
            </a:xfrm>
            <a:prstGeom prst="rect">
              <a:avLst/>
            </a:prstGeom>
            <a:noFill/>
            <a:ln>
              <a:noFill/>
            </a:ln>
          </p:spPr>
        </p:pic>
        <p:pic>
          <p:nvPicPr>
            <p:cNvPr id="18" name="Google Shape;163;p21">
              <a:extLst>
                <a:ext uri="{FF2B5EF4-FFF2-40B4-BE49-F238E27FC236}">
                  <a16:creationId xmlns:a16="http://schemas.microsoft.com/office/drawing/2014/main" id="{92DADD5C-F817-4DCC-AB50-CC0225EAB0D5}"/>
                </a:ext>
              </a:extLst>
            </p:cNvPr>
            <p:cNvPicPr preferRelativeResize="0"/>
            <p:nvPr/>
          </p:nvPicPr>
          <p:blipFill rotWithShape="1">
            <a:blip r:embed="rId4">
              <a:alphaModFix/>
            </a:blip>
            <a:srcRect l="20863" t="32964" r="60599" b="62880"/>
            <a:stretch/>
          </p:blipFill>
          <p:spPr>
            <a:xfrm>
              <a:off x="3186376" y="2679259"/>
              <a:ext cx="2058450" cy="237055"/>
            </a:xfrm>
            <a:prstGeom prst="rect">
              <a:avLst/>
            </a:prstGeom>
            <a:noFill/>
            <a:ln>
              <a:noFill/>
            </a:ln>
          </p:spPr>
        </p:pic>
      </p:grpSp>
      <p:sp>
        <p:nvSpPr>
          <p:cNvPr id="19" name="Google Shape;164;p21"/>
          <p:cNvSpPr txBox="1"/>
          <p:nvPr/>
        </p:nvSpPr>
        <p:spPr>
          <a:xfrm>
            <a:off x="2897973" y="6037526"/>
            <a:ext cx="3312368" cy="369332"/>
          </a:xfrm>
          <a:prstGeom prst="rect">
            <a:avLst/>
          </a:prstGeom>
          <a:noFill/>
          <a:ln>
            <a:noFill/>
          </a:ln>
        </p:spPr>
        <p:txBody>
          <a:bodyPr spcFirstLastPara="1" wrap="square" lIns="91425" tIns="45700" rIns="91425" bIns="45700" anchor="t" anchorCtr="0">
            <a:noAutofit/>
          </a:bodyPr>
          <a:lstStyle/>
          <a:p>
            <a:pPr algn="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5"/>
              </a:rPr>
              <a:t>Janessa Broussard, </a:t>
            </a:r>
            <a:r>
              <a:rPr lang="en-GB" sz="1200" dirty="0">
                <a:latin typeface="Arial" panose="020B0604020202020204" pitchFamily="34" charset="0"/>
                <a:cs typeface="Arial" panose="020B0604020202020204" pitchFamily="34" charset="0"/>
                <a:hlinkClick r:id="rId5"/>
              </a:rPr>
              <a:t>OAC0503</a:t>
            </a:r>
            <a:endParaRPr sz="1200" dirty="0">
              <a:solidFill>
                <a:srgbClr val="333333"/>
              </a:solidFill>
              <a:latin typeface="Arial" panose="020B0604020202020204" pitchFamily="34" charset="0"/>
              <a:ea typeface="Roboto Condensed"/>
              <a:cs typeface="Arial" panose="020B0604020202020204" pitchFamily="34" charset="0"/>
              <a:sym typeface="Roboto Condensed"/>
            </a:endParaRPr>
          </a:p>
        </p:txBody>
      </p:sp>
    </p:spTree>
    <p:extLst>
      <p:ext uri="{BB962C8B-B14F-4D97-AF65-F5344CB8AC3E}">
        <p14:creationId xmlns:p14="http://schemas.microsoft.com/office/powerpoint/2010/main" val="1272928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1" name="Google Shape;171;p22"/>
          <p:cNvSpPr txBox="1">
            <a:spLocks noGrp="1"/>
          </p:cNvSpPr>
          <p:nvPr>
            <p:ph type="title"/>
          </p:nvPr>
        </p:nvSpPr>
        <p:spPr>
          <a:xfrm>
            <a:off x="1703512" y="260648"/>
            <a:ext cx="7427168" cy="1143000"/>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FF0000"/>
              </a:buClr>
              <a:buSzPts val="3200"/>
            </a:pPr>
            <a:r>
              <a:rPr lang="en-US" sz="2500" b="1" dirty="0">
                <a:solidFill>
                  <a:srgbClr val="E0001B"/>
                </a:solidFill>
                <a:latin typeface="Arial"/>
                <a:cs typeface="Arial"/>
              </a:rPr>
              <a:t>Prevention</a:t>
            </a:r>
            <a:r>
              <a:rPr lang="en-US" sz="3200" b="1" dirty="0"/>
              <a:t/>
            </a:r>
            <a:br>
              <a:rPr lang="en-US" sz="3200" b="1" dirty="0"/>
            </a:br>
            <a:r>
              <a:rPr lang="en-US" sz="1400" b="1" dirty="0"/>
              <a:t/>
            </a:r>
            <a:br>
              <a:rPr lang="en-US" sz="1400" b="1" dirty="0"/>
            </a:br>
            <a:r>
              <a:rPr lang="en-US" sz="3600" b="1" dirty="0" err="1">
                <a:latin typeface="Arial"/>
                <a:cs typeface="Arial"/>
              </a:rPr>
              <a:t>PrEP</a:t>
            </a:r>
            <a:r>
              <a:rPr lang="en-US" sz="3600" b="1" dirty="0">
                <a:latin typeface="Arial"/>
                <a:cs typeface="Arial"/>
              </a:rPr>
              <a:t>: Daily vs. event-driven</a:t>
            </a:r>
            <a:endParaRPr sz="3600" b="1" dirty="0">
              <a:solidFill>
                <a:srgbClr val="FF0000"/>
              </a:solidFill>
              <a:latin typeface="Arial"/>
              <a:cs typeface="Arial"/>
            </a:endParaRPr>
          </a:p>
        </p:txBody>
      </p:sp>
      <p:pic>
        <p:nvPicPr>
          <p:cNvPr id="22" name="Google Shape;173;p22"/>
          <p:cNvPicPr preferRelativeResize="0"/>
          <p:nvPr/>
        </p:nvPicPr>
        <p:blipFill rotWithShape="1">
          <a:blip r:embed="rId3">
            <a:alphaModFix/>
          </a:blip>
          <a:srcRect l="32675" t="36000" r="34249" b="17799"/>
          <a:stretch/>
        </p:blipFill>
        <p:spPr>
          <a:xfrm>
            <a:off x="0" y="1566198"/>
            <a:ext cx="6984775" cy="4761655"/>
          </a:xfrm>
          <a:prstGeom prst="rect">
            <a:avLst/>
          </a:prstGeom>
          <a:noFill/>
          <a:ln>
            <a:noFill/>
          </a:ln>
        </p:spPr>
      </p:pic>
      <p:sp>
        <p:nvSpPr>
          <p:cNvPr id="23" name="Google Shape;174;p22"/>
          <p:cNvSpPr txBox="1"/>
          <p:nvPr/>
        </p:nvSpPr>
        <p:spPr>
          <a:xfrm>
            <a:off x="9130680" y="6143187"/>
            <a:ext cx="2761456" cy="369332"/>
          </a:xfrm>
          <a:prstGeom prst="rect">
            <a:avLst/>
          </a:prstGeom>
          <a:noFill/>
          <a:ln>
            <a:noFill/>
          </a:ln>
        </p:spPr>
        <p:txBody>
          <a:bodyPr spcFirstLastPara="1" wrap="square" lIns="91425" tIns="45700" rIns="91425" bIns="45700" anchor="t" anchorCtr="0">
            <a:noAutofit/>
          </a:bodyPr>
          <a:lstStyle/>
          <a:p>
            <a:pPr algn="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4"/>
              </a:rPr>
              <a:t>Stephane Morel,</a:t>
            </a:r>
            <a:r>
              <a:rPr lang="en-GB" sz="1200" dirty="0">
                <a:latin typeface="Arial" panose="020B0604020202020204" pitchFamily="34" charset="0"/>
                <a:cs typeface="Arial" panose="020B0604020202020204" pitchFamily="34" charset="0"/>
                <a:hlinkClick r:id="rId4"/>
              </a:rPr>
              <a:t> PED0759</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sp>
        <p:nvSpPr>
          <p:cNvPr id="24" name="TextBox 23">
            <a:extLst>
              <a:ext uri="{FF2B5EF4-FFF2-40B4-BE49-F238E27FC236}">
                <a16:creationId xmlns:a16="http://schemas.microsoft.com/office/drawing/2014/main" id="{43B5378F-5671-44C0-A9E8-83A020F1D565}"/>
              </a:ext>
            </a:extLst>
          </p:cNvPr>
          <p:cNvSpPr txBox="1"/>
          <p:nvPr/>
        </p:nvSpPr>
        <p:spPr>
          <a:xfrm>
            <a:off x="7243868" y="1644629"/>
            <a:ext cx="4891224" cy="4257576"/>
          </a:xfrm>
          <a:prstGeom prst="rect">
            <a:avLst/>
          </a:prstGeom>
          <a:noFill/>
        </p:spPr>
        <p:txBody>
          <a:bodyPr wrap="square">
            <a:spAutoFit/>
          </a:bodyPr>
          <a:lstStyle/>
          <a:p>
            <a:r>
              <a:rPr lang="en-US" sz="2400" i="0" dirty="0">
                <a:solidFill>
                  <a:srgbClr val="000000"/>
                </a:solidFill>
                <a:latin typeface="Arial" panose="020B0604020202020204" pitchFamily="34" charset="0"/>
                <a:cs typeface="Arial" panose="020B0604020202020204" pitchFamily="34" charset="0"/>
              </a:rPr>
              <a:t>PrEP for men who have sex with men guidelines are not clear or adapted to the evolving needs of PrEP users, particularly for those who switch between the regimens.</a:t>
            </a:r>
          </a:p>
          <a:p>
            <a:endParaRPr lang="en-US" sz="2400" i="0" dirty="0">
              <a:solidFill>
                <a:srgbClr val="000000"/>
              </a:solidFill>
              <a:latin typeface="Arial" panose="020B0604020202020204" pitchFamily="34" charset="0"/>
              <a:cs typeface="Arial" panose="020B0604020202020204" pitchFamily="34" charset="0"/>
            </a:endParaRPr>
          </a:p>
          <a:p>
            <a:pPr>
              <a:buClr>
                <a:srgbClr val="000000"/>
              </a:buClr>
              <a:buSzPts val="2400"/>
            </a:pPr>
            <a:r>
              <a:rPr lang="en-US" sz="2400" dirty="0">
                <a:solidFill>
                  <a:srgbClr val="000000"/>
                </a:solidFill>
                <a:latin typeface="Arial" panose="020B0604020202020204" pitchFamily="34" charset="0"/>
                <a:ea typeface="Roboto Condensed"/>
                <a:cs typeface="Arial" panose="020B0604020202020204" pitchFamily="34" charset="0"/>
                <a:sym typeface="Roboto Condensed"/>
              </a:rPr>
              <a:t>WHO (2019) “start and stop” concept can be merged in to daily and event-driven PrEP:</a:t>
            </a:r>
            <a:endParaRPr lang="en-US" sz="2400" dirty="0">
              <a:latin typeface="Arial" panose="020B0604020202020204" pitchFamily="34" charset="0"/>
              <a:cs typeface="Arial" panose="020B0604020202020204" pitchFamily="34" charset="0"/>
            </a:endParaRPr>
          </a:p>
          <a:p>
            <a:pPr marL="342900" indent="-342900">
              <a:spcBef>
                <a:spcPts val="440"/>
              </a:spcBef>
              <a:buClr>
                <a:srgbClr val="000000"/>
              </a:buClr>
              <a:buSzPts val="2200"/>
              <a:buFont typeface="Arial"/>
              <a:buChar char="•"/>
            </a:pPr>
            <a:r>
              <a:rPr lang="en-US" sz="2400" dirty="0">
                <a:solidFill>
                  <a:srgbClr val="000000"/>
                </a:solidFill>
                <a:latin typeface="Arial" panose="020B0604020202020204" pitchFamily="34" charset="0"/>
                <a:ea typeface="Roboto Condensed"/>
                <a:cs typeface="Arial" panose="020B0604020202020204" pitchFamily="34" charset="0"/>
                <a:sym typeface="Roboto Condensed"/>
              </a:rPr>
              <a:t>Easier to explain</a:t>
            </a:r>
            <a:endParaRPr lang="en-US" sz="2400" dirty="0">
              <a:latin typeface="Arial" panose="020B0604020202020204" pitchFamily="34" charset="0"/>
              <a:cs typeface="Arial" panose="020B0604020202020204" pitchFamily="34" charset="0"/>
            </a:endParaRPr>
          </a:p>
          <a:p>
            <a:pPr marL="342900" indent="-342900">
              <a:spcBef>
                <a:spcPts val="440"/>
              </a:spcBef>
              <a:buClr>
                <a:srgbClr val="000000"/>
              </a:buClr>
              <a:buSzPts val="2200"/>
              <a:buFont typeface="Arial"/>
              <a:buChar char="•"/>
            </a:pPr>
            <a:r>
              <a:rPr lang="en-US" sz="2400" dirty="0">
                <a:solidFill>
                  <a:srgbClr val="000000"/>
                </a:solidFill>
                <a:latin typeface="Arial" panose="020B0604020202020204" pitchFamily="34" charset="0"/>
                <a:ea typeface="Roboto Condensed"/>
                <a:cs typeface="Arial" panose="020B0604020202020204" pitchFamily="34" charset="0"/>
                <a:sym typeface="Roboto Condensed"/>
              </a:rPr>
              <a:t>Autonomously adjustable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984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500" b="1" dirty="0">
                <a:solidFill>
                  <a:srgbClr val="E0001B"/>
                </a:solidFill>
              </a:rPr>
              <a:t>Contents</a:t>
            </a:r>
          </a:p>
        </p:txBody>
      </p:sp>
      <p:sp>
        <p:nvSpPr>
          <p:cNvPr id="3" name="TextBox 2"/>
          <p:cNvSpPr txBox="1"/>
          <p:nvPr/>
        </p:nvSpPr>
        <p:spPr>
          <a:xfrm>
            <a:off x="592027" y="2135096"/>
            <a:ext cx="10581247" cy="2308324"/>
          </a:xfrm>
          <a:prstGeom prst="rect">
            <a:avLst/>
          </a:prstGeom>
          <a:noFill/>
        </p:spPr>
        <p:txBody>
          <a:bodyPr wrap="square" rtlCol="0">
            <a:spAutoFit/>
          </a:bodyPr>
          <a:lstStyle/>
          <a:p>
            <a:pPr algn="r"/>
            <a:r>
              <a:rPr lang="en-US" dirty="0" smtClean="0">
                <a:latin typeface="Arial" panose="020B0604020202020204" pitchFamily="34" charset="0"/>
                <a:cs typeface="Arial" panose="020B0604020202020204" pitchFamily="34" charset="0"/>
              </a:rPr>
              <a:t>Introduction…………………………………………………………………………………………………...3</a:t>
            </a:r>
          </a:p>
          <a:p>
            <a:pPr algn="r"/>
            <a:r>
              <a:rPr lang="en-US" dirty="0" smtClean="0">
                <a:latin typeface="Arial" panose="020B0604020202020204" pitchFamily="34" charset="0"/>
                <a:cs typeface="Arial" panose="020B0604020202020204" pitchFamily="34" charset="0"/>
              </a:rPr>
              <a:t>Beyond </a:t>
            </a:r>
            <a:r>
              <a:rPr lang="en-US" dirty="0">
                <a:latin typeface="Arial" panose="020B0604020202020204" pitchFamily="34" charset="0"/>
                <a:cs typeface="Arial" panose="020B0604020202020204" pitchFamily="34" charset="0"/>
              </a:rPr>
              <a:t>oral daily </a:t>
            </a:r>
            <a:r>
              <a:rPr lang="en-US" dirty="0" err="1">
                <a:latin typeface="Arial" panose="020B0604020202020204" pitchFamily="34" charset="0"/>
                <a:cs typeface="Arial" panose="020B0604020202020204" pitchFamily="34" charset="0"/>
              </a:rPr>
              <a:t>PrEP</a:t>
            </a:r>
            <a:r>
              <a:rPr lang="en-US" dirty="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….…………………………………………………………………………..5</a:t>
            </a:r>
            <a:endParaRPr lang="en-GB"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Lower HIV incidence with </a:t>
            </a:r>
            <a:r>
              <a:rPr lang="en-US" dirty="0" err="1">
                <a:latin typeface="Arial" panose="020B0604020202020204" pitchFamily="34" charset="0"/>
                <a:cs typeface="Arial" panose="020B0604020202020204" pitchFamily="34" charset="0"/>
              </a:rPr>
              <a:t>PrEP</a:t>
            </a:r>
            <a:r>
              <a:rPr lang="en-US" dirty="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……………………………………………………………..6</a:t>
            </a:r>
            <a:endParaRPr lang="en-GB"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U=U, Networking for Prevention..</a:t>
            </a:r>
            <a:r>
              <a:rPr lang="en-GB" dirty="0" smtClean="0">
                <a:latin typeface="Arial" panose="020B0604020202020204" pitchFamily="34" charset="0"/>
                <a:cs typeface="Arial" panose="020B0604020202020204" pitchFamily="34" charset="0"/>
              </a:rPr>
              <a:t>………………………………………………………………………….7</a:t>
            </a:r>
            <a:endParaRPr lang="en-GB" dirty="0">
              <a:latin typeface="Arial" panose="020B0604020202020204" pitchFamily="34" charset="0"/>
              <a:cs typeface="Arial" panose="020B0604020202020204" pitchFamily="34" charset="0"/>
            </a:endParaRPr>
          </a:p>
          <a:p>
            <a:pPr algn="r"/>
            <a:r>
              <a:rPr lang="en-GB" dirty="0">
                <a:latin typeface="Arial" panose="020B0604020202020204" pitchFamily="34" charset="0"/>
                <a:cs typeface="Arial" panose="020B0604020202020204" pitchFamily="34" charset="0"/>
              </a:rPr>
              <a:t>Incorporating and managing PrEP for HIV prevention</a:t>
            </a:r>
            <a:r>
              <a:rPr lang="en-US"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………………………………....8</a:t>
            </a:r>
            <a:endParaRPr lang="en-US"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Episodic </a:t>
            </a:r>
            <a:r>
              <a:rPr lang="en-US" dirty="0" err="1">
                <a:latin typeface="Arial" panose="020B0604020202020204" pitchFamily="34" charset="0"/>
                <a:cs typeface="Arial" panose="020B0604020202020204" pitchFamily="34" charset="0"/>
              </a:rPr>
              <a:t>PrEP</a:t>
            </a:r>
            <a:r>
              <a:rPr lang="en-US" dirty="0">
                <a:latin typeface="Arial" panose="020B0604020202020204" pitchFamily="34" charset="0"/>
                <a:cs typeface="Arial" panose="020B0604020202020204" pitchFamily="34" charset="0"/>
              </a:rPr>
              <a:t>; risk perception…..</a:t>
            </a:r>
            <a:r>
              <a:rPr lang="en-GB" dirty="0" smtClean="0">
                <a:latin typeface="Arial" panose="020B0604020202020204" pitchFamily="34" charset="0"/>
                <a:cs typeface="Arial" panose="020B0604020202020204" pitchFamily="34" charset="0"/>
              </a:rPr>
              <a:t>…………………………………………………………………………9</a:t>
            </a:r>
            <a:endParaRPr lang="en-GB" dirty="0">
              <a:latin typeface="Arial" panose="020B0604020202020204" pitchFamily="34" charset="0"/>
              <a:cs typeface="Arial" panose="020B0604020202020204" pitchFamily="34" charset="0"/>
            </a:endParaRPr>
          </a:p>
          <a:p>
            <a:pPr algn="r"/>
            <a:r>
              <a:rPr lang="en-US" dirty="0" err="1">
                <a:latin typeface="Arial" panose="020B0604020202020204" pitchFamily="34" charset="0"/>
                <a:cs typeface="Arial" panose="020B0604020202020204" pitchFamily="34" charset="0"/>
              </a:rPr>
              <a:t>PrEP</a:t>
            </a:r>
            <a:r>
              <a:rPr lang="en-US" dirty="0">
                <a:latin typeface="Arial" panose="020B0604020202020204" pitchFamily="34" charset="0"/>
                <a:cs typeface="Arial" panose="020B0604020202020204" pitchFamily="34" charset="0"/>
              </a:rPr>
              <a:t> uptake among MSM and </a:t>
            </a:r>
            <a:r>
              <a:rPr lang="en-GB" dirty="0" smtClean="0">
                <a:latin typeface="Arial" panose="020B0604020202020204" pitchFamily="34" charset="0"/>
                <a:cs typeface="Arial" panose="020B0604020202020204" pitchFamily="34" charset="0"/>
              </a:rPr>
              <a:t>AGYW..………………………………………………………………….10</a:t>
            </a:r>
            <a:endParaRPr lang="en-GB"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PrEP: Daily vs. event </a:t>
            </a:r>
            <a:r>
              <a:rPr lang="en-US" dirty="0" smtClean="0">
                <a:latin typeface="Arial" panose="020B0604020202020204" pitchFamily="34" charset="0"/>
                <a:cs typeface="Arial" panose="020B0604020202020204" pitchFamily="34" charset="0"/>
              </a:rPr>
              <a:t>driven...………………………………………………………………………….....11</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588A-5A67-483A-9F25-B20522C31EE3}"/>
              </a:ext>
            </a:extLst>
          </p:cNvPr>
          <p:cNvSpPr>
            <a:spLocks noGrp="1"/>
          </p:cNvSpPr>
          <p:nvPr>
            <p:ph type="title"/>
          </p:nvPr>
        </p:nvSpPr>
        <p:spPr>
          <a:xfrm>
            <a:off x="1679509" y="188640"/>
            <a:ext cx="9026591" cy="1143000"/>
          </a:xfrm>
        </p:spPr>
        <p:txBody>
          <a:bodyPr>
            <a:normAutofit/>
          </a:bodyPr>
          <a:lstStyle/>
          <a:p>
            <a:r>
              <a:rPr lang="en-US" sz="3600" b="1" dirty="0">
                <a:solidFill>
                  <a:srgbClr val="E0001B"/>
                </a:solidFill>
                <a:latin typeface="Arial"/>
                <a:cs typeface="Arial"/>
              </a:rPr>
              <a:t>Introduction</a:t>
            </a:r>
            <a:endParaRPr lang="en-US" sz="3600" b="1" dirty="0">
              <a:solidFill>
                <a:srgbClr val="E0001B"/>
              </a:solidFill>
            </a:endParaRPr>
          </a:p>
        </p:txBody>
      </p:sp>
      <p:sp>
        <p:nvSpPr>
          <p:cNvPr id="3" name="Content Placeholder 2">
            <a:extLst>
              <a:ext uri="{FF2B5EF4-FFF2-40B4-BE49-F238E27FC236}">
                <a16:creationId xmlns:a16="http://schemas.microsoft.com/office/drawing/2014/main" id="{9A219A35-56CF-48D6-A5D8-B1FC3D81AC38}"/>
              </a:ext>
            </a:extLst>
          </p:cNvPr>
          <p:cNvSpPr>
            <a:spLocks noGrp="1"/>
          </p:cNvSpPr>
          <p:nvPr>
            <p:ph idx="1"/>
          </p:nvPr>
        </p:nvSpPr>
        <p:spPr>
          <a:xfrm>
            <a:off x="609600" y="1397001"/>
            <a:ext cx="10972800" cy="4945063"/>
          </a:xfrm>
        </p:spPr>
        <p:txBody>
          <a:bodyPr vert="horz" lIns="91440" tIns="45720" rIns="91440" bIns="45720" rtlCol="0" anchor="t">
            <a:normAutofit fontScale="85000" lnSpcReduction="20000"/>
          </a:bodyPr>
          <a:lstStyle/>
          <a:p>
            <a:r>
              <a:rPr lang="en-GB" dirty="0" smtClean="0">
                <a:latin typeface="Arial"/>
                <a:cs typeface="Arial"/>
              </a:rPr>
              <a:t>No single prevention method or approach can stop the HIV epidemic on its own. </a:t>
            </a:r>
          </a:p>
          <a:p>
            <a:r>
              <a:rPr lang="en-GB" dirty="0" smtClean="0">
                <a:latin typeface="Arial"/>
                <a:cs typeface="Arial"/>
              </a:rPr>
              <a:t>Several methods and interventions have proved highly effective in reducing the risk of, and protecting against, HIV infection, including male and female condoms, the use of antiretroviral medicines as pre-exposure prophylaxis (</a:t>
            </a:r>
            <a:r>
              <a:rPr lang="en-GB" dirty="0" err="1" smtClean="0">
                <a:latin typeface="Arial"/>
                <a:cs typeface="Arial"/>
              </a:rPr>
              <a:t>PrEP</a:t>
            </a:r>
            <a:r>
              <a:rPr lang="en-GB" dirty="0" smtClean="0">
                <a:latin typeface="Arial"/>
                <a:cs typeface="Arial"/>
              </a:rPr>
              <a:t>), voluntary male medical circumcision (VMMC), behaviour change interventions to reduce the number of sexual partners, the use of clean needles and syringes, opiate substitution therapy (e.g. methadone) and the treatment of people living with HIV to reduce viral load and prevent onward transmission, otherwise known as "U=U" (undetectable = </a:t>
            </a:r>
            <a:r>
              <a:rPr lang="en-GB" dirty="0" err="1" smtClean="0">
                <a:latin typeface="Arial"/>
                <a:cs typeface="Arial"/>
              </a:rPr>
              <a:t>untransmittable</a:t>
            </a:r>
            <a:r>
              <a:rPr lang="en-GB" dirty="0" smtClean="0">
                <a:latin typeface="Arial"/>
                <a:cs typeface="Arial"/>
              </a:rPr>
              <a:t>) or "</a:t>
            </a:r>
            <a:r>
              <a:rPr lang="en-GB" dirty="0" err="1" smtClean="0">
                <a:latin typeface="Arial"/>
                <a:cs typeface="Arial"/>
              </a:rPr>
              <a:t>TasP</a:t>
            </a:r>
            <a:r>
              <a:rPr lang="en-GB" dirty="0" smtClean="0">
                <a:latin typeface="Arial"/>
                <a:cs typeface="Arial"/>
              </a:rPr>
              <a:t>" (treatment as prevention).</a:t>
            </a:r>
          </a:p>
          <a:p>
            <a:pPr marL="0" indent="0">
              <a:buNone/>
            </a:pPr>
            <a:endParaRPr lang="en-GB" dirty="0" smtClean="0">
              <a:latin typeface="Arial"/>
              <a:cs typeface="Arial"/>
            </a:endParaRPr>
          </a:p>
          <a:p>
            <a:pPr marL="0" indent="0">
              <a:buNone/>
            </a:pPr>
            <a:r>
              <a:rPr lang="en-GB" sz="1800" dirty="0" smtClean="0">
                <a:latin typeface="Arial"/>
                <a:cs typeface="Arial"/>
                <a:hlinkClick r:id="rId2"/>
              </a:rPr>
              <a:t>https://www.unaids.org/en/topic/prevention</a:t>
            </a:r>
            <a:r>
              <a:rPr lang="en-GB" sz="1800" dirty="0" smtClean="0">
                <a:latin typeface="Arial"/>
                <a:cs typeface="Arial"/>
              </a:rPr>
              <a:t> </a:t>
            </a:r>
            <a:endParaRPr lang="en-GB" sz="1800" dirty="0"/>
          </a:p>
        </p:txBody>
      </p:sp>
    </p:spTree>
    <p:extLst>
      <p:ext uri="{BB962C8B-B14F-4D97-AF65-F5344CB8AC3E}">
        <p14:creationId xmlns:p14="http://schemas.microsoft.com/office/powerpoint/2010/main" val="111725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500" b="1">
                <a:solidFill>
                  <a:srgbClr val="E0001B"/>
                </a:solidFill>
              </a:rPr>
              <a:t>Overview</a:t>
            </a:r>
          </a:p>
        </p:txBody>
      </p:sp>
      <p:sp>
        <p:nvSpPr>
          <p:cNvPr id="26" name="Rectangle: Rounded Corners 1">
            <a:hlinkClick r:id="rId3" action="ppaction://hlinksldjump"/>
            <a:extLst>
              <a:ext uri="{FF2B5EF4-FFF2-40B4-BE49-F238E27FC236}">
                <a16:creationId xmlns:a16="http://schemas.microsoft.com/office/drawing/2014/main" id="{6BC34A43-6579-43B9-B412-24415228A395}"/>
              </a:ext>
            </a:extLst>
          </p:cNvPr>
          <p:cNvSpPr/>
          <p:nvPr/>
        </p:nvSpPr>
        <p:spPr>
          <a:xfrm>
            <a:off x="425272" y="2135288"/>
            <a:ext cx="3600000" cy="2035843"/>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Arial"/>
                <a:cs typeface="Arial"/>
              </a:rPr>
              <a:t>Prevention</a:t>
            </a:r>
          </a:p>
        </p:txBody>
      </p:sp>
      <p:sp>
        <p:nvSpPr>
          <p:cNvPr id="28" name="Rectangle: Rounded Corners 10">
            <a:hlinkClick r:id="rId4" action="ppaction://hlinksldjump"/>
            <a:extLst>
              <a:ext uri="{FF2B5EF4-FFF2-40B4-BE49-F238E27FC236}">
                <a16:creationId xmlns:a16="http://schemas.microsoft.com/office/drawing/2014/main" id="{989D32F2-1234-4286-B816-35E0183C8AE4}"/>
              </a:ext>
            </a:extLst>
          </p:cNvPr>
          <p:cNvSpPr/>
          <p:nvPr/>
        </p:nvSpPr>
        <p:spPr>
          <a:xfrm>
            <a:off x="5848367" y="3235029"/>
            <a:ext cx="1859387"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Arial"/>
                <a:cs typeface="Arial"/>
              </a:rPr>
              <a:t>Uptake in </a:t>
            </a:r>
            <a:r>
              <a:rPr lang="en-US" sz="1800" err="1">
                <a:latin typeface="Arial"/>
                <a:cs typeface="Arial"/>
              </a:rPr>
              <a:t>AGYW</a:t>
            </a:r>
            <a:r>
              <a:rPr lang="en-US" sz="1800">
                <a:latin typeface="Arial"/>
                <a:cs typeface="Arial"/>
              </a:rPr>
              <a:t>; 2-1-1 dosing</a:t>
            </a:r>
            <a:endParaRPr lang="en-GB" dirty="0">
              <a:latin typeface="Arial"/>
              <a:cs typeface="Arial"/>
            </a:endParaRPr>
          </a:p>
        </p:txBody>
      </p:sp>
      <p:sp>
        <p:nvSpPr>
          <p:cNvPr id="29" name="Rectangle: Rounded Corners 12">
            <a:hlinkClick r:id="rId3" action="ppaction://hlinksldjump"/>
            <a:extLst>
              <a:ext uri="{FF2B5EF4-FFF2-40B4-BE49-F238E27FC236}">
                <a16:creationId xmlns:a16="http://schemas.microsoft.com/office/drawing/2014/main" id="{9A4360A7-C4A3-4186-AA34-22DFA5A88EAE}"/>
              </a:ext>
            </a:extLst>
          </p:cNvPr>
          <p:cNvSpPr/>
          <p:nvPr/>
        </p:nvSpPr>
        <p:spPr>
          <a:xfrm>
            <a:off x="4101490" y="2145809"/>
            <a:ext cx="1647800"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latin typeface="Arial"/>
                <a:cs typeface="Arial"/>
              </a:rPr>
              <a:t>Beyond daily </a:t>
            </a:r>
            <a:r>
              <a:rPr lang="en-GB" dirty="0" err="1">
                <a:latin typeface="Arial"/>
                <a:cs typeface="Arial"/>
              </a:rPr>
              <a:t>PrEP</a:t>
            </a:r>
          </a:p>
        </p:txBody>
      </p:sp>
      <p:sp>
        <p:nvSpPr>
          <p:cNvPr id="31" name="Rectangle: Rounded Corners 4">
            <a:hlinkClick r:id="rId5" action="ppaction://hlinksldjump"/>
            <a:extLst>
              <a:ext uri="{FF2B5EF4-FFF2-40B4-BE49-F238E27FC236}">
                <a16:creationId xmlns:a16="http://schemas.microsoft.com/office/drawing/2014/main" id="{58A90E19-4AB7-4DAE-81DD-F18CCD96D57D}"/>
              </a:ext>
            </a:extLst>
          </p:cNvPr>
          <p:cNvSpPr/>
          <p:nvPr/>
        </p:nvSpPr>
        <p:spPr>
          <a:xfrm>
            <a:off x="5848367" y="2135288"/>
            <a:ext cx="1523981"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a:cs typeface="Arial"/>
              </a:rPr>
              <a:t>Lower incidence with </a:t>
            </a:r>
            <a:r>
              <a:rPr lang="en-US" sz="1800" dirty="0" err="1">
                <a:latin typeface="Arial"/>
                <a:cs typeface="Arial"/>
              </a:rPr>
              <a:t>PrEP</a:t>
            </a:r>
            <a:endParaRPr lang="en-GB" dirty="0">
              <a:latin typeface="Arial"/>
              <a:cs typeface="Arial"/>
            </a:endParaRPr>
          </a:p>
        </p:txBody>
      </p:sp>
      <p:sp>
        <p:nvSpPr>
          <p:cNvPr id="32" name="Rectangle: Rounded Corners 6">
            <a:hlinkClick r:id="rId6" action="ppaction://hlinksldjump"/>
            <a:extLst>
              <a:ext uri="{FF2B5EF4-FFF2-40B4-BE49-F238E27FC236}">
                <a16:creationId xmlns:a16="http://schemas.microsoft.com/office/drawing/2014/main" id="{0224C72C-EBD8-4096-B340-3731673A4667}"/>
              </a:ext>
            </a:extLst>
          </p:cNvPr>
          <p:cNvSpPr/>
          <p:nvPr/>
        </p:nvSpPr>
        <p:spPr>
          <a:xfrm>
            <a:off x="7442588" y="2135288"/>
            <a:ext cx="2201915" cy="955385"/>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a:cs typeface="Arial"/>
              </a:rPr>
              <a:t>U=U, Networking for Prevention</a:t>
            </a:r>
            <a:endParaRPr lang="en-GB" dirty="0">
              <a:latin typeface="Arial"/>
              <a:cs typeface="Arial"/>
            </a:endParaRPr>
          </a:p>
        </p:txBody>
      </p:sp>
      <p:sp>
        <p:nvSpPr>
          <p:cNvPr id="33" name="Rectangle: Rounded Corners 8">
            <a:hlinkClick r:id="rId7" action="ppaction://hlinksldjump"/>
            <a:extLst>
              <a:ext uri="{FF2B5EF4-FFF2-40B4-BE49-F238E27FC236}">
                <a16:creationId xmlns:a16="http://schemas.microsoft.com/office/drawing/2014/main" id="{7853CD0B-6957-4FF4-AC51-EC5B57EF71ED}"/>
              </a:ext>
            </a:extLst>
          </p:cNvPr>
          <p:cNvSpPr/>
          <p:nvPr/>
        </p:nvSpPr>
        <p:spPr>
          <a:xfrm>
            <a:off x="9737602" y="2135288"/>
            <a:ext cx="2317996" cy="964665"/>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Incorporating and managing PrEP for HIV prevention</a:t>
            </a:r>
            <a:endParaRPr lang="en-GB" dirty="0">
              <a:latin typeface="Arial"/>
              <a:cs typeface="Arial"/>
            </a:endParaRPr>
          </a:p>
        </p:txBody>
      </p:sp>
      <p:sp>
        <p:nvSpPr>
          <p:cNvPr id="34" name="Rectangle: Rounded Corners 14">
            <a:hlinkClick r:id="rId8" action="ppaction://hlinksldjump"/>
            <a:extLst>
              <a:ext uri="{FF2B5EF4-FFF2-40B4-BE49-F238E27FC236}">
                <a16:creationId xmlns:a16="http://schemas.microsoft.com/office/drawing/2014/main" id="{835150C3-E465-4D28-B9A2-340F63BD692F}"/>
              </a:ext>
            </a:extLst>
          </p:cNvPr>
          <p:cNvSpPr/>
          <p:nvPr/>
        </p:nvSpPr>
        <p:spPr>
          <a:xfrm>
            <a:off x="4101490" y="3235028"/>
            <a:ext cx="1617948"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a:cs typeface="Arial"/>
              </a:rPr>
              <a:t>Episodic </a:t>
            </a:r>
            <a:r>
              <a:rPr lang="en-US" sz="1800" dirty="0" err="1">
                <a:latin typeface="Arial"/>
                <a:cs typeface="Arial"/>
              </a:rPr>
              <a:t>PrEP</a:t>
            </a:r>
            <a:r>
              <a:rPr lang="en-US" sz="1800" dirty="0">
                <a:latin typeface="Arial"/>
                <a:cs typeface="Arial"/>
              </a:rPr>
              <a:t>; risk perception</a:t>
            </a:r>
            <a:endParaRPr lang="en-GB" dirty="0">
              <a:latin typeface="Arial"/>
              <a:cs typeface="Arial"/>
            </a:endParaRPr>
          </a:p>
        </p:txBody>
      </p:sp>
      <p:sp>
        <p:nvSpPr>
          <p:cNvPr id="35" name="Rectangle: Rounded Corners 20">
            <a:hlinkClick r:id="rId9" action="ppaction://hlinksldjump"/>
            <a:extLst>
              <a:ext uri="{FF2B5EF4-FFF2-40B4-BE49-F238E27FC236}">
                <a16:creationId xmlns:a16="http://schemas.microsoft.com/office/drawing/2014/main" id="{6DD7F7C5-7A17-4E37-8B90-0CD08D6F5383}"/>
              </a:ext>
            </a:extLst>
          </p:cNvPr>
          <p:cNvSpPr/>
          <p:nvPr/>
        </p:nvSpPr>
        <p:spPr>
          <a:xfrm>
            <a:off x="7836683" y="3235028"/>
            <a:ext cx="1685641"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Arial"/>
                <a:cs typeface="Arial"/>
              </a:rPr>
              <a:t>Daily vs. event driven</a:t>
            </a:r>
            <a:endParaRPr lang="en-GB" dirty="0">
              <a:latin typeface="Arial"/>
              <a:cs typeface="Arial"/>
            </a:endParaRPr>
          </a:p>
        </p:txBody>
      </p:sp>
    </p:spTree>
    <p:extLst>
      <p:ext uri="{BB962C8B-B14F-4D97-AF65-F5344CB8AC3E}">
        <p14:creationId xmlns:p14="http://schemas.microsoft.com/office/powerpoint/2010/main" val="1708356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703512" y="260648"/>
            <a:ext cx="7427168" cy="1143000"/>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FF0000"/>
              </a:buClr>
              <a:buSzPts val="3200"/>
            </a:pPr>
            <a:r>
              <a:rPr lang="en-US" sz="2500" b="1" dirty="0">
                <a:solidFill>
                  <a:srgbClr val="E0001B"/>
                </a:solidFill>
              </a:rPr>
              <a:t>Prevention</a:t>
            </a:r>
            <a:r>
              <a:rPr lang="en-US" sz="3200" b="1" dirty="0">
                <a:solidFill>
                  <a:srgbClr val="FF0000"/>
                </a:solidFill>
              </a:rPr>
              <a:t/>
            </a:r>
            <a:br>
              <a:rPr lang="en-US" sz="3200" b="1" dirty="0">
                <a:solidFill>
                  <a:srgbClr val="FF0000"/>
                </a:solidFill>
              </a:rPr>
            </a:br>
            <a:r>
              <a:rPr lang="en-US" sz="1400" b="1" dirty="0"/>
              <a:t/>
            </a:r>
            <a:br>
              <a:rPr lang="en-US" sz="1400" b="1" dirty="0"/>
            </a:br>
            <a:r>
              <a:rPr lang="en-US" sz="3600" b="1" dirty="0"/>
              <a:t>Beyond oral daily </a:t>
            </a:r>
            <a:r>
              <a:rPr lang="en-US" sz="3600" b="1" dirty="0" err="1"/>
              <a:t>PrEP</a:t>
            </a:r>
            <a:endParaRPr sz="3600" b="1" dirty="0">
              <a:solidFill>
                <a:srgbClr val="FF0000"/>
              </a:solidFill>
            </a:endParaRPr>
          </a:p>
        </p:txBody>
      </p:sp>
      <p:sp>
        <p:nvSpPr>
          <p:cNvPr id="10" name="Content Placeholder 2">
            <a:extLst>
              <a:ext uri="{FF2B5EF4-FFF2-40B4-BE49-F238E27FC236}">
                <a16:creationId xmlns:a16="http://schemas.microsoft.com/office/drawing/2014/main" id="{84EBFAA5-8873-4C87-B7EE-6290CC9AEC99}"/>
              </a:ext>
            </a:extLst>
          </p:cNvPr>
          <p:cNvSpPr>
            <a:spLocks noGrp="1"/>
          </p:cNvSpPr>
          <p:nvPr>
            <p:ph idx="1"/>
          </p:nvPr>
        </p:nvSpPr>
        <p:spPr>
          <a:xfrm>
            <a:off x="5280992" y="1515525"/>
            <a:ext cx="6911008" cy="5258061"/>
          </a:xfrm>
        </p:spPr>
        <p:txBody>
          <a:bodyPr>
            <a:normAutofit fontScale="85000" lnSpcReduction="10000"/>
          </a:bodyPr>
          <a:lstStyle/>
          <a:p>
            <a:pPr>
              <a:lnSpc>
                <a:spcPct val="110000"/>
              </a:lnSpc>
              <a:spcBef>
                <a:spcPts val="0"/>
              </a:spcBef>
            </a:pPr>
            <a:r>
              <a:rPr lang="en-GB" sz="2400" dirty="0">
                <a:effectLst/>
                <a:ea typeface="Calibri" panose="020F0502020204030204" pitchFamily="34" charset="0"/>
              </a:rPr>
              <a:t>Oral daily </a:t>
            </a:r>
            <a:r>
              <a:rPr lang="en-GB" sz="2400" dirty="0" err="1">
                <a:effectLst/>
                <a:ea typeface="Calibri" panose="020F0502020204030204" pitchFamily="34" charset="0"/>
              </a:rPr>
              <a:t>PrEP</a:t>
            </a:r>
            <a:r>
              <a:rPr lang="en-GB" sz="2400" dirty="0">
                <a:effectLst/>
                <a:ea typeface="Calibri" panose="020F0502020204030204" pitchFamily="34" charset="0"/>
              </a:rPr>
              <a:t>:</a:t>
            </a:r>
          </a:p>
          <a:p>
            <a:pPr marL="742950" lvl="1" indent="-285750">
              <a:lnSpc>
                <a:spcPct val="110000"/>
              </a:lnSpc>
              <a:spcBef>
                <a:spcPts val="0"/>
              </a:spcBef>
              <a:buFont typeface="Arial" panose="020B0604020202020204" pitchFamily="34" charset="0"/>
              <a:buChar char="•"/>
              <a:tabLst>
                <a:tab pos="914400" algn="l"/>
              </a:tabLst>
            </a:pPr>
            <a:r>
              <a:rPr lang="en-US" sz="2400" dirty="0" err="1">
                <a:effectLst/>
                <a:ea typeface="Calibri" panose="020F0502020204030204" pitchFamily="34" charset="0"/>
              </a:rPr>
              <a:t>TDF</a:t>
            </a:r>
            <a:r>
              <a:rPr lang="en-US" sz="2400" dirty="0">
                <a:effectLst/>
                <a:ea typeface="Calibri" panose="020F0502020204030204" pitchFamily="34" charset="0"/>
              </a:rPr>
              <a:t>-based randomized placebo-control: Zero incidence in high adherence</a:t>
            </a:r>
            <a:endParaRPr lang="en-GB" sz="2400" dirty="0">
              <a:effectLst/>
              <a:ea typeface="Calibri" panose="020F0502020204030204" pitchFamily="34" charset="0"/>
            </a:endParaRPr>
          </a:p>
          <a:p>
            <a:pPr marL="742950" lvl="1" indent="-285750">
              <a:lnSpc>
                <a:spcPct val="110000"/>
              </a:lnSpc>
              <a:spcBef>
                <a:spcPts val="0"/>
              </a:spcBef>
              <a:buFont typeface="Arial" panose="020B0604020202020204" pitchFamily="34" charset="0"/>
              <a:buChar char="•"/>
              <a:tabLst>
                <a:tab pos="914400" algn="l"/>
              </a:tabLst>
            </a:pPr>
            <a:r>
              <a:rPr lang="en-US" sz="2400" dirty="0">
                <a:effectLst/>
                <a:ea typeface="Calibri" panose="020F0502020204030204" pitchFamily="34" charset="0"/>
              </a:rPr>
              <a:t>DISCOVER trial: F/</a:t>
            </a:r>
            <a:r>
              <a:rPr lang="en-US" sz="2400" dirty="0" err="1">
                <a:effectLst/>
                <a:ea typeface="Calibri" panose="020F0502020204030204" pitchFamily="34" charset="0"/>
              </a:rPr>
              <a:t>TAF</a:t>
            </a:r>
            <a:r>
              <a:rPr lang="en-US" sz="2400" dirty="0">
                <a:effectLst/>
                <a:ea typeface="Calibri" panose="020F0502020204030204" pitchFamily="34" charset="0"/>
              </a:rPr>
              <a:t> non-inferior to F/</a:t>
            </a:r>
            <a:r>
              <a:rPr lang="en-US" sz="2400" dirty="0" err="1">
                <a:effectLst/>
                <a:ea typeface="Calibri" panose="020F0502020204030204" pitchFamily="34" charset="0"/>
              </a:rPr>
              <a:t>TDF</a:t>
            </a:r>
            <a:r>
              <a:rPr lang="en-US" sz="2400" dirty="0">
                <a:effectLst/>
                <a:ea typeface="Calibri" panose="020F0502020204030204" pitchFamily="34" charset="0"/>
              </a:rPr>
              <a:t> but cost and availability?</a:t>
            </a:r>
            <a:endParaRPr lang="en-GB" sz="2400" dirty="0">
              <a:effectLst/>
              <a:ea typeface="Calibri" panose="020F0502020204030204" pitchFamily="34" charset="0"/>
            </a:endParaRPr>
          </a:p>
          <a:p>
            <a:pPr>
              <a:lnSpc>
                <a:spcPct val="110000"/>
              </a:lnSpc>
              <a:spcBef>
                <a:spcPts val="0"/>
              </a:spcBef>
            </a:pPr>
            <a:r>
              <a:rPr lang="en-US" sz="2400" dirty="0">
                <a:effectLst/>
                <a:ea typeface="Calibri" panose="020F0502020204030204" pitchFamily="34" charset="0"/>
              </a:rPr>
              <a:t>On-demand </a:t>
            </a:r>
            <a:r>
              <a:rPr lang="en-US" sz="2400" dirty="0" err="1">
                <a:effectLst/>
                <a:ea typeface="Calibri" panose="020F0502020204030204" pitchFamily="34" charset="0"/>
              </a:rPr>
              <a:t>PrEP</a:t>
            </a:r>
            <a:r>
              <a:rPr lang="en-US" sz="2400" dirty="0">
                <a:effectLst/>
                <a:ea typeface="Calibri" panose="020F0502020204030204" pitchFamily="34" charset="0"/>
              </a:rPr>
              <a:t>:</a:t>
            </a:r>
            <a:endParaRPr lang="en-GB" sz="2400" dirty="0">
              <a:effectLst/>
              <a:ea typeface="Calibri" panose="020F0502020204030204" pitchFamily="34" charset="0"/>
            </a:endParaRPr>
          </a:p>
          <a:p>
            <a:pPr marL="742950" lvl="1" indent="-285750">
              <a:lnSpc>
                <a:spcPct val="110000"/>
              </a:lnSpc>
              <a:spcBef>
                <a:spcPts val="0"/>
              </a:spcBef>
              <a:buFont typeface="Arial" panose="020B0604020202020204" pitchFamily="34" charset="0"/>
              <a:buChar char="•"/>
              <a:tabLst>
                <a:tab pos="914400" algn="l"/>
              </a:tabLst>
            </a:pPr>
            <a:r>
              <a:rPr lang="en-US" sz="2400" dirty="0">
                <a:effectLst/>
                <a:ea typeface="Calibri" panose="020F0502020204030204" pitchFamily="34" charset="0"/>
              </a:rPr>
              <a:t>2-1-1 (</a:t>
            </a:r>
            <a:r>
              <a:rPr lang="en-US" sz="2400" dirty="0" err="1">
                <a:effectLst/>
                <a:ea typeface="Calibri" panose="020F0502020204030204" pitchFamily="34" charset="0"/>
              </a:rPr>
              <a:t>Ipergay</a:t>
            </a:r>
            <a:r>
              <a:rPr lang="en-US" sz="2400" dirty="0">
                <a:effectLst/>
                <a:ea typeface="Calibri" panose="020F0502020204030204" pitchFamily="34" charset="0"/>
              </a:rPr>
              <a:t> Trial) – reduction in HIV: Randomized trial – 86%; Open-label extension – 97% </a:t>
            </a:r>
            <a:endParaRPr lang="en-GB" sz="2400" dirty="0">
              <a:effectLst/>
              <a:ea typeface="Calibri" panose="020F0502020204030204" pitchFamily="34" charset="0"/>
            </a:endParaRPr>
          </a:p>
          <a:p>
            <a:pPr marL="742950" lvl="1" indent="-285750">
              <a:lnSpc>
                <a:spcPct val="110000"/>
              </a:lnSpc>
              <a:spcBef>
                <a:spcPts val="0"/>
              </a:spcBef>
              <a:buFont typeface="Arial" panose="020B0604020202020204" pitchFamily="34" charset="0"/>
              <a:buChar char="•"/>
              <a:tabLst>
                <a:tab pos="914400" algn="l"/>
              </a:tabLst>
            </a:pPr>
            <a:r>
              <a:rPr lang="en-US" sz="2400" dirty="0">
                <a:effectLst/>
                <a:ea typeface="Calibri" panose="020F0502020204030204" pitchFamily="34" charset="0"/>
              </a:rPr>
              <a:t>Tenofovir rectal douches</a:t>
            </a:r>
            <a:r>
              <a:rPr lang="en-US" sz="2400" dirty="0" smtClean="0">
                <a:effectLst/>
                <a:ea typeface="Calibri" panose="020F0502020204030204" pitchFamily="34" charset="0"/>
              </a:rPr>
              <a:t>: </a:t>
            </a:r>
            <a:r>
              <a:rPr lang="en-GB" sz="2400" dirty="0" smtClean="0">
                <a:effectLst/>
                <a:ea typeface="Calibri" panose="020F0502020204030204" pitchFamily="34" charset="0"/>
              </a:rPr>
              <a:t>behaviourally</a:t>
            </a:r>
            <a:r>
              <a:rPr lang="en-US" sz="2400" dirty="0" smtClean="0">
                <a:effectLst/>
                <a:ea typeface="Calibri" panose="020F0502020204030204" pitchFamily="34" charset="0"/>
              </a:rPr>
              <a:t> congruent </a:t>
            </a:r>
            <a:endParaRPr lang="en-GB" sz="2400" dirty="0">
              <a:effectLst/>
              <a:ea typeface="Calibri" panose="020F0502020204030204" pitchFamily="34" charset="0"/>
            </a:endParaRPr>
          </a:p>
          <a:p>
            <a:pPr>
              <a:lnSpc>
                <a:spcPct val="110000"/>
              </a:lnSpc>
              <a:spcBef>
                <a:spcPts val="0"/>
              </a:spcBef>
            </a:pPr>
            <a:r>
              <a:rPr lang="en-US" sz="2400" dirty="0" err="1">
                <a:effectLst/>
                <a:ea typeface="Calibri" panose="020F0502020204030204" pitchFamily="34" charset="0"/>
              </a:rPr>
              <a:t>Dapivirine</a:t>
            </a:r>
            <a:r>
              <a:rPr lang="en-US" sz="2400" dirty="0">
                <a:effectLst/>
                <a:ea typeface="Calibri" panose="020F0502020204030204" pitchFamily="34" charset="0"/>
              </a:rPr>
              <a:t> vaginal ring: HIV </a:t>
            </a:r>
            <a:r>
              <a:rPr lang="en-US" sz="2400" dirty="0" smtClean="0">
                <a:effectLst/>
                <a:ea typeface="Calibri" panose="020F0502020204030204" pitchFamily="34" charset="0"/>
              </a:rPr>
              <a:t>acquisition </a:t>
            </a:r>
            <a:r>
              <a:rPr lang="en-US" sz="2400" dirty="0">
                <a:effectLst/>
                <a:ea typeface="Calibri" panose="020F0502020204030204" pitchFamily="34" charset="0"/>
              </a:rPr>
              <a:t>from 27% to 31%</a:t>
            </a:r>
            <a:endParaRPr lang="en-GB" sz="2400" dirty="0">
              <a:effectLst/>
              <a:ea typeface="Calibri" panose="020F0502020204030204" pitchFamily="34" charset="0"/>
            </a:endParaRPr>
          </a:p>
          <a:p>
            <a:pPr>
              <a:lnSpc>
                <a:spcPct val="110000"/>
              </a:lnSpc>
              <a:spcBef>
                <a:spcPts val="0"/>
              </a:spcBef>
            </a:pPr>
            <a:r>
              <a:rPr lang="en-US" sz="2400" dirty="0">
                <a:effectLst/>
                <a:ea typeface="Calibri" panose="020F0502020204030204" pitchFamily="34" charset="0"/>
              </a:rPr>
              <a:t>HPTN 083 – Preliminary results: Overall incidence 0.79%</a:t>
            </a:r>
            <a:endParaRPr lang="en-GB" sz="2400" dirty="0">
              <a:effectLst/>
              <a:ea typeface="Calibri" panose="020F0502020204030204" pitchFamily="34" charset="0"/>
            </a:endParaRPr>
          </a:p>
          <a:p>
            <a:pPr marL="857250" lvl="1">
              <a:lnSpc>
                <a:spcPct val="110000"/>
              </a:lnSpc>
              <a:spcBef>
                <a:spcPts val="0"/>
              </a:spcBef>
            </a:pPr>
            <a:r>
              <a:rPr lang="en-US" sz="2000" dirty="0">
                <a:effectLst/>
                <a:ea typeface="Calibri" panose="020F0502020204030204" pitchFamily="34" charset="0"/>
              </a:rPr>
              <a:t>Superior/non-inferior? Adherence? Breakthrough infections? Resistance?</a:t>
            </a:r>
            <a:endParaRPr lang="en-GB" sz="2000" dirty="0">
              <a:effectLst/>
              <a:ea typeface="Calibri" panose="020F0502020204030204" pitchFamily="34" charset="0"/>
            </a:endParaRPr>
          </a:p>
          <a:p>
            <a:pPr>
              <a:lnSpc>
                <a:spcPct val="110000"/>
              </a:lnSpc>
              <a:spcBef>
                <a:spcPts val="0"/>
              </a:spcBef>
            </a:pPr>
            <a:r>
              <a:rPr lang="en-US" sz="2400" dirty="0">
                <a:effectLst/>
                <a:ea typeface="Calibri" panose="020F0502020204030204" pitchFamily="34" charset="0"/>
              </a:rPr>
              <a:t>Implants</a:t>
            </a:r>
            <a:endParaRPr lang="en-GB" sz="2400" dirty="0">
              <a:effectLst/>
              <a:ea typeface="Calibri" panose="020F0502020204030204" pitchFamily="34" charset="0"/>
            </a:endParaRPr>
          </a:p>
        </p:txBody>
      </p:sp>
      <p:sp>
        <p:nvSpPr>
          <p:cNvPr id="108" name="Google Shape;108;p16"/>
          <p:cNvSpPr txBox="1"/>
          <p:nvPr/>
        </p:nvSpPr>
        <p:spPr>
          <a:xfrm>
            <a:off x="9696400" y="6052646"/>
            <a:ext cx="2051720" cy="369332"/>
          </a:xfrm>
          <a:prstGeom prst="rect">
            <a:avLst/>
          </a:prstGeom>
          <a:noFill/>
          <a:ln>
            <a:noFill/>
          </a:ln>
        </p:spPr>
        <p:txBody>
          <a:bodyPr spcFirstLastPara="1" wrap="square" lIns="91425" tIns="45700" rIns="91425" bIns="45700" anchor="t" anchorCtr="0">
            <a:noAutofit/>
          </a:bodyPr>
          <a:lstStyle/>
          <a:p>
            <a:pPr algn="r"/>
            <a:r>
              <a:rPr lang="en-US" sz="1200" u="sng" dirty="0">
                <a:solidFill>
                  <a:schemeClr val="hlink"/>
                </a:solidFill>
                <a:latin typeface="Arial"/>
                <a:ea typeface="Roboto Condensed"/>
                <a:cs typeface="Arial"/>
                <a:sym typeface="Roboto Condensed"/>
                <a:hlinkClick r:id="rId3"/>
              </a:rPr>
              <a:t>Susan</a:t>
            </a:r>
            <a:r>
              <a:rPr lang="en-US" sz="1200" u="sng" dirty="0">
                <a:solidFill>
                  <a:schemeClr val="hlink"/>
                </a:solidFill>
                <a:latin typeface="Arial"/>
                <a:ea typeface="Roboto Condensed"/>
                <a:cs typeface="Arial"/>
                <a:sym typeface="Roboto Condensed"/>
                <a:hlinkClick r:id="rId3">
                  <a:extLst>
                    <a:ext uri="{A12FA001-AC4F-418D-AE19-62706E023703}">
                      <ahyp:hlinkClr xmlns="" xmlns:ahyp="http://schemas.microsoft.com/office/drawing/2018/hyperlinkcolor" val="tx"/>
                    </a:ext>
                  </a:extLst>
                </a:hlinkClick>
              </a:rPr>
              <a:t> Buchbinder</a:t>
            </a:r>
            <a:endParaRPr sz="1200" dirty="0">
              <a:solidFill>
                <a:schemeClr val="hlink"/>
              </a:solidFill>
              <a:latin typeface="Arial"/>
              <a:ea typeface="Roboto Condensed"/>
              <a:cs typeface="Arial"/>
              <a:sym typeface="Roboto Condensed"/>
            </a:endParaRPr>
          </a:p>
        </p:txBody>
      </p:sp>
      <p:pic>
        <p:nvPicPr>
          <p:cNvPr id="9" name="Google Shape;106;p16" descr="Table&#10;&#10;Description automatically generated">
            <a:extLst>
              <a:ext uri="{FF2B5EF4-FFF2-40B4-BE49-F238E27FC236}">
                <a16:creationId xmlns:a16="http://schemas.microsoft.com/office/drawing/2014/main" id="{EC4A012E-4B5F-4457-86E9-5B22BE2FFA03}"/>
              </a:ext>
            </a:extLst>
          </p:cNvPr>
          <p:cNvPicPr preferRelativeResize="0"/>
          <p:nvPr/>
        </p:nvPicPr>
        <p:blipFill rotWithShape="1">
          <a:blip r:embed="rId4">
            <a:alphaModFix/>
          </a:blip>
          <a:srcRect l="44170" t="23565" r="14273" b="27132"/>
          <a:stretch/>
        </p:blipFill>
        <p:spPr>
          <a:xfrm>
            <a:off x="307729" y="1781712"/>
            <a:ext cx="4973263" cy="4112438"/>
          </a:xfrm>
          <a:prstGeom prst="rect">
            <a:avLst/>
          </a:prstGeom>
          <a:noFill/>
          <a:ln w="9525" cap="flat" cmpd="sng">
            <a:solidFill>
              <a:srgbClr val="C4BD97"/>
            </a:solidFill>
            <a:prstDash val="solid"/>
            <a:round/>
            <a:headEnd type="none" w="sm" len="sm"/>
            <a:tailEnd type="none" w="sm" len="sm"/>
          </a:ln>
        </p:spPr>
      </p:pic>
    </p:spTree>
    <p:extLst>
      <p:ext uri="{BB962C8B-B14F-4D97-AF65-F5344CB8AC3E}">
        <p14:creationId xmlns:p14="http://schemas.microsoft.com/office/powerpoint/2010/main" val="37374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7"/>
          <p:cNvPicPr preferRelativeResize="0"/>
          <p:nvPr/>
        </p:nvPicPr>
        <p:blipFill rotWithShape="1">
          <a:blip r:embed="rId3">
            <a:alphaModFix/>
          </a:blip>
          <a:srcRect l="13812" t="18733" r="14509" b="14805"/>
          <a:stretch/>
        </p:blipFill>
        <p:spPr>
          <a:xfrm>
            <a:off x="623393" y="1631630"/>
            <a:ext cx="5379844" cy="3351186"/>
          </a:xfrm>
          <a:prstGeom prst="rect">
            <a:avLst/>
          </a:prstGeom>
          <a:noFill/>
          <a:ln w="9525" cap="flat" cmpd="sng">
            <a:solidFill>
              <a:srgbClr val="C4BD97"/>
            </a:solidFill>
            <a:prstDash val="solid"/>
            <a:round/>
            <a:headEnd type="none" w="sm" len="sm"/>
            <a:tailEnd type="none" w="sm" len="sm"/>
          </a:ln>
        </p:spPr>
      </p:pic>
      <p:sp>
        <p:nvSpPr>
          <p:cNvPr id="115" name="Google Shape;115;p17"/>
          <p:cNvSpPr txBox="1"/>
          <p:nvPr/>
        </p:nvSpPr>
        <p:spPr>
          <a:xfrm>
            <a:off x="6188765" y="1471489"/>
            <a:ext cx="5956852" cy="3637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200" dirty="0">
                <a:latin typeface="Arial" panose="020B0604020202020204" pitchFamily="34" charset="0"/>
                <a:cs typeface="Arial" panose="020B0604020202020204" pitchFamily="34" charset="0"/>
              </a:rPr>
              <a:t>- In generalized epidemic settings, HIV incidence data among PrEP users limited.</a:t>
            </a:r>
          </a:p>
          <a:p>
            <a:pPr marL="0" lvl="0" indent="0" algn="l" rtl="0">
              <a:spcBef>
                <a:spcPts val="0"/>
              </a:spcBef>
              <a:spcAft>
                <a:spcPts val="0"/>
              </a:spcAft>
              <a:buNone/>
            </a:pPr>
            <a:endParaRPr lang="en-US" sz="22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sz="2200" dirty="0">
                <a:latin typeface="Arial" panose="020B0604020202020204" pitchFamily="34" charset="0"/>
                <a:cs typeface="Arial" panose="020B0604020202020204" pitchFamily="34" charset="0"/>
              </a:rPr>
              <a:t>- SEARCH study (NCT01864603) aims to evaluate (1) HIV incidence; (2) clinical &amp; virologic outcomes in </a:t>
            </a:r>
            <a:r>
              <a:rPr lang="en-US" sz="2200" dirty="0" err="1">
                <a:latin typeface="Arial" panose="020B0604020202020204" pitchFamily="34" charset="0"/>
                <a:cs typeface="Arial" panose="020B0604020202020204" pitchFamily="34" charset="0"/>
              </a:rPr>
              <a:t>seroconverters</a:t>
            </a:r>
            <a:r>
              <a:rPr lang="en-US" sz="2200" dirty="0">
                <a:latin typeface="Arial" panose="020B0604020202020204" pitchFamily="34" charset="0"/>
                <a:cs typeface="Arial" panose="020B0604020202020204" pitchFamily="34" charset="0"/>
              </a:rPr>
              <a:t>.</a:t>
            </a:r>
          </a:p>
          <a:p>
            <a:endParaRPr lang="en-GB" sz="22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2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Population-level PrEP offer (2016-2019) in rural Uganda and Kenya associated with 79% lower HIV incidence among PrEP initiators.</a:t>
            </a:r>
            <a:endParaRPr lang="en-GB" sz="2200" dirty="0">
              <a:effectLst/>
              <a:latin typeface="Arial" panose="020B060402020202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lang="en-US" sz="2200" dirty="0">
              <a:latin typeface="Arial" panose="020B0604020202020204" pitchFamily="34" charset="0"/>
              <a:cs typeface="Arial" panose="020B0604020202020204" pitchFamily="34" charset="0"/>
            </a:endParaRPr>
          </a:p>
        </p:txBody>
      </p:sp>
      <p:sp>
        <p:nvSpPr>
          <p:cNvPr id="116" name="Google Shape;116;p17"/>
          <p:cNvSpPr txBox="1">
            <a:spLocks noGrp="1"/>
          </p:cNvSpPr>
          <p:nvPr>
            <p:ph type="title"/>
          </p:nvPr>
        </p:nvSpPr>
        <p:spPr>
          <a:xfrm>
            <a:off x="1703512" y="199545"/>
            <a:ext cx="7427168" cy="1143000"/>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FF0000"/>
              </a:buClr>
              <a:buSzPts val="3200"/>
            </a:pPr>
            <a:r>
              <a:rPr lang="en-US" sz="2500" b="1" dirty="0">
                <a:solidFill>
                  <a:srgbClr val="E0001B"/>
                </a:solidFill>
              </a:rPr>
              <a:t>Prevention</a:t>
            </a:r>
            <a:r>
              <a:rPr lang="en-US" sz="2500" b="1" dirty="0">
                <a:solidFill>
                  <a:srgbClr val="FF0000"/>
                </a:solidFill>
              </a:rPr>
              <a:t/>
            </a:r>
            <a:br>
              <a:rPr lang="en-US" sz="2500" b="1" dirty="0">
                <a:solidFill>
                  <a:srgbClr val="FF0000"/>
                </a:solidFill>
              </a:rPr>
            </a:br>
            <a:r>
              <a:rPr lang="en-US" sz="1400" b="1" dirty="0"/>
              <a:t/>
            </a:r>
            <a:br>
              <a:rPr lang="en-US" sz="1400" b="1" dirty="0"/>
            </a:br>
            <a:r>
              <a:rPr lang="en-US" sz="3600" b="1" dirty="0"/>
              <a:t>Lower HIV incidence with </a:t>
            </a:r>
            <a:r>
              <a:rPr lang="en-US" sz="3600" b="1" dirty="0" err="1"/>
              <a:t>PrEP</a:t>
            </a:r>
            <a:endParaRPr sz="3600" b="1" dirty="0">
              <a:solidFill>
                <a:srgbClr val="FF0000"/>
              </a:solidFill>
            </a:endParaRPr>
          </a:p>
        </p:txBody>
      </p:sp>
      <p:sp>
        <p:nvSpPr>
          <p:cNvPr id="117" name="Google Shape;117;p17"/>
          <p:cNvSpPr txBox="1"/>
          <p:nvPr/>
        </p:nvSpPr>
        <p:spPr>
          <a:xfrm>
            <a:off x="9264352" y="5055184"/>
            <a:ext cx="2664296" cy="369332"/>
          </a:xfrm>
          <a:prstGeom prst="rect">
            <a:avLst/>
          </a:prstGeom>
          <a:noFill/>
          <a:ln>
            <a:noFill/>
          </a:ln>
        </p:spPr>
        <p:txBody>
          <a:bodyPr spcFirstLastPara="1" wrap="square" lIns="91425" tIns="45700" rIns="91425" bIns="45700" anchor="t" anchorCtr="0">
            <a:noAutofit/>
          </a:bodyPr>
          <a:lstStyle/>
          <a:p>
            <a:pPr algn="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4"/>
              </a:rPr>
              <a:t>Catherine Koss,</a:t>
            </a:r>
            <a:r>
              <a:rPr lang="en-GB" sz="1200" u="sng" dirty="0">
                <a:solidFill>
                  <a:schemeClr val="hlink"/>
                </a:solidFill>
                <a:latin typeface="Arial" panose="020B0604020202020204" pitchFamily="34" charset="0"/>
                <a:ea typeface="Roboto Condensed"/>
                <a:cs typeface="Arial" panose="020B0604020202020204" pitchFamily="34" charset="0"/>
                <a:hlinkClick r:id="rId4"/>
              </a:rPr>
              <a:t> OAC0805</a:t>
            </a:r>
            <a:endParaRPr sz="1200" u="sng" dirty="0">
              <a:solidFill>
                <a:schemeClr val="hlink"/>
              </a:solidFill>
              <a:latin typeface="Arial" panose="020B0604020202020204" pitchFamily="34" charset="0"/>
              <a:ea typeface="Roboto Condensed"/>
              <a:cs typeface="Arial" panose="020B0604020202020204" pitchFamily="34" charset="0"/>
              <a:sym typeface="Calibri"/>
            </a:endParaRPr>
          </a:p>
        </p:txBody>
      </p:sp>
      <p:sp>
        <p:nvSpPr>
          <p:cNvPr id="118" name="Google Shape;118;p17"/>
          <p:cNvSpPr txBox="1"/>
          <p:nvPr/>
        </p:nvSpPr>
        <p:spPr>
          <a:xfrm>
            <a:off x="623392" y="5371011"/>
            <a:ext cx="11305256" cy="830997"/>
          </a:xfrm>
          <a:prstGeom prst="rect">
            <a:avLst/>
          </a:prstGeom>
          <a:noFill/>
          <a:ln>
            <a:noFill/>
          </a:ln>
        </p:spPr>
        <p:txBody>
          <a:bodyPr spcFirstLastPara="1" wrap="square" lIns="91425" tIns="45700" rIns="91425" bIns="45700" anchor="t" anchorCtr="0">
            <a:noAutofit/>
          </a:bodyPr>
          <a:lstStyle/>
          <a:p>
            <a:r>
              <a:rPr lang="en-US" sz="2200" dirty="0">
                <a:solidFill>
                  <a:schemeClr val="dk1"/>
                </a:solidFill>
                <a:latin typeface="Arial"/>
                <a:ea typeface="Arial"/>
                <a:cs typeface="Arial"/>
                <a:sym typeface="Arial"/>
              </a:rPr>
              <a:t>HIV incidence decreased by about 50% after on-site PrEP access was implemented (ECHO Trial).</a:t>
            </a:r>
            <a:endParaRPr sz="2200" dirty="0"/>
          </a:p>
        </p:txBody>
      </p:sp>
      <p:sp>
        <p:nvSpPr>
          <p:cNvPr id="119" name="Google Shape;119;p17"/>
          <p:cNvSpPr txBox="1"/>
          <p:nvPr/>
        </p:nvSpPr>
        <p:spPr>
          <a:xfrm>
            <a:off x="9840416" y="5977204"/>
            <a:ext cx="2088232" cy="336453"/>
          </a:xfrm>
          <a:prstGeom prst="rect">
            <a:avLst/>
          </a:prstGeom>
          <a:noFill/>
          <a:ln>
            <a:noFill/>
          </a:ln>
        </p:spPr>
        <p:txBody>
          <a:bodyPr spcFirstLastPara="1" wrap="square" lIns="91425" tIns="45700" rIns="91425" bIns="45700" anchor="t" anchorCtr="0">
            <a:noAutofit/>
          </a:bodyPr>
          <a:lstStyle/>
          <a:p>
            <a:pPr algn="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5"/>
              </a:rPr>
              <a:t>Deborah Donnell,</a:t>
            </a:r>
            <a:r>
              <a:rPr lang="en-GB" sz="1200" u="sng" dirty="0">
                <a:solidFill>
                  <a:schemeClr val="hlink"/>
                </a:solidFill>
                <a:latin typeface="Arial" panose="020B0604020202020204" pitchFamily="34" charset="0"/>
                <a:ea typeface="Roboto Condensed"/>
                <a:cs typeface="Arial" panose="020B0604020202020204" pitchFamily="34" charset="0"/>
                <a:hlinkClick r:id="rId5"/>
              </a:rPr>
              <a:t> OAC0105</a:t>
            </a:r>
            <a:endParaRPr sz="1200" u="sng" dirty="0">
              <a:solidFill>
                <a:schemeClr val="hlink"/>
              </a:solidFill>
              <a:latin typeface="Arial" panose="020B0604020202020204" pitchFamily="34" charset="0"/>
              <a:ea typeface="Roboto Condensed"/>
              <a:cs typeface="Arial" panose="020B0604020202020204" pitchFamily="34" charset="0"/>
              <a:sym typeface="Calibri"/>
            </a:endParaRPr>
          </a:p>
        </p:txBody>
      </p:sp>
    </p:spTree>
    <p:extLst>
      <p:ext uri="{BB962C8B-B14F-4D97-AF65-F5344CB8AC3E}">
        <p14:creationId xmlns:p14="http://schemas.microsoft.com/office/powerpoint/2010/main" val="1150442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9" name="Google Shape;129;p18"/>
          <p:cNvSpPr txBox="1"/>
          <p:nvPr/>
        </p:nvSpPr>
        <p:spPr>
          <a:xfrm>
            <a:off x="0" y="4452730"/>
            <a:ext cx="12192000" cy="2022092"/>
          </a:xfrm>
          <a:prstGeom prst="rect">
            <a:avLst/>
          </a:prstGeom>
          <a:solidFill>
            <a:srgbClr val="CCFFFF"/>
          </a:solidFill>
          <a:ln>
            <a:noFill/>
          </a:ln>
        </p:spPr>
        <p:txBody>
          <a:bodyPr spcFirstLastPara="1" wrap="square" lIns="91425" tIns="45700" rIns="91425" bIns="45700" anchor="t" anchorCtr="0">
            <a:noAutofit/>
          </a:bodyPr>
          <a:lstStyle/>
          <a:p>
            <a:pPr marL="987425"/>
            <a:r>
              <a:rPr lang="en-US" sz="2400" dirty="0">
                <a:solidFill>
                  <a:schemeClr val="dk1"/>
                </a:solidFill>
                <a:latin typeface="Arial" panose="020B0604020202020204" pitchFamily="34" charset="0"/>
                <a:ea typeface="Arial"/>
                <a:cs typeface="Arial" panose="020B0604020202020204" pitchFamily="34" charset="0"/>
                <a:sym typeface="Arial"/>
              </a:rPr>
              <a:t>For transgender women: </a:t>
            </a:r>
          </a:p>
          <a:p>
            <a:pPr marL="987425"/>
            <a:r>
              <a:rPr lang="en-US" sz="2400" dirty="0">
                <a:solidFill>
                  <a:schemeClr val="dk1"/>
                </a:solidFill>
                <a:latin typeface="Arial" panose="020B0604020202020204" pitchFamily="34" charset="0"/>
                <a:ea typeface="Arial"/>
                <a:cs typeface="Arial" panose="020B0604020202020204" pitchFamily="34" charset="0"/>
                <a:sym typeface="Arial"/>
              </a:rPr>
              <a:t>- Strength of existing networks supports development of network-driven HIV prevention intervention strategies.</a:t>
            </a:r>
          </a:p>
          <a:p>
            <a:pPr marL="987425"/>
            <a:r>
              <a:rPr lang="en-US" sz="2400" dirty="0">
                <a:latin typeface="Arial" panose="020B0604020202020204" pitchFamily="34" charset="0"/>
                <a:cs typeface="Arial" panose="020B0604020202020204" pitchFamily="34" charset="0"/>
              </a:rPr>
              <a:t>- Technology plays a crucial resource for collectively organizing resources and establishing relationships.</a:t>
            </a:r>
            <a:endParaRPr sz="2400" dirty="0">
              <a:latin typeface="Arial" panose="020B0604020202020204" pitchFamily="34" charset="0"/>
              <a:cs typeface="Arial" panose="020B0604020202020204" pitchFamily="34" charset="0"/>
            </a:endParaRPr>
          </a:p>
        </p:txBody>
      </p:sp>
      <p:sp>
        <p:nvSpPr>
          <p:cNvPr id="125" name="Google Shape;125;p18"/>
          <p:cNvSpPr txBox="1">
            <a:spLocks noGrp="1"/>
          </p:cNvSpPr>
          <p:nvPr>
            <p:ph type="body" idx="1"/>
          </p:nvPr>
        </p:nvSpPr>
        <p:spPr>
          <a:xfrm>
            <a:off x="967409" y="1774656"/>
            <a:ext cx="10870975" cy="2234127"/>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dk1"/>
              </a:buClr>
              <a:buSzPts val="2400"/>
              <a:buNone/>
            </a:pPr>
            <a:r>
              <a:rPr lang="en-US" sz="2400" dirty="0"/>
              <a:t>Web-based survey through advertisements on a geosocial network in Brazil:</a:t>
            </a:r>
          </a:p>
          <a:p>
            <a:pPr marL="0" indent="0">
              <a:spcBef>
                <a:spcPts val="0"/>
              </a:spcBef>
              <a:buClr>
                <a:schemeClr val="dk1"/>
              </a:buClr>
              <a:buSzPts val="2400"/>
              <a:buNone/>
            </a:pPr>
            <a:r>
              <a:rPr lang="en-US" sz="2400" dirty="0"/>
              <a:t>Understanding of U=U (undetectable equals untransmissible) among:</a:t>
            </a:r>
          </a:p>
          <a:p>
            <a:pPr>
              <a:spcBef>
                <a:spcPts val="0"/>
              </a:spcBef>
              <a:buClr>
                <a:schemeClr val="dk1"/>
              </a:buClr>
              <a:buSzPts val="2400"/>
              <a:buFontTx/>
              <a:buChar char="-"/>
            </a:pPr>
            <a:r>
              <a:rPr lang="en-US" sz="2400" dirty="0" err="1"/>
              <a:t>GBM</a:t>
            </a:r>
            <a:r>
              <a:rPr lang="en-US" sz="2400" dirty="0"/>
              <a:t>: average; general population: very poor.</a:t>
            </a:r>
          </a:p>
          <a:p>
            <a:pPr marL="0" indent="0">
              <a:spcBef>
                <a:spcPts val="0"/>
              </a:spcBef>
              <a:buClr>
                <a:schemeClr val="dk1"/>
              </a:buClr>
              <a:buSzPts val="2400"/>
              <a:buNone/>
            </a:pPr>
            <a:endParaRPr lang="en-US" sz="2400" dirty="0"/>
          </a:p>
          <a:p>
            <a:pPr marL="0" indent="0">
              <a:spcBef>
                <a:spcPts val="0"/>
              </a:spcBef>
              <a:buClr>
                <a:schemeClr val="dk1"/>
              </a:buClr>
              <a:buSzPts val="2400"/>
              <a:buNone/>
            </a:pPr>
            <a:r>
              <a:rPr lang="en-US" sz="2400" dirty="0"/>
              <a:t>Correct understanding of U=U is needed as it empowers people living with HIV, improving adherence and decreasing self-stigma.</a:t>
            </a:r>
          </a:p>
          <a:p>
            <a:pPr marL="0" indent="0">
              <a:spcBef>
                <a:spcPts val="0"/>
              </a:spcBef>
              <a:buClr>
                <a:schemeClr val="dk1"/>
              </a:buClr>
              <a:buSzPts val="2400"/>
              <a:buNone/>
            </a:pPr>
            <a:endParaRPr dirty="0"/>
          </a:p>
        </p:txBody>
      </p:sp>
      <p:sp>
        <p:nvSpPr>
          <p:cNvPr id="126" name="Google Shape;126;p18"/>
          <p:cNvSpPr txBox="1">
            <a:spLocks noGrp="1"/>
          </p:cNvSpPr>
          <p:nvPr>
            <p:ph type="title"/>
          </p:nvPr>
        </p:nvSpPr>
        <p:spPr>
          <a:xfrm>
            <a:off x="1703512" y="234258"/>
            <a:ext cx="7427168" cy="1143000"/>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FF0000"/>
              </a:buClr>
              <a:buSzPts val="3200"/>
            </a:pPr>
            <a:r>
              <a:rPr lang="en-US" sz="2500" b="1" dirty="0">
                <a:solidFill>
                  <a:srgbClr val="E0001B"/>
                </a:solidFill>
              </a:rPr>
              <a:t>Prevention</a:t>
            </a:r>
            <a:r>
              <a:rPr lang="en-US" sz="3200" b="1" dirty="0">
                <a:solidFill>
                  <a:srgbClr val="FF0000"/>
                </a:solidFill>
              </a:rPr>
              <a:t/>
            </a:r>
            <a:br>
              <a:rPr lang="en-US" sz="3200" b="1" dirty="0">
                <a:solidFill>
                  <a:srgbClr val="FF0000"/>
                </a:solidFill>
              </a:rPr>
            </a:br>
            <a:r>
              <a:rPr lang="en-US" sz="1400" b="1" dirty="0"/>
              <a:t/>
            </a:r>
            <a:br>
              <a:rPr lang="en-US" sz="1400" b="1" dirty="0"/>
            </a:br>
            <a:r>
              <a:rPr lang="en-US" sz="3600" b="1" dirty="0"/>
              <a:t>U=U, Networking for Prevention</a:t>
            </a:r>
            <a:endParaRPr sz="3600" b="1" dirty="0">
              <a:solidFill>
                <a:srgbClr val="FF0000"/>
              </a:solidFill>
            </a:endParaRPr>
          </a:p>
        </p:txBody>
      </p:sp>
      <p:sp>
        <p:nvSpPr>
          <p:cNvPr id="127" name="Google Shape;127;p18"/>
          <p:cNvSpPr txBox="1"/>
          <p:nvPr/>
        </p:nvSpPr>
        <p:spPr>
          <a:xfrm>
            <a:off x="9624392" y="4132906"/>
            <a:ext cx="2213992" cy="369332"/>
          </a:xfrm>
          <a:prstGeom prst="rect">
            <a:avLst/>
          </a:prstGeom>
          <a:noFill/>
          <a:ln>
            <a:noFill/>
          </a:ln>
        </p:spPr>
        <p:txBody>
          <a:bodyPr spcFirstLastPara="1" wrap="square" lIns="91425" tIns="45700" rIns="91425" bIns="45700" anchor="t" anchorCtr="0">
            <a:noAutofit/>
          </a:bodyPr>
          <a:lstStyle/>
          <a:p>
            <a:pPr algn="r">
              <a:buClr>
                <a:srgbClr val="333333"/>
              </a:buClr>
              <a:buSzPts val="1800"/>
            </a:pP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3"/>
              </a:rPr>
              <a:t>Thiago S Torres, </a:t>
            </a:r>
            <a:r>
              <a:rPr lang="en-GB" sz="1200" dirty="0">
                <a:latin typeface="Arial" panose="020B0604020202020204" pitchFamily="34" charset="0"/>
                <a:cs typeface="Arial" panose="020B0604020202020204" pitchFamily="34" charset="0"/>
                <a:hlinkClick r:id="rId3"/>
              </a:rPr>
              <a:t>PDD0507</a:t>
            </a:r>
            <a:endParaRPr sz="1200" dirty="0">
              <a:solidFill>
                <a:srgbClr val="333333"/>
              </a:solidFill>
              <a:latin typeface="Arial" panose="020B0604020202020204" pitchFamily="34" charset="0"/>
              <a:ea typeface="Roboto Condensed"/>
              <a:cs typeface="Arial" panose="020B0604020202020204" pitchFamily="34" charset="0"/>
              <a:sym typeface="Roboto Condensed"/>
            </a:endParaRPr>
          </a:p>
        </p:txBody>
      </p:sp>
      <p:sp>
        <p:nvSpPr>
          <p:cNvPr id="128" name="Google Shape;128;p18"/>
          <p:cNvSpPr txBox="1"/>
          <p:nvPr/>
        </p:nvSpPr>
        <p:spPr>
          <a:xfrm>
            <a:off x="8999440" y="6160866"/>
            <a:ext cx="2934072" cy="369332"/>
          </a:xfrm>
          <a:prstGeom prst="rect">
            <a:avLst/>
          </a:prstGeom>
          <a:noFill/>
          <a:ln>
            <a:noFill/>
          </a:ln>
        </p:spPr>
        <p:txBody>
          <a:bodyPr spcFirstLastPara="1" wrap="square" lIns="91425" tIns="45700" rIns="91425" bIns="45700" anchor="t" anchorCtr="0">
            <a:noAutofit/>
          </a:bodyPr>
          <a:lstStyle/>
          <a:p>
            <a:pPr algn="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4"/>
              </a:rPr>
              <a:t>Ian W Holloway,</a:t>
            </a:r>
            <a:r>
              <a:rPr lang="en-GB" sz="1200" dirty="0">
                <a:latin typeface="Arial" panose="020B0604020202020204" pitchFamily="34" charset="0"/>
                <a:cs typeface="Arial" panose="020B0604020202020204" pitchFamily="34" charset="0"/>
                <a:hlinkClick r:id="rId4"/>
              </a:rPr>
              <a:t> PDD0302</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833679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body" idx="1"/>
          </p:nvPr>
        </p:nvSpPr>
        <p:spPr>
          <a:xfrm>
            <a:off x="231915" y="1566066"/>
            <a:ext cx="6261652" cy="1143000"/>
          </a:xfrm>
          <a:prstGeom prst="rect">
            <a:avLst/>
          </a:prstGeom>
          <a:solidFill>
            <a:srgbClr val="DAE5F1"/>
          </a:solidFill>
          <a:ln>
            <a:noFill/>
          </a:ln>
        </p:spPr>
        <p:txBody>
          <a:bodyPr spcFirstLastPara="1" vert="horz" wrap="square" lIns="91425" tIns="45700" rIns="91425" bIns="45700" rtlCol="0" anchor="t" anchorCtr="0">
            <a:noAutofit/>
          </a:bodyPr>
          <a:lstStyle/>
          <a:p>
            <a:pPr marL="0" indent="0">
              <a:spcBef>
                <a:spcPts val="0"/>
              </a:spcBef>
              <a:buClr>
                <a:schemeClr val="dk1"/>
              </a:buClr>
              <a:buSzPts val="2400"/>
              <a:buNone/>
            </a:pPr>
            <a:r>
              <a:rPr lang="en-US" sz="2200" dirty="0"/>
              <a:t>Understanding of PrEP continuum of care is critical to improving programmatic implementation.</a:t>
            </a:r>
          </a:p>
          <a:p>
            <a:pPr>
              <a:spcBef>
                <a:spcPts val="0"/>
              </a:spcBef>
              <a:buClr>
                <a:schemeClr val="dk1"/>
              </a:buClr>
              <a:buSzPts val="2400"/>
              <a:buFontTx/>
              <a:buChar char="-"/>
            </a:pPr>
            <a:endParaRPr lang="en-US" sz="2200" dirty="0"/>
          </a:p>
          <a:p>
            <a:pPr marL="0" indent="0">
              <a:spcBef>
                <a:spcPts val="0"/>
              </a:spcBef>
              <a:buClr>
                <a:schemeClr val="dk1"/>
              </a:buClr>
              <a:buSzPts val="2400"/>
              <a:buNone/>
            </a:pPr>
            <a:endParaRPr sz="2200" dirty="0"/>
          </a:p>
        </p:txBody>
      </p:sp>
      <p:pic>
        <p:nvPicPr>
          <p:cNvPr id="136" name="Google Shape;136;p19"/>
          <p:cNvPicPr preferRelativeResize="0"/>
          <p:nvPr/>
        </p:nvPicPr>
        <p:blipFill rotWithShape="1">
          <a:blip r:embed="rId3">
            <a:alphaModFix/>
          </a:blip>
          <a:srcRect/>
          <a:stretch/>
        </p:blipFill>
        <p:spPr>
          <a:xfrm>
            <a:off x="231915" y="2816051"/>
            <a:ext cx="3312368" cy="2597499"/>
          </a:xfrm>
          <a:prstGeom prst="rect">
            <a:avLst/>
          </a:prstGeom>
          <a:solidFill>
            <a:srgbClr val="DAE5F1"/>
          </a:solidFill>
          <a:ln w="9525" cap="flat" cmpd="sng">
            <a:solidFill>
              <a:schemeClr val="lt1"/>
            </a:solidFill>
            <a:prstDash val="solid"/>
            <a:round/>
            <a:headEnd type="none" w="sm" len="sm"/>
            <a:tailEnd type="none" w="sm" len="sm"/>
          </a:ln>
        </p:spPr>
      </p:pic>
      <p:sp>
        <p:nvSpPr>
          <p:cNvPr id="138" name="Google Shape;138;p19"/>
          <p:cNvSpPr txBox="1">
            <a:spLocks noGrp="1"/>
          </p:cNvSpPr>
          <p:nvPr>
            <p:ph type="title"/>
          </p:nvPr>
        </p:nvSpPr>
        <p:spPr>
          <a:xfrm>
            <a:off x="1752280" y="423066"/>
            <a:ext cx="8988872" cy="1143000"/>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FF0000"/>
              </a:buClr>
              <a:buSzPts val="3200"/>
            </a:pPr>
            <a:r>
              <a:rPr lang="en-US" sz="2500" b="1" dirty="0">
                <a:solidFill>
                  <a:srgbClr val="E0001B"/>
                </a:solidFill>
              </a:rPr>
              <a:t>Prevention</a:t>
            </a:r>
            <a:r>
              <a:rPr lang="en-US" sz="3200" b="1" dirty="0">
                <a:solidFill>
                  <a:srgbClr val="FF0000"/>
                </a:solidFill>
              </a:rPr>
              <a:t/>
            </a:r>
            <a:br>
              <a:rPr lang="en-US" sz="3200" b="1" dirty="0">
                <a:solidFill>
                  <a:srgbClr val="FF0000"/>
                </a:solidFill>
              </a:rPr>
            </a:br>
            <a:r>
              <a:rPr lang="en-US" sz="1400" b="1" dirty="0"/>
              <a:t/>
            </a:r>
            <a:br>
              <a:rPr lang="en-US" sz="1400" b="1" dirty="0"/>
            </a:br>
            <a:r>
              <a:rPr lang="en-GB" sz="2800" b="1" dirty="0"/>
              <a:t>Incorporating and managing PrEP for HIV prevention</a:t>
            </a:r>
            <a:r>
              <a:rPr lang="en-GB" sz="3600" b="1" dirty="0"/>
              <a:t/>
            </a:r>
            <a:br>
              <a:rPr lang="en-GB" sz="3600" b="1" dirty="0"/>
            </a:br>
            <a:endParaRPr lang="en-US" sz="3600" b="1" dirty="0">
              <a:solidFill>
                <a:srgbClr val="FF0000"/>
              </a:solidFill>
            </a:endParaRPr>
          </a:p>
        </p:txBody>
      </p:sp>
      <p:sp>
        <p:nvSpPr>
          <p:cNvPr id="139" name="Google Shape;139;p19"/>
          <p:cNvSpPr txBox="1"/>
          <p:nvPr/>
        </p:nvSpPr>
        <p:spPr>
          <a:xfrm>
            <a:off x="3544283" y="6003128"/>
            <a:ext cx="2080899" cy="369332"/>
          </a:xfrm>
          <a:prstGeom prst="rect">
            <a:avLst/>
          </a:prstGeom>
          <a:noFill/>
          <a:ln>
            <a:noFill/>
          </a:ln>
        </p:spPr>
        <p:txBody>
          <a:bodyPr spcFirstLastPara="1" wrap="square" lIns="91425" tIns="45700" rIns="91425" bIns="45700" anchor="t" anchorCtr="0">
            <a:noAutofit/>
          </a:bodyPr>
          <a:lstStyle/>
          <a:p>
            <a:pPr algn="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4"/>
              </a:rPr>
              <a:t>Jonathan Volk, </a:t>
            </a:r>
            <a:r>
              <a:rPr lang="en-GB" sz="1200" dirty="0">
                <a:latin typeface="Arial" panose="020B0604020202020204" pitchFamily="34" charset="0"/>
                <a:cs typeface="Arial" panose="020B0604020202020204" pitchFamily="34" charset="0"/>
                <a:hlinkClick r:id="rId4"/>
              </a:rPr>
              <a:t>OAC0807</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sp>
        <p:nvSpPr>
          <p:cNvPr id="140" name="Google Shape;140;p19"/>
          <p:cNvSpPr txBox="1"/>
          <p:nvPr/>
        </p:nvSpPr>
        <p:spPr>
          <a:xfrm>
            <a:off x="9408368" y="6060854"/>
            <a:ext cx="2437577" cy="369332"/>
          </a:xfrm>
          <a:prstGeom prst="rect">
            <a:avLst/>
          </a:prstGeom>
          <a:noFill/>
          <a:ln>
            <a:noFill/>
          </a:ln>
        </p:spPr>
        <p:txBody>
          <a:bodyPr spcFirstLastPara="1" wrap="square" lIns="91425" tIns="45700" rIns="91425" bIns="45700" anchor="t" anchorCtr="0">
            <a:noAutofit/>
          </a:bodyPr>
          <a:lstStyle/>
          <a:p>
            <a:pPr algn="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5"/>
              </a:rPr>
              <a:t>Nicholas A </a:t>
            </a:r>
            <a:r>
              <a:rPr lang="en-US" sz="1200" u="sng" dirty="0" err="1">
                <a:solidFill>
                  <a:schemeClr val="hlink"/>
                </a:solidFill>
                <a:latin typeface="Arial" panose="020B0604020202020204" pitchFamily="34" charset="0"/>
                <a:ea typeface="Roboto Condensed"/>
                <a:cs typeface="Arial" panose="020B0604020202020204" pitchFamily="34" charset="0"/>
                <a:sym typeface="Roboto Condensed"/>
                <a:hlinkClick r:id="rId5"/>
              </a:rPr>
              <a:t>Medland</a:t>
            </a: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5"/>
              </a:rPr>
              <a:t>, </a:t>
            </a:r>
            <a:r>
              <a:rPr lang="en-GB" sz="1200" dirty="0">
                <a:latin typeface="Arial" panose="020B0604020202020204" pitchFamily="34" charset="0"/>
                <a:cs typeface="Arial" panose="020B0604020202020204" pitchFamily="34" charset="0"/>
                <a:hlinkClick r:id="rId5"/>
              </a:rPr>
              <a:t>OAC0802</a:t>
            </a:r>
            <a:endParaRPr sz="1200" dirty="0">
              <a:solidFill>
                <a:srgbClr val="333333"/>
              </a:solidFill>
              <a:latin typeface="Arial" panose="020B0604020202020204" pitchFamily="34" charset="0"/>
              <a:ea typeface="Roboto Condensed"/>
              <a:cs typeface="Arial" panose="020B0604020202020204" pitchFamily="34" charset="0"/>
              <a:sym typeface="Roboto Condensed"/>
            </a:endParaRPr>
          </a:p>
        </p:txBody>
      </p:sp>
      <p:sp>
        <p:nvSpPr>
          <p:cNvPr id="141" name="Google Shape;141;p19"/>
          <p:cNvSpPr txBox="1"/>
          <p:nvPr/>
        </p:nvSpPr>
        <p:spPr>
          <a:xfrm>
            <a:off x="6838121" y="1537252"/>
            <a:ext cx="5128591" cy="4422364"/>
          </a:xfrm>
          <a:prstGeom prst="rect">
            <a:avLst/>
          </a:prstGeom>
          <a:solidFill>
            <a:srgbClr val="CCFFCC"/>
          </a:solidFill>
          <a:ln>
            <a:noFill/>
          </a:ln>
        </p:spPr>
        <p:txBody>
          <a:bodyPr spcFirstLastPara="1" wrap="square" lIns="91425" tIns="45700" rIns="91425" bIns="45700" anchor="t" anchorCtr="0">
            <a:noAutofit/>
          </a:bodyPr>
          <a:lstStyle/>
          <a:p>
            <a:pPr marL="0" lvl="1"/>
            <a:r>
              <a:rPr lang="en-US" sz="2200" dirty="0">
                <a:solidFill>
                  <a:schemeClr val="dk1"/>
                </a:solidFill>
                <a:latin typeface="Arial" panose="020B0604020202020204" pitchFamily="34" charset="0"/>
                <a:ea typeface="Arial"/>
                <a:cs typeface="Arial" panose="020B0604020202020204" pitchFamily="34" charset="0"/>
                <a:sym typeface="Arial"/>
              </a:rPr>
              <a:t>- </a:t>
            </a:r>
            <a:r>
              <a:rPr lang="en-US" sz="2200" dirty="0" err="1">
                <a:solidFill>
                  <a:schemeClr val="dk1"/>
                </a:solidFill>
                <a:latin typeface="Arial" panose="020B0604020202020204" pitchFamily="34" charset="0"/>
                <a:ea typeface="Arial"/>
                <a:cs typeface="Arial" panose="020B0604020202020204" pitchFamily="34" charset="0"/>
                <a:sym typeface="Arial"/>
              </a:rPr>
              <a:t>PrEP</a:t>
            </a:r>
            <a:r>
              <a:rPr lang="en-US" sz="2200" dirty="0">
                <a:solidFill>
                  <a:schemeClr val="dk1"/>
                </a:solidFill>
                <a:latin typeface="Arial" panose="020B0604020202020204" pitchFamily="34" charset="0"/>
                <a:ea typeface="Arial"/>
                <a:cs typeface="Arial" panose="020B0604020202020204" pitchFamily="34" charset="0"/>
                <a:sym typeface="Arial"/>
              </a:rPr>
              <a:t> in Australia: rapid &amp; sustained</a:t>
            </a:r>
          </a:p>
          <a:p>
            <a:pPr marL="0" lvl="1"/>
            <a:r>
              <a:rPr lang="en-US" sz="2200" dirty="0">
                <a:solidFill>
                  <a:schemeClr val="dk1"/>
                </a:solidFill>
                <a:latin typeface="Arial" panose="020B0604020202020204" pitchFamily="34" charset="0"/>
                <a:ea typeface="Arial"/>
                <a:cs typeface="Arial" panose="020B0604020202020204" pitchFamily="34" charset="0"/>
                <a:sym typeface="Arial"/>
              </a:rPr>
              <a:t>- High rates of reduced consumption &amp; discontinuation: </a:t>
            </a:r>
          </a:p>
          <a:p>
            <a:pPr marL="800100" lvl="2" indent="-342900">
              <a:buFont typeface="Arial" panose="020B0604020202020204" pitchFamily="34" charset="0"/>
              <a:buChar char="•"/>
            </a:pPr>
            <a:r>
              <a:rPr lang="en-US" sz="2200" dirty="0">
                <a:solidFill>
                  <a:schemeClr val="dk1"/>
                </a:solidFill>
                <a:latin typeface="Arial" panose="020B0604020202020204" pitchFamily="34" charset="0"/>
                <a:ea typeface="Arial"/>
                <a:cs typeface="Arial" panose="020B0604020202020204" pitchFamily="34" charset="0"/>
                <a:sym typeface="Arial"/>
              </a:rPr>
              <a:t>Negative effects of social determinants of </a:t>
            </a:r>
            <a:r>
              <a:rPr lang="en-US" sz="2200" dirty="0" smtClean="0">
                <a:solidFill>
                  <a:schemeClr val="dk1"/>
                </a:solidFill>
                <a:latin typeface="Arial" panose="020B0604020202020204" pitchFamily="34" charset="0"/>
                <a:ea typeface="Arial"/>
                <a:cs typeface="Arial" panose="020B0604020202020204" pitchFamily="34" charset="0"/>
                <a:sym typeface="Arial"/>
              </a:rPr>
              <a:t>health</a:t>
            </a:r>
          </a:p>
          <a:p>
            <a:pPr marL="800100" lvl="2" indent="-342900">
              <a:buFont typeface="Arial" panose="020B0604020202020204" pitchFamily="34" charset="0"/>
              <a:buChar char="•"/>
            </a:pPr>
            <a:r>
              <a:rPr lang="en-US" sz="2200" dirty="0" smtClean="0">
                <a:solidFill>
                  <a:schemeClr val="dk1"/>
                </a:solidFill>
                <a:latin typeface="Arial" panose="020B0604020202020204" pitchFamily="34" charset="0"/>
                <a:ea typeface="Arial"/>
                <a:cs typeface="Arial" panose="020B0604020202020204" pitchFamily="34" charset="0"/>
                <a:sym typeface="Arial"/>
              </a:rPr>
              <a:t>In </a:t>
            </a:r>
            <a:r>
              <a:rPr lang="en-US" sz="2200" dirty="0">
                <a:solidFill>
                  <a:schemeClr val="dk1"/>
                </a:solidFill>
                <a:latin typeface="Arial" panose="020B0604020202020204" pitchFamily="34" charset="0"/>
                <a:ea typeface="Arial"/>
                <a:cs typeface="Arial" panose="020B0604020202020204" pitchFamily="34" charset="0"/>
                <a:sym typeface="Arial"/>
              </a:rPr>
              <a:t>women, may reflect guideline appropriate use or failure to identify role of PrEP in women</a:t>
            </a:r>
          </a:p>
          <a:p>
            <a:pPr marL="92075" lvl="1"/>
            <a:endParaRPr lang="en-US" sz="2200" dirty="0">
              <a:solidFill>
                <a:schemeClr val="dk1"/>
              </a:solidFill>
              <a:latin typeface="Arial" panose="020B0604020202020204" pitchFamily="34" charset="0"/>
              <a:ea typeface="Arial"/>
              <a:cs typeface="Arial" panose="020B0604020202020204" pitchFamily="34" charset="0"/>
              <a:sym typeface="Arial"/>
            </a:endParaRPr>
          </a:p>
          <a:p>
            <a:pPr marL="92075" lvl="1"/>
            <a:r>
              <a:rPr lang="en-US" sz="2200" dirty="0">
                <a:solidFill>
                  <a:schemeClr val="dk1"/>
                </a:solidFill>
                <a:latin typeface="Arial" panose="020B0604020202020204" pitchFamily="34" charset="0"/>
                <a:ea typeface="Arial"/>
                <a:cs typeface="Arial" panose="020B0604020202020204" pitchFamily="34" charset="0"/>
                <a:sym typeface="Arial"/>
              </a:rPr>
              <a:t>HIV incidence: expect higher incidence in those who stop it.</a:t>
            </a:r>
            <a:endParaRPr lang="en-GB" sz="2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28A7EDD-B651-44A7-9E94-CABF983AF5C1}"/>
              </a:ext>
            </a:extLst>
          </p:cNvPr>
          <p:cNvSpPr txBox="1"/>
          <p:nvPr/>
        </p:nvSpPr>
        <p:spPr>
          <a:xfrm>
            <a:off x="3764178" y="2444246"/>
            <a:ext cx="2729389" cy="3515370"/>
          </a:xfrm>
          <a:prstGeom prst="rect">
            <a:avLst/>
          </a:prstGeom>
          <a:solidFill>
            <a:srgbClr val="DAE5F1"/>
          </a:solidFill>
          <a:ln>
            <a:noFill/>
          </a:ln>
        </p:spPr>
        <p:txBody>
          <a:bodyPr spcFirstLastPara="1" vert="horz" wrap="square" lIns="91425" tIns="45700" rIns="91425" bIns="45700" rtlCol="0" anchor="t" anchorCtr="0">
            <a:noAutofit/>
          </a:bodyPr>
          <a:lstStyle>
            <a:lvl1pPr indent="0">
              <a:spcBef>
                <a:spcPts val="0"/>
              </a:spcBef>
              <a:buClr>
                <a:schemeClr val="dk1"/>
              </a:buClr>
              <a:buSzPts val="2400"/>
              <a:buFont typeface="Arial" panose="020B0604020202020204" pitchFamily="34" charset="0"/>
              <a:buNone/>
              <a:defRPr sz="2200">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a:t>- In case of discontinuation, </a:t>
            </a:r>
            <a:r>
              <a:rPr lang="en-US" dirty="0" smtClean="0"/>
              <a:t>client </a:t>
            </a:r>
            <a:r>
              <a:rPr lang="en-US" dirty="0"/>
              <a:t>must again be linked to PrEP</a:t>
            </a:r>
          </a:p>
          <a:p>
            <a:r>
              <a:rPr lang="en-US" dirty="0"/>
              <a:t>- No new HIV infections diagnosed among all (12,810) study participants adherent to </a:t>
            </a:r>
            <a:r>
              <a:rPr lang="en-US" dirty="0" err="1"/>
              <a:t>PrEP</a:t>
            </a:r>
            <a:endParaRPr lang="en-US" dirty="0"/>
          </a:p>
        </p:txBody>
      </p:sp>
    </p:spTree>
    <p:extLst>
      <p:ext uri="{BB962C8B-B14F-4D97-AF65-F5344CB8AC3E}">
        <p14:creationId xmlns:p14="http://schemas.microsoft.com/office/powerpoint/2010/main" val="2319336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body" idx="1"/>
          </p:nvPr>
        </p:nvSpPr>
        <p:spPr>
          <a:xfrm>
            <a:off x="479376" y="1686030"/>
            <a:ext cx="11233248" cy="878874"/>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dk1"/>
              </a:buClr>
              <a:buSzPts val="2400"/>
              <a:buNone/>
            </a:pPr>
            <a:r>
              <a:rPr lang="en-US" sz="2400" dirty="0"/>
              <a:t>Indicators to measure </a:t>
            </a:r>
            <a:r>
              <a:rPr lang="en-US" sz="2400" dirty="0" err="1"/>
              <a:t>PrEP</a:t>
            </a:r>
            <a:r>
              <a:rPr lang="en-US" sz="2400" dirty="0"/>
              <a:t> patterns necessary to better understand effectiveness of episodic </a:t>
            </a:r>
            <a:r>
              <a:rPr lang="en-US" sz="2400" dirty="0" err="1"/>
              <a:t>PrEP</a:t>
            </a:r>
            <a:r>
              <a:rPr lang="en-US" sz="2400" dirty="0"/>
              <a:t> use.</a:t>
            </a:r>
            <a:endParaRPr sz="2400" dirty="0"/>
          </a:p>
        </p:txBody>
      </p:sp>
      <p:sp>
        <p:nvSpPr>
          <p:cNvPr id="148" name="Google Shape;148;p20"/>
          <p:cNvSpPr txBox="1"/>
          <p:nvPr/>
        </p:nvSpPr>
        <p:spPr>
          <a:xfrm>
            <a:off x="2057400" y="3581400"/>
            <a:ext cx="8418478" cy="2895600"/>
          </a:xfrm>
          <a:prstGeom prst="rect">
            <a:avLst/>
          </a:prstGeom>
          <a:noFill/>
          <a:ln>
            <a:noFill/>
          </a:ln>
        </p:spPr>
        <p:txBody>
          <a:bodyPr spcFirstLastPara="1" wrap="square" lIns="91425" tIns="45700" rIns="91425" bIns="45700" anchor="t" anchorCtr="0">
            <a:noAutofit/>
          </a:bodyPr>
          <a:lstStyle/>
          <a:p>
            <a:pPr marL="742950" lvl="1" indent="-107950">
              <a:buClr>
                <a:schemeClr val="dk1"/>
              </a:buClr>
              <a:buSzPts val="2800"/>
            </a:pPr>
            <a:endParaRPr sz="2800">
              <a:solidFill>
                <a:schemeClr val="dk1"/>
              </a:solidFill>
              <a:latin typeface="Calibri"/>
              <a:ea typeface="Calibri"/>
              <a:cs typeface="Calibri"/>
              <a:sym typeface="Calibri"/>
            </a:endParaRPr>
          </a:p>
        </p:txBody>
      </p:sp>
      <p:sp>
        <p:nvSpPr>
          <p:cNvPr id="149" name="Google Shape;149;p20"/>
          <p:cNvSpPr txBox="1"/>
          <p:nvPr/>
        </p:nvSpPr>
        <p:spPr>
          <a:xfrm>
            <a:off x="9048328" y="2381262"/>
            <a:ext cx="2736305" cy="369332"/>
          </a:xfrm>
          <a:prstGeom prst="rect">
            <a:avLst/>
          </a:prstGeom>
          <a:noFill/>
          <a:ln>
            <a:noFill/>
          </a:ln>
        </p:spPr>
        <p:txBody>
          <a:bodyPr spcFirstLastPara="1" wrap="square" lIns="91425" tIns="45700" rIns="91425" bIns="45700" anchor="t" anchorCtr="0">
            <a:noAutofit/>
          </a:bodyPr>
          <a:lstStyle/>
          <a:p>
            <a:pPr algn="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3"/>
              </a:rPr>
              <a:t>Jane </a:t>
            </a:r>
            <a:r>
              <a:rPr lang="en-US" sz="1200" u="sng" dirty="0" err="1">
                <a:solidFill>
                  <a:schemeClr val="hlink"/>
                </a:solidFill>
                <a:latin typeface="Arial" panose="020B0604020202020204" pitchFamily="34" charset="0"/>
                <a:ea typeface="Roboto Condensed"/>
                <a:cs typeface="Arial" panose="020B0604020202020204" pitchFamily="34" charset="0"/>
                <a:sym typeface="Roboto Condensed"/>
                <a:hlinkClick r:id="rId3"/>
              </a:rPr>
              <a:t>Mutegi</a:t>
            </a: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3"/>
              </a:rPr>
              <a:t>,</a:t>
            </a:r>
            <a:r>
              <a:rPr lang="en-GB" sz="1200" dirty="0">
                <a:latin typeface="Arial" panose="020B0604020202020204" pitchFamily="34" charset="0"/>
                <a:cs typeface="Arial" panose="020B0604020202020204" pitchFamily="34" charset="0"/>
                <a:hlinkClick r:id="rId3"/>
              </a:rPr>
              <a:t> OAE0704</a:t>
            </a:r>
            <a:endParaRPr sz="1200" dirty="0">
              <a:solidFill>
                <a:srgbClr val="333333"/>
              </a:solidFill>
              <a:latin typeface="Arial" panose="020B0604020202020204" pitchFamily="34" charset="0"/>
              <a:ea typeface="Roboto Condensed"/>
              <a:cs typeface="Arial" panose="020B0604020202020204" pitchFamily="34" charset="0"/>
              <a:sym typeface="Roboto Condensed"/>
            </a:endParaRPr>
          </a:p>
        </p:txBody>
      </p:sp>
      <p:sp>
        <p:nvSpPr>
          <p:cNvPr id="150" name="Google Shape;150;p20"/>
          <p:cNvSpPr txBox="1">
            <a:spLocks noGrp="1"/>
          </p:cNvSpPr>
          <p:nvPr>
            <p:ph type="title"/>
          </p:nvPr>
        </p:nvSpPr>
        <p:spPr>
          <a:xfrm>
            <a:off x="1775520" y="252161"/>
            <a:ext cx="7427168" cy="1143000"/>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FF0000"/>
              </a:buClr>
              <a:buSzPts val="3200"/>
            </a:pPr>
            <a:r>
              <a:rPr lang="en-US" sz="2500" b="1" dirty="0">
                <a:solidFill>
                  <a:srgbClr val="E0001B"/>
                </a:solidFill>
              </a:rPr>
              <a:t>Prevention</a:t>
            </a:r>
            <a:r>
              <a:rPr lang="en-US" sz="3200" b="1" dirty="0">
                <a:solidFill>
                  <a:srgbClr val="FF0000"/>
                </a:solidFill>
              </a:rPr>
              <a:t/>
            </a:r>
            <a:br>
              <a:rPr lang="en-US" sz="3200" b="1" dirty="0">
                <a:solidFill>
                  <a:srgbClr val="FF0000"/>
                </a:solidFill>
              </a:rPr>
            </a:br>
            <a:r>
              <a:rPr lang="en-US" sz="1400" b="1" dirty="0"/>
              <a:t/>
            </a:r>
            <a:br>
              <a:rPr lang="en-US" sz="1400" b="1" dirty="0"/>
            </a:br>
            <a:r>
              <a:rPr lang="en-US" sz="3600" b="1" dirty="0"/>
              <a:t>Episodic </a:t>
            </a:r>
            <a:r>
              <a:rPr lang="en-US" sz="3600" b="1" dirty="0" err="1"/>
              <a:t>PrEP</a:t>
            </a:r>
            <a:r>
              <a:rPr lang="en-US" sz="3600" b="1" dirty="0"/>
              <a:t>; risk perception</a:t>
            </a:r>
            <a:endParaRPr sz="3600" b="1" dirty="0">
              <a:solidFill>
                <a:srgbClr val="FF0000"/>
              </a:solidFill>
            </a:endParaRPr>
          </a:p>
        </p:txBody>
      </p:sp>
      <p:sp>
        <p:nvSpPr>
          <p:cNvPr id="151" name="Google Shape;151;p20"/>
          <p:cNvSpPr txBox="1"/>
          <p:nvPr/>
        </p:nvSpPr>
        <p:spPr>
          <a:xfrm>
            <a:off x="6672064" y="3129887"/>
            <a:ext cx="4707299" cy="2276888"/>
          </a:xfrm>
          <a:prstGeom prst="rect">
            <a:avLst/>
          </a:prstGeom>
          <a:noFill/>
          <a:ln>
            <a:noFill/>
          </a:ln>
        </p:spPr>
        <p:txBody>
          <a:bodyPr spcFirstLastPara="1" wrap="square" lIns="91425" tIns="45700" rIns="91425" bIns="45700" anchor="t" anchorCtr="0">
            <a:noAutofit/>
          </a:bodyPr>
          <a:lstStyle/>
          <a:p>
            <a:r>
              <a:rPr lang="en-US" sz="2400" dirty="0">
                <a:solidFill>
                  <a:schemeClr val="dk1"/>
                </a:solidFill>
                <a:latin typeface="Arial"/>
                <a:ea typeface="Arial"/>
                <a:cs typeface="Arial"/>
                <a:sym typeface="Arial"/>
              </a:rPr>
              <a:t>HIV risk perception and salience paradoxically and significantly associated with </a:t>
            </a:r>
            <a:r>
              <a:rPr lang="en-US" sz="2400" dirty="0" err="1">
                <a:solidFill>
                  <a:schemeClr val="dk1"/>
                </a:solidFill>
                <a:latin typeface="Arial"/>
                <a:ea typeface="Arial"/>
                <a:cs typeface="Arial"/>
                <a:sym typeface="Arial"/>
              </a:rPr>
              <a:t>PrEP</a:t>
            </a:r>
            <a:r>
              <a:rPr lang="en-US" sz="2400" dirty="0">
                <a:solidFill>
                  <a:schemeClr val="dk1"/>
                </a:solidFill>
                <a:latin typeface="Arial"/>
                <a:ea typeface="Arial"/>
                <a:cs typeface="Arial"/>
                <a:sym typeface="Arial"/>
              </a:rPr>
              <a:t> discontinuation among adolescent girls and young women in Lesotho.</a:t>
            </a:r>
          </a:p>
        </p:txBody>
      </p:sp>
      <p:sp>
        <p:nvSpPr>
          <p:cNvPr id="152" name="Google Shape;152;p20"/>
          <p:cNvSpPr txBox="1"/>
          <p:nvPr/>
        </p:nvSpPr>
        <p:spPr>
          <a:xfrm>
            <a:off x="8688288" y="5868249"/>
            <a:ext cx="3312368" cy="369332"/>
          </a:xfrm>
          <a:prstGeom prst="rect">
            <a:avLst/>
          </a:prstGeom>
          <a:noFill/>
          <a:ln>
            <a:noFill/>
          </a:ln>
        </p:spPr>
        <p:txBody>
          <a:bodyPr spcFirstLastPara="1" wrap="square" lIns="91425" tIns="45700" rIns="91425" bIns="45700" anchor="t" anchorCtr="0">
            <a:noAutofit/>
          </a:bodyPr>
          <a:lstStyle/>
          <a:p>
            <a:pPr algn="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4"/>
              </a:rPr>
              <a:t>Tafadzwa </a:t>
            </a:r>
            <a:r>
              <a:rPr lang="en-US" sz="1200" u="sng" dirty="0" err="1">
                <a:solidFill>
                  <a:schemeClr val="hlink"/>
                </a:solidFill>
                <a:latin typeface="Arial" panose="020B0604020202020204" pitchFamily="34" charset="0"/>
                <a:ea typeface="Roboto Condensed"/>
                <a:cs typeface="Arial" panose="020B0604020202020204" pitchFamily="34" charset="0"/>
                <a:sym typeface="Roboto Condensed"/>
                <a:hlinkClick r:id="rId4"/>
              </a:rPr>
              <a:t>Chakare</a:t>
            </a: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4"/>
              </a:rPr>
              <a:t>, </a:t>
            </a:r>
            <a:r>
              <a:rPr lang="en-GB" sz="1200" dirty="0">
                <a:latin typeface="Arial" panose="020B0604020202020204" pitchFamily="34" charset="0"/>
                <a:cs typeface="Arial" panose="020B0604020202020204" pitchFamily="34" charset="0"/>
                <a:hlinkClick r:id="rId4"/>
              </a:rPr>
              <a:t>OAD0604</a:t>
            </a:r>
            <a:endParaRPr sz="1200" dirty="0">
              <a:solidFill>
                <a:srgbClr val="333333"/>
              </a:solidFill>
              <a:latin typeface="Arial" panose="020B0604020202020204" pitchFamily="34" charset="0"/>
              <a:ea typeface="Roboto Condensed"/>
              <a:cs typeface="Arial" panose="020B0604020202020204" pitchFamily="34" charset="0"/>
              <a:sym typeface="Roboto Condensed"/>
            </a:endParaRPr>
          </a:p>
        </p:txBody>
      </p:sp>
      <p:pic>
        <p:nvPicPr>
          <p:cNvPr id="153" name="Google Shape;153;p20"/>
          <p:cNvPicPr preferRelativeResize="0"/>
          <p:nvPr/>
        </p:nvPicPr>
        <p:blipFill rotWithShape="1">
          <a:blip r:embed="rId5">
            <a:alphaModFix/>
          </a:blip>
          <a:srcRect l="29172" t="33548" r="29138" b="9854"/>
          <a:stretch/>
        </p:blipFill>
        <p:spPr>
          <a:xfrm>
            <a:off x="1415480" y="2747894"/>
            <a:ext cx="4932071" cy="3695361"/>
          </a:xfrm>
          <a:prstGeom prst="rect">
            <a:avLst/>
          </a:prstGeom>
          <a:noFill/>
          <a:ln>
            <a:noFill/>
          </a:ln>
        </p:spPr>
      </p:pic>
    </p:spTree>
    <p:extLst>
      <p:ext uri="{BB962C8B-B14F-4D97-AF65-F5344CB8AC3E}">
        <p14:creationId xmlns:p14="http://schemas.microsoft.com/office/powerpoint/2010/main" val="1372186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7DA5F8-D59F-40D8-8E80-459CF8E04BAE}">
  <ds:schemaRefs>
    <ds:schemaRef ds:uri="http://purl.org/dc/terms/"/>
    <ds:schemaRef ds:uri="da0e1dfa-61eb-48b9-80bb-a2770ec06ea8"/>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BAE8FE3-8822-44AC-95BA-D87DD625F8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14491</TotalTime>
  <Words>2864</Words>
  <Application>Microsoft Office PowerPoint</Application>
  <PresentationFormat>Widescreen</PresentationFormat>
  <Paragraphs>384</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Roboto Condensed</vt:lpstr>
      <vt:lpstr>Office Theme</vt:lpstr>
      <vt:lpstr>PowerPoint Presentation</vt:lpstr>
      <vt:lpstr>PowerPoint Presentation</vt:lpstr>
      <vt:lpstr>Introduction</vt:lpstr>
      <vt:lpstr>PowerPoint Presentation</vt:lpstr>
      <vt:lpstr>Prevention  Beyond oral daily PrEP</vt:lpstr>
      <vt:lpstr>Prevention  Lower HIV incidence with PrEP</vt:lpstr>
      <vt:lpstr>Prevention  U=U, Networking for Prevention</vt:lpstr>
      <vt:lpstr>Prevention  Incorporating and managing PrEP for HIV prevention </vt:lpstr>
      <vt:lpstr>Prevention  Episodic PrEP; risk perception</vt:lpstr>
      <vt:lpstr>PowerPoint Presentation</vt:lpstr>
      <vt:lpstr>Prevention  PrEP: Daily vs. event-driven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Radka Serakova</cp:lastModifiedBy>
  <cp:revision>260</cp:revision>
  <dcterms:created xsi:type="dcterms:W3CDTF">2015-07-06T08:16:27Z</dcterms:created>
  <dcterms:modified xsi:type="dcterms:W3CDTF">2021-04-15T13:34:59Z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