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91" r:id="rId5"/>
    <p:sldId id="342" r:id="rId6"/>
    <p:sldId id="490" r:id="rId7"/>
    <p:sldId id="489" r:id="rId8"/>
    <p:sldId id="468" r:id="rId9"/>
    <p:sldId id="464" r:id="rId10"/>
    <p:sldId id="465" r:id="rId11"/>
    <p:sldId id="467" r:id="rId12"/>
    <p:sldId id="4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9"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9"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8"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Erika Lundström" initials="EL" lastIdx="1" clrIdx="16">
    <p:extLst>
      <p:ext uri="{19B8F6BF-5375-455C-9EA6-DF929625EA0E}">
        <p15:presenceInfo xmlns:p15="http://schemas.microsoft.com/office/powerpoint/2012/main" userId="S::erika.lundstrom@iasociety.org::eb08ea8b-01aa-4655-962a-841d776116b3" providerId="AD"/>
      </p:ext>
    </p:extLst>
  </p:cmAuthor>
  <p:cmAuthor id="17" name="Janette" initials="JB" lastIdx="6" clrIdx="17">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F878A-F817-C04E-DF4F-C790C28B956E}" v="1" dt="2020-11-11T18:37:30.598"/>
    <p1510:client id="{22F22179-C5ED-7F4C-7FDA-85D6D0496656}" v="1" dt="2020-11-19T08:06:57.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908" autoAdjust="0"/>
    <p:restoredTop sz="70157" autoAdjust="0"/>
  </p:normalViewPr>
  <p:slideViewPr>
    <p:cSldViewPr snapToGrid="0">
      <p:cViewPr varScale="1">
        <p:scale>
          <a:sx n="77" d="100"/>
          <a:sy n="77" d="100"/>
        </p:scale>
        <p:origin x="104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15/04/2021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7D159-9DD4-41A1-915D-943A0A890F2B}" type="slidenum">
              <a:rPr lang="en-GB" smtClean="0"/>
              <a:t>2</a:t>
            </a:fld>
            <a:endParaRPr lang="en-GB"/>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7D159-9DD4-41A1-915D-943A0A890F2B}" type="slidenum">
              <a:rPr lang="en-GB" smtClean="0"/>
              <a:t>4</a:t>
            </a:fld>
            <a:endParaRPr lang="en-GB"/>
          </a:p>
        </p:txBody>
      </p:sp>
    </p:spTree>
    <p:extLst>
      <p:ext uri="{BB962C8B-B14F-4D97-AF65-F5344CB8AC3E}">
        <p14:creationId xmlns:p14="http://schemas.microsoft.com/office/powerpoint/2010/main" val="213287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smtClean="0">
                <a:latin typeface="+mn-lt"/>
              </a:rPr>
              <a:t>The Evidence for Contraceptive Options (ECHO)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noProof="0" dirty="0" smtClean="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smtClean="0">
                <a:solidFill>
                  <a:srgbClr val="333333"/>
                </a:solidFill>
                <a:effectLst/>
                <a:latin typeface="+mn-lt"/>
              </a:rPr>
              <a:t>Many girls and women are simultaneously at risk for unintended pregnancy, HIV and STIs. Comprehensive sexual and reproductive healthcare that includes family planning and HIV services is essential to provide women with the protection they want and need. Evidence shows that integrated FP, HIV and STI (including cervical cancer) services can improve uptake across the board and reduce stigma. The Evidence for Contraceptive Options and HIV Outcomes (ECHO) trial reflects the clear silos between FP and HIV/STI services, which result in funding and programmatic gaps directly affecting women and girls. The COVID-19 pandemic has only highlighted the urgency of enhanced 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noProof="0" dirty="0" smtClean="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noProof="0" dirty="0" smtClean="0">
                <a:solidFill>
                  <a:srgbClr val="333333"/>
                </a:solidFill>
                <a:effectLst/>
                <a:latin typeface="+mn-lt"/>
              </a:rPr>
              <a:t>HIV &amp; FP integration: Why it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smtClean="0">
                <a:solidFill>
                  <a:srgbClr val="333333"/>
                </a:solidFill>
                <a:effectLst/>
                <a:latin typeface="+mn-lt"/>
              </a:rPr>
              <a:t>Women of reproductive age are disproportionately affected by the HIV/AIDS epidemic. Many women are simultaneously at risk for both unintended pregnancy and HIV infection. Comprehensive reproductive healthcare that includes family planning and HIV services is essential to provide women and their families with the protection they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noProof="0" dirty="0" smtClean="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smtClean="0">
                <a:solidFill>
                  <a:srgbClr val="333333"/>
                </a:solidFill>
                <a:effectLst/>
                <a:latin typeface="+mn-lt"/>
              </a:rPr>
              <a:t>HIV &amp; FP integration: post-ECHO – Results for Evidence for Contraceptive Options and HIV Outcomes clinical trial: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noProof="0" dirty="0" smtClean="0">
                <a:solidFill>
                  <a:srgbClr val="333333"/>
                </a:solidFill>
                <a:effectLst/>
                <a:latin typeface="+mn-lt"/>
              </a:rPr>
              <a:t>No substantial difference in HIV risk among women using the three methods studied (DMPA-IM, </a:t>
            </a:r>
            <a:r>
              <a:rPr lang="en-GB" b="0" i="0" noProof="0" dirty="0" err="1" smtClean="0">
                <a:solidFill>
                  <a:srgbClr val="333333"/>
                </a:solidFill>
                <a:effectLst/>
                <a:latin typeface="+mn-lt"/>
              </a:rPr>
              <a:t>Jadelle</a:t>
            </a:r>
            <a:r>
              <a:rPr lang="en-GB" b="0" i="0" noProof="0" dirty="0" smtClean="0">
                <a:solidFill>
                  <a:srgbClr val="333333"/>
                </a:solidFill>
                <a:effectLst/>
                <a:latin typeface="+mn-lt"/>
              </a:rPr>
              <a:t> implant, copper IUD).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noProof="0" dirty="0" smtClean="0">
                <a:solidFill>
                  <a:srgbClr val="333333"/>
                </a:solidFill>
                <a:effectLst/>
                <a:latin typeface="+mn-lt"/>
              </a:rPr>
              <a:t>All contraceptive methods tested were safe, effective and acceptable in preventing pregnancy.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noProof="0" dirty="0" smtClean="0">
                <a:solidFill>
                  <a:srgbClr val="333333"/>
                </a:solidFill>
                <a:effectLst/>
                <a:latin typeface="+mn-lt"/>
              </a:rPr>
              <a:t>HIV infection rates among the study population were alarmingly high: approximately 4%.</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noProof="0" dirty="0" smtClean="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noProof="0" dirty="0" smtClean="0">
                <a:solidFill>
                  <a:srgbClr val="333333"/>
                </a:solidFill>
                <a:effectLst/>
                <a:latin typeface="+mn-lt"/>
              </a:rPr>
              <a:t>This suggests an urgent need for investment in woman-centred programmes that offer a full range of contraceptive choices and HIV prevention strategies at the same site and time and with the same provider, and through an approach that is centred on women’s informed choice.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noProof="0" dirty="0" smtClean="0">
                <a:solidFill>
                  <a:srgbClr val="333333"/>
                </a:solidFill>
                <a:effectLst/>
                <a:latin typeface="+mn-lt"/>
              </a:rPr>
              <a:t>Expanding contraceptive access with integrated HIV prevention will help reach women – especially young women and adolescent girls – who are vulnerable.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noProof="0" dirty="0" smtClean="0">
                <a:solidFill>
                  <a:srgbClr val="333333"/>
                </a:solidFill>
                <a:effectLst/>
                <a:latin typeface="+mn-lt"/>
              </a:rPr>
              <a:t>More information can be found at SHRintegration.org.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i="0" noProof="0" dirty="0" smtClean="0">
              <a:solidFill>
                <a:srgbClr val="333333"/>
              </a:solidFill>
              <a:effectLst/>
              <a:latin typeface="+mn-lt"/>
            </a:endParaRPr>
          </a:p>
          <a:p>
            <a:endParaRPr lang="en-GB" noProof="0"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5</a:t>
            </a:fld>
            <a:endParaRPr lang="en-GB"/>
          </a:p>
        </p:txBody>
      </p:sp>
    </p:spTree>
    <p:extLst>
      <p:ext uri="{BB962C8B-B14F-4D97-AF65-F5344CB8AC3E}">
        <p14:creationId xmlns:p14="http://schemas.microsoft.com/office/powerpoint/2010/main" val="354735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noProof="0" dirty="0">
                <a:solidFill>
                  <a:srgbClr val="333333"/>
                </a:solidFill>
                <a:effectLst/>
                <a:latin typeface="+mn-lt"/>
              </a:rPr>
              <a:t>Sexual behaviours and exposure to HIV and other STIs in transgender men in Argentina</a:t>
            </a:r>
          </a:p>
          <a:p>
            <a:endParaRPr lang="en-GB" b="1" i="0" noProof="0" dirty="0">
              <a:solidFill>
                <a:srgbClr val="000000"/>
              </a:solidFill>
              <a:effectLst/>
              <a:latin typeface="+mn-lt"/>
            </a:endParaRPr>
          </a:p>
          <a:p>
            <a:r>
              <a:rPr lang="en-GB" b="1" i="0" noProof="0" dirty="0">
                <a:solidFill>
                  <a:srgbClr val="000000"/>
                </a:solidFill>
                <a:effectLst/>
                <a:latin typeface="+mn-lt"/>
              </a:rPr>
              <a:t>BACKGROUND</a:t>
            </a:r>
          </a:p>
          <a:p>
            <a:r>
              <a:rPr lang="en-GB" b="0" i="0" noProof="0" dirty="0">
                <a:solidFill>
                  <a:srgbClr val="000000"/>
                </a:solidFill>
                <a:effectLst/>
                <a:latin typeface="+mn-lt"/>
              </a:rPr>
              <a:t>Historically, transgender studies have focused on transgender women. In contrast, transgender masculinities have remained understudied, although limited research suggests they also are at risk of acquiring HIV. Thus, there is a need to identify sexual risk and preventive behaviours for HIV and other STIs in transgender masculinities.</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METHODS</a:t>
            </a:r>
          </a:p>
          <a:p>
            <a:r>
              <a:rPr lang="en-GB" b="0" i="0" noProof="0" dirty="0">
                <a:solidFill>
                  <a:srgbClr val="000000"/>
                </a:solidFill>
                <a:effectLst/>
                <a:latin typeface="+mn-lt"/>
              </a:rPr>
              <a:t>Data was collected from an online national survey, designed based on the results of a transgender masculinities focus group. The final draft was reviewed and approved by transgender masculinities activists. The survey was conducted from May to September 2019 through social media. It included questions regarding socio-demographics, gender identity and sexuality (e.g., attraction, behaviours).</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RESULTS</a:t>
            </a:r>
          </a:p>
          <a:p>
            <a:r>
              <a:rPr lang="en-GB" b="0" i="0" noProof="0" dirty="0">
                <a:solidFill>
                  <a:srgbClr val="000000"/>
                </a:solidFill>
                <a:effectLst/>
                <a:latin typeface="+mn-lt"/>
              </a:rPr>
              <a:t>From a total of 415 transgender masculinities, 50.1% self-identified as trans men, 20.7% as men, 15.4% as non-binary/genderfluid/agender/other and 13.7% as transmasculine. The median age was 23 (</a:t>
            </a:r>
            <a:r>
              <a:rPr lang="en-GB" b="0" i="0" noProof="0" dirty="0" err="1">
                <a:solidFill>
                  <a:srgbClr val="000000"/>
                </a:solidFill>
                <a:effectLst/>
                <a:latin typeface="+mn-lt"/>
              </a:rPr>
              <a:t>IQR</a:t>
            </a:r>
            <a:r>
              <a:rPr lang="en-GB" b="0" i="0" noProof="0" dirty="0">
                <a:solidFill>
                  <a:srgbClr val="000000"/>
                </a:solidFill>
                <a:effectLst/>
                <a:latin typeface="+mn-lt"/>
              </a:rPr>
              <a:t>: 19-27), 7.5% were foreign born and 74.2% completed secondary education. Regarding sexual orientation, 33.3% identified as heterosexual, 25.5% pansexual, 24% bisexual and 6.3% homosexual. In terms of sexual attraction, 47.7% was attracted to cisgender men, 82.4% to cisgender women, 52.5% to transgender men, 50.4% to transgender women and 47.7% to non-binary. In the previous month, 47% had had sex with cisgender women, 20% with cisgender men, 9.4% with transgender men, 6.8% with non-binary and 4.6% with transgender women. Additionally, 38.3% of transgender masculinities had used alcohol or drugs with their partners before or during sex. Only 52.4% reported using condoms, 4.7% dental dam and 42.4% nothing as regular preventive methods. Also, 17% had a history of transactional sex and only 58.3% used protection during these sexual relations. In their most recent sexual relation, 63.8% had not used protection, being the main reason, having been tested for HIV with their partner (42.3%).</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CONCLUSIONS</a:t>
            </a:r>
          </a:p>
          <a:p>
            <a:r>
              <a:rPr lang="en-GB" b="0" i="0" noProof="0" dirty="0">
                <a:solidFill>
                  <a:srgbClr val="000000"/>
                </a:solidFill>
                <a:effectLst/>
                <a:latin typeface="+mn-lt"/>
              </a:rPr>
              <a:t>Transgender masculinities reported a broad variability in sexual behaviours, including relationships with a high HIV-prevalence population. A high proportion of transgender masculinities engage in unprotected sex, suggesting increased levels of exposure to HIV and other STIs, usually neglected by prevention programmes and public policies. This initial evidence contributes to raising awareness and visibility on the exposure of transgender masculinities to HIV and STIs and on the need to design specific strategies targeting this population.</a:t>
            </a:r>
            <a:endParaRPr lang="en-GB" noProof="0"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6</a:t>
            </a:fld>
            <a:endParaRPr lang="en-GB"/>
          </a:p>
        </p:txBody>
      </p:sp>
    </p:spTree>
    <p:extLst>
      <p:ext uri="{BB962C8B-B14F-4D97-AF65-F5344CB8AC3E}">
        <p14:creationId xmlns:p14="http://schemas.microsoft.com/office/powerpoint/2010/main" val="273588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mn-lt"/>
              </a:rPr>
              <a:t>Effectiveness of the Sista2Sista Program on improving HIV and other sexual and reproductive health outcomes among vulnerable adolescent girls and young women in Zimbabwe</a:t>
            </a:r>
          </a:p>
          <a:p>
            <a:endParaRPr lang="en-US" b="0" i="0" dirty="0">
              <a:solidFill>
                <a:srgbClr val="000000"/>
              </a:solidFill>
              <a:effectLst/>
              <a:latin typeface="+mn-lt"/>
            </a:endParaRPr>
          </a:p>
          <a:p>
            <a:r>
              <a:rPr lang="en-US" b="0" i="0" dirty="0">
                <a:solidFill>
                  <a:srgbClr val="000000"/>
                </a:solidFill>
                <a:effectLst/>
                <a:latin typeface="+mn-lt"/>
              </a:rPr>
              <a:t>In Zimbabwe, adolescent girls and young women experience high rates of HIV infection, gender-based violence and other sexual and reproductive health challenges. They also face barriers to accessing health information, services and support. Adolescent girls and young women aged 15-24 years have an HIV incidence nearly four times that of their male peers (0.53% vs. 0.14%).</a:t>
            </a:r>
          </a:p>
          <a:p>
            <a:pPr marL="171450" indent="-171450">
              <a:buFontTx/>
              <a:buChar char="-"/>
            </a:pPr>
            <a:r>
              <a:rPr lang="en-US" b="0" i="0" dirty="0">
                <a:solidFill>
                  <a:srgbClr val="000000"/>
                </a:solidFill>
                <a:effectLst/>
                <a:latin typeface="+mn-lt"/>
              </a:rPr>
              <a:t>Only 58.2% of HIV-positive adolescent girls and young women have accessed HIV testing services and are aware of their status. </a:t>
            </a:r>
          </a:p>
          <a:p>
            <a:pPr marL="171450" indent="-171450">
              <a:buFontTx/>
              <a:buChar char="-"/>
            </a:pPr>
            <a:r>
              <a:rPr lang="en-US" b="0" i="0" dirty="0">
                <a:solidFill>
                  <a:srgbClr val="000000"/>
                </a:solidFill>
                <a:effectLst/>
                <a:latin typeface="+mn-lt"/>
              </a:rPr>
              <a:t>Just 12.1% of adolescent girls aged 15-19 years use a modern method of family planning. By age 19 years, nearly half of the girls (48.3%) have begun childbearing.</a:t>
            </a:r>
          </a:p>
          <a:p>
            <a:pPr marL="171450" indent="-171450">
              <a:buFontTx/>
              <a:buChar char="-"/>
            </a:pPr>
            <a:r>
              <a:rPr lang="en-US" b="0" i="0" dirty="0">
                <a:solidFill>
                  <a:srgbClr val="000000"/>
                </a:solidFill>
                <a:effectLst/>
                <a:latin typeface="+mn-lt"/>
              </a:rPr>
              <a:t>9.5% of adolescent girls aged 15-19 years and 13.7% of young women and 20-24 years have experienced sexual violence at some point in their life. Yet fewer than 1/10 report it to a formal source. </a:t>
            </a:r>
          </a:p>
          <a:p>
            <a:pPr marL="171450" indent="-171450">
              <a:buFontTx/>
              <a:buChar char="-"/>
            </a:pPr>
            <a:r>
              <a:rPr lang="en-US" b="0" i="0" dirty="0">
                <a:solidFill>
                  <a:srgbClr val="000000"/>
                </a:solidFill>
                <a:effectLst/>
                <a:latin typeface="+mn-lt"/>
              </a:rPr>
              <a:t>Although child marriage is declining, about a third of adolescent girls and young women are still married before their 18</a:t>
            </a:r>
            <a:r>
              <a:rPr lang="en-US" b="0" i="0" baseline="0" dirty="0">
                <a:solidFill>
                  <a:srgbClr val="000000"/>
                </a:solidFill>
                <a:effectLst/>
                <a:latin typeface="+mn-lt"/>
              </a:rPr>
              <a:t>th</a:t>
            </a:r>
            <a:r>
              <a:rPr lang="en-US" b="0" i="0" dirty="0">
                <a:solidFill>
                  <a:srgbClr val="000000"/>
                </a:solidFill>
                <a:effectLst/>
                <a:latin typeface="+mn-lt"/>
              </a:rPr>
              <a:t> birthday.</a:t>
            </a:r>
          </a:p>
          <a:p>
            <a:pPr marL="171450" indent="-171450">
              <a:buFontTx/>
              <a:buChar cha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In 2013, the Ministry of Health and Child Care partnered with the United Nations Population Fund to design and implement the Sista2Sista Program. Sista2Sista is a structured peer group behavioral intervention aimed at improving health outcomes among vulnerable in- and out-of-school adolescent girls and young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Clubs are organized by age, grouping girls aged 10-14 years, 15-19 years and 20-24 years. The clubs are led by female mentors. A total of 130 mentors run the Sista2Sista peer groups in 23 districts throughout Zimbabwe. Recently, with funding from the Global Fund, an additional 30 districts are implementing the </a:t>
            </a:r>
            <a:r>
              <a:rPr lang="en-US" b="0" i="0" dirty="0" err="1">
                <a:solidFill>
                  <a:srgbClr val="000000"/>
                </a:solidFill>
                <a:effectLst/>
                <a:latin typeface="+mn-lt"/>
              </a:rPr>
              <a:t>programme</a:t>
            </a:r>
            <a:r>
              <a:rPr lang="en-US" b="0" i="0" dirty="0">
                <a:solidFill>
                  <a:srgbClr val="000000"/>
                </a:solidFill>
                <a:effectLst/>
                <a:latin typeface="+mn-lt"/>
              </a:rPr>
              <a:t>, which is close to reaching national coverage.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Sista2Sista peer groups meet weekly over the course of one year, following a 40-exercise curriculum that is guided by a mentor’s manual. Girls who complete at least (75%) exercises are considered graduates of the </a:t>
            </a:r>
            <a:r>
              <a:rPr lang="en-US" b="0" i="0" dirty="0" err="1">
                <a:solidFill>
                  <a:srgbClr val="000000"/>
                </a:solidFill>
                <a:effectLst/>
                <a:latin typeface="+mn-lt"/>
              </a:rPr>
              <a:t>programme</a:t>
            </a:r>
            <a:r>
              <a:rPr lang="en-US" b="0" i="0" dirty="0">
                <a:solidFill>
                  <a:srgbClr val="000000"/>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different exercises focus on topics such as: self awareness; communication; gender and power; family planning; sexually transmitted infections; HIV; stigma and discrimination; menstrual health; cancer awareness; sexual and gender based violence; traditional and cultural practices ; consent; financial awareness. The exercise involves different kinds of learning techniques, including group storytelling, debate, song, interactive role play, visual representations and other appropriate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mn-lt"/>
              </a:rPr>
              <a:t>Programme</a:t>
            </a:r>
            <a:r>
              <a:rPr lang="en-US" b="0" i="0" dirty="0">
                <a:solidFill>
                  <a:srgbClr val="000000"/>
                </a:solidFill>
                <a:effectLst/>
                <a:latin typeface="+mn-lt"/>
              </a:rPr>
              <a:t> data was analyzed for 91,612 adolescent girls and young women aged 10-24 years who were enrolled in Sista2Sista in Zimbabwe from 2013 to 2019. Logistic regression was used to determine odds ratios (OR) with 95% confidence intervals (CI) and evaluate Sista2Sista Program exposure as a factor in the following variables, defined a priori: HIV testing, marriage, school attendance, family planning, pregnancy and reported sexual abuse. A total of 4,612 Sista2sista graduates were followed up one year later to assess the sustainability of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Compared with those with fewer than 30 exercises, graduates were more likely to take an HIV test (2.78 OR, 95% CI 2.52-3.10), less likely to get married (0.63 OR, 95% CI 0.55-0.73) and less likely to drop out of school (0.60 OR, 95% CI 0.53-0.69). At higher thresholds of </a:t>
            </a:r>
            <a:r>
              <a:rPr lang="en-US" b="0" i="0" dirty="0" err="1">
                <a:solidFill>
                  <a:srgbClr val="000000"/>
                </a:solidFill>
                <a:effectLst/>
                <a:latin typeface="+mn-lt"/>
              </a:rPr>
              <a:t>programme</a:t>
            </a:r>
            <a:r>
              <a:rPr lang="en-US" b="0" i="0" dirty="0">
                <a:solidFill>
                  <a:srgbClr val="000000"/>
                </a:solidFill>
                <a:effectLst/>
                <a:latin typeface="+mn-lt"/>
              </a:rPr>
              <a:t> completion, additional positive outcomes were observed. Participants who completed all 40 exercises were more likely to go back to school (1.41 OR, 95% CI 1.18-1.69), report the use a family planning method (1.38 OR, 95% CI 1.21-1.56), and come forward to report sexual abuse (1.76 OR, 95% CI 1.17-2.66). They were also less likely to become pregnant as adolescents (0.41 OR, 95% CI 0.24-0.72). Participants who benefited from individual counselling sessions were more likely to graduate from the </a:t>
            </a:r>
            <a:r>
              <a:rPr lang="en-US" b="0" i="0" dirty="0" err="1">
                <a:solidFill>
                  <a:srgbClr val="000000"/>
                </a:solidFill>
                <a:effectLst/>
                <a:latin typeface="+mn-lt"/>
              </a:rPr>
              <a:t>programme</a:t>
            </a:r>
            <a:r>
              <a:rPr lang="en-US" b="0" i="0" dirty="0">
                <a:solidFill>
                  <a:srgbClr val="000000"/>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Sista2Sista Program had a positive effect on a range of HIV and other sexual and reproductive health outcomes among vulnerable adolescent girls and young women in Zimbabwe. Strategies to retain participants in the </a:t>
            </a:r>
            <a:r>
              <a:rPr lang="en-US" b="0" i="0" dirty="0" err="1">
                <a:solidFill>
                  <a:srgbClr val="000000"/>
                </a:solidFill>
                <a:effectLst/>
                <a:latin typeface="+mn-lt"/>
              </a:rPr>
              <a:t>programme</a:t>
            </a:r>
            <a:r>
              <a:rPr lang="en-US" b="0" i="0" dirty="0">
                <a:solidFill>
                  <a:srgbClr val="000000"/>
                </a:solidFill>
                <a:effectLst/>
                <a:latin typeface="+mn-lt"/>
              </a:rPr>
              <a:t> for longer should be explored. These might include layering structural elements into the </a:t>
            </a:r>
            <a:r>
              <a:rPr lang="en-US" b="0" i="0" dirty="0" err="1">
                <a:solidFill>
                  <a:srgbClr val="000000"/>
                </a:solidFill>
                <a:effectLst/>
                <a:latin typeface="+mn-lt"/>
              </a:rPr>
              <a:t>programme</a:t>
            </a:r>
            <a:r>
              <a:rPr lang="en-US" b="0" i="0" dirty="0">
                <a:solidFill>
                  <a:srgbClr val="000000"/>
                </a:solidFill>
                <a:effectLst/>
                <a:latin typeface="+mn-lt"/>
              </a:rPr>
              <a:t> (e.g., school support), as well as intensifying individual counselling.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mn-lt"/>
              </a:rPr>
              <a:t>UNFPA</a:t>
            </a:r>
            <a:r>
              <a:rPr lang="en-US" b="0" i="0" dirty="0">
                <a:solidFill>
                  <a:srgbClr val="000000"/>
                </a:solidFill>
                <a:effectLst/>
                <a:latin typeface="+mn-lt"/>
              </a:rPr>
              <a:t> and its partners followed up with 4,612 Sista2Sista graduates (mean age: 15.4 years) from December 2018 to March 2020. The majority (73.7%) of Sista2Sista graduates were students; 6.9% were a paid employee, vendor, running their own business or self-employed in a family business. Those who were formally employed were far more likely to use a family planning method (27.9%) than those who were not (8.7%).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Sista2Sista Program is an effective behavioral intervention for improving HIV and other sexual and reproductive health outcomes in Zimbabwe. HIV testing update, marriage, school attendance, family planning, pregnancy and reporting sexual abuse were all positively affected by </a:t>
            </a:r>
            <a:r>
              <a:rPr lang="en-US" b="0" i="0" dirty="0" err="1">
                <a:solidFill>
                  <a:srgbClr val="000000"/>
                </a:solidFill>
                <a:effectLst/>
                <a:latin typeface="+mn-lt"/>
              </a:rPr>
              <a:t>programme</a:t>
            </a:r>
            <a:r>
              <a:rPr lang="en-US" b="0" i="0" dirty="0">
                <a:solidFill>
                  <a:srgbClr val="000000"/>
                </a:solidFill>
                <a:effectLst/>
                <a:latin typeface="+mn-lt"/>
              </a:rPr>
              <a:t> exposure. Better health outcomes were observed at higher thresholds of program completion. Augmenting the group exercises with individual sessions improved the livelihood of program completion. Outcomes related to school attendance and use of a family planning method were sustainable up to one year post-intervention.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Sista2Sista Program had a positive effect on a range of HIV and other sexual and reproductive health outcomes among vulnerable adolescent girls and young women in Zimbabwe. Strategies to retain participants in the </a:t>
            </a:r>
            <a:r>
              <a:rPr lang="en-US" b="0" i="0" dirty="0" err="1">
                <a:solidFill>
                  <a:srgbClr val="000000"/>
                </a:solidFill>
                <a:effectLst/>
                <a:latin typeface="+mn-lt"/>
              </a:rPr>
              <a:t>programme</a:t>
            </a:r>
            <a:r>
              <a:rPr lang="en-US" b="0" i="0" dirty="0">
                <a:solidFill>
                  <a:srgbClr val="000000"/>
                </a:solidFill>
                <a:effectLst/>
                <a:latin typeface="+mn-lt"/>
              </a:rPr>
              <a:t> for longer should be explored. These might include layering structural elements into the </a:t>
            </a:r>
            <a:r>
              <a:rPr lang="en-US" b="0" i="0" dirty="0" err="1">
                <a:solidFill>
                  <a:srgbClr val="000000"/>
                </a:solidFill>
                <a:effectLst/>
                <a:latin typeface="+mn-lt"/>
              </a:rPr>
              <a:t>programme</a:t>
            </a:r>
            <a:r>
              <a:rPr lang="en-US" b="0" i="0" dirty="0">
                <a:solidFill>
                  <a:srgbClr val="000000"/>
                </a:solidFill>
                <a:effectLst/>
                <a:latin typeface="+mn-lt"/>
              </a:rPr>
              <a:t> (e.g., school support), as well as intensifying individual counselling.</a:t>
            </a:r>
          </a:p>
          <a:p>
            <a:pPr marL="0" indent="0">
              <a:buFontTx/>
              <a:buNone/>
            </a:pPr>
            <a:endParaRPr lang="en-GB"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7</a:t>
            </a:fld>
            <a:endParaRPr lang="en-GB"/>
          </a:p>
        </p:txBody>
      </p:sp>
    </p:spTree>
    <p:extLst>
      <p:ext uri="{BB962C8B-B14F-4D97-AF65-F5344CB8AC3E}">
        <p14:creationId xmlns:p14="http://schemas.microsoft.com/office/powerpoint/2010/main" val="309728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noProof="0" dirty="0">
                <a:solidFill>
                  <a:srgbClr val="333333"/>
                </a:solidFill>
                <a:effectLst/>
                <a:latin typeface="+mn-lt"/>
              </a:rPr>
              <a:t>Reproductive intentions among gay and bisexual men initiating PrEP in the Sustainable Health </a:t>
            </a:r>
            <a:r>
              <a:rPr lang="en-GB" b="1" i="0" noProof="0" dirty="0" err="1">
                <a:solidFill>
                  <a:srgbClr val="333333"/>
                </a:solidFill>
                <a:effectLst/>
                <a:latin typeface="+mn-lt"/>
              </a:rPr>
              <a:t>Center</a:t>
            </a:r>
            <a:r>
              <a:rPr lang="en-GB" b="1" i="0" noProof="0" dirty="0">
                <a:solidFill>
                  <a:srgbClr val="333333"/>
                </a:solidFill>
                <a:effectLst/>
                <a:latin typeface="+mn-lt"/>
              </a:rPr>
              <a:t> Implementation PrEP Pilot Study, United States, 2014-2016</a:t>
            </a:r>
          </a:p>
          <a:p>
            <a:endParaRPr lang="en-GB" b="1" i="0" noProof="0" dirty="0">
              <a:solidFill>
                <a:srgbClr val="000000"/>
              </a:solidFill>
              <a:effectLst/>
              <a:latin typeface="+mn-lt"/>
            </a:endParaRPr>
          </a:p>
          <a:p>
            <a:r>
              <a:rPr lang="en-GB" b="1" i="0" noProof="0" dirty="0">
                <a:solidFill>
                  <a:srgbClr val="000000"/>
                </a:solidFill>
                <a:effectLst/>
                <a:latin typeface="+mn-lt"/>
              </a:rPr>
              <a:t>BACKGROUND</a:t>
            </a:r>
          </a:p>
          <a:p>
            <a:r>
              <a:rPr lang="en-GB" b="0" i="0" noProof="0" dirty="0">
                <a:solidFill>
                  <a:srgbClr val="000000"/>
                </a:solidFill>
                <a:effectLst/>
                <a:latin typeface="+mn-lt"/>
              </a:rPr>
              <a:t>The use of HIV pre-exposure prophylaxis (PrEP) by a partner without HIV can reduce the risk of sexual HIV transmission. PrEP use does not adversely affect male fertility or pregnancy outcomes, and a man's reproductive intentions might influence PrEP use during condomless sex while attempting conception with a partner who has HIV. Studies have assessed PrEP use and reproductive intentions among HIV-negative women. Few studies have examined the reproductive intentions of HIV-negative gay and bisexual men. We assessed reproductive intentions and associated correlates among gay and bisexual men enrolled in the Sustainable Health </a:t>
            </a:r>
            <a:r>
              <a:rPr lang="en-GB" b="0" i="0" noProof="0" dirty="0" err="1">
                <a:solidFill>
                  <a:srgbClr val="000000"/>
                </a:solidFill>
                <a:effectLst/>
                <a:latin typeface="+mn-lt"/>
              </a:rPr>
              <a:t>Center</a:t>
            </a:r>
            <a:r>
              <a:rPr lang="en-GB" b="0" i="0" noProof="0" dirty="0">
                <a:solidFill>
                  <a:srgbClr val="000000"/>
                </a:solidFill>
                <a:effectLst/>
                <a:latin typeface="+mn-lt"/>
              </a:rPr>
              <a:t> Implementation PrEP Pilot (SHIPP) study.</a:t>
            </a:r>
          </a:p>
          <a:p>
            <a:endParaRPr lang="en-GB" b="1" i="0" noProof="0" dirty="0">
              <a:solidFill>
                <a:srgbClr val="000000"/>
              </a:solidFill>
              <a:effectLst/>
              <a:latin typeface="+mn-lt"/>
            </a:endParaRPr>
          </a:p>
          <a:p>
            <a:r>
              <a:rPr lang="en-GB" b="1" i="0" noProof="0" dirty="0">
                <a:solidFill>
                  <a:srgbClr val="000000"/>
                </a:solidFill>
                <a:effectLst/>
                <a:latin typeface="+mn-lt"/>
              </a:rPr>
              <a:t>METHODS</a:t>
            </a:r>
          </a:p>
          <a:p>
            <a:r>
              <a:rPr lang="en-GB" b="0" i="0" noProof="0" dirty="0">
                <a:solidFill>
                  <a:srgbClr val="000000"/>
                </a:solidFill>
                <a:effectLst/>
                <a:latin typeface="+mn-lt"/>
              </a:rPr>
              <a:t>We analysed baseline data from men who self-identified as gay or bisexual (n=1,275) who participated in the SHIPP study. SHIPP was a prospective cohort study of PrEP implementation in five community health centres in Chicago, Jackson, Philadelphia and Washington DC conducted from 2014 to 2016. Participants completed audio computer-assisted self-interviews that queried intentions to have a child in the future, sexual orientation, whether they previously fathered a child, marital status, HIV status of their sexual partner(s) and condom use. We estimated the association between </a:t>
            </a:r>
            <a:r>
              <a:rPr lang="en-US" b="0" i="0" dirty="0">
                <a:solidFill>
                  <a:srgbClr val="000000"/>
                </a:solidFill>
                <a:effectLst/>
                <a:latin typeface="+mn-lt"/>
              </a:rPr>
              <a:t>gay and bisexual men’s</a:t>
            </a:r>
            <a:r>
              <a:rPr lang="en-GB" b="0" i="0" noProof="0" dirty="0">
                <a:solidFill>
                  <a:srgbClr val="000000"/>
                </a:solidFill>
                <a:effectLst/>
                <a:latin typeface="+mn-lt"/>
              </a:rPr>
              <a:t> reproductive intentions and their characteristics using Poisson regression models and calculated unadjusted and adjusted prevalence ratios (</a:t>
            </a:r>
            <a:r>
              <a:rPr lang="en-GB" b="0" i="0" noProof="0" dirty="0" err="1">
                <a:solidFill>
                  <a:srgbClr val="000000"/>
                </a:solidFill>
                <a:effectLst/>
                <a:latin typeface="+mn-lt"/>
              </a:rPr>
              <a:t>aPR</a:t>
            </a:r>
            <a:r>
              <a:rPr lang="en-GB" b="0" i="0" noProof="0" dirty="0">
                <a:solidFill>
                  <a:srgbClr val="000000"/>
                </a:solidFill>
                <a:effectLst/>
                <a:latin typeface="+mn-lt"/>
              </a:rPr>
              <a:t>) with 95% confidence intervals (CI).</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RESULTS</a:t>
            </a:r>
          </a:p>
          <a:p>
            <a:r>
              <a:rPr lang="en-GB" b="0" i="0" noProof="0" dirty="0">
                <a:solidFill>
                  <a:srgbClr val="000000"/>
                </a:solidFill>
                <a:effectLst/>
                <a:latin typeface="+mn-lt"/>
              </a:rPr>
              <a:t>Approximately 46.6% (n=594) of </a:t>
            </a:r>
            <a:r>
              <a:rPr lang="en-US" b="0" i="0" dirty="0">
                <a:solidFill>
                  <a:srgbClr val="000000"/>
                </a:solidFill>
                <a:effectLst/>
                <a:latin typeface="+mn-lt"/>
              </a:rPr>
              <a:t>gay and bisexual men</a:t>
            </a:r>
            <a:r>
              <a:rPr lang="en-GB" b="0" i="0" noProof="0" dirty="0">
                <a:solidFill>
                  <a:srgbClr val="000000"/>
                </a:solidFill>
                <a:effectLst/>
                <a:latin typeface="+mn-lt"/>
              </a:rPr>
              <a:t> indicated their intentions to have a child in the future. Black/non-Hispanic (</a:t>
            </a:r>
            <a:r>
              <a:rPr lang="en-GB" b="0" i="0" noProof="0" dirty="0" err="1">
                <a:solidFill>
                  <a:srgbClr val="000000"/>
                </a:solidFill>
                <a:effectLst/>
                <a:latin typeface="+mn-lt"/>
              </a:rPr>
              <a:t>aPR</a:t>
            </a:r>
            <a:r>
              <a:rPr lang="en-GB" b="0" i="0" noProof="0" dirty="0">
                <a:solidFill>
                  <a:srgbClr val="000000"/>
                </a:solidFill>
                <a:effectLst/>
                <a:latin typeface="+mn-lt"/>
              </a:rPr>
              <a:t>=1.40; 95% CI 1.10, 1.78) and other/non-Hispanic </a:t>
            </a:r>
            <a:r>
              <a:rPr lang="en-US" b="0" i="0" dirty="0">
                <a:solidFill>
                  <a:srgbClr val="000000"/>
                </a:solidFill>
                <a:effectLst/>
                <a:latin typeface="+mn-lt"/>
              </a:rPr>
              <a:t>gay and bisexual men</a:t>
            </a:r>
            <a:r>
              <a:rPr lang="en-GB" b="0" i="0" noProof="0" dirty="0">
                <a:solidFill>
                  <a:srgbClr val="000000"/>
                </a:solidFill>
                <a:effectLst/>
                <a:latin typeface="+mn-lt"/>
              </a:rPr>
              <a:t> of colour (</a:t>
            </a:r>
            <a:r>
              <a:rPr lang="en-GB" b="0" i="0" noProof="0" dirty="0" err="1">
                <a:solidFill>
                  <a:srgbClr val="000000"/>
                </a:solidFill>
                <a:effectLst/>
                <a:latin typeface="+mn-lt"/>
              </a:rPr>
              <a:t>aPR</a:t>
            </a:r>
            <a:r>
              <a:rPr lang="en-GB" b="0" i="0" noProof="0" dirty="0">
                <a:solidFill>
                  <a:srgbClr val="000000"/>
                </a:solidFill>
                <a:effectLst/>
                <a:latin typeface="+mn-lt"/>
              </a:rPr>
              <a:t>=1.40; 95% CI 1.01, 1.93) were more likely to report intentions to have a child in the future. Respondents were less likely to report intentions to have a child in the future as age increased (30-39 years, </a:t>
            </a:r>
            <a:r>
              <a:rPr lang="en-GB" b="0" i="0" noProof="0" dirty="0" err="1">
                <a:solidFill>
                  <a:srgbClr val="000000"/>
                </a:solidFill>
                <a:effectLst/>
                <a:latin typeface="+mn-lt"/>
              </a:rPr>
              <a:t>aPR</a:t>
            </a:r>
            <a:r>
              <a:rPr lang="en-GB" b="0" i="0" noProof="0" dirty="0">
                <a:solidFill>
                  <a:srgbClr val="000000"/>
                </a:solidFill>
                <a:effectLst/>
                <a:latin typeface="+mn-lt"/>
              </a:rPr>
              <a:t>=0.80, 95% CI 0.64, 0.99; 40-49 years, </a:t>
            </a:r>
            <a:r>
              <a:rPr lang="en-GB" b="0" i="0" noProof="0" dirty="0" err="1">
                <a:solidFill>
                  <a:srgbClr val="000000"/>
                </a:solidFill>
                <a:effectLst/>
                <a:latin typeface="+mn-lt"/>
              </a:rPr>
              <a:t>aPR</a:t>
            </a:r>
            <a:r>
              <a:rPr lang="en-GB" b="0" i="0" noProof="0" dirty="0">
                <a:solidFill>
                  <a:srgbClr val="000000"/>
                </a:solidFill>
                <a:effectLst/>
                <a:latin typeface="+mn-lt"/>
              </a:rPr>
              <a:t>=0.49, 95% CI 0.33, 0.72; 50+ years, </a:t>
            </a:r>
            <a:r>
              <a:rPr lang="en-GB" b="0" i="0" noProof="0" dirty="0" err="1">
                <a:solidFill>
                  <a:srgbClr val="000000"/>
                </a:solidFill>
                <a:effectLst/>
                <a:latin typeface="+mn-lt"/>
              </a:rPr>
              <a:t>aPR</a:t>
            </a:r>
            <a:r>
              <a:rPr lang="en-GB" b="0" i="0" noProof="0" dirty="0">
                <a:solidFill>
                  <a:srgbClr val="000000"/>
                </a:solidFill>
                <a:effectLst/>
                <a:latin typeface="+mn-lt"/>
              </a:rPr>
              <a:t>=0.07, 95% CI 0.02, 0.21).</a:t>
            </a:r>
            <a:r>
              <a:rPr lang="en-GB" noProof="0" dirty="0">
                <a:latin typeface="+mn-lt"/>
              </a:rPr>
              <a:t/>
            </a:r>
            <a:br>
              <a:rPr lang="en-GB" noProof="0" dirty="0">
                <a:latin typeface="+mn-lt"/>
              </a:rPr>
            </a:br>
            <a:endParaRPr lang="en-GB" noProof="0" dirty="0">
              <a:latin typeface="+mn-lt"/>
            </a:endParaRPr>
          </a:p>
          <a:p>
            <a:r>
              <a:rPr lang="en-GB" b="1" i="0" noProof="0" dirty="0">
                <a:solidFill>
                  <a:srgbClr val="000000"/>
                </a:solidFill>
                <a:effectLst/>
                <a:latin typeface="+mn-lt"/>
              </a:rPr>
              <a:t>CONCLUSIONS</a:t>
            </a:r>
          </a:p>
          <a:p>
            <a:r>
              <a:rPr lang="en-GB" b="0" i="0" noProof="0" dirty="0">
                <a:solidFill>
                  <a:srgbClr val="000000"/>
                </a:solidFill>
                <a:effectLst/>
                <a:latin typeface="+mn-lt"/>
              </a:rPr>
              <a:t>Nearly half of respondents reported intentions to have a child in the future. G</a:t>
            </a:r>
            <a:r>
              <a:rPr lang="en-US" b="0" i="0" dirty="0">
                <a:solidFill>
                  <a:srgbClr val="000000"/>
                </a:solidFill>
                <a:effectLst/>
                <a:latin typeface="+mn-lt"/>
              </a:rPr>
              <a:t>ay and bisexual men</a:t>
            </a:r>
            <a:r>
              <a:rPr lang="en-GB" b="0" i="0" noProof="0" dirty="0">
                <a:solidFill>
                  <a:srgbClr val="000000"/>
                </a:solidFill>
                <a:effectLst/>
                <a:latin typeface="+mn-lt"/>
              </a:rPr>
              <a:t> of colour were more likely to report intentions to have a child in the future. Healthcare providers offering PrEP to </a:t>
            </a:r>
            <a:r>
              <a:rPr lang="en-US" b="0" i="0" dirty="0">
                <a:solidFill>
                  <a:srgbClr val="000000"/>
                </a:solidFill>
                <a:effectLst/>
                <a:latin typeface="+mn-lt"/>
              </a:rPr>
              <a:t>gay and bisexual men</a:t>
            </a:r>
            <a:r>
              <a:rPr lang="en-GB" b="0" i="0" noProof="0" dirty="0">
                <a:solidFill>
                  <a:srgbClr val="000000"/>
                </a:solidFill>
                <a:effectLst/>
                <a:latin typeface="+mn-lt"/>
              </a:rPr>
              <a:t> of colour at increased risk for HIV acquisition should assess their reproductive intentions and incorporate family planning counselling into their healthcare when indicated.</a:t>
            </a:r>
            <a:endParaRPr lang="en-GB" noProof="0"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8</a:t>
            </a:fld>
            <a:endParaRPr lang="en-GB"/>
          </a:p>
        </p:txBody>
      </p:sp>
    </p:spTree>
    <p:extLst>
      <p:ext uri="{BB962C8B-B14F-4D97-AF65-F5344CB8AC3E}">
        <p14:creationId xmlns:p14="http://schemas.microsoft.com/office/powerpoint/2010/main" val="413044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333333"/>
                </a:solidFill>
                <a:effectLst/>
                <a:latin typeface="+mn-lt"/>
              </a:rPr>
              <a:t>Harmonization of the legal environment on adolescent sexual and reproductive health and rights in East and </a:t>
            </a:r>
            <a:r>
              <a:rPr lang="en-US" b="1" i="0" dirty="0" smtClean="0">
                <a:solidFill>
                  <a:srgbClr val="333333"/>
                </a:solidFill>
                <a:effectLst/>
                <a:latin typeface="+mn-lt"/>
              </a:rPr>
              <a:t>Southern </a:t>
            </a:r>
            <a:r>
              <a:rPr lang="en-US" b="1" i="0" dirty="0">
                <a:solidFill>
                  <a:srgbClr val="333333"/>
                </a:solidFill>
                <a:effectLst/>
                <a:latin typeface="+mn-lt"/>
              </a:rPr>
              <a:t>Africa</a:t>
            </a:r>
          </a:p>
          <a:p>
            <a:pPr algn="l">
              <a:buFont typeface="Arial" panose="020B0604020202020204" pitchFamily="34" charset="0"/>
              <a:buNone/>
            </a:pPr>
            <a:endParaRPr lang="en-US" b="1" i="0" dirty="0">
              <a:solidFill>
                <a:srgbClr val="000000"/>
              </a:solidFill>
              <a:effectLst/>
              <a:latin typeface="+mn-lt"/>
            </a:endParaRPr>
          </a:p>
          <a:p>
            <a:pPr algn="l">
              <a:buFont typeface="Arial" panose="020B0604020202020204" pitchFamily="34" charset="0"/>
              <a:buNone/>
            </a:pPr>
            <a:r>
              <a:rPr lang="en-US" b="1" i="0" dirty="0">
                <a:solidFill>
                  <a:srgbClr val="000000"/>
                </a:solidFill>
                <a:effectLst/>
                <a:latin typeface="+mn-lt"/>
              </a:rPr>
              <a:t>BACKGROUND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mn-lt"/>
              </a:rPr>
              <a:t>The aim of the study commissioned by UNFPA and conducted by the University of Pretoria was to assess the progress in laws, policies and other related sources that directly or indirectly either impede or enable </a:t>
            </a:r>
            <a:r>
              <a:rPr lang="en-GB" sz="1200" b="0" i="0"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dolescent sexual and reproductive health and rights (</a:t>
            </a:r>
            <a:r>
              <a:rPr lang="en-US" b="0" i="0" dirty="0" smtClean="0">
                <a:solidFill>
                  <a:srgbClr val="000000"/>
                </a:solidFill>
                <a:effectLst/>
                <a:latin typeface="+mn-lt"/>
              </a:rPr>
              <a:t>ASRHR). </a:t>
            </a:r>
            <a:r>
              <a:rPr lang="en-US" b="0" i="0" dirty="0">
                <a:solidFill>
                  <a:srgbClr val="000000"/>
                </a:solidFill>
                <a:effectLst/>
                <a:latin typeface="+mn-lt"/>
              </a:rPr>
              <a:t>The study measures the legal provisions of the East and </a:t>
            </a:r>
            <a:r>
              <a:rPr lang="en-US" b="0" i="0" dirty="0" smtClean="0">
                <a:solidFill>
                  <a:srgbClr val="000000"/>
                </a:solidFill>
                <a:effectLst/>
                <a:latin typeface="+mn-lt"/>
              </a:rPr>
              <a:t>Southern</a:t>
            </a:r>
            <a:r>
              <a:rPr lang="en-US" b="0" i="0" baseline="0" dirty="0" smtClean="0">
                <a:solidFill>
                  <a:srgbClr val="000000"/>
                </a:solidFill>
                <a:effectLst/>
                <a:latin typeface="+mn-lt"/>
              </a:rPr>
              <a:t> </a:t>
            </a:r>
            <a:r>
              <a:rPr lang="en-US" b="0" i="0" dirty="0" smtClean="0">
                <a:solidFill>
                  <a:srgbClr val="000000"/>
                </a:solidFill>
                <a:effectLst/>
                <a:latin typeface="+mn-lt"/>
              </a:rPr>
              <a:t>Africa </a:t>
            </a:r>
            <a:r>
              <a:rPr lang="en-US" b="0" i="0" dirty="0">
                <a:solidFill>
                  <a:srgbClr val="000000"/>
                </a:solidFill>
                <a:effectLst/>
                <a:latin typeface="+mn-lt"/>
              </a:rPr>
              <a:t>countries (ESA) against international, continental and regional treaties and commitments.</a:t>
            </a:r>
            <a:r>
              <a:rPr lang="en-US" dirty="0">
                <a:latin typeface="+mn-lt"/>
              </a:rPr>
              <a:t/>
            </a:r>
            <a:br>
              <a:rPr lang="en-US" dirty="0">
                <a:latin typeface="+mn-lt"/>
              </a:rPr>
            </a:br>
            <a:endParaRPr lang="en-US" dirty="0">
              <a:latin typeface="+mn-lt"/>
            </a:endParaRPr>
          </a:p>
          <a:p>
            <a:pPr algn="l">
              <a:buFont typeface="Arial" panose="020B0604020202020204" pitchFamily="34" charset="0"/>
              <a:buNone/>
            </a:pPr>
            <a:r>
              <a:rPr lang="en-US" b="1" i="0" dirty="0">
                <a:solidFill>
                  <a:srgbClr val="000000"/>
                </a:solidFill>
                <a:effectLst/>
                <a:latin typeface="+mn-lt"/>
              </a:rPr>
              <a:t>METHODS</a:t>
            </a:r>
          </a:p>
          <a:p>
            <a:pPr algn="l">
              <a:buFont typeface="Arial" panose="020B0604020202020204" pitchFamily="34" charset="0"/>
              <a:buNone/>
            </a:pPr>
            <a:r>
              <a:rPr lang="en-US" b="0" i="0" dirty="0">
                <a:solidFill>
                  <a:srgbClr val="000000"/>
                </a:solidFill>
                <a:effectLst/>
                <a:latin typeface="+mn-lt"/>
              </a:rPr>
              <a:t>The legal review was conducted through a detailed perusal of various laws and policies in 23 ESA countries, as well as through the study of other sources that set out the legal environment for ASRHR in the relevant countries. The legislative and policy provisions that impact on ASRHR are varied and the desktop review identified 10 themes of relevant laws and policies to guide the assessment.</a:t>
            </a:r>
            <a:r>
              <a:rPr lang="en-US" dirty="0">
                <a:latin typeface="+mn-lt"/>
              </a:rPr>
              <a:t/>
            </a:r>
            <a:br>
              <a:rPr lang="en-US" dirty="0">
                <a:latin typeface="+mn-lt"/>
              </a:rPr>
            </a:br>
            <a:endParaRPr lang="en-US" dirty="0">
              <a:latin typeface="+mn-lt"/>
            </a:endParaRPr>
          </a:p>
          <a:p>
            <a:pPr algn="l">
              <a:buFont typeface="Arial" panose="020B0604020202020204" pitchFamily="34" charset="0"/>
              <a:buNone/>
            </a:pPr>
            <a:r>
              <a:rPr lang="en-US" b="1" i="0" dirty="0">
                <a:solidFill>
                  <a:srgbClr val="000000"/>
                </a:solidFill>
                <a:effectLst/>
                <a:latin typeface="+mn-lt"/>
              </a:rPr>
              <a:t>RESULTS</a:t>
            </a:r>
          </a:p>
          <a:p>
            <a:pPr algn="l">
              <a:buFont typeface="Arial" panose="020B0604020202020204" pitchFamily="34" charset="0"/>
              <a:buNone/>
            </a:pPr>
            <a:r>
              <a:rPr lang="en-US" b="0" i="0" dirty="0">
                <a:solidFill>
                  <a:srgbClr val="000000"/>
                </a:solidFill>
                <a:effectLst/>
                <a:latin typeface="+mn-lt"/>
              </a:rPr>
              <a:t>The study captured a number of relevant findings negatively impacting on ASRHR. To mention a few:</a:t>
            </a:r>
          </a:p>
          <a:p>
            <a:pPr marL="171450" indent="-171450" algn="l">
              <a:buFont typeface="Arial" panose="020B0604020202020204" pitchFamily="34" charset="0"/>
              <a:buChar char="•"/>
            </a:pPr>
            <a:r>
              <a:rPr lang="en-US" b="0" i="0" dirty="0">
                <a:solidFill>
                  <a:srgbClr val="000000"/>
                </a:solidFill>
                <a:effectLst/>
                <a:latin typeface="+mn-lt"/>
              </a:rPr>
              <a:t>All ESA countries do not have clear provisions that set the minimum age of consent to sexual activity in legislation.</a:t>
            </a:r>
          </a:p>
          <a:p>
            <a:pPr marL="171450" indent="-171450" algn="l">
              <a:buFont typeface="Arial" panose="020B0604020202020204" pitchFamily="34" charset="0"/>
              <a:buChar char="•"/>
            </a:pPr>
            <a:r>
              <a:rPr lang="en-US" b="0" i="0" dirty="0">
                <a:solidFill>
                  <a:srgbClr val="000000"/>
                </a:solidFill>
                <a:effectLst/>
                <a:latin typeface="+mn-lt"/>
              </a:rPr>
              <a:t>All 23 countries have set ages of consent to marriage. However, there is disharmony between the legislative provisions and international standards and between statutory and customary law provisions.</a:t>
            </a:r>
          </a:p>
          <a:p>
            <a:pPr marL="171450" indent="-171450" algn="l">
              <a:buFont typeface="Arial" panose="020B0604020202020204" pitchFamily="34" charset="0"/>
              <a:buChar char="•"/>
            </a:pPr>
            <a:r>
              <a:rPr lang="en-US" b="0" i="0" dirty="0">
                <a:solidFill>
                  <a:srgbClr val="000000"/>
                </a:solidFill>
                <a:effectLst/>
                <a:latin typeface="+mn-lt"/>
              </a:rPr>
              <a:t>The ages of consent to access HIV services are in the majority of the countries not provided for in laws; in some countries, however, the ages are provided for in policies.</a:t>
            </a:r>
          </a:p>
          <a:p>
            <a:pPr marL="171450" indent="-171450" algn="l">
              <a:buFont typeface="Arial" panose="020B0604020202020204" pitchFamily="34" charset="0"/>
              <a:buChar char="•"/>
            </a:pPr>
            <a:r>
              <a:rPr lang="en-US" b="0" i="0" dirty="0">
                <a:solidFill>
                  <a:srgbClr val="000000"/>
                </a:solidFill>
                <a:effectLst/>
                <a:latin typeface="+mn-lt"/>
              </a:rPr>
              <a:t>Sexual diversity is not recognized in the majority of the ESA countries and this is evident from legislative provisions that still criminalize sexual activity between men (variously referred to as acts against the order of nature, or unnatural acts).</a:t>
            </a:r>
          </a:p>
          <a:p>
            <a:pPr marL="171450" indent="-171450" algn="l">
              <a:buFont typeface="Arial" panose="020B0604020202020204" pitchFamily="34" charset="0"/>
              <a:buChar char="•"/>
            </a:pPr>
            <a:r>
              <a:rPr lang="en-US" b="0" i="0" dirty="0">
                <a:solidFill>
                  <a:srgbClr val="000000"/>
                </a:solidFill>
                <a:effectLst/>
                <a:latin typeface="+mn-lt"/>
              </a:rPr>
              <a:t>Although the majority of the ESA countries have provisions in their diverse policies indicating that CSE is key and should be implemented, only a handful appear to have CSE curricula in schools aligned to the international standards.</a:t>
            </a:r>
          </a:p>
          <a:p>
            <a:r>
              <a:rPr lang="en-US" dirty="0">
                <a:latin typeface="+mn-lt"/>
              </a:rPr>
              <a:t/>
            </a:r>
            <a:br>
              <a:rPr lang="en-US" dirty="0">
                <a:latin typeface="+mn-lt"/>
              </a:rPr>
            </a:br>
            <a:r>
              <a:rPr lang="en-US" b="1" i="0" dirty="0">
                <a:solidFill>
                  <a:srgbClr val="000000"/>
                </a:solidFill>
                <a:effectLst/>
                <a:latin typeface="+mn-lt"/>
              </a:rPr>
              <a:t>CONCLUSIONS</a:t>
            </a:r>
          </a:p>
          <a:p>
            <a:r>
              <a:rPr lang="en-US" b="0" i="0" dirty="0">
                <a:solidFill>
                  <a:srgbClr val="000000"/>
                </a:solidFill>
                <a:effectLst/>
                <a:latin typeface="+mn-lt"/>
              </a:rPr>
              <a:t>A particular challenge in the region is the coexistence of customary law, religious law and civil law. The harmonization of provisions directly influencing ASRHR must ensure that contradictions between laws and policies are removed and that the amended law is infused with the rights-based approach evident in the many of the policies.</a:t>
            </a:r>
            <a:endParaRPr lang="en-GB" dirty="0">
              <a:latin typeface="+mn-lt"/>
            </a:endParaRPr>
          </a:p>
        </p:txBody>
      </p:sp>
      <p:sp>
        <p:nvSpPr>
          <p:cNvPr id="4" name="Slide Number Placeholder 3"/>
          <p:cNvSpPr>
            <a:spLocks noGrp="1"/>
          </p:cNvSpPr>
          <p:nvPr>
            <p:ph type="sldNum" sz="quarter" idx="5"/>
          </p:nvPr>
        </p:nvSpPr>
        <p:spPr/>
        <p:txBody>
          <a:bodyPr/>
          <a:lstStyle/>
          <a:p>
            <a:fld id="{6FC7D159-9DD4-41A1-915D-943A0A890F2B}" type="slidenum">
              <a:rPr lang="en-GB" smtClean="0"/>
              <a:t>9</a:t>
            </a:fld>
            <a:endParaRPr lang="en-GB"/>
          </a:p>
        </p:txBody>
      </p:sp>
    </p:spTree>
    <p:extLst>
      <p:ext uri="{BB962C8B-B14F-4D97-AF65-F5344CB8AC3E}">
        <p14:creationId xmlns:p14="http://schemas.microsoft.com/office/powerpoint/2010/main" val="2663150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Rectangle 4"/>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0399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9" name="Picture 8">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8" name="Picture 7">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pic>
        <p:nvPicPr>
          <p:cNvPr id="10" name="Picture 9">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428"/>
            <a:ext cx="1372212" cy="801960"/>
          </a:xfrm>
          <a:prstGeom prst="rect">
            <a:avLst/>
          </a:prstGeom>
        </p:spPr>
      </p:pic>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reproductivehealth/universal-health-coverage-srhr-hiv-interventions/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srhintegration.org/"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familyplanning2020.org/resources/one-year-after-echo-integrating-health-services-time-covid" TargetMode="External"/><Relationship Id="rId4" Type="http://schemas.openxmlformats.org/officeDocument/2006/relationships/hyperlink" Target="https://eur03.safelinks.protection.outlook.com/?url=http://www.familyplanning2020.org/HIVintegration&amp;data=04|01|radka.serakova@iasociety.org|11c3ca8610e143fc7e4708d8a5c28f17|13f8fe7fc6804beea11663591d6bee32|0|0|637441603240860205|Unknown|TWFpbGZsb3d8eyJWIjoiMC4wLjAwMDAiLCJQIjoiV2luMzIiLCJBTiI6Ik1haWwiLCJXVCI6Mn0%3D|2000&amp;sdata=5ObB9QgNSBEsRW%2BdIVloB//WnPr/Xbyfi4zQJ0%2BfevA%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rogramme.aids2020.org/Abstract/Abstract/520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ogramme.aids2020.org/Programme/Session/4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rogramme.aids2020.org/Abstract/Abstract/896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Programme/Session/9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1457" y="137786"/>
            <a:ext cx="11318830" cy="6515105"/>
          </a:xfrm>
          <a:prstGeom prst="rect">
            <a:avLst/>
          </a:prstGeom>
        </p:spPr>
      </p:pic>
    </p:spTree>
    <p:extLst>
      <p:ext uri="{BB962C8B-B14F-4D97-AF65-F5344CB8AC3E}">
        <p14:creationId xmlns:p14="http://schemas.microsoft.com/office/powerpoint/2010/main" val="171260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dirty="0">
                <a:solidFill>
                  <a:srgbClr val="E0001B"/>
                </a:solidFill>
              </a:rPr>
              <a:t>Contents</a:t>
            </a:r>
          </a:p>
        </p:txBody>
      </p:sp>
      <p:sp>
        <p:nvSpPr>
          <p:cNvPr id="3" name="TextBox 2"/>
          <p:cNvSpPr txBox="1"/>
          <p:nvPr/>
        </p:nvSpPr>
        <p:spPr>
          <a:xfrm>
            <a:off x="762000" y="2233212"/>
            <a:ext cx="10668000" cy="1754326"/>
          </a:xfrm>
          <a:prstGeom prst="rect">
            <a:avLst/>
          </a:prstGeom>
          <a:noFill/>
        </p:spPr>
        <p:txBody>
          <a:bodyPr wrap="square" rtlCol="0">
            <a:spAutoFit/>
          </a:bodyPr>
          <a:lstStyle/>
          <a:p>
            <a:pPr algn="r"/>
            <a:r>
              <a:rPr lang="en-GB" dirty="0" smtClean="0">
                <a:latin typeface="Arial" panose="020B0604020202020204" pitchFamily="34" charset="0"/>
                <a:cs typeface="Arial" panose="020B0604020202020204" pitchFamily="34" charset="0"/>
              </a:rPr>
              <a:t>Introduction…………………………………………………………………………………………………..3</a:t>
            </a:r>
          </a:p>
          <a:p>
            <a:pPr algn="r"/>
            <a:r>
              <a:rPr lang="en-GB" dirty="0" smtClean="0">
                <a:latin typeface="Arial" panose="020B0604020202020204" pitchFamily="34" charset="0"/>
                <a:cs typeface="Arial" panose="020B0604020202020204" pitchFamily="34" charset="0"/>
              </a:rPr>
              <a:t>One </a:t>
            </a:r>
            <a:r>
              <a:rPr lang="en-GB" dirty="0">
                <a:latin typeface="Arial" panose="020B0604020202020204" pitchFamily="34" charset="0"/>
                <a:cs typeface="Arial" panose="020B0604020202020204" pitchFamily="34" charset="0"/>
              </a:rPr>
              <a:t>year after ECHO</a:t>
            </a:r>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Sexual </a:t>
            </a:r>
            <a:r>
              <a:rPr lang="en-GB" dirty="0" smtClean="0">
                <a:latin typeface="Arial" panose="020B0604020202020204" pitchFamily="34" charset="0"/>
                <a:cs typeface="Arial" panose="020B0604020202020204" pitchFamily="34" charset="0"/>
              </a:rPr>
              <a:t>behaviours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exposure to HIV in transgender men in </a:t>
            </a:r>
            <a:r>
              <a:rPr lang="en-US" dirty="0" smtClean="0">
                <a:latin typeface="Arial" panose="020B0604020202020204" pitchFamily="34" charset="0"/>
                <a:cs typeface="Arial" panose="020B0604020202020204" pitchFamily="34" charset="0"/>
              </a:rPr>
              <a:t>Argentina..</a:t>
            </a: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p>
            <a:pPr algn="r"/>
            <a:r>
              <a:rPr lang="en-GB" dirty="0">
                <a:latin typeface="Arial" panose="020B0604020202020204" pitchFamily="34" charset="0"/>
                <a:cs typeface="Arial" panose="020B0604020202020204" pitchFamily="34" charset="0"/>
              </a:rPr>
              <a:t>Sista2Sista Program in Zimbabwe</a:t>
            </a:r>
            <a:r>
              <a:rPr lang="en-GB" dirty="0" smtClean="0">
                <a:latin typeface="Arial" panose="020B0604020202020204" pitchFamily="34" charset="0"/>
                <a:cs typeface="Arial" panose="020B0604020202020204" pitchFamily="34" charset="0"/>
              </a:rPr>
              <a:t>..……………………………………………………………………….7</a:t>
            </a:r>
            <a:endParaRPr lang="en-GB"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Reproductive intentions among gay and bisexual men initiating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USA</a:t>
            </a:r>
            <a:r>
              <a:rPr lang="en-US" dirty="0" smtClean="0">
                <a:latin typeface="Arial" panose="020B0604020202020204" pitchFamily="34" charset="0"/>
                <a:cs typeface="Arial" panose="020B0604020202020204" pitchFamily="34" charset="0"/>
              </a:rPr>
              <a:t>…………………………8</a:t>
            </a:r>
            <a:endParaRPr lang="en-US"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The legal environment for adolescent SRHR in East </a:t>
            </a:r>
            <a:r>
              <a:rPr lang="en-US" dirty="0" smtClean="0">
                <a:latin typeface="Arial" panose="020B0604020202020204" pitchFamily="34" charset="0"/>
                <a:cs typeface="Arial" panose="020B0604020202020204" pitchFamily="34" charset="0"/>
              </a:rPr>
              <a:t>and Southern </a:t>
            </a:r>
            <a:r>
              <a:rPr lang="en-US" dirty="0">
                <a:latin typeface="Arial" panose="020B0604020202020204" pitchFamily="34" charset="0"/>
                <a:cs typeface="Arial" panose="020B0604020202020204" pitchFamily="34" charset="0"/>
              </a:rPr>
              <a:t>Africa</a:t>
            </a:r>
            <a:r>
              <a:rPr lang="en-GB" dirty="0" smtClean="0">
                <a:latin typeface="Arial" panose="020B0604020202020204" pitchFamily="34" charset="0"/>
                <a:cs typeface="Arial" panose="020B0604020202020204" pitchFamily="34" charset="0"/>
              </a:rPr>
              <a:t>……………………………9</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9B4A-7620-47CE-95CF-812DF5369903}"/>
              </a:ext>
            </a:extLst>
          </p:cNvPr>
          <p:cNvSpPr>
            <a:spLocks noGrp="1"/>
          </p:cNvSpPr>
          <p:nvPr>
            <p:ph type="title"/>
          </p:nvPr>
        </p:nvSpPr>
        <p:spPr>
          <a:xfrm>
            <a:off x="1679510" y="188640"/>
            <a:ext cx="8936104" cy="1143000"/>
          </a:xfrm>
        </p:spPr>
        <p:txBody>
          <a:bodyPr>
            <a:normAutofit/>
          </a:bodyPr>
          <a:lstStyle/>
          <a:p>
            <a:r>
              <a:rPr lang="en-US" sz="3600" b="1" dirty="0">
                <a:solidFill>
                  <a:srgbClr val="E0001B"/>
                </a:solidFill>
                <a:latin typeface="Arial"/>
                <a:cs typeface="Arial"/>
              </a:rPr>
              <a:t>Introduction</a:t>
            </a:r>
            <a:endParaRPr lang="en-US" sz="3600" b="1" dirty="0">
              <a:solidFill>
                <a:srgbClr val="E0001B"/>
              </a:solidFill>
            </a:endParaRPr>
          </a:p>
        </p:txBody>
      </p:sp>
      <p:sp>
        <p:nvSpPr>
          <p:cNvPr id="3" name="Content Placeholder 2">
            <a:extLst>
              <a:ext uri="{FF2B5EF4-FFF2-40B4-BE49-F238E27FC236}">
                <a16:creationId xmlns:a16="http://schemas.microsoft.com/office/drawing/2014/main" id="{E1B4F5A4-67E6-4A12-84BC-013D525BA4E6}"/>
              </a:ext>
            </a:extLst>
          </p:cNvPr>
          <p:cNvSpPr>
            <a:spLocks noGrp="1"/>
          </p:cNvSpPr>
          <p:nvPr>
            <p:ph idx="1"/>
          </p:nvPr>
        </p:nvSpPr>
        <p:spPr>
          <a:xfrm>
            <a:off x="609600" y="1346201"/>
            <a:ext cx="10972800" cy="5046663"/>
          </a:xfrm>
        </p:spPr>
        <p:txBody>
          <a:bodyPr vert="horz" lIns="91440" tIns="45720" rIns="91440" bIns="45720" rtlCol="0" anchor="t">
            <a:normAutofit fontScale="70000" lnSpcReduction="20000"/>
          </a:bodyPr>
          <a:lstStyle/>
          <a:p>
            <a:r>
              <a:rPr lang="en-US" dirty="0">
                <a:latin typeface="Arial"/>
                <a:cs typeface="Arial"/>
              </a:rPr>
              <a:t>People living with and vulnerable to HIV require access to, and the right to, comprehensive, integrated and stigma-free sexual and reproductive </a:t>
            </a:r>
            <a:r>
              <a:rPr lang="en-US" dirty="0" smtClean="0">
                <a:latin typeface="Arial"/>
                <a:cs typeface="Arial"/>
              </a:rPr>
              <a:t>health and rights services </a:t>
            </a:r>
            <a:r>
              <a:rPr lang="en-US" dirty="0">
                <a:latin typeface="Arial"/>
                <a:cs typeface="Arial"/>
              </a:rPr>
              <a:t>(SRHR), including for sexually transmitted infections (STIs).</a:t>
            </a:r>
            <a:endParaRPr lang="en-US" dirty="0"/>
          </a:p>
          <a:p>
            <a:r>
              <a:rPr lang="en-US" dirty="0">
                <a:latin typeface="Arial"/>
                <a:cs typeface="Arial"/>
              </a:rPr>
              <a:t>Comprehensive SRHR services should include enhanced health coverage that builds upon existing progress made in both strengthening the evidence base and implementing bi-directional SRHR and HIV linkages, to ensure enabling policy environments, better aligned health systems and integrated service delivery. A </a:t>
            </a:r>
            <a:r>
              <a:rPr lang="en-US" dirty="0">
                <a:latin typeface="Arial"/>
                <a:cs typeface="Arial"/>
                <a:hlinkClick r:id="rId2"/>
              </a:rPr>
              <a:t>Call to Action</a:t>
            </a:r>
            <a:r>
              <a:rPr lang="en-US" dirty="0">
                <a:latin typeface="Arial"/>
                <a:cs typeface="Arial"/>
              </a:rPr>
              <a:t> outlines 10 key actions to support this.</a:t>
            </a:r>
          </a:p>
          <a:p>
            <a:r>
              <a:rPr lang="en-US" dirty="0">
                <a:latin typeface="Arial"/>
                <a:cs typeface="Arial"/>
              </a:rPr>
              <a:t>HIV and STIs are </a:t>
            </a:r>
            <a:r>
              <a:rPr lang="en-US" dirty="0" err="1">
                <a:latin typeface="Arial"/>
                <a:cs typeface="Arial"/>
              </a:rPr>
              <a:t>syndemic</a:t>
            </a:r>
            <a:r>
              <a:rPr lang="en-US" dirty="0">
                <a:latin typeface="Arial"/>
                <a:cs typeface="Arial"/>
              </a:rPr>
              <a:t>, meaning that they each increase the likelihood of infection of the other. It is therefore important that HIV and SRHR services are well integrated and that HIV prevention services are offered at STI clinics for HIV negative people.</a:t>
            </a:r>
            <a:endParaRPr lang="en-US" dirty="0"/>
          </a:p>
          <a:p>
            <a:pPr marL="0" indent="0">
              <a:buNone/>
            </a:pPr>
            <a:endParaRPr lang="en-US" dirty="0"/>
          </a:p>
          <a:p>
            <a:pPr marL="0" indent="0">
              <a:buNone/>
            </a:pPr>
            <a:r>
              <a:rPr lang="en-US" sz="1800" dirty="0">
                <a:latin typeface="Arial"/>
                <a:cs typeface="Arial"/>
                <a:hlinkClick r:id="rId2"/>
              </a:rPr>
              <a:t>https://www.who.int/reproductivehealth/universal-health-coverage-srhr-hiv-interventions/en/</a:t>
            </a:r>
            <a:endParaRPr lang="en-US" sz="1800" dirty="0">
              <a:latin typeface="Arial"/>
              <a:cs typeface="Arial"/>
            </a:endParaRPr>
          </a:p>
        </p:txBody>
      </p:sp>
    </p:spTree>
    <p:extLst>
      <p:ext uri="{BB962C8B-B14F-4D97-AF65-F5344CB8AC3E}">
        <p14:creationId xmlns:p14="http://schemas.microsoft.com/office/powerpoint/2010/main" val="3946682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500" b="1">
                <a:solidFill>
                  <a:srgbClr val="E0001B"/>
                </a:solidFill>
              </a:rPr>
              <a:t>Overview</a:t>
            </a:r>
          </a:p>
        </p:txBody>
      </p:sp>
      <p:sp>
        <p:nvSpPr>
          <p:cNvPr id="3" name="Rectangle: Rounded Corners 2">
            <a:hlinkClick r:id="rId3" action="ppaction://hlinksldjump"/>
            <a:extLst>
              <a:ext uri="{FF2B5EF4-FFF2-40B4-BE49-F238E27FC236}">
                <a16:creationId xmlns:a16="http://schemas.microsoft.com/office/drawing/2014/main" id="{10DCA4BE-B5BF-4A14-811F-027B64980572}"/>
              </a:ext>
            </a:extLst>
          </p:cNvPr>
          <p:cNvSpPr/>
          <p:nvPr/>
        </p:nvSpPr>
        <p:spPr>
          <a:xfrm>
            <a:off x="1107742" y="2182953"/>
            <a:ext cx="3600000" cy="209534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a:cs typeface="Arial"/>
              </a:rPr>
              <a:t>Sexual </a:t>
            </a:r>
            <a:r>
              <a:rPr lang="en-GB" sz="2400" dirty="0" smtClean="0">
                <a:latin typeface="Arial"/>
                <a:cs typeface="Arial"/>
              </a:rPr>
              <a:t>and reproductive </a:t>
            </a:r>
            <a:r>
              <a:rPr lang="en-GB" sz="2400" dirty="0">
                <a:latin typeface="Arial"/>
                <a:cs typeface="Arial"/>
              </a:rPr>
              <a:t>health </a:t>
            </a:r>
            <a:r>
              <a:rPr lang="en-GB" sz="2400" dirty="0" smtClean="0">
                <a:latin typeface="Arial"/>
                <a:cs typeface="Arial"/>
              </a:rPr>
              <a:t>and rights (SRHR)</a:t>
            </a:r>
            <a:endParaRPr lang="en-GB" sz="2400" dirty="0">
              <a:latin typeface="Arial"/>
              <a:cs typeface="Arial"/>
            </a:endParaRPr>
          </a:p>
        </p:txBody>
      </p:sp>
      <p:sp>
        <p:nvSpPr>
          <p:cNvPr id="11" name="Rectangle: Rounded Corners 10">
            <a:hlinkClick r:id="rId3" action="ppaction://hlinksldjump"/>
            <a:extLst>
              <a:ext uri="{FF2B5EF4-FFF2-40B4-BE49-F238E27FC236}">
                <a16:creationId xmlns:a16="http://schemas.microsoft.com/office/drawing/2014/main" id="{989D32F2-1234-4286-B816-35E0183C8AE4}"/>
              </a:ext>
            </a:extLst>
          </p:cNvPr>
          <p:cNvSpPr/>
          <p:nvPr/>
        </p:nvSpPr>
        <p:spPr>
          <a:xfrm>
            <a:off x="4924166" y="2183388"/>
            <a:ext cx="175933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One year after ECHO</a:t>
            </a:r>
          </a:p>
        </p:txBody>
      </p:sp>
      <p:sp>
        <p:nvSpPr>
          <p:cNvPr id="23" name="Rectangle: Rounded Corners 22">
            <a:hlinkClick r:id="rId4" action="ppaction://hlinksldjump"/>
            <a:extLst>
              <a:ext uri="{FF2B5EF4-FFF2-40B4-BE49-F238E27FC236}">
                <a16:creationId xmlns:a16="http://schemas.microsoft.com/office/drawing/2014/main" id="{3198040B-FF02-43F6-B49C-C976AEB0E02E}"/>
              </a:ext>
            </a:extLst>
          </p:cNvPr>
          <p:cNvSpPr/>
          <p:nvPr/>
        </p:nvSpPr>
        <p:spPr>
          <a:xfrm>
            <a:off x="8987294" y="2182952"/>
            <a:ext cx="1440160"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Sista2Sista</a:t>
            </a:r>
          </a:p>
        </p:txBody>
      </p:sp>
      <p:sp>
        <p:nvSpPr>
          <p:cNvPr id="25" name="Rectangle: Rounded Corners 24">
            <a:hlinkClick r:id="rId5" action="ppaction://hlinksldjump"/>
            <a:extLst>
              <a:ext uri="{FF2B5EF4-FFF2-40B4-BE49-F238E27FC236}">
                <a16:creationId xmlns:a16="http://schemas.microsoft.com/office/drawing/2014/main" id="{73F709C4-FE84-458A-82DB-A4F5DDC682F2}"/>
              </a:ext>
            </a:extLst>
          </p:cNvPr>
          <p:cNvSpPr/>
          <p:nvPr/>
        </p:nvSpPr>
        <p:spPr>
          <a:xfrm>
            <a:off x="4924166" y="3342197"/>
            <a:ext cx="1759336"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a:cs typeface="Arial"/>
              </a:rPr>
              <a:t>PrEP</a:t>
            </a:r>
            <a:r>
              <a:rPr lang="en-GB" dirty="0">
                <a:latin typeface="Arial"/>
                <a:cs typeface="Arial"/>
              </a:rPr>
              <a:t> gay and bisexual men</a:t>
            </a:r>
          </a:p>
        </p:txBody>
      </p:sp>
      <p:sp>
        <p:nvSpPr>
          <p:cNvPr id="27" name="Rectangle: Rounded Corners 26">
            <a:hlinkClick r:id="rId6" action="ppaction://hlinksldjump"/>
            <a:extLst>
              <a:ext uri="{FF2B5EF4-FFF2-40B4-BE49-F238E27FC236}">
                <a16:creationId xmlns:a16="http://schemas.microsoft.com/office/drawing/2014/main" id="{1AF34193-D2D8-46FA-926C-D6F93B7F2AB3}"/>
              </a:ext>
            </a:extLst>
          </p:cNvPr>
          <p:cNvSpPr/>
          <p:nvPr/>
        </p:nvSpPr>
        <p:spPr>
          <a:xfrm>
            <a:off x="6914866" y="2182952"/>
            <a:ext cx="184106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Transgender men in Argentina</a:t>
            </a:r>
          </a:p>
        </p:txBody>
      </p:sp>
      <p:sp>
        <p:nvSpPr>
          <p:cNvPr id="16" name="Rectangle: Rounded Corners 15">
            <a:hlinkClick r:id="rId7" action="ppaction://hlinksldjump"/>
            <a:extLst>
              <a:ext uri="{FF2B5EF4-FFF2-40B4-BE49-F238E27FC236}">
                <a16:creationId xmlns:a16="http://schemas.microsoft.com/office/drawing/2014/main" id="{B2A33ABE-EC85-4676-886F-5FF4990E54DC}"/>
              </a:ext>
            </a:extLst>
          </p:cNvPr>
          <p:cNvSpPr/>
          <p:nvPr/>
        </p:nvSpPr>
        <p:spPr>
          <a:xfrm>
            <a:off x="6914866" y="3342197"/>
            <a:ext cx="1841064" cy="93610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a:cs typeface="Arial"/>
              </a:rPr>
              <a:t>Legal environment ASRHR</a:t>
            </a:r>
          </a:p>
        </p:txBody>
      </p:sp>
    </p:spTree>
    <p:extLst>
      <p:ext uri="{BB962C8B-B14F-4D97-AF65-F5344CB8AC3E}">
        <p14:creationId xmlns:p14="http://schemas.microsoft.com/office/powerpoint/2010/main" val="2504182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1965-A27D-4937-BC0B-1EFD5438E8FD}"/>
              </a:ext>
            </a:extLst>
          </p:cNvPr>
          <p:cNvSpPr>
            <a:spLocks noGrp="1"/>
          </p:cNvSpPr>
          <p:nvPr>
            <p:ph type="title"/>
          </p:nvPr>
        </p:nvSpPr>
        <p:spPr/>
        <p:txBody>
          <a:bodyPr>
            <a:normAutofit fontScale="90000"/>
          </a:bodyPr>
          <a:lstStyle/>
          <a:p>
            <a:pPr algn="l"/>
            <a:r>
              <a:rPr lang="en-US" sz="3100" b="1" dirty="0" smtClean="0">
                <a:solidFill>
                  <a:srgbClr val="E0001B"/>
                </a:solidFill>
              </a:rPr>
              <a:t>SRHR</a:t>
            </a:r>
            <a:r>
              <a:rPr lang="en-US" sz="1300" dirty="0" smtClean="0">
                <a:solidFill>
                  <a:schemeClr val="bg1"/>
                </a:solidFill>
              </a:rPr>
              <a:t>S</a:t>
            </a:r>
            <a:r>
              <a:rPr lang="en-US" sz="4000" dirty="0">
                <a:solidFill>
                  <a:schemeClr val="bg1"/>
                </a:solidFill>
              </a:rPr>
              <a:t/>
            </a:r>
            <a:br>
              <a:rPr lang="en-US" sz="4000" dirty="0">
                <a:solidFill>
                  <a:schemeClr val="bg1"/>
                </a:solidFill>
              </a:rPr>
            </a:br>
            <a:r>
              <a:rPr lang="en-US" sz="4000" b="1" dirty="0"/>
              <a:t>One year after ECHO</a:t>
            </a:r>
            <a:r>
              <a:rPr lang="en-US" b="1" dirty="0"/>
              <a:t/>
            </a:r>
            <a:br>
              <a:rPr lang="en-US" b="1" dirty="0"/>
            </a:br>
            <a:r>
              <a:rPr lang="en-US" sz="1200" dirty="0">
                <a:solidFill>
                  <a:schemeClr val="bg1"/>
                </a:solidFill>
              </a:rPr>
              <a:t>RHR</a:t>
            </a:r>
            <a:endParaRPr lang="en-GB" sz="2800" dirty="0">
              <a:solidFill>
                <a:schemeClr val="bg1"/>
              </a:solidFill>
            </a:endParaRPr>
          </a:p>
        </p:txBody>
      </p:sp>
      <p:sp>
        <p:nvSpPr>
          <p:cNvPr id="3" name="Content Placeholder 2">
            <a:extLst>
              <a:ext uri="{FF2B5EF4-FFF2-40B4-BE49-F238E27FC236}">
                <a16:creationId xmlns:a16="http://schemas.microsoft.com/office/drawing/2014/main" id="{047B0D89-7F08-4BA6-A3C0-19F3B9EB4A9A}"/>
              </a:ext>
            </a:extLst>
          </p:cNvPr>
          <p:cNvSpPr>
            <a:spLocks noGrp="1"/>
          </p:cNvSpPr>
          <p:nvPr>
            <p:ph idx="1"/>
          </p:nvPr>
        </p:nvSpPr>
        <p:spPr>
          <a:xfrm>
            <a:off x="609600" y="1523602"/>
            <a:ext cx="7879541" cy="4602562"/>
          </a:xfrm>
        </p:spPr>
        <p:txBody>
          <a:bodyPr vert="horz" lIns="91440" tIns="45720" rIns="91440" bIns="45720" rtlCol="0" anchor="t">
            <a:normAutofit fontScale="55000" lnSpcReduction="20000"/>
          </a:bodyPr>
          <a:lstStyle/>
          <a:p>
            <a:pPr marL="0" indent="0">
              <a:buNone/>
            </a:pPr>
            <a:r>
              <a:rPr lang="en-GB" sz="3300" dirty="0" smtClean="0">
                <a:latin typeface="Arial"/>
                <a:cs typeface="Arial"/>
              </a:rPr>
              <a:t>Results for </a:t>
            </a:r>
            <a:r>
              <a:rPr lang="en-GB" sz="3300" b="1" dirty="0" smtClean="0">
                <a:latin typeface="Arial"/>
                <a:cs typeface="Arial"/>
              </a:rPr>
              <a:t>Evidence for Contraceptive Options and HIV Outcomes</a:t>
            </a:r>
            <a:r>
              <a:rPr lang="en-GB" sz="3300" dirty="0" smtClean="0">
                <a:latin typeface="Arial"/>
                <a:cs typeface="Arial"/>
              </a:rPr>
              <a:t> clinical trial: </a:t>
            </a:r>
            <a:endParaRPr lang="en-GB" dirty="0" smtClean="0"/>
          </a:p>
          <a:p>
            <a:r>
              <a:rPr lang="en-GB" sz="3300" b="1" dirty="0" smtClean="0">
                <a:latin typeface="Arial"/>
                <a:cs typeface="Arial"/>
              </a:rPr>
              <a:t>No substantial difference </a:t>
            </a:r>
            <a:r>
              <a:rPr lang="en-GB" sz="3300" dirty="0" smtClean="0">
                <a:latin typeface="Arial"/>
                <a:cs typeface="Arial"/>
              </a:rPr>
              <a:t>in HIV risk among women using the three methods studied (DMPA-IM, </a:t>
            </a:r>
            <a:r>
              <a:rPr lang="en-GB" sz="3300" dirty="0" err="1" smtClean="0">
                <a:latin typeface="Arial"/>
                <a:cs typeface="Arial"/>
              </a:rPr>
              <a:t>Jadelle</a:t>
            </a:r>
            <a:r>
              <a:rPr lang="en-GB" sz="3300" dirty="0" smtClean="0">
                <a:latin typeface="Arial"/>
                <a:cs typeface="Arial"/>
              </a:rPr>
              <a:t> implant, copper IUD).</a:t>
            </a:r>
            <a:endParaRPr lang="en-GB" dirty="0" smtClean="0"/>
          </a:p>
          <a:p>
            <a:r>
              <a:rPr lang="en-GB" sz="3300" dirty="0" smtClean="0">
                <a:latin typeface="Arial"/>
                <a:cs typeface="Arial"/>
              </a:rPr>
              <a:t>All contraceptive methods tested were</a:t>
            </a:r>
            <a:r>
              <a:rPr lang="en-GB" sz="3300" b="1" dirty="0" smtClean="0">
                <a:latin typeface="Arial"/>
                <a:cs typeface="Arial"/>
              </a:rPr>
              <a:t> safe, effective, and acceptable</a:t>
            </a:r>
            <a:r>
              <a:rPr lang="en-GB" sz="3300" dirty="0" smtClean="0">
                <a:latin typeface="Arial"/>
                <a:cs typeface="Arial"/>
              </a:rPr>
              <a:t> in preventing pregnancy. </a:t>
            </a:r>
            <a:endParaRPr lang="en-GB" dirty="0" smtClean="0"/>
          </a:p>
          <a:p>
            <a:r>
              <a:rPr lang="en-GB" sz="3300" dirty="0" smtClean="0">
                <a:latin typeface="Arial"/>
                <a:cs typeface="Arial"/>
              </a:rPr>
              <a:t>HIV infection rates among the study population were alarmingly high: approximately 4%. </a:t>
            </a:r>
            <a:endParaRPr lang="en-GB" dirty="0" smtClean="0"/>
          </a:p>
          <a:p>
            <a:pPr marL="0" indent="0">
              <a:buNone/>
            </a:pPr>
            <a:endParaRPr lang="en-GB" sz="3300" dirty="0" smtClean="0">
              <a:latin typeface="Arial"/>
              <a:cs typeface="Arial"/>
            </a:endParaRPr>
          </a:p>
          <a:p>
            <a:pPr marL="0" indent="0">
              <a:buNone/>
            </a:pPr>
            <a:r>
              <a:rPr lang="en-GB" sz="3300" dirty="0" smtClean="0">
                <a:latin typeface="Arial"/>
                <a:cs typeface="Arial"/>
              </a:rPr>
              <a:t>This suggests an urgent need for investment in woman-centred programmes that offer a full range of contraceptive choices and HIV prevention strategies a</a:t>
            </a:r>
            <a:r>
              <a:rPr lang="en-GB" sz="3300" b="1" dirty="0" smtClean="0">
                <a:latin typeface="Arial"/>
                <a:cs typeface="Arial"/>
              </a:rPr>
              <a:t>t the same site and time and with the same provider</a:t>
            </a:r>
            <a:r>
              <a:rPr lang="en-GB" sz="3300" dirty="0" smtClean="0">
                <a:latin typeface="Arial"/>
                <a:cs typeface="Arial"/>
              </a:rPr>
              <a:t>, and through an approach that is centred on women’s informed choice. </a:t>
            </a:r>
            <a:endParaRPr lang="en-GB" dirty="0" smtClean="0"/>
          </a:p>
          <a:p>
            <a:r>
              <a:rPr lang="en-GB" sz="3300" dirty="0" smtClean="0">
                <a:latin typeface="Arial"/>
                <a:cs typeface="Arial"/>
              </a:rPr>
              <a:t>Expanding contraceptive access with integrated HIV prevention will help reach women – especially young women and adolescent girls – who are vulnerable. </a:t>
            </a:r>
            <a:endParaRPr lang="en-GB" dirty="0" smtClean="0"/>
          </a:p>
          <a:p>
            <a:r>
              <a:rPr lang="en-GB" sz="3300" dirty="0" smtClean="0">
                <a:latin typeface="Arial"/>
                <a:cs typeface="Arial"/>
              </a:rPr>
              <a:t>Learn more – and join the call to action – at </a:t>
            </a:r>
            <a:r>
              <a:rPr lang="en-GB" sz="3300" dirty="0" smtClean="0">
                <a:latin typeface="Arial"/>
                <a:cs typeface="Arial"/>
                <a:hlinkClick r:id="rId3"/>
              </a:rPr>
              <a:t>SHRintegration.org</a:t>
            </a:r>
            <a:r>
              <a:rPr lang="en-GB" sz="3300" dirty="0" smtClean="0">
                <a:latin typeface="Arial"/>
                <a:cs typeface="Arial"/>
              </a:rPr>
              <a:t>. </a:t>
            </a:r>
            <a:endParaRPr lang="en-GB" dirty="0"/>
          </a:p>
        </p:txBody>
      </p:sp>
      <p:sp>
        <p:nvSpPr>
          <p:cNvPr id="4" name="TextBox 3">
            <a:hlinkClick r:id="rId4"/>
            <a:extLst>
              <a:ext uri="{FF2B5EF4-FFF2-40B4-BE49-F238E27FC236}">
                <a16:creationId xmlns:a16="http://schemas.microsoft.com/office/drawing/2014/main" id="{913C9B2F-BD4C-4A22-AE06-5BA8D2193358}"/>
              </a:ext>
            </a:extLst>
          </p:cNvPr>
          <p:cNvSpPr txBox="1"/>
          <p:nvPr/>
        </p:nvSpPr>
        <p:spPr>
          <a:xfrm>
            <a:off x="9696400" y="5987664"/>
            <a:ext cx="223224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5"/>
              </a:rPr>
              <a:t>Family Planning 2020, AVAC</a:t>
            </a:r>
            <a:endParaRPr lang="en-CY"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6085710-E3C7-410C-B22E-6916F6AEA686}"/>
              </a:ext>
            </a:extLst>
          </p:cNvPr>
          <p:cNvPicPr>
            <a:picLocks noChangeAspect="1"/>
          </p:cNvPicPr>
          <p:nvPr/>
        </p:nvPicPr>
        <p:blipFill rotWithShape="1">
          <a:blip r:embed="rId6"/>
          <a:srcRect l="28454" t="17377" r="9573" b="28197"/>
          <a:stretch/>
        </p:blipFill>
        <p:spPr>
          <a:xfrm>
            <a:off x="8772369" y="-3322"/>
            <a:ext cx="3376362" cy="1850296"/>
          </a:xfrm>
          <a:prstGeom prst="rect">
            <a:avLst/>
          </a:prstGeom>
        </p:spPr>
      </p:pic>
      <p:pic>
        <p:nvPicPr>
          <p:cNvPr id="5" name="Picture 6" descr="Text&#10;&#10;Description automatically generated">
            <a:extLst>
              <a:ext uri="{FF2B5EF4-FFF2-40B4-BE49-F238E27FC236}">
                <a16:creationId xmlns:a16="http://schemas.microsoft.com/office/drawing/2014/main" id="{FD279E7A-E36C-4830-AD8B-31D2E5EBA5BD}"/>
              </a:ext>
            </a:extLst>
          </p:cNvPr>
          <p:cNvPicPr>
            <a:picLocks noChangeAspect="1"/>
          </p:cNvPicPr>
          <p:nvPr/>
        </p:nvPicPr>
        <p:blipFill>
          <a:blip r:embed="rId7"/>
          <a:stretch>
            <a:fillRect/>
          </a:stretch>
        </p:blipFill>
        <p:spPr>
          <a:xfrm>
            <a:off x="8768861" y="2042013"/>
            <a:ext cx="1921669" cy="1281113"/>
          </a:xfrm>
          <a:prstGeom prst="rect">
            <a:avLst/>
          </a:prstGeom>
        </p:spPr>
      </p:pic>
      <p:pic>
        <p:nvPicPr>
          <p:cNvPr id="7" name="Picture 7" descr="Text&#10;&#10;Description automatically generated">
            <a:extLst>
              <a:ext uri="{FF2B5EF4-FFF2-40B4-BE49-F238E27FC236}">
                <a16:creationId xmlns:a16="http://schemas.microsoft.com/office/drawing/2014/main" id="{A5438006-36CE-43D7-A7D5-9DD50371F9C1}"/>
              </a:ext>
            </a:extLst>
          </p:cNvPr>
          <p:cNvPicPr>
            <a:picLocks noChangeAspect="1"/>
          </p:cNvPicPr>
          <p:nvPr/>
        </p:nvPicPr>
        <p:blipFill>
          <a:blip r:embed="rId8"/>
          <a:stretch>
            <a:fillRect/>
          </a:stretch>
        </p:blipFill>
        <p:spPr>
          <a:xfrm>
            <a:off x="8772525" y="3514824"/>
            <a:ext cx="2743200" cy="2209601"/>
          </a:xfrm>
          <a:prstGeom prst="rect">
            <a:avLst/>
          </a:prstGeom>
        </p:spPr>
      </p:pic>
    </p:spTree>
    <p:extLst>
      <p:ext uri="{BB962C8B-B14F-4D97-AF65-F5344CB8AC3E}">
        <p14:creationId xmlns:p14="http://schemas.microsoft.com/office/powerpoint/2010/main" val="854511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9CC7-D3F3-4ECE-A8B3-13AFF3824829}"/>
              </a:ext>
            </a:extLst>
          </p:cNvPr>
          <p:cNvSpPr>
            <a:spLocks noGrp="1"/>
          </p:cNvSpPr>
          <p:nvPr>
            <p:ph type="title"/>
          </p:nvPr>
        </p:nvSpPr>
        <p:spPr>
          <a:xfrm>
            <a:off x="1679509" y="188640"/>
            <a:ext cx="10512491" cy="1143000"/>
          </a:xfrm>
        </p:spPr>
        <p:txBody>
          <a:bodyPr>
            <a:normAutofit fontScale="90000"/>
          </a:bodyPr>
          <a:lstStyle/>
          <a:p>
            <a:pPr algn="l"/>
            <a:r>
              <a:rPr lang="en-US" sz="3100" b="1" dirty="0">
                <a:solidFill>
                  <a:srgbClr val="E0001B"/>
                </a:solidFill>
              </a:rPr>
              <a:t>SRHR</a:t>
            </a:r>
            <a:r>
              <a:rPr lang="en-US" b="1" dirty="0"/>
              <a:t/>
            </a:r>
            <a:br>
              <a:rPr lang="en-US" b="1" dirty="0"/>
            </a:br>
            <a:r>
              <a:rPr lang="en-US" sz="3800" b="1" dirty="0">
                <a:solidFill>
                  <a:srgbClr val="333333"/>
                </a:solidFill>
                <a:latin typeface="Arial"/>
                <a:cs typeface="Arial"/>
              </a:rPr>
              <a:t>Sexual</a:t>
            </a:r>
            <a:r>
              <a:rPr lang="en-US" sz="3800" b="1" i="0" dirty="0">
                <a:solidFill>
                  <a:srgbClr val="333333"/>
                </a:solidFill>
                <a:effectLst/>
                <a:latin typeface="Arial"/>
                <a:cs typeface="Arial"/>
              </a:rPr>
              <a:t> </a:t>
            </a:r>
            <a:r>
              <a:rPr lang="en-GB" sz="3800" b="1" i="0" dirty="0" smtClean="0">
                <a:solidFill>
                  <a:srgbClr val="333333"/>
                </a:solidFill>
                <a:effectLst/>
                <a:latin typeface="Arial"/>
                <a:cs typeface="Arial"/>
              </a:rPr>
              <a:t>behaviours</a:t>
            </a:r>
            <a:r>
              <a:rPr lang="en-US" sz="3800" b="1" i="0" dirty="0" smtClean="0">
                <a:solidFill>
                  <a:srgbClr val="333333"/>
                </a:solidFill>
                <a:effectLst/>
                <a:latin typeface="Arial"/>
                <a:cs typeface="Arial"/>
              </a:rPr>
              <a:t> </a:t>
            </a:r>
            <a:r>
              <a:rPr lang="en-US" sz="3800" b="1" i="0" dirty="0">
                <a:solidFill>
                  <a:srgbClr val="333333"/>
                </a:solidFill>
                <a:effectLst/>
                <a:latin typeface="Arial"/>
                <a:cs typeface="Arial"/>
              </a:rPr>
              <a:t>and exposure to HIV in </a:t>
            </a:r>
            <a:r>
              <a:rPr lang="en-US" sz="3800" b="1" dirty="0">
                <a:solidFill>
                  <a:srgbClr val="333333"/>
                </a:solidFill>
                <a:latin typeface="Arial"/>
                <a:cs typeface="Arial"/>
              </a:rPr>
              <a:t>transgender men in Argentina</a:t>
            </a:r>
            <a:endParaRPr lang="en-GB" sz="3800" b="1" dirty="0"/>
          </a:p>
        </p:txBody>
      </p:sp>
      <p:pic>
        <p:nvPicPr>
          <p:cNvPr id="23" name="Picture 22"/>
          <p:cNvPicPr>
            <a:picLocks noChangeAspect="1"/>
          </p:cNvPicPr>
          <p:nvPr/>
        </p:nvPicPr>
        <p:blipFill rotWithShape="1">
          <a:blip r:embed="rId3"/>
          <a:srcRect l="51232" t="38727" r="-88"/>
          <a:stretch/>
        </p:blipFill>
        <p:spPr>
          <a:xfrm>
            <a:off x="6684328" y="1644804"/>
            <a:ext cx="4232041" cy="3519522"/>
          </a:xfrm>
          <a:prstGeom prst="rect">
            <a:avLst/>
          </a:prstGeom>
        </p:spPr>
      </p:pic>
      <p:sp>
        <p:nvSpPr>
          <p:cNvPr id="4" name="TextBox 3">
            <a:extLst>
              <a:ext uri="{FF2B5EF4-FFF2-40B4-BE49-F238E27FC236}">
                <a16:creationId xmlns:a16="http://schemas.microsoft.com/office/drawing/2014/main" id="{64B6E14D-7725-4B4C-A096-C18542B32DD5}"/>
              </a:ext>
            </a:extLst>
          </p:cNvPr>
          <p:cNvSpPr txBox="1"/>
          <p:nvPr/>
        </p:nvSpPr>
        <p:spPr>
          <a:xfrm>
            <a:off x="335280" y="1645920"/>
            <a:ext cx="6217920"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smtClean="0">
                <a:latin typeface="Arial"/>
                <a:cs typeface="Arial"/>
              </a:rPr>
              <a:t>Online national survey in Argentina to identify sexual risk and preventive behaviours for HIV and other STIs in transgender men – an understudied population</a:t>
            </a:r>
          </a:p>
          <a:p>
            <a:pPr marL="742950" lvl="1" indent="-285750">
              <a:buFont typeface="Arial"/>
              <a:buChar char="•"/>
            </a:pPr>
            <a:r>
              <a:rPr lang="en-GB" sz="1600" dirty="0" smtClean="0">
                <a:latin typeface="Arial"/>
                <a:cs typeface="Calibri"/>
              </a:rPr>
              <a:t>N=415 (</a:t>
            </a:r>
            <a:r>
              <a:rPr lang="en-GB" sz="1600" dirty="0" smtClean="0">
                <a:latin typeface="Arial"/>
                <a:ea typeface="+mn-lt"/>
                <a:cs typeface="+mn-lt"/>
              </a:rPr>
              <a:t>50.1% self-identified as trans men, 20.7% as men, 15.4% as non-binary/</a:t>
            </a:r>
            <a:r>
              <a:rPr lang="en-GB" sz="1600" dirty="0" err="1" smtClean="0">
                <a:latin typeface="Arial"/>
                <a:ea typeface="+mn-lt"/>
                <a:cs typeface="+mn-lt"/>
              </a:rPr>
              <a:t>genderfluid</a:t>
            </a:r>
            <a:r>
              <a:rPr lang="en-GB" sz="1600" dirty="0" smtClean="0">
                <a:latin typeface="Arial"/>
                <a:ea typeface="+mn-lt"/>
                <a:cs typeface="+mn-lt"/>
              </a:rPr>
              <a:t>/</a:t>
            </a:r>
            <a:r>
              <a:rPr lang="en-GB" sz="1600" dirty="0" err="1" smtClean="0">
                <a:latin typeface="Arial"/>
                <a:ea typeface="+mn-lt"/>
                <a:cs typeface="+mn-lt"/>
              </a:rPr>
              <a:t>agender</a:t>
            </a:r>
            <a:r>
              <a:rPr lang="en-GB" sz="1600" dirty="0" smtClean="0">
                <a:latin typeface="Arial"/>
                <a:ea typeface="+mn-lt"/>
                <a:cs typeface="+mn-lt"/>
              </a:rPr>
              <a:t>/other and 13.7% as </a:t>
            </a:r>
            <a:r>
              <a:rPr lang="en-GB" sz="1600" dirty="0" err="1" smtClean="0">
                <a:latin typeface="Arial"/>
                <a:ea typeface="+mn-lt"/>
                <a:cs typeface="+mn-lt"/>
              </a:rPr>
              <a:t>transmasculine</a:t>
            </a:r>
            <a:r>
              <a:rPr lang="en-GB" sz="1600" dirty="0" smtClean="0">
                <a:latin typeface="Arial"/>
                <a:ea typeface="+mn-lt"/>
                <a:cs typeface="+mn-lt"/>
              </a:rPr>
              <a:t>).</a:t>
            </a:r>
            <a:endParaRPr lang="en-GB" sz="1600" dirty="0" smtClean="0">
              <a:latin typeface="Arial"/>
              <a:cs typeface="Calibri"/>
            </a:endParaRPr>
          </a:p>
          <a:p>
            <a:r>
              <a:rPr lang="en-GB" sz="1600" dirty="0" smtClean="0">
                <a:latin typeface="Arial"/>
                <a:ea typeface="+mn-lt"/>
                <a:cs typeface="+mn-lt"/>
              </a:rPr>
              <a:t>RESULTS</a:t>
            </a:r>
          </a:p>
          <a:p>
            <a:pPr marL="285750" indent="-285750">
              <a:buFont typeface="Arial"/>
              <a:buChar char="•"/>
            </a:pPr>
            <a:r>
              <a:rPr lang="en-GB" sz="1600" dirty="0" smtClean="0">
                <a:latin typeface="Arial"/>
                <a:ea typeface="+mn-lt"/>
                <a:cs typeface="+mn-lt"/>
              </a:rPr>
              <a:t>Sexual orientation: 33.3% identified as heterosexual, 25.5% pansexual, 24% bisexual and 6.3% homosexual</a:t>
            </a:r>
          </a:p>
          <a:p>
            <a:pPr marL="285750" indent="-285750">
              <a:buFont typeface="Arial"/>
              <a:buChar char="•"/>
            </a:pPr>
            <a:r>
              <a:rPr lang="en-GB" sz="1600" dirty="0" smtClean="0">
                <a:latin typeface="Arial"/>
                <a:ea typeface="+mn-lt"/>
                <a:cs typeface="+mn-lt"/>
              </a:rPr>
              <a:t>In the previous month, 47% had had sex with cisgender women, 20% with cisgender men, 9.4% with transgender men, 6.8% with non-binary and 4.6% with transgender women.  </a:t>
            </a:r>
          </a:p>
          <a:p>
            <a:pPr marL="285750" indent="-285750">
              <a:buFont typeface="Arial"/>
              <a:buChar char="•"/>
            </a:pPr>
            <a:r>
              <a:rPr lang="en-GB" sz="1600" dirty="0" smtClean="0">
                <a:latin typeface="Arial"/>
                <a:ea typeface="+mn-lt"/>
                <a:cs typeface="+mn-lt"/>
              </a:rPr>
              <a:t>52.4% reported using condoms, 4.7% dental dam and 42.4% nothing as regular preventive methods. </a:t>
            </a:r>
          </a:p>
          <a:p>
            <a:pPr marL="285750" indent="-285750">
              <a:buFont typeface="Arial"/>
              <a:buChar char="•"/>
            </a:pPr>
            <a:r>
              <a:rPr lang="en-GB" sz="1600" dirty="0" smtClean="0">
                <a:latin typeface="Arial"/>
                <a:ea typeface="+mn-lt"/>
                <a:cs typeface="+mn-lt"/>
              </a:rPr>
              <a:t>In their most recent sexual relation, 63.8% had not used protection, being the main reason, having been tested for HIV with their partner (42.3%).</a:t>
            </a:r>
            <a:endParaRPr lang="en-GB" sz="1600" dirty="0" smtClean="0">
              <a:latin typeface="Arial"/>
              <a:cs typeface="Calibri"/>
            </a:endParaRPr>
          </a:p>
          <a:p>
            <a:pPr marL="285750" indent="-285750">
              <a:buFont typeface="Arial"/>
              <a:buChar char="•"/>
            </a:pPr>
            <a:endParaRPr lang="en-GB" dirty="0">
              <a:ea typeface="+mn-lt"/>
              <a:cs typeface="+mn-lt"/>
            </a:endParaRPr>
          </a:p>
        </p:txBody>
      </p:sp>
      <p:sp>
        <p:nvSpPr>
          <p:cNvPr id="6" name="TextBox 5">
            <a:extLst>
              <a:ext uri="{FF2B5EF4-FFF2-40B4-BE49-F238E27FC236}">
                <a16:creationId xmlns:a16="http://schemas.microsoft.com/office/drawing/2014/main" id="{FA4C309B-7488-4715-BF68-AE88C555006B}"/>
              </a:ext>
            </a:extLst>
          </p:cNvPr>
          <p:cNvSpPr txBox="1"/>
          <p:nvPr/>
        </p:nvSpPr>
        <p:spPr>
          <a:xfrm>
            <a:off x="6412230" y="5162550"/>
            <a:ext cx="53644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Arial"/>
                <a:cs typeface="Arial"/>
              </a:rPr>
              <a:t>Conclusion: A high proportion of transgender men engage in unprotected sex, increasing vulnerability to HIV and other STIs and requiring specific strategies to improve prevention.</a:t>
            </a:r>
          </a:p>
        </p:txBody>
      </p:sp>
      <p:sp>
        <p:nvSpPr>
          <p:cNvPr id="3" name="TextBox 2">
            <a:extLst>
              <a:ext uri="{FF2B5EF4-FFF2-40B4-BE49-F238E27FC236}">
                <a16:creationId xmlns:a16="http://schemas.microsoft.com/office/drawing/2014/main" id="{EFA01DCA-245F-45F0-815F-398673B558EE}"/>
              </a:ext>
            </a:extLst>
          </p:cNvPr>
          <p:cNvSpPr txBox="1"/>
          <p:nvPr/>
        </p:nvSpPr>
        <p:spPr>
          <a:xfrm>
            <a:off x="9852448" y="6024619"/>
            <a:ext cx="2160239" cy="276999"/>
          </a:xfrm>
          <a:prstGeom prst="rect">
            <a:avLst/>
          </a:prstGeom>
          <a:noFill/>
        </p:spPr>
        <p:txBody>
          <a:bodyPr wrap="square" lIns="91440" tIns="45720" rIns="91440" bIns="45720" rtlCol="0" anchor="t">
            <a:spAutoFit/>
          </a:bodyPr>
          <a:lstStyle/>
          <a:p>
            <a:r>
              <a:rPr lang="en-US" sz="1200">
                <a:latin typeface="Arial"/>
                <a:cs typeface="Arial"/>
                <a:hlinkClick r:id="rId4"/>
              </a:rPr>
              <a:t>Virginia Zalazar,</a:t>
            </a:r>
            <a:r>
              <a:rPr lang="en-GB" sz="1200">
                <a:latin typeface="Arial"/>
                <a:cs typeface="Arial"/>
                <a:hlinkClick r:id="rId4"/>
              </a:rPr>
              <a:t> PED1095</a:t>
            </a:r>
            <a:endParaRPr lang="en-CY" sz="1200">
              <a:latin typeface="Arial"/>
              <a:cs typeface="Arial"/>
            </a:endParaRPr>
          </a:p>
        </p:txBody>
      </p:sp>
    </p:spTree>
    <p:extLst>
      <p:ext uri="{BB962C8B-B14F-4D97-AF65-F5344CB8AC3E}">
        <p14:creationId xmlns:p14="http://schemas.microsoft.com/office/powerpoint/2010/main" val="457587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EF14-C388-4651-9ECE-2157D6197E9E}"/>
              </a:ext>
            </a:extLst>
          </p:cNvPr>
          <p:cNvSpPr>
            <a:spLocks noGrp="1"/>
          </p:cNvSpPr>
          <p:nvPr>
            <p:ph type="title"/>
          </p:nvPr>
        </p:nvSpPr>
        <p:spPr>
          <a:xfrm>
            <a:off x="1706500" y="230094"/>
            <a:ext cx="9902891" cy="1143000"/>
          </a:xfrm>
        </p:spPr>
        <p:txBody>
          <a:bodyPr>
            <a:normAutofit fontScale="90000"/>
          </a:bodyPr>
          <a:lstStyle/>
          <a:p>
            <a:pPr algn="l"/>
            <a:r>
              <a:rPr lang="en-US" sz="3100" b="1" dirty="0">
                <a:solidFill>
                  <a:srgbClr val="E0001B"/>
                </a:solidFill>
              </a:rPr>
              <a:t>SRHR</a:t>
            </a:r>
            <a:r>
              <a:rPr lang="en-US" sz="1300" dirty="0" smtClean="0">
                <a:solidFill>
                  <a:schemeClr val="bg1"/>
                </a:solidFill>
                <a:latin typeface="Arial"/>
                <a:cs typeface="Arial"/>
              </a:rPr>
              <a:t>S</a:t>
            </a:r>
            <a:r>
              <a:rPr lang="en-US" sz="6000" dirty="0"/>
              <a:t/>
            </a:r>
            <a:br>
              <a:rPr lang="en-US" sz="6000" dirty="0"/>
            </a:br>
            <a:r>
              <a:rPr lang="en-GB" sz="4000" b="1" dirty="0">
                <a:latin typeface="Arial"/>
                <a:cs typeface="Arial"/>
              </a:rPr>
              <a:t>Sista2Sista Program in Zimbabwe</a:t>
            </a:r>
          </a:p>
        </p:txBody>
      </p:sp>
      <p:sp>
        <p:nvSpPr>
          <p:cNvPr id="3" name="Content Placeholder 2">
            <a:extLst>
              <a:ext uri="{FF2B5EF4-FFF2-40B4-BE49-F238E27FC236}">
                <a16:creationId xmlns:a16="http://schemas.microsoft.com/office/drawing/2014/main" id="{F379F58D-F1DC-44D2-85B8-811386126E7E}"/>
              </a:ext>
            </a:extLst>
          </p:cNvPr>
          <p:cNvSpPr>
            <a:spLocks noGrp="1"/>
          </p:cNvSpPr>
          <p:nvPr>
            <p:ph idx="1"/>
          </p:nvPr>
        </p:nvSpPr>
        <p:spPr>
          <a:xfrm>
            <a:off x="225620" y="1816588"/>
            <a:ext cx="4500388" cy="4536681"/>
          </a:xfrm>
        </p:spPr>
        <p:txBody>
          <a:bodyPr vert="horz" lIns="91440" tIns="45720" rIns="91440" bIns="45720" rtlCol="0" anchor="t">
            <a:noAutofit/>
          </a:bodyPr>
          <a:lstStyle/>
          <a:p>
            <a:pPr marL="0" indent="0">
              <a:buNone/>
            </a:pPr>
            <a:r>
              <a:rPr lang="en-US" sz="1800" dirty="0">
                <a:solidFill>
                  <a:srgbClr val="000000"/>
                </a:solidFill>
                <a:latin typeface="Arial"/>
                <a:cs typeface="Arial"/>
              </a:rPr>
              <a:t>Intervention to improve HIV and other SRHR outcomes in vulnerable adolescents and young women – structured peer group </a:t>
            </a:r>
            <a:r>
              <a:rPr lang="en-US" sz="1800" dirty="0" err="1">
                <a:solidFill>
                  <a:srgbClr val="000000"/>
                </a:solidFill>
                <a:latin typeface="Arial"/>
                <a:cs typeface="Arial"/>
              </a:rPr>
              <a:t>behavioural</a:t>
            </a:r>
            <a:r>
              <a:rPr lang="en-US" sz="1800" dirty="0">
                <a:solidFill>
                  <a:srgbClr val="000000"/>
                </a:solidFill>
                <a:latin typeface="Arial"/>
                <a:cs typeface="Arial"/>
              </a:rPr>
              <a:t> intervention</a:t>
            </a:r>
          </a:p>
          <a:p>
            <a:pPr marL="0" indent="0">
              <a:buNone/>
            </a:pPr>
            <a:r>
              <a:rPr lang="en-US" sz="1800" dirty="0">
                <a:solidFill>
                  <a:srgbClr val="000000"/>
                </a:solidFill>
                <a:latin typeface="Arial"/>
                <a:cs typeface="Arial"/>
              </a:rPr>
              <a:t>Reviewed data from 91,612 women and girls in the </a:t>
            </a:r>
            <a:r>
              <a:rPr lang="en-US" sz="1800" dirty="0" err="1">
                <a:solidFill>
                  <a:srgbClr val="000000"/>
                </a:solidFill>
                <a:latin typeface="Arial"/>
                <a:cs typeface="Arial"/>
              </a:rPr>
              <a:t>programme</a:t>
            </a:r>
            <a:r>
              <a:rPr lang="en-US" sz="1800" dirty="0">
                <a:solidFill>
                  <a:srgbClr val="000000"/>
                </a:solidFill>
                <a:latin typeface="Arial"/>
                <a:cs typeface="Arial"/>
              </a:rPr>
              <a:t> between 2013-2019:</a:t>
            </a:r>
          </a:p>
          <a:p>
            <a:pPr marL="285750" indent="-285750"/>
            <a:r>
              <a:rPr lang="en-US" sz="1800" dirty="0">
                <a:solidFill>
                  <a:srgbClr val="000000"/>
                </a:solidFill>
                <a:latin typeface="Arial"/>
                <a:cs typeface="Arial"/>
              </a:rPr>
              <a:t>64% graduated, completed 30/40 exercises</a:t>
            </a:r>
          </a:p>
          <a:p>
            <a:pPr marL="0" indent="0">
              <a:buNone/>
            </a:pPr>
            <a:r>
              <a:rPr lang="en-US" sz="1800" dirty="0">
                <a:solidFill>
                  <a:srgbClr val="000000"/>
                </a:solidFill>
                <a:latin typeface="Arial"/>
                <a:cs typeface="Arial"/>
              </a:rPr>
              <a:t>OUTCOMES</a:t>
            </a:r>
          </a:p>
          <a:p>
            <a:pPr marL="0" indent="0">
              <a:buNone/>
            </a:pPr>
            <a:r>
              <a:rPr lang="en-US" sz="1800" dirty="0">
                <a:solidFill>
                  <a:srgbClr val="000000"/>
                </a:solidFill>
                <a:latin typeface="Arial"/>
                <a:cs typeface="Arial"/>
              </a:rPr>
              <a:t>Graduates were more likely to take an HIV test (OR 2.78), less likely to get married (OR 0.63) and less likely to drop out of school (OR 0.60).</a:t>
            </a:r>
            <a:endParaRPr lang="en-US" dirty="0">
              <a:latin typeface="Arial"/>
              <a:cs typeface="Arial"/>
            </a:endParaRPr>
          </a:p>
        </p:txBody>
      </p:sp>
      <p:pic>
        <p:nvPicPr>
          <p:cNvPr id="9" name="Picture 8">
            <a:extLst>
              <a:ext uri="{FF2B5EF4-FFF2-40B4-BE49-F238E27FC236}">
                <a16:creationId xmlns:a16="http://schemas.microsoft.com/office/drawing/2014/main" id="{63710D35-4C1D-4C69-9D1B-60A09B5B75F2}"/>
              </a:ext>
            </a:extLst>
          </p:cNvPr>
          <p:cNvPicPr>
            <a:picLocks noChangeAspect="1"/>
          </p:cNvPicPr>
          <p:nvPr/>
        </p:nvPicPr>
        <p:blipFill rotWithShape="1">
          <a:blip r:embed="rId3"/>
          <a:srcRect l="1569" t="16400" r="978" b="4850"/>
          <a:stretch/>
        </p:blipFill>
        <p:spPr>
          <a:xfrm>
            <a:off x="4822803" y="1848456"/>
            <a:ext cx="6926458" cy="3148390"/>
          </a:xfrm>
          <a:prstGeom prst="rect">
            <a:avLst/>
          </a:prstGeom>
        </p:spPr>
      </p:pic>
      <p:sp>
        <p:nvSpPr>
          <p:cNvPr id="4" name="TextBox 3">
            <a:extLst>
              <a:ext uri="{FF2B5EF4-FFF2-40B4-BE49-F238E27FC236}">
                <a16:creationId xmlns:a16="http://schemas.microsoft.com/office/drawing/2014/main" id="{EF25406D-55CC-4798-998B-0702F1C5D65E}"/>
              </a:ext>
            </a:extLst>
          </p:cNvPr>
          <p:cNvSpPr txBox="1"/>
          <p:nvPr/>
        </p:nvSpPr>
        <p:spPr>
          <a:xfrm>
            <a:off x="9048328" y="6076270"/>
            <a:ext cx="2304256" cy="276999"/>
          </a:xfrm>
          <a:prstGeom prst="rect">
            <a:avLst/>
          </a:prstGeom>
          <a:noFill/>
        </p:spPr>
        <p:txBody>
          <a:bodyPr wrap="square" lIns="91440" tIns="45720" rIns="91440" bIns="45720" rtlCol="0" anchor="t">
            <a:spAutoFit/>
          </a:bodyPr>
          <a:lstStyle/>
          <a:p>
            <a:r>
              <a:rPr lang="en-US" sz="1200">
                <a:latin typeface="Arial"/>
                <a:cs typeface="Arial"/>
                <a:hlinkClick r:id="rId4"/>
              </a:rPr>
              <a:t>Dagmar Hanisch, </a:t>
            </a:r>
            <a:r>
              <a:rPr lang="en-GB" sz="1200">
                <a:latin typeface="Arial"/>
                <a:cs typeface="Arial"/>
                <a:hlinkClick r:id="rId4"/>
              </a:rPr>
              <a:t>OADLB0104</a:t>
            </a:r>
            <a:endParaRPr lang="en-CY" sz="1200">
              <a:latin typeface="Arial"/>
              <a:cs typeface="Arial"/>
            </a:endParaRPr>
          </a:p>
        </p:txBody>
      </p:sp>
      <p:sp>
        <p:nvSpPr>
          <p:cNvPr id="5" name="TextBox 4">
            <a:extLst>
              <a:ext uri="{FF2B5EF4-FFF2-40B4-BE49-F238E27FC236}">
                <a16:creationId xmlns:a16="http://schemas.microsoft.com/office/drawing/2014/main" id="{5EA7E1BA-4FBB-4A45-89BE-2389A639F8AE}"/>
              </a:ext>
            </a:extLst>
          </p:cNvPr>
          <p:cNvSpPr txBox="1"/>
          <p:nvPr/>
        </p:nvSpPr>
        <p:spPr>
          <a:xfrm>
            <a:off x="4868462" y="5074893"/>
            <a:ext cx="68351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Calibri"/>
              </a:rPr>
              <a:t>CONCLUSION</a:t>
            </a:r>
            <a:endParaRPr lang="en-US" dirty="0">
              <a:latin typeface="Arial"/>
              <a:cs typeface="Arial"/>
            </a:endParaRPr>
          </a:p>
          <a:p>
            <a:r>
              <a:rPr lang="en-US" dirty="0">
                <a:latin typeface="Arial"/>
                <a:cs typeface="Arial"/>
              </a:rPr>
              <a:t>Sista2Sista graduates had better HIV and other SRHR outcomes. Need strategies to retain participants in the </a:t>
            </a:r>
            <a:r>
              <a:rPr lang="en-US" dirty="0" err="1">
                <a:latin typeface="Arial"/>
                <a:cs typeface="Arial"/>
              </a:rPr>
              <a:t>programme</a:t>
            </a:r>
            <a:r>
              <a:rPr lang="en-US" dirty="0">
                <a:latin typeface="Arial"/>
                <a:cs typeface="Arial"/>
              </a:rPr>
              <a:t>.</a:t>
            </a:r>
          </a:p>
        </p:txBody>
      </p:sp>
    </p:spTree>
    <p:extLst>
      <p:ext uri="{BB962C8B-B14F-4D97-AF65-F5344CB8AC3E}">
        <p14:creationId xmlns:p14="http://schemas.microsoft.com/office/powerpoint/2010/main" val="1495893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BF6F-0585-420B-AF35-38FC315E6C33}"/>
              </a:ext>
            </a:extLst>
          </p:cNvPr>
          <p:cNvSpPr>
            <a:spLocks noGrp="1"/>
          </p:cNvSpPr>
          <p:nvPr>
            <p:ph type="title"/>
          </p:nvPr>
        </p:nvSpPr>
        <p:spPr>
          <a:xfrm>
            <a:off x="1703512" y="188640"/>
            <a:ext cx="10225136" cy="1583684"/>
          </a:xfrm>
        </p:spPr>
        <p:txBody>
          <a:bodyPr>
            <a:normAutofit fontScale="90000"/>
          </a:bodyPr>
          <a:lstStyle/>
          <a:p>
            <a:pPr algn="l"/>
            <a:r>
              <a:rPr lang="en-US" sz="3100" b="1" dirty="0">
                <a:solidFill>
                  <a:srgbClr val="E0001B"/>
                </a:solidFill>
              </a:rPr>
              <a:t>SRHR</a:t>
            </a:r>
            <a:r>
              <a:rPr lang="en-US" b="1" dirty="0" smtClean="0"/>
              <a:t/>
            </a:r>
            <a:br>
              <a:rPr lang="en-US" b="1" dirty="0" smtClean="0"/>
            </a:br>
            <a:r>
              <a:rPr lang="en-US" sz="3600" b="1" dirty="0" smtClean="0">
                <a:latin typeface="Arial"/>
                <a:cs typeface="Arial"/>
              </a:rPr>
              <a:t>Reproductive </a:t>
            </a:r>
            <a:r>
              <a:rPr lang="en-US" sz="3600" b="1" dirty="0">
                <a:latin typeface="Arial"/>
                <a:cs typeface="Arial"/>
              </a:rPr>
              <a:t>intentions among gay </a:t>
            </a:r>
            <a:r>
              <a:rPr lang="en-US" sz="3600" b="1" i="0" dirty="0">
                <a:effectLst/>
                <a:latin typeface="Arial"/>
                <a:cs typeface="Arial"/>
              </a:rPr>
              <a:t>and bisexual men initiating PrEP</a:t>
            </a:r>
            <a:r>
              <a:rPr lang="en-US" sz="3600" b="1" dirty="0">
                <a:latin typeface="Arial"/>
                <a:cs typeface="Arial"/>
              </a:rPr>
              <a:t>, USA</a:t>
            </a:r>
            <a:endParaRPr lang="en-GB" sz="3600" b="1" dirty="0"/>
          </a:p>
        </p:txBody>
      </p:sp>
      <p:sp>
        <p:nvSpPr>
          <p:cNvPr id="3" name="TextBox 2">
            <a:extLst>
              <a:ext uri="{FF2B5EF4-FFF2-40B4-BE49-F238E27FC236}">
                <a16:creationId xmlns:a16="http://schemas.microsoft.com/office/drawing/2014/main" id="{F961BEE1-A3D8-4861-ACD4-C880483EFCD5}"/>
              </a:ext>
            </a:extLst>
          </p:cNvPr>
          <p:cNvSpPr txBox="1"/>
          <p:nvPr/>
        </p:nvSpPr>
        <p:spPr>
          <a:xfrm>
            <a:off x="9984432" y="6021288"/>
            <a:ext cx="1944216"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hlinkClick r:id="rId3"/>
              </a:rPr>
              <a:t>Jamal T. Jones, </a:t>
            </a:r>
            <a:r>
              <a:rPr lang="en-GB" sz="1200">
                <a:latin typeface="Arial" panose="020B0604020202020204" pitchFamily="34" charset="0"/>
                <a:cs typeface="Arial" panose="020B0604020202020204" pitchFamily="34" charset="0"/>
                <a:hlinkClick r:id="rId3"/>
              </a:rPr>
              <a:t>PED1003</a:t>
            </a:r>
            <a:endParaRPr lang="en-CY" sz="120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92DD8B1-30E5-454C-BF88-1F7A7F56F3AA}"/>
              </a:ext>
            </a:extLst>
          </p:cNvPr>
          <p:cNvSpPr>
            <a:spLocks noGrp="1"/>
          </p:cNvSpPr>
          <p:nvPr>
            <p:ph idx="1"/>
          </p:nvPr>
        </p:nvSpPr>
        <p:spPr>
          <a:xfrm>
            <a:off x="621631" y="1900990"/>
            <a:ext cx="10972800" cy="4525963"/>
          </a:xfrm>
        </p:spPr>
        <p:txBody>
          <a:bodyPr vert="horz" lIns="91440" tIns="45720" rIns="91440" bIns="45720" rtlCol="0" anchor="t">
            <a:normAutofit/>
          </a:bodyPr>
          <a:lstStyle/>
          <a:p>
            <a:r>
              <a:rPr lang="en-US" sz="2800" dirty="0">
                <a:latin typeface="Arial"/>
                <a:cs typeface="Arial"/>
              </a:rPr>
              <a:t>Gay and bisexual men initiating PrEP in the Sustainable Health Center Implementation PrEP Pilot (SHIPP) were interviewed on their reproductive intentions.</a:t>
            </a:r>
          </a:p>
          <a:p>
            <a:r>
              <a:rPr lang="en-US" sz="2800" dirty="0">
                <a:latin typeface="Arial"/>
                <a:cs typeface="Arial"/>
              </a:rPr>
              <a:t>N=1,275 from five health </a:t>
            </a:r>
            <a:r>
              <a:rPr lang="en-US" sz="2800" dirty="0" err="1">
                <a:latin typeface="Arial"/>
                <a:cs typeface="Arial"/>
              </a:rPr>
              <a:t>centres</a:t>
            </a:r>
            <a:r>
              <a:rPr lang="en-US" sz="2800" dirty="0">
                <a:latin typeface="Arial"/>
                <a:cs typeface="Arial"/>
              </a:rPr>
              <a:t> in the US</a:t>
            </a:r>
          </a:p>
          <a:p>
            <a:pPr marL="0" indent="0">
              <a:buNone/>
            </a:pPr>
            <a:r>
              <a:rPr lang="en-US" sz="2800" dirty="0">
                <a:latin typeface="Arial"/>
                <a:cs typeface="Arial"/>
              </a:rPr>
              <a:t>RESULTS</a:t>
            </a:r>
          </a:p>
          <a:p>
            <a:r>
              <a:rPr lang="en-US" sz="2800" dirty="0">
                <a:latin typeface="Arial"/>
                <a:cs typeface="Arial"/>
              </a:rPr>
              <a:t>47% indicated intentions to have a child in the future: </a:t>
            </a:r>
          </a:p>
          <a:p>
            <a:pPr lvl="1"/>
            <a:r>
              <a:rPr lang="en-US" dirty="0">
                <a:latin typeface="Arial"/>
                <a:cs typeface="Arial"/>
              </a:rPr>
              <a:t>Higher rates among Black/non-Hispanic and other/non-Hispanic </a:t>
            </a:r>
            <a:r>
              <a:rPr lang="en-US" dirty="0" smtClean="0">
                <a:latin typeface="Arial"/>
                <a:cs typeface="Arial"/>
              </a:rPr>
              <a:t>men</a:t>
            </a:r>
          </a:p>
          <a:p>
            <a:pPr lvl="1"/>
            <a:r>
              <a:rPr lang="en-US" dirty="0" smtClean="0">
                <a:latin typeface="Arial"/>
                <a:cs typeface="Arial"/>
              </a:rPr>
              <a:t>Rates </a:t>
            </a:r>
            <a:r>
              <a:rPr lang="en-US" dirty="0">
                <a:latin typeface="Arial"/>
                <a:cs typeface="Arial"/>
              </a:rPr>
              <a:t>decreased with age. </a:t>
            </a:r>
            <a:endParaRPr lang="en-US" dirty="0"/>
          </a:p>
        </p:txBody>
      </p:sp>
    </p:spTree>
    <p:extLst>
      <p:ext uri="{BB962C8B-B14F-4D97-AF65-F5344CB8AC3E}">
        <p14:creationId xmlns:p14="http://schemas.microsoft.com/office/powerpoint/2010/main" val="1766555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75E9-3A11-4F64-950B-341FD6485072}"/>
              </a:ext>
            </a:extLst>
          </p:cNvPr>
          <p:cNvSpPr>
            <a:spLocks noGrp="1"/>
          </p:cNvSpPr>
          <p:nvPr>
            <p:ph type="title"/>
          </p:nvPr>
        </p:nvSpPr>
        <p:spPr>
          <a:xfrm>
            <a:off x="1679509" y="661080"/>
            <a:ext cx="10178255" cy="1167720"/>
          </a:xfrm>
        </p:spPr>
        <p:txBody>
          <a:bodyPr>
            <a:normAutofit fontScale="90000"/>
          </a:bodyPr>
          <a:lstStyle/>
          <a:p>
            <a:pPr algn="l"/>
            <a:r>
              <a:rPr lang="en-US" sz="3100" b="1" dirty="0">
                <a:solidFill>
                  <a:srgbClr val="E0001B"/>
                </a:solidFill>
              </a:rPr>
              <a:t>SRHR</a:t>
            </a:r>
            <a:r>
              <a:rPr lang="en-US" b="1" dirty="0">
                <a:solidFill>
                  <a:srgbClr val="E0001B"/>
                </a:solidFill>
              </a:rPr>
              <a:t/>
            </a:r>
            <a:br>
              <a:rPr lang="en-US" b="1" dirty="0">
                <a:solidFill>
                  <a:srgbClr val="E0001B"/>
                </a:solidFill>
              </a:rPr>
            </a:br>
            <a:r>
              <a:rPr lang="en-US" sz="3600" b="1" dirty="0">
                <a:latin typeface="Arial"/>
                <a:cs typeface="Arial"/>
              </a:rPr>
              <a:t>The</a:t>
            </a:r>
            <a:r>
              <a:rPr lang="en-US" sz="3600" b="1" i="0" dirty="0">
                <a:effectLst/>
                <a:latin typeface="Arial"/>
                <a:cs typeface="Arial"/>
              </a:rPr>
              <a:t> legal environment </a:t>
            </a:r>
            <a:r>
              <a:rPr lang="en-US" sz="3600" b="1" dirty="0">
                <a:latin typeface="Arial"/>
                <a:cs typeface="Arial"/>
              </a:rPr>
              <a:t>for adolescent sexual and reproductive health and rights in East and </a:t>
            </a:r>
            <a:r>
              <a:rPr lang="en-US" sz="3600" b="1" dirty="0" smtClean="0">
                <a:latin typeface="Arial"/>
                <a:cs typeface="Arial"/>
              </a:rPr>
              <a:t>Southern </a:t>
            </a:r>
            <a:r>
              <a:rPr lang="en-US" sz="3600" b="1" dirty="0">
                <a:latin typeface="Arial"/>
                <a:cs typeface="Arial"/>
              </a:rPr>
              <a:t>Africa</a:t>
            </a:r>
            <a:endParaRPr lang="en-GB" sz="3600" b="1" dirty="0">
              <a:latin typeface="Arial"/>
              <a:cs typeface="Arial"/>
            </a:endParaRPr>
          </a:p>
        </p:txBody>
      </p:sp>
      <p:sp>
        <p:nvSpPr>
          <p:cNvPr id="3" name="Content Placeholder 2">
            <a:extLst>
              <a:ext uri="{FF2B5EF4-FFF2-40B4-BE49-F238E27FC236}">
                <a16:creationId xmlns:a16="http://schemas.microsoft.com/office/drawing/2014/main" id="{16B2B3AD-2F3F-4BA2-AD6D-539D5D4BDEF5}"/>
              </a:ext>
            </a:extLst>
          </p:cNvPr>
          <p:cNvSpPr>
            <a:spLocks noGrp="1"/>
          </p:cNvSpPr>
          <p:nvPr>
            <p:ph idx="1"/>
          </p:nvPr>
        </p:nvSpPr>
        <p:spPr>
          <a:xfrm>
            <a:off x="609600" y="2468881"/>
            <a:ext cx="10972800" cy="3657283"/>
          </a:xfrm>
        </p:spPr>
        <p:txBody>
          <a:bodyPr vert="horz" lIns="91440" tIns="45720" rIns="91440" bIns="45720" rtlCol="0" anchor="t">
            <a:normAutofit fontScale="55000" lnSpcReduction="20000"/>
          </a:bodyPr>
          <a:lstStyle/>
          <a:p>
            <a:pPr marL="0" indent="0">
              <a:buNone/>
            </a:pPr>
            <a:r>
              <a:rPr lang="en-GB" dirty="0">
                <a:latin typeface="Arial"/>
                <a:cs typeface="Arial"/>
              </a:rPr>
              <a:t>Key findings from a review of laws and policies in East and </a:t>
            </a:r>
            <a:r>
              <a:rPr lang="en-GB" dirty="0" smtClean="0">
                <a:latin typeface="Arial"/>
                <a:cs typeface="Arial"/>
              </a:rPr>
              <a:t>Southern </a:t>
            </a:r>
            <a:r>
              <a:rPr lang="en-GB" dirty="0">
                <a:latin typeface="Arial"/>
                <a:cs typeface="Arial"/>
              </a:rPr>
              <a:t>Africa (ESA): </a:t>
            </a:r>
            <a:endParaRPr lang="en-GB" dirty="0"/>
          </a:p>
          <a:p>
            <a:r>
              <a:rPr lang="en-US" dirty="0">
                <a:solidFill>
                  <a:srgbClr val="000000"/>
                </a:solidFill>
                <a:latin typeface="Arial"/>
                <a:cs typeface="Arial"/>
              </a:rPr>
              <a:t>AGE OF SEXUAL CONSET: About half of countries do not have the age of consent to sexual activity in a clear provision, and the age of consent is lower for girls than boys.</a:t>
            </a:r>
            <a:endParaRPr lang="en-US" dirty="0"/>
          </a:p>
          <a:p>
            <a:r>
              <a:rPr lang="en-US" dirty="0">
                <a:solidFill>
                  <a:srgbClr val="000000"/>
                </a:solidFill>
                <a:latin typeface="Arial"/>
                <a:cs typeface="Arial"/>
              </a:rPr>
              <a:t>AGE OF CONSET TO MARRY: </a:t>
            </a:r>
            <a:r>
              <a:rPr lang="en-US" dirty="0">
                <a:latin typeface="Arial"/>
                <a:cs typeface="Arial"/>
              </a:rPr>
              <a:t>The combination of customary and statutory laws in many of the ESA countries also complicates the age of consent to marriage. The challenge with the customary law age of consent to marriage is that the age is in most instances not clear and is in the majority of the instances lower than 18 years of age. </a:t>
            </a:r>
            <a:endParaRPr lang="en-US" dirty="0"/>
          </a:p>
          <a:p>
            <a:r>
              <a:rPr lang="en-US" dirty="0">
                <a:solidFill>
                  <a:srgbClr val="000000"/>
                </a:solidFill>
                <a:latin typeface="Arial"/>
                <a:cs typeface="Arial"/>
              </a:rPr>
              <a:t>AGE OF CONSET TO MEDICAL TREATMENT: Ages of consent to access HIV services are in the majority of the countries not provided for in laws; in some countries, however, the ages are provided for in policies. Age ranges from 12 to 18 years for consent to HIV testing and counselling. </a:t>
            </a:r>
          </a:p>
          <a:p>
            <a:pPr marL="0" indent="0">
              <a:buNone/>
            </a:pPr>
            <a:endParaRPr lang="en-US" dirty="0">
              <a:solidFill>
                <a:srgbClr val="000000"/>
              </a:solidFill>
              <a:latin typeface="Arial"/>
              <a:cs typeface="Arial"/>
            </a:endParaRPr>
          </a:p>
          <a:p>
            <a:pPr marL="0" indent="0">
              <a:buNone/>
            </a:pPr>
            <a:r>
              <a:rPr lang="en-US" dirty="0">
                <a:solidFill>
                  <a:srgbClr val="000000"/>
                </a:solidFill>
                <a:latin typeface="Arial"/>
                <a:cs typeface="Arial"/>
              </a:rPr>
              <a:t>Conclusion</a:t>
            </a:r>
            <a:endParaRPr lang="en-US" dirty="0"/>
          </a:p>
          <a:p>
            <a:r>
              <a:rPr lang="en-US" dirty="0">
                <a:solidFill>
                  <a:srgbClr val="000000"/>
                </a:solidFill>
                <a:latin typeface="Arial"/>
                <a:cs typeface="Arial"/>
              </a:rPr>
              <a:t>Minimum </a:t>
            </a:r>
            <a:r>
              <a:rPr lang="en-US" i="1" dirty="0">
                <a:solidFill>
                  <a:srgbClr val="000000"/>
                </a:solidFill>
                <a:latin typeface="Arial"/>
                <a:cs typeface="Arial"/>
              </a:rPr>
              <a:t>age of consent to marriage</a:t>
            </a:r>
            <a:r>
              <a:rPr lang="en-US" dirty="0">
                <a:solidFill>
                  <a:srgbClr val="000000"/>
                </a:solidFill>
                <a:latin typeface="Arial"/>
                <a:cs typeface="Arial"/>
              </a:rPr>
              <a:t> should be 18 years without exceptions.</a:t>
            </a:r>
          </a:p>
          <a:p>
            <a:r>
              <a:rPr lang="en-US" dirty="0">
                <a:solidFill>
                  <a:srgbClr val="000000"/>
                </a:solidFill>
                <a:latin typeface="Arial"/>
                <a:cs typeface="Arial"/>
              </a:rPr>
              <a:t>Age of consent to sex should protect adolescents.</a:t>
            </a:r>
          </a:p>
        </p:txBody>
      </p:sp>
      <p:sp>
        <p:nvSpPr>
          <p:cNvPr id="4" name="TextBox 3">
            <a:extLst>
              <a:ext uri="{FF2B5EF4-FFF2-40B4-BE49-F238E27FC236}">
                <a16:creationId xmlns:a16="http://schemas.microsoft.com/office/drawing/2014/main" id="{45BFC008-321C-4219-882C-A9746CAB687C}"/>
              </a:ext>
            </a:extLst>
          </p:cNvPr>
          <p:cNvSpPr txBox="1"/>
          <p:nvPr/>
        </p:nvSpPr>
        <p:spPr>
          <a:xfrm>
            <a:off x="9768408" y="5987664"/>
            <a:ext cx="2089356"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hlinkClick r:id="rId3"/>
              </a:rPr>
              <a:t>Renata </a:t>
            </a:r>
            <a:r>
              <a:rPr lang="en-US" sz="1200" err="1">
                <a:latin typeface="Arial" panose="020B0604020202020204" pitchFamily="34" charset="0"/>
                <a:cs typeface="Arial" panose="020B0604020202020204" pitchFamily="34" charset="0"/>
                <a:hlinkClick r:id="rId3"/>
              </a:rPr>
              <a:t>Tallarico</a:t>
            </a:r>
            <a:r>
              <a:rPr lang="en-US" sz="1200">
                <a:latin typeface="Arial" panose="020B0604020202020204" pitchFamily="34" charset="0"/>
                <a:cs typeface="Arial" panose="020B0604020202020204" pitchFamily="34" charset="0"/>
                <a:hlinkClick r:id="rId3"/>
              </a:rPr>
              <a:t>,</a:t>
            </a:r>
            <a:r>
              <a:rPr lang="en-GB" sz="1200">
                <a:latin typeface="Arial" panose="020B0604020202020204" pitchFamily="34" charset="0"/>
                <a:cs typeface="Arial" panose="020B0604020202020204" pitchFamily="34" charset="0"/>
                <a:hlinkClick r:id="rId3"/>
              </a:rPr>
              <a:t> OAF0106</a:t>
            </a:r>
            <a:endParaRPr lang="en-CY"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065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3.xml><?xml version="1.0" encoding="utf-8"?>
<ds:datastoreItem xmlns:ds="http://schemas.openxmlformats.org/officeDocument/2006/customXml" ds:itemID="{697DA5F8-D59F-40D8-8E80-459CF8E04BAE}">
  <ds:schemaRefs>
    <ds:schemaRef ds:uri="http://purl.org/dc/terms/"/>
    <ds:schemaRef ds:uri="http://purl.org/dc/dcmitype/"/>
    <ds:schemaRef ds:uri="http://schemas.openxmlformats.org/package/2006/metadata/core-properties"/>
    <ds:schemaRef ds:uri="da0e1dfa-61eb-48b9-80bb-a2770ec06ea8"/>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78</TotalTime>
  <Words>2217</Words>
  <Application>Microsoft Office PowerPoint</Application>
  <PresentationFormat>Widescreen</PresentationFormat>
  <Paragraphs>152</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Introduction</vt:lpstr>
      <vt:lpstr>PowerPoint Presentation</vt:lpstr>
      <vt:lpstr>SRHRS One year after ECHO RHR</vt:lpstr>
      <vt:lpstr>SRHR Sexual behaviours and exposure to HIV in transgender men in Argentina</vt:lpstr>
      <vt:lpstr>SRHRS Sista2Sista Program in Zimbabwe</vt:lpstr>
      <vt:lpstr>SRHR Reproductive intentions among gay and bisexual men initiating PrEP, USA</vt:lpstr>
      <vt:lpstr>SRHR The legal environment for adolescent sexual and reproductive health and rights in East and Southern Africa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Radka Serakova</cp:lastModifiedBy>
  <cp:revision>179</cp:revision>
  <dcterms:created xsi:type="dcterms:W3CDTF">2015-07-06T08:16:27Z</dcterms:created>
  <dcterms:modified xsi:type="dcterms:W3CDTF">2021-04-15T13:51:16Z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