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562" r:id="rId5"/>
    <p:sldId id="342" r:id="rId6"/>
    <p:sldId id="561" r:id="rId7"/>
    <p:sldId id="436" r:id="rId8"/>
    <p:sldId id="451" r:id="rId9"/>
    <p:sldId id="480" r:id="rId10"/>
    <p:sldId id="449" r:id="rId11"/>
    <p:sldId id="5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8"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5" clrIdx="15">
    <p:extLst>
      <p:ext uri="{19B8F6BF-5375-455C-9EA6-DF929625EA0E}">
        <p15:presenceInfo xmlns:p15="http://schemas.microsoft.com/office/powerpoint/2012/main" userId="S::roger.tatoud@iasociety.org::530243c4-39b4-4396-ba2f-a0130b861ec8" providerId="AD"/>
      </p:ext>
    </p:extLst>
  </p:cmAuthor>
  <p:cmAuthor id="16" name="Erika Lundström" initials="EL" lastIdx="1" clrIdx="16">
    <p:extLst>
      <p:ext uri="{19B8F6BF-5375-455C-9EA6-DF929625EA0E}">
        <p15:presenceInfo xmlns:p15="http://schemas.microsoft.com/office/powerpoint/2012/main" userId="S::erika.lundstrom@iasociety.org::eb08ea8b-01aa-4655-962a-841d776116b3" providerId="AD"/>
      </p:ext>
    </p:extLst>
  </p:cmAuthor>
  <p:cmAuthor id="17" name="Janette" initials="JB" lastIdx="2" clrIdx="17">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E30018"/>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9E075-3180-37EE-7133-2FDE6E0945E6}" v="8" dt="2020-11-17T09:38:05.940"/>
    <p1510:client id="{8DD6817E-43E4-F92C-BF56-1D16518E479A}" v="1" dt="2020-11-11T18:48:10.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69222" autoAdjust="0"/>
  </p:normalViewPr>
  <p:slideViewPr>
    <p:cSldViewPr snapToGrid="0">
      <p:cViewPr varScale="1">
        <p:scale>
          <a:sx n="76" d="100"/>
          <a:sy n="76" d="100"/>
        </p:scale>
        <p:origin x="1086"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15/04/2021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7D159-9DD4-41A1-915D-943A0A890F2B}" type="slidenum">
              <a:rPr lang="en-GB" smtClean="0"/>
              <a:t>2</a:t>
            </a:fld>
            <a:endParaRPr lang="en-GB"/>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4</a:t>
            </a:fld>
            <a:endParaRPr lang="en-GB"/>
          </a:p>
        </p:txBody>
      </p:sp>
    </p:spTree>
    <p:extLst>
      <p:ext uri="{BB962C8B-B14F-4D97-AF65-F5344CB8AC3E}">
        <p14:creationId xmlns:p14="http://schemas.microsoft.com/office/powerpoint/2010/main" val="123127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HVTN</a:t>
            </a:r>
            <a:r>
              <a:rPr lang="en-GB" dirty="0"/>
              <a:t> – HIV Vaccine Trials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There are disappointing results. The HVTN 702 study/</a:t>
            </a:r>
            <a:r>
              <a:rPr lang="en-GB" sz="1200" dirty="0" err="1"/>
              <a:t>UHAMBO</a:t>
            </a:r>
            <a:r>
              <a:rPr lang="en-GB" sz="1200" dirty="0"/>
              <a:t> trial is designed as a Phase 2-3 trial to test efficacy and safety of a pox-protein heterologous prime boost; it is similar to RV144 but adapted to the Clade C virus most commonly found in South Africa. The study enrolled just under 5,500 men and women aged 18-35 years; it was evaluated at 14 sites in South Africa. Participants received six injections over the course of 18 months. However, in January 2020, the DSMV recommended stopping injections and continuing study follow up. This was because the experimental HIV vaccines regimen was ineffective in preventing HIV; the incidence in women were particularly high, reflecting higher background rates in South Africa. In this study, PrEP uptake was low.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HVTN 705/ IMBOKODO (Ad26- Ad26/protein, heterologous double prime/double boost):</a:t>
            </a:r>
          </a:p>
          <a:p>
            <a:pPr marL="742950" lvl="1" indent="-285750">
              <a:buFont typeface="Wingdings" panose="05000000000000000000" pitchFamily="2" charset="2"/>
              <a:buChar char="ü"/>
            </a:pPr>
            <a:r>
              <a:rPr lang="en-GB" sz="1600" dirty="0"/>
              <a:t>Evidence of protection in NHP challenge model </a:t>
            </a:r>
          </a:p>
          <a:p>
            <a:pPr marL="742950" lvl="1" indent="-285750">
              <a:buFont typeface="Wingdings" panose="05000000000000000000" pitchFamily="2" charset="2"/>
              <a:buChar char="ü"/>
            </a:pPr>
            <a:r>
              <a:rPr lang="en-GB" sz="1600" dirty="0"/>
              <a:t>Advanced in POC after meeting go/no go criteria in TRAVERSE</a:t>
            </a:r>
          </a:p>
          <a:p>
            <a:pPr marL="742950" lvl="1" indent="-285750">
              <a:buFont typeface="Wingdings" panose="05000000000000000000" pitchFamily="2" charset="2"/>
              <a:buChar char="ü"/>
            </a:pPr>
            <a:r>
              <a:rPr lang="en-GB" sz="1600" dirty="0"/>
              <a:t>Evidence of protection in NHP challenge model</a:t>
            </a:r>
          </a:p>
          <a:p>
            <a:pPr marL="742950" lvl="1" indent="-285750">
              <a:buFont typeface="Wingdings" panose="05000000000000000000" pitchFamily="2" charset="2"/>
              <a:buChar char="ü"/>
            </a:pPr>
            <a:r>
              <a:rPr lang="en-GB" sz="1600" dirty="0"/>
              <a:t>Heterosexual women in sub-Saharan Africa (2,500 women enrolled in South Africa)</a:t>
            </a:r>
          </a:p>
          <a:p>
            <a:pPr marL="742950" lvl="1" indent="-285750">
              <a:buFont typeface="Wingdings" panose="05000000000000000000" pitchFamily="2" charset="2"/>
              <a:buChar char="ü"/>
            </a:pPr>
            <a:r>
              <a:rPr lang="en-GB" sz="1600" dirty="0"/>
              <a:t>5,407 participants fully enrolled</a:t>
            </a:r>
          </a:p>
          <a:p>
            <a:endParaRPr lang="en-GB" sz="2000" dirty="0"/>
          </a:p>
          <a:p>
            <a:pPr marL="342900" indent="-342900">
              <a:buFont typeface="Arial" panose="020B0604020202020204" pitchFamily="34" charset="0"/>
              <a:buChar char="•"/>
            </a:pPr>
            <a:r>
              <a:rPr lang="en-GB" sz="2000" dirty="0"/>
              <a:t>HVTN 706/ MOSAICO (Ad26-Ad26/protein, heterologous double prime/double boost) This study is being done in collaboration with the US military and Janssen:</a:t>
            </a:r>
          </a:p>
          <a:p>
            <a:pPr marL="742950" lvl="1" indent="-285750">
              <a:buFont typeface="Wingdings" panose="05000000000000000000" pitchFamily="2" charset="2"/>
              <a:buChar char="ü"/>
            </a:pPr>
            <a:r>
              <a:rPr lang="en-GB" sz="1600" dirty="0"/>
              <a:t>Test an HIV vaccine regimen (Ad26 &amp; bivalent gp140)/adjuvanted Clade C gp140 and Mosaic gp140</a:t>
            </a:r>
          </a:p>
          <a:p>
            <a:pPr marL="742950" lvl="1" indent="-285750">
              <a:buFont typeface="Wingdings" panose="05000000000000000000" pitchFamily="2" charset="2"/>
              <a:buChar char="ü"/>
            </a:pPr>
            <a:r>
              <a:rPr lang="en-GB" sz="1600" dirty="0"/>
              <a:t>It will have two different groups (an active vaccine and a placebo group)</a:t>
            </a:r>
          </a:p>
          <a:p>
            <a:pPr marL="742950" lvl="1" indent="-285750">
              <a:buFont typeface="Wingdings" panose="05000000000000000000" pitchFamily="2" charset="2"/>
              <a:buChar char="ü"/>
            </a:pPr>
            <a:r>
              <a:rPr lang="en-GB" sz="1600" dirty="0"/>
              <a:t>Global HIV study with sites all over the world USA (23 sites), Mexico (3 sites), Peru (5 sites), Brazil (8 sites), Argentina (4 sites), Spain (6 sites), Italy (3 sites) and Poland (3 sites)</a:t>
            </a:r>
          </a:p>
          <a:p>
            <a:pPr marL="742950" lvl="1" indent="-285750">
              <a:buFont typeface="Wingdings" panose="05000000000000000000" pitchFamily="2" charset="2"/>
              <a:buChar char="ü"/>
            </a:pPr>
            <a:r>
              <a:rPr lang="en-GB" sz="1600" dirty="0"/>
              <a:t>A second efficacy trial evaluating strategy will be conducted in Latin America</a:t>
            </a:r>
          </a:p>
          <a:p>
            <a:pPr marL="742950" lvl="1" indent="-285750">
              <a:buFont typeface="Wingdings" panose="05000000000000000000" pitchFamily="2" charset="2"/>
              <a:buChar char="ü"/>
            </a:pPr>
            <a:r>
              <a:rPr lang="en-GB" sz="1600" dirty="0"/>
              <a:t>Cisgender men and transgender individuals who have sex with cisgender men and/or transgender individuals </a:t>
            </a:r>
          </a:p>
          <a:p>
            <a:pPr marL="742950" lvl="1" indent="-285750">
              <a:buFont typeface="Wingdings" panose="05000000000000000000" pitchFamily="2" charset="2"/>
              <a:buChar char="ü"/>
            </a:pPr>
            <a:r>
              <a:rPr lang="en-GB" sz="1600" dirty="0"/>
              <a:t>3,800 to be enrolled</a:t>
            </a:r>
          </a:p>
          <a:p>
            <a:pPr marL="742950" lvl="1" indent="-285750">
              <a:buFont typeface="Wingdings" panose="05000000000000000000" pitchFamily="2" charset="2"/>
              <a:buChar char="ü"/>
            </a:pPr>
            <a:r>
              <a:rPr lang="en-GB" sz="1600" dirty="0"/>
              <a:t>Still early in implementation; COVID-19 impact</a:t>
            </a:r>
          </a:p>
          <a:p>
            <a:endParaRPr lang="en-GB" sz="2000" dirty="0"/>
          </a:p>
          <a:p>
            <a:pPr marL="342900" indent="-342900">
              <a:buFont typeface="Arial" panose="020B0604020202020204" pitchFamily="34" charset="0"/>
              <a:buChar char="•"/>
            </a:pPr>
            <a:r>
              <a:rPr lang="en-GB" sz="2000" dirty="0"/>
              <a:t>HVTN 703/704/AMP (monoclonal antibody infusions of VRC 01):</a:t>
            </a:r>
          </a:p>
          <a:p>
            <a:pPr marL="742950" lvl="1" indent="-285750">
              <a:buFont typeface="Wingdings" panose="05000000000000000000" pitchFamily="2" charset="2"/>
              <a:buChar char="ü"/>
            </a:pPr>
            <a:r>
              <a:rPr lang="en-GB" sz="1600" dirty="0"/>
              <a:t>Evidence of protection in NHP challenge model</a:t>
            </a:r>
          </a:p>
          <a:p>
            <a:pPr marL="742950" lvl="1" indent="-285750">
              <a:buFont typeface="Wingdings" panose="05000000000000000000" pitchFamily="2" charset="2"/>
              <a:buChar char="ü"/>
            </a:pPr>
            <a:r>
              <a:rPr lang="en-GB" sz="1600" dirty="0"/>
              <a:t>Being evaluated in men who have sex with men and heterosexual women</a:t>
            </a:r>
          </a:p>
          <a:p>
            <a:pPr marL="742950" lvl="1" indent="-285750">
              <a:buFont typeface="Wingdings" panose="05000000000000000000" pitchFamily="2" charset="2"/>
              <a:buChar char="ü"/>
            </a:pPr>
            <a:r>
              <a:rPr lang="en-GB" sz="1600" dirty="0"/>
              <a:t>1,900+ 2,700 fully enrolled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AMP – Antibody Mediated Prevention – programme has been evaluating passive immunization using broadly neutralizing antibodies (bNAbs), namely VRC01 antibody. 2 Phase 2b trials 703 and 704 trial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703 trial enrolling women in seven countries in sub-Saharan Africa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704 trial enrolled men who have sex with men  in USA, Latin America and Switzerland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If these trials prove successful, it is highly likely that there will be additional and more broadly neutralizing antibodies that will be evaluated in combination. Evaluations will move from infusions to more practical routes of delivery, such as subcutaneous delivery. The trials will also provide important data on the level of neutralizing antibodies required to prevent infection, which will inform future vaccine design.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t>PrEPVacc</a:t>
            </a:r>
            <a:r>
              <a:rPr lang="en-GB" sz="1200" dirty="0"/>
              <a:t> trial will assess two combination </a:t>
            </a:r>
            <a:r>
              <a:rPr lang="en-GB" sz="1200" dirty="0" err="1"/>
              <a:t>prophlylaxis</a:t>
            </a:r>
            <a:r>
              <a:rPr lang="en-GB" sz="1200" dirty="0"/>
              <a:t>/vaccine regimens each compared with placebo and the proportion of infections averted by F/TAF in comparison with TDF/FTC. HIV </a:t>
            </a:r>
            <a:r>
              <a:rPr lang="en-GB" sz="1200" dirty="0" err="1"/>
              <a:t>sero</a:t>
            </a:r>
            <a:r>
              <a:rPr lang="en-GB" sz="1200" dirty="0"/>
              <a:t>-conversions occurring between weeks 0 and 26 will inform the PrEP analysis, and infections after the 26 weeks will inform the vaccine analyses.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6FC7D159-9DD4-41A1-915D-943A0A890F2B}" type="slidenum">
              <a:rPr lang="en-GB" smtClean="0"/>
              <a:t>5</a:t>
            </a:fld>
            <a:endParaRPr lang="en-GB"/>
          </a:p>
        </p:txBody>
      </p:sp>
    </p:spTree>
    <p:extLst>
      <p:ext uri="{BB962C8B-B14F-4D97-AF65-F5344CB8AC3E}">
        <p14:creationId xmlns:p14="http://schemas.microsoft.com/office/powerpoint/2010/main" val="282606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noProof="0" dirty="0">
                <a:solidFill>
                  <a:srgbClr val="333333"/>
                </a:solidFill>
                <a:effectLst/>
                <a:latin typeface="+mn-lt"/>
              </a:rPr>
              <a:t>Induction of cross-neutralizing antibodies and protection from heterologous tier-2 SHIV challenge by an mRNA-based vaccine in macaques</a:t>
            </a:r>
          </a:p>
          <a:p>
            <a:endParaRPr lang="en-GB" b="1" i="0" noProof="0" dirty="0">
              <a:solidFill>
                <a:srgbClr val="000000"/>
              </a:solidFill>
              <a:effectLst/>
              <a:latin typeface="+mn-lt"/>
            </a:endParaRPr>
          </a:p>
          <a:p>
            <a:r>
              <a:rPr lang="en-GB" b="1" i="0" noProof="0" dirty="0">
                <a:solidFill>
                  <a:srgbClr val="000000"/>
                </a:solidFill>
                <a:effectLst/>
                <a:latin typeface="+mn-lt"/>
              </a:rPr>
              <a:t>BACKGROUND</a:t>
            </a:r>
          </a:p>
          <a:p>
            <a:r>
              <a:rPr lang="en-GB" b="0" i="0" noProof="0" dirty="0">
                <a:solidFill>
                  <a:srgbClr val="000000"/>
                </a:solidFill>
                <a:effectLst/>
                <a:latin typeface="+mn-lt"/>
              </a:rPr>
              <a:t>Despite intensive research over the past four decades, an HIV-1 vaccine capable of inducing broadly neutralizing antibodies (bNAbs) and protection from heterologous tier-2 strains is still wanted.</a:t>
            </a:r>
            <a:r>
              <a:rPr lang="en-GB" noProof="0" dirty="0">
                <a:latin typeface="+mn-lt"/>
              </a:rPr>
              <a:t/>
            </a:r>
            <a:br>
              <a:rPr lang="en-GB" noProof="0" dirty="0">
                <a:latin typeface="+mn-lt"/>
              </a:rPr>
            </a:br>
            <a:endParaRPr lang="en-GB" noProof="0" dirty="0">
              <a:latin typeface="+mn-lt"/>
            </a:endParaRPr>
          </a:p>
          <a:p>
            <a:r>
              <a:rPr lang="en-GB" b="1" i="0" noProof="0" dirty="0">
                <a:solidFill>
                  <a:srgbClr val="000000"/>
                </a:solidFill>
                <a:effectLst/>
                <a:latin typeface="+mn-lt"/>
              </a:rPr>
              <a:t>METHODS</a:t>
            </a:r>
          </a:p>
          <a:p>
            <a:r>
              <a:rPr lang="en-GB" b="0" i="0" noProof="0" dirty="0">
                <a:solidFill>
                  <a:srgbClr val="000000"/>
                </a:solidFill>
                <a:effectLst/>
                <a:latin typeface="+mn-lt"/>
              </a:rPr>
              <a:t>We tested the immunogenicity and efficacy of an mRNA-based vaccine that expresses native, membrane-anchored HIV-1 envelope (Env) glycoproteins in combination with SIVmac239 Gag in order to promote the in vivo formation of virus like particles (</a:t>
            </a:r>
            <a:r>
              <a:rPr lang="en-GB" b="0" i="0" noProof="0" dirty="0" err="1">
                <a:solidFill>
                  <a:srgbClr val="000000"/>
                </a:solidFill>
                <a:effectLst/>
                <a:latin typeface="+mn-lt"/>
              </a:rPr>
              <a:t>VLP</a:t>
            </a:r>
            <a:r>
              <a:rPr lang="en-GB" b="0" i="0" noProof="0" dirty="0">
                <a:solidFill>
                  <a:srgbClr val="000000"/>
                </a:solidFill>
                <a:effectLst/>
                <a:latin typeface="+mn-lt"/>
              </a:rPr>
              <a:t>). Rhesus macaques were immunized with eight sequential mRNA immunizations or mRNA, followed by protein boosts with purified homologous </a:t>
            </a:r>
            <a:r>
              <a:rPr lang="en-GB" b="0" i="0" noProof="0" dirty="0" err="1">
                <a:solidFill>
                  <a:srgbClr val="000000"/>
                </a:solidFill>
                <a:effectLst/>
                <a:latin typeface="+mn-lt"/>
              </a:rPr>
              <a:t>SOSIP</a:t>
            </a:r>
            <a:r>
              <a:rPr lang="en-GB" b="0" i="0" noProof="0" dirty="0">
                <a:solidFill>
                  <a:srgbClr val="000000"/>
                </a:solidFill>
                <a:effectLst/>
                <a:latin typeface="+mn-lt"/>
              </a:rPr>
              <a:t> trimers, over a period of one year. The </a:t>
            </a:r>
            <a:r>
              <a:rPr lang="en-GB" b="0" i="0" noProof="0" dirty="0" err="1">
                <a:solidFill>
                  <a:srgbClr val="000000"/>
                </a:solidFill>
                <a:effectLst/>
                <a:latin typeface="+mn-lt"/>
              </a:rPr>
              <a:t>Envs</a:t>
            </a:r>
            <a:r>
              <a:rPr lang="en-GB" b="0" i="0" noProof="0" dirty="0">
                <a:solidFill>
                  <a:srgbClr val="000000"/>
                </a:solidFill>
                <a:effectLst/>
                <a:latin typeface="+mn-lt"/>
              </a:rPr>
              <a:t> included </a:t>
            </a:r>
            <a:r>
              <a:rPr lang="en-GB" b="0" i="0" noProof="0" dirty="0" err="1">
                <a:solidFill>
                  <a:srgbClr val="000000"/>
                </a:solidFill>
                <a:effectLst/>
                <a:latin typeface="+mn-lt"/>
              </a:rPr>
              <a:t>WITO</a:t>
            </a:r>
            <a:r>
              <a:rPr lang="en-GB" b="0" i="0" noProof="0" dirty="0">
                <a:solidFill>
                  <a:srgbClr val="000000"/>
                </a:solidFill>
                <a:effectLst/>
                <a:latin typeface="+mn-lt"/>
              </a:rPr>
              <a:t> (a Clade-B transmitter-founder strain) BG505 (Clade A) and DU422 (Clade C).</a:t>
            </a:r>
            <a:r>
              <a:rPr lang="en-GB" noProof="0" dirty="0">
                <a:latin typeface="+mn-lt"/>
              </a:rPr>
              <a:t/>
            </a:r>
            <a:br>
              <a:rPr lang="en-GB" noProof="0" dirty="0">
                <a:latin typeface="+mn-lt"/>
              </a:rPr>
            </a:br>
            <a:endParaRPr lang="en-GB" noProof="0" dirty="0">
              <a:latin typeface="+mn-lt"/>
            </a:endParaRPr>
          </a:p>
          <a:p>
            <a:r>
              <a:rPr lang="en-GB" b="1" i="0" noProof="0" dirty="0">
                <a:solidFill>
                  <a:srgbClr val="000000"/>
                </a:solidFill>
                <a:effectLst/>
                <a:latin typeface="+mn-lt"/>
              </a:rPr>
              <a:t>RESULTS</a:t>
            </a:r>
          </a:p>
          <a:p>
            <a:r>
              <a:rPr lang="en-GB" b="0" i="0" noProof="0" dirty="0">
                <a:solidFill>
                  <a:srgbClr val="000000"/>
                </a:solidFill>
                <a:effectLst/>
                <a:latin typeface="+mn-lt"/>
              </a:rPr>
              <a:t>Env trimer-binding antibodies (Abs) were readily induced after the second immunization, showing increasing </a:t>
            </a:r>
            <a:r>
              <a:rPr lang="en-GB" b="0" i="0" noProof="0" dirty="0" err="1">
                <a:solidFill>
                  <a:srgbClr val="000000"/>
                </a:solidFill>
                <a:effectLst/>
                <a:latin typeface="+mn-lt"/>
              </a:rPr>
              <a:t>titers</a:t>
            </a:r>
            <a:r>
              <a:rPr lang="en-GB" b="0" i="0" noProof="0" dirty="0">
                <a:solidFill>
                  <a:srgbClr val="000000"/>
                </a:solidFill>
                <a:effectLst/>
                <a:latin typeface="+mn-lt"/>
              </a:rPr>
              <a:t> and durability after each booster injection. Following the third heterologous boost, cross-neutralizing Abs against tier-2 viruses of different clades started to appear in all animals, reaching higher and more stable </a:t>
            </a:r>
            <a:r>
              <a:rPr lang="en-GB" b="0" i="0" noProof="0" dirty="0" err="1">
                <a:solidFill>
                  <a:srgbClr val="000000"/>
                </a:solidFill>
                <a:effectLst/>
                <a:latin typeface="+mn-lt"/>
              </a:rPr>
              <a:t>titers</a:t>
            </a:r>
            <a:r>
              <a:rPr lang="en-GB" b="0" i="0" noProof="0" dirty="0">
                <a:solidFill>
                  <a:srgbClr val="000000"/>
                </a:solidFill>
                <a:effectLst/>
                <a:latin typeface="+mn-lt"/>
              </a:rPr>
              <a:t> after the last immunization. After challenge with heterologous tier-2 SHIV (AD8) by 12 repeated low-dose rectal inoculations, significant protection was observed in a group of animals, with no difference between those immunized with mRNA versus </a:t>
            </a:r>
            <a:r>
              <a:rPr lang="en-GB" b="0" i="0" noProof="0" dirty="0" err="1">
                <a:solidFill>
                  <a:srgbClr val="000000"/>
                </a:solidFill>
                <a:effectLst/>
                <a:latin typeface="+mn-lt"/>
              </a:rPr>
              <a:t>mRNA+protein</a:t>
            </a:r>
            <a:r>
              <a:rPr lang="en-GB" b="0" i="0" noProof="0" dirty="0">
                <a:solidFill>
                  <a:srgbClr val="000000"/>
                </a:solidFill>
                <a:effectLst/>
                <a:latin typeface="+mn-lt"/>
              </a:rPr>
              <a:t>. Extensive immunologic analyses identified three significant correlates of protection: </a:t>
            </a:r>
            <a:r>
              <a:rPr lang="en-GB" b="0" i="0" noProof="0" dirty="0" err="1">
                <a:solidFill>
                  <a:srgbClr val="000000"/>
                </a:solidFill>
                <a:effectLst/>
                <a:latin typeface="+mn-lt"/>
              </a:rPr>
              <a:t>i</a:t>
            </a:r>
            <a:r>
              <a:rPr lang="en-GB" b="0" i="0" noProof="0" dirty="0">
                <a:solidFill>
                  <a:srgbClr val="000000"/>
                </a:solidFill>
                <a:effectLst/>
                <a:latin typeface="+mn-lt"/>
              </a:rPr>
              <a:t>) Abs to a </a:t>
            </a:r>
            <a:r>
              <a:rPr lang="en-GB" b="0" i="0" noProof="0" dirty="0" err="1">
                <a:solidFill>
                  <a:srgbClr val="000000"/>
                </a:solidFill>
                <a:effectLst/>
                <a:latin typeface="+mn-lt"/>
              </a:rPr>
              <a:t>glycanated</a:t>
            </a:r>
            <a:r>
              <a:rPr lang="en-GB" b="0" i="0" noProof="0" dirty="0">
                <a:solidFill>
                  <a:srgbClr val="000000"/>
                </a:solidFill>
                <a:effectLst/>
                <a:latin typeface="+mn-lt"/>
              </a:rPr>
              <a:t> CD4-binding site (CD4-BS) gp120 core protein; ii) Abs to the AD8 Env trimer expressed on the surface of infected cells; and iii) Abs mediating </a:t>
            </a:r>
            <a:r>
              <a:rPr lang="en-GB" b="0" i="0" noProof="0" dirty="0" err="1">
                <a:solidFill>
                  <a:srgbClr val="000000"/>
                </a:solidFill>
                <a:effectLst/>
                <a:latin typeface="+mn-lt"/>
              </a:rPr>
              <a:t>ADCC</a:t>
            </a:r>
            <a:r>
              <a:rPr lang="en-GB" b="0" i="0" noProof="0" dirty="0">
                <a:solidFill>
                  <a:srgbClr val="000000"/>
                </a:solidFill>
                <a:effectLst/>
                <a:latin typeface="+mn-lt"/>
              </a:rPr>
              <a:t> against the closed AD8 Env trimer. Abs to both the CD4-BS and the trimer apex were visualized in the serum of protected animals by electron microscopy polyclonal mapping. By single B-cell cloning and antibody amplification from a protected macaque, we derived a panel of </a:t>
            </a:r>
            <a:r>
              <a:rPr lang="en-GB" b="0" i="0" noProof="0" dirty="0" err="1">
                <a:solidFill>
                  <a:srgbClr val="000000"/>
                </a:solidFill>
                <a:effectLst/>
                <a:latin typeface="+mn-lt"/>
              </a:rPr>
              <a:t>mAbs</a:t>
            </a:r>
            <a:r>
              <a:rPr lang="en-GB" b="0" i="0" noProof="0" dirty="0">
                <a:solidFill>
                  <a:srgbClr val="000000"/>
                </a:solidFill>
                <a:effectLst/>
                <a:latin typeface="+mn-lt"/>
              </a:rPr>
              <a:t> that share genetic similarities with previously identified macaque and human bNAbs against the CD4-BS. Detailed functional characterization of these </a:t>
            </a:r>
            <a:r>
              <a:rPr lang="en-GB" b="0" i="0" noProof="0" dirty="0" err="1">
                <a:solidFill>
                  <a:srgbClr val="000000"/>
                </a:solidFill>
                <a:effectLst/>
                <a:latin typeface="+mn-lt"/>
              </a:rPr>
              <a:t>mAbs</a:t>
            </a:r>
            <a:r>
              <a:rPr lang="en-GB" b="0" i="0" noProof="0" dirty="0">
                <a:solidFill>
                  <a:srgbClr val="000000"/>
                </a:solidFill>
                <a:effectLst/>
                <a:latin typeface="+mn-lt"/>
              </a:rPr>
              <a:t> will be presented at the conference.</a:t>
            </a:r>
            <a:r>
              <a:rPr lang="en-GB" noProof="0" dirty="0">
                <a:latin typeface="+mn-lt"/>
              </a:rPr>
              <a:t/>
            </a:r>
            <a:br>
              <a:rPr lang="en-GB" noProof="0" dirty="0">
                <a:latin typeface="+mn-lt"/>
              </a:rPr>
            </a:br>
            <a:endParaRPr lang="en-GB" noProof="0" dirty="0">
              <a:latin typeface="+mn-lt"/>
            </a:endParaRPr>
          </a:p>
          <a:p>
            <a:r>
              <a:rPr lang="en-GB" b="1" i="0" noProof="0" dirty="0">
                <a:solidFill>
                  <a:srgbClr val="000000"/>
                </a:solidFill>
                <a:effectLst/>
                <a:latin typeface="+mn-lt"/>
              </a:rPr>
              <a:t>CONCLUSIONS</a:t>
            </a:r>
            <a:endParaRPr lang="en-GB" b="0" i="0" noProof="0" dirty="0">
              <a:solidFill>
                <a:srgbClr val="000000"/>
              </a:solidFill>
              <a:effectLst/>
              <a:latin typeface="+mn-lt"/>
            </a:endParaRPr>
          </a:p>
          <a:p>
            <a:r>
              <a:rPr lang="en-GB" b="0" i="0" noProof="0" dirty="0">
                <a:solidFill>
                  <a:srgbClr val="000000"/>
                </a:solidFill>
                <a:effectLst/>
                <a:latin typeface="+mn-lt"/>
              </a:rPr>
              <a:t>These results provide evidence that extensive immunization with mRNA encoding multiple heterologous membrane-anchored HIV-1 </a:t>
            </a:r>
            <a:r>
              <a:rPr lang="en-GB" b="0" i="0" noProof="0" dirty="0" err="1">
                <a:solidFill>
                  <a:srgbClr val="000000"/>
                </a:solidFill>
                <a:effectLst/>
                <a:latin typeface="+mn-lt"/>
              </a:rPr>
              <a:t>Envs</a:t>
            </a:r>
            <a:r>
              <a:rPr lang="en-GB" b="0" i="0" noProof="0" dirty="0">
                <a:solidFill>
                  <a:srgbClr val="000000"/>
                </a:solidFill>
                <a:effectLst/>
                <a:latin typeface="+mn-lt"/>
              </a:rPr>
              <a:t> can induce cross-clade neutralization and partial protection from heterologous tier-2 virus challenge.</a:t>
            </a:r>
            <a:r>
              <a:rPr lang="en-GB" noProof="0" dirty="0">
                <a:latin typeface="+mn-lt"/>
              </a:rPr>
              <a:t/>
            </a:r>
            <a:br>
              <a:rPr lang="en-GB" noProof="0" dirty="0">
                <a:latin typeface="+mn-lt"/>
              </a:rPr>
            </a:br>
            <a:endParaRPr lang="en-GB" noProof="0" dirty="0">
              <a:latin typeface="+mn-lt"/>
            </a:endParaRPr>
          </a:p>
          <a:p>
            <a:r>
              <a:rPr lang="en-GB" b="1" i="0" noProof="0" dirty="0">
                <a:solidFill>
                  <a:srgbClr val="000000"/>
                </a:solidFill>
                <a:effectLst/>
                <a:latin typeface="+mn-lt"/>
              </a:rPr>
              <a:t>Funding</a:t>
            </a:r>
            <a:r>
              <a:rPr lang="en-GB" b="0" i="0" noProof="0" dirty="0">
                <a:solidFill>
                  <a:srgbClr val="000000"/>
                </a:solidFill>
                <a:effectLst/>
                <a:latin typeface="+mn-lt"/>
              </a:rPr>
              <a:t>: Supported in part by the intramural research programs of the </a:t>
            </a:r>
            <a:r>
              <a:rPr lang="en-GB" b="0" i="0" noProof="0" dirty="0" err="1">
                <a:solidFill>
                  <a:srgbClr val="000000"/>
                </a:solidFill>
                <a:effectLst/>
                <a:latin typeface="+mn-lt"/>
              </a:rPr>
              <a:t>NIAID</a:t>
            </a:r>
            <a:r>
              <a:rPr lang="en-GB" b="0" i="0" noProof="0" dirty="0">
                <a:solidFill>
                  <a:srgbClr val="000000"/>
                </a:solidFill>
                <a:effectLst/>
                <a:latin typeface="+mn-lt"/>
              </a:rPr>
              <a:t> DIR and </a:t>
            </a:r>
            <a:r>
              <a:rPr lang="en-GB" b="0" i="0" noProof="0" dirty="0" err="1">
                <a:solidFill>
                  <a:srgbClr val="000000"/>
                </a:solidFill>
                <a:effectLst/>
                <a:latin typeface="+mn-lt"/>
              </a:rPr>
              <a:t>VRC</a:t>
            </a:r>
            <a:r>
              <a:rPr lang="en-GB" b="0" i="0" noProof="0" dirty="0">
                <a:solidFill>
                  <a:srgbClr val="000000"/>
                </a:solidFill>
                <a:effectLst/>
                <a:latin typeface="+mn-lt"/>
              </a:rPr>
              <a:t> and by the NIH Office of AIDS Research (OAR).</a:t>
            </a:r>
            <a:endParaRPr lang="en-GB" noProof="0" dirty="0">
              <a:latin typeface="+mn-lt"/>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6</a:t>
            </a:fld>
            <a:endParaRPr lang="en-GB"/>
          </a:p>
        </p:txBody>
      </p:sp>
    </p:spTree>
    <p:extLst>
      <p:ext uri="{BB962C8B-B14F-4D97-AF65-F5344CB8AC3E}">
        <p14:creationId xmlns:p14="http://schemas.microsoft.com/office/powerpoint/2010/main" val="146500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Utilize HIV neutralization epitopes as immunogens to induce </a:t>
            </a:r>
            <a:r>
              <a:rPr lang="en-US" sz="1200" dirty="0" err="1"/>
              <a:t>bNabs</a:t>
            </a:r>
            <a:endParaRPr lang="en-US" sz="1200" dirty="0"/>
          </a:p>
          <a:p>
            <a:pPr marL="171450" indent="-171450">
              <a:buFont typeface="Arial" panose="020B0604020202020204" pitchFamily="34" charset="0"/>
              <a:buChar char="•"/>
            </a:pPr>
            <a:r>
              <a:rPr lang="en-GB" sz="1200" dirty="0"/>
              <a:t>Image shows the epitope map for broad neutralizing antibodies that bind to the HIV envelope. </a:t>
            </a:r>
          </a:p>
          <a:p>
            <a:pPr marL="171450" indent="-171450">
              <a:buFont typeface="Arial" panose="020B0604020202020204" pitchFamily="34" charset="0"/>
              <a:buChar char="•"/>
            </a:pPr>
            <a:r>
              <a:rPr lang="en-GB" sz="1200" dirty="0"/>
              <a:t>There are a number of sites on the envelope referred to as sites of vulnerability, where the antibodies under investigation would bind.</a:t>
            </a:r>
          </a:p>
          <a:p>
            <a:pPr marL="171450" indent="-171450">
              <a:buFont typeface="Arial" panose="020B0604020202020204" pitchFamily="34" charset="0"/>
              <a:buChar char="•"/>
            </a:pPr>
            <a:r>
              <a:rPr lang="en-GB" dirty="0"/>
              <a:t>Two efficacy trials are continuing (</a:t>
            </a:r>
            <a:r>
              <a:rPr lang="en-GB" dirty="0" err="1"/>
              <a:t>HVTN</a:t>
            </a:r>
            <a:r>
              <a:rPr lang="en-GB" dirty="0"/>
              <a:t> 705 and 706). In the next couple of years, we can expect a readout from </a:t>
            </a:r>
            <a:r>
              <a:rPr lang="en-GB" dirty="0" err="1"/>
              <a:t>HVTN</a:t>
            </a:r>
            <a:r>
              <a:rPr lang="en-GB" dirty="0"/>
              <a:t> 705, and HVTN 706 should be percolating along.</a:t>
            </a:r>
          </a:p>
          <a:p>
            <a:pPr marL="171450" indent="-171450">
              <a:buFont typeface="Arial" panose="020B0604020202020204" pitchFamily="34" charset="0"/>
              <a:buChar char="•"/>
            </a:pPr>
            <a:r>
              <a:rPr lang="en-GB" dirty="0"/>
              <a:t>The evaluation of VRC01 (a broadly neutralized monoclonal antibody) for prevention of HIV infection will be completed shortly (AMP studies). In the next couple of years, the next steps on </a:t>
            </a:r>
            <a:r>
              <a:rPr lang="en-GB" dirty="0" err="1"/>
              <a:t>bNabs</a:t>
            </a:r>
            <a:r>
              <a:rPr lang="en-GB" dirty="0"/>
              <a:t> for HIV prevention and treatment will be moving forward.</a:t>
            </a:r>
          </a:p>
          <a:p>
            <a:pPr marL="171450" indent="-171450">
              <a:buFont typeface="Arial" panose="020B0604020202020204" pitchFamily="34" charset="0"/>
              <a:buChar char="•"/>
            </a:pPr>
            <a:r>
              <a:rPr lang="en-GB" dirty="0"/>
              <a:t>High-level efficacy of injectable cabotegravir has been demonstrated in men who have sex with men; data in women is coming soon.</a:t>
            </a:r>
          </a:p>
        </p:txBody>
      </p:sp>
      <p:sp>
        <p:nvSpPr>
          <p:cNvPr id="4" name="Slide Number Placeholder 3"/>
          <p:cNvSpPr>
            <a:spLocks noGrp="1"/>
          </p:cNvSpPr>
          <p:nvPr>
            <p:ph type="sldNum" sz="quarter" idx="5"/>
          </p:nvPr>
        </p:nvSpPr>
        <p:spPr/>
        <p:txBody>
          <a:bodyPr/>
          <a:lstStyle/>
          <a:p>
            <a:fld id="{6FC7D159-9DD4-41A1-915D-943A0A890F2B}" type="slidenum">
              <a:rPr lang="en-GB" smtClean="0"/>
              <a:t>7</a:t>
            </a:fld>
            <a:endParaRPr lang="en-GB"/>
          </a:p>
        </p:txBody>
      </p:sp>
    </p:spTree>
    <p:extLst>
      <p:ext uri="{BB962C8B-B14F-4D97-AF65-F5344CB8AC3E}">
        <p14:creationId xmlns:p14="http://schemas.microsoft.com/office/powerpoint/2010/main" val="117100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One-day symposium held in Seattle, Washington, on 5 November 2018. Broad range of stakeholder groups: clinical triallists, ethicists etc. The challenge of designing future HIV prevention efficacy studies given the complicated and multiplicity of changes in field, such as PrEP uptake. The consensus was that: a) identifying participants who “opt out” of PrEP is ethical and acceptable; and b) requires complete transparency and ongoing participant education about effectiveness and availability of PrEP. </a:t>
            </a:r>
          </a:p>
          <a:p>
            <a:pPr marL="171450" indent="-171450">
              <a:buFont typeface="Arial" panose="020B0604020202020204" pitchFamily="34" charset="0"/>
              <a:buChar char="•"/>
            </a:pPr>
            <a:r>
              <a:rPr lang="en-GB" dirty="0" err="1"/>
              <a:t>Sugarman</a:t>
            </a:r>
            <a:r>
              <a:rPr lang="en-GB" dirty="0"/>
              <a:t> et al. Lancet HIV 2019 stated: “… one potential approach would be to enrol participants for whom available prevention modalities are contraindicated (e.g. drug allergy) or otherwise unacceptable ...” and “(An) approach might evaluate individuals expressing interest in a trial and refer them to clinical services …”</a:t>
            </a:r>
          </a:p>
          <a:p>
            <a:endParaRPr lang="en-GB" dirty="0"/>
          </a:p>
          <a:p>
            <a:pPr marL="171450" indent="-171450">
              <a:buFont typeface="Arial" panose="020B0604020202020204" pitchFamily="34" charset="0"/>
              <a:buChar char="•"/>
            </a:pPr>
            <a:r>
              <a:rPr lang="en-GB" sz="1200" dirty="0"/>
              <a:t>Standard of prevention in efficacy trials:</a:t>
            </a:r>
          </a:p>
          <a:p>
            <a:pPr marL="171450" indent="-171450">
              <a:buFontTx/>
              <a:buChar char="-"/>
            </a:pPr>
            <a:r>
              <a:rPr lang="en-GB" sz="1200" dirty="0"/>
              <a:t>As highly effective HIV prevention methods, including PrEP, are recommended worldwide for people vulnerable to acquisition of HIV, no person in a trial should be denied access to these interventions. </a:t>
            </a:r>
          </a:p>
          <a:p>
            <a:pPr marL="171450" indent="-171450">
              <a:buFontTx/>
              <a:buChar char="-"/>
            </a:pPr>
            <a:r>
              <a:rPr lang="en-GB" sz="1200" dirty="0"/>
              <a:t>The exception to this is where it is highly biologically plausible that: </a:t>
            </a:r>
          </a:p>
          <a:p>
            <a:pPr marL="628650" lvl="1" indent="-171450">
              <a:buFont typeface="Wingdings" panose="05000000000000000000" pitchFamily="2" charset="2"/>
              <a:buChar char="§"/>
            </a:pPr>
            <a:r>
              <a:rPr lang="en-GB" sz="1200" dirty="0"/>
              <a:t>The intervention being tested is likely to be at least as effective as standard oral PrEP. </a:t>
            </a:r>
          </a:p>
          <a:p>
            <a:pPr marL="628650" lvl="1" indent="-171450">
              <a:buFont typeface="Wingdings" panose="05000000000000000000" pitchFamily="2" charset="2"/>
              <a:buChar char="§"/>
            </a:pPr>
            <a:r>
              <a:rPr lang="en-GB" sz="1200" dirty="0"/>
              <a:t>Taking oral PrEP and the experimental intervention together is likely to cause higher rates of side-effects with no added benefit.</a:t>
            </a:r>
          </a:p>
          <a:p>
            <a:pPr marL="171450" indent="-171450">
              <a:buFontTx/>
              <a:buChar char="-"/>
            </a:pPr>
            <a:r>
              <a:rPr lang="en-GB" sz="1200" dirty="0"/>
              <a:t>Trial participants may have sound reasons for not wanting to take best-practice HIV prevention, such as drug intolerance. These people may opt out of </a:t>
            </a:r>
            <a:r>
              <a:rPr lang="en-GB" sz="1200" dirty="0" err="1"/>
              <a:t>PrEP</a:t>
            </a:r>
            <a:r>
              <a:rPr lang="en-GB" sz="1200" dirty="0"/>
              <a:t> use.</a:t>
            </a:r>
          </a:p>
          <a:p>
            <a:pPr marL="171450" indent="-171450">
              <a:buFont typeface="Arial" panose="020B0604020202020204" pitchFamily="34" charset="0"/>
              <a:buChar char="•"/>
            </a:pPr>
            <a:r>
              <a:rPr lang="en-GB" sz="1200" dirty="0"/>
              <a:t>Post-trial access.</a:t>
            </a:r>
          </a:p>
          <a:p>
            <a:pPr marL="171450" indent="-171450">
              <a:buFontTx/>
              <a:buChar char="-"/>
            </a:pPr>
            <a:r>
              <a:rPr lang="en-GB" dirty="0"/>
              <a:t>Providing research participants with access to proven interventions is required by the Declaration of Helsinki</a:t>
            </a:r>
          </a:p>
          <a:p>
            <a:pPr marL="171450" indent="-171450">
              <a:buFontTx/>
              <a:buChar char="-"/>
            </a:pPr>
            <a:r>
              <a:rPr lang="en-GB" dirty="0"/>
              <a:t>In practice, this can be difficult to achieve due to regulatory delays once a product is proven effective and the trial has stopped. These delays can be out of the hands of the research team. </a:t>
            </a:r>
          </a:p>
          <a:p>
            <a:pPr marL="171450" indent="-171450">
              <a:buFontTx/>
              <a:buChar char="-"/>
            </a:pPr>
            <a:r>
              <a:rPr lang="en-GB" dirty="0"/>
              <a:t>Research teams can ensure access for a period of time following a positive efficacy result by designing trials to have cross-over arms and/or follow-on trials to continue to provide the product (and gather further data) while regulatory processes and scale up occur. </a:t>
            </a:r>
          </a:p>
          <a:p>
            <a:endParaRPr lang="en-GB" dirty="0"/>
          </a:p>
          <a:p>
            <a:r>
              <a:rPr lang="en-GB" dirty="0"/>
              <a:t>In the </a:t>
            </a:r>
            <a:r>
              <a:rPr lang="en-GB" dirty="0" err="1"/>
              <a:t>Mosaico</a:t>
            </a:r>
            <a:r>
              <a:rPr lang="en-GB" dirty="0"/>
              <a:t> study: </a:t>
            </a:r>
          </a:p>
          <a:p>
            <a:pPr marL="171450" indent="-171450">
              <a:buFont typeface="Arial" panose="020B0604020202020204" pitchFamily="34" charset="0"/>
              <a:buChar char="•"/>
            </a:pPr>
            <a:r>
              <a:rPr lang="en-GB" dirty="0"/>
              <a:t>Inclusion criteria: “individual ... Who is considered by the site staff to be at risk of HIV-1 infection”</a:t>
            </a:r>
          </a:p>
          <a:p>
            <a:pPr marL="171450" indent="-171450">
              <a:buFont typeface="Arial" panose="020B0604020202020204" pitchFamily="34" charset="0"/>
              <a:buChar char="•"/>
            </a:pPr>
            <a:r>
              <a:rPr lang="en-GB" dirty="0"/>
              <a:t>Exclusion criteria: Individual who is taking </a:t>
            </a:r>
            <a:r>
              <a:rPr lang="en-GB" dirty="0" err="1"/>
              <a:t>PrEP</a:t>
            </a:r>
            <a:r>
              <a:rPr lang="en-GB" dirty="0"/>
              <a:t> at the time of screening and/or enrolment </a:t>
            </a:r>
          </a:p>
          <a:p>
            <a:pPr marL="171450" indent="-171450">
              <a:buFontTx/>
              <a:buChar char="-"/>
            </a:pPr>
            <a:r>
              <a:rPr lang="en-GB" dirty="0"/>
              <a:t>We will be linking participants who are interested in </a:t>
            </a:r>
            <a:r>
              <a:rPr lang="en-GB" dirty="0" err="1"/>
              <a:t>PreP</a:t>
            </a:r>
            <a:r>
              <a:rPr lang="en-GB" dirty="0"/>
              <a:t> to PrEP services BEFORE screening begins through navigators and/or demonstration projects. We want all participants to make an informed choice. Participants who choose </a:t>
            </a:r>
            <a:r>
              <a:rPr lang="en-GB" dirty="0" err="1"/>
              <a:t>PrEP</a:t>
            </a:r>
            <a:r>
              <a:rPr lang="en-GB" dirty="0"/>
              <a:t> will not be enrolled in the study.</a:t>
            </a:r>
          </a:p>
          <a:p>
            <a:pPr marL="171450" indent="-171450">
              <a:buFontTx/>
              <a:buChar char="-"/>
            </a:pPr>
            <a:r>
              <a:rPr lang="en-GB" dirty="0"/>
              <a:t>The target population for the study and the vaccine are those participants without a highly effective prevention strategy and for whom </a:t>
            </a:r>
            <a:r>
              <a:rPr lang="en-GB" dirty="0" err="1"/>
              <a:t>PrEP</a:t>
            </a:r>
            <a:r>
              <a:rPr lang="en-GB" dirty="0"/>
              <a:t> is not a current or desired CHOICE for HIV prevention.</a:t>
            </a:r>
          </a:p>
          <a:p>
            <a:endParaRPr lang="en-GB" dirty="0"/>
          </a:p>
        </p:txBody>
      </p:sp>
      <p:sp>
        <p:nvSpPr>
          <p:cNvPr id="4" name="Slide Number Placeholder 3"/>
          <p:cNvSpPr>
            <a:spLocks noGrp="1"/>
          </p:cNvSpPr>
          <p:nvPr>
            <p:ph type="sldNum" sz="quarter" idx="5"/>
          </p:nvPr>
        </p:nvSpPr>
        <p:spPr/>
        <p:txBody>
          <a:bodyPr/>
          <a:lstStyle/>
          <a:p>
            <a:fld id="{6FC7D159-9DD4-41A1-915D-943A0A890F2B}" type="slidenum">
              <a:rPr lang="en-GB" smtClean="0"/>
              <a:t>8</a:t>
            </a:fld>
            <a:endParaRPr lang="en-GB"/>
          </a:p>
        </p:txBody>
      </p:sp>
    </p:spTree>
    <p:extLst>
      <p:ext uri="{BB962C8B-B14F-4D97-AF65-F5344CB8AC3E}">
        <p14:creationId xmlns:p14="http://schemas.microsoft.com/office/powerpoint/2010/main" val="2672078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Rectangle 4"/>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2" name="Picture 11">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8" name="Picture 7">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vaccineenterpris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attendee.abstractsonline.com/meeting/9289/search?query=@track~Satellite%20Sess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cattendee.abstractsonline.com/meeting/9289/presentation/349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programme.aids2020.org/Programme/Session/2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attendee.abstractsonline.com/meeting/928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rogramme.aids2020.org/Programme/Session/2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6806" y="58738"/>
            <a:ext cx="11030994" cy="6699590"/>
          </a:xfrm>
          <a:prstGeom prst="rect">
            <a:avLst/>
          </a:prstGeom>
        </p:spPr>
      </p:pic>
    </p:spTree>
    <p:extLst>
      <p:ext uri="{BB962C8B-B14F-4D97-AF65-F5344CB8AC3E}">
        <p14:creationId xmlns:p14="http://schemas.microsoft.com/office/powerpoint/2010/main" val="350678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dirty="0">
                <a:solidFill>
                  <a:srgbClr val="E0001B"/>
                </a:solidFill>
              </a:rPr>
              <a:t>Contents</a:t>
            </a:r>
          </a:p>
        </p:txBody>
      </p:sp>
      <p:sp>
        <p:nvSpPr>
          <p:cNvPr id="3" name="TextBox 2"/>
          <p:cNvSpPr txBox="1"/>
          <p:nvPr/>
        </p:nvSpPr>
        <p:spPr>
          <a:xfrm>
            <a:off x="805376" y="2110382"/>
            <a:ext cx="10581247" cy="1477328"/>
          </a:xfrm>
          <a:prstGeom prst="rect">
            <a:avLst/>
          </a:prstGeom>
          <a:noFill/>
        </p:spPr>
        <p:txBody>
          <a:bodyPr wrap="square" lIns="91440" tIns="45720" rIns="91440" bIns="45720" rtlCol="0" anchor="t">
            <a:spAutoFit/>
          </a:bodyPr>
          <a:lstStyle/>
          <a:p>
            <a:pPr algn="r"/>
            <a:r>
              <a:rPr lang="en-GB" dirty="0" smtClean="0">
                <a:latin typeface="Arial"/>
                <a:cs typeface="Arial"/>
              </a:rPr>
              <a:t>Introduction…………………………………………………………………………………………………..3</a:t>
            </a:r>
          </a:p>
          <a:p>
            <a:pPr algn="r"/>
            <a:r>
              <a:rPr lang="en-GB" dirty="0" smtClean="0">
                <a:latin typeface="Arial"/>
                <a:cs typeface="Arial"/>
              </a:rPr>
              <a:t>Current </a:t>
            </a:r>
            <a:r>
              <a:rPr lang="en-GB" dirty="0">
                <a:latin typeface="Arial"/>
                <a:cs typeface="Arial"/>
              </a:rPr>
              <a:t>efficacy vaccine trials</a:t>
            </a:r>
            <a:r>
              <a:rPr lang="en-GB" dirty="0" smtClean="0">
                <a:latin typeface="Arial"/>
                <a:cs typeface="Arial"/>
              </a:rPr>
              <a:t>….…………………………………………………………………………..5</a:t>
            </a:r>
            <a:endParaRPr lang="en-GB" dirty="0">
              <a:latin typeface="Arial"/>
              <a:cs typeface="Arial"/>
            </a:endParaRPr>
          </a:p>
          <a:p>
            <a:pPr algn="r"/>
            <a:r>
              <a:rPr lang="en-GB" dirty="0">
                <a:latin typeface="Arial" panose="020B0604020202020204" pitchFamily="34" charset="0"/>
                <a:cs typeface="Arial" panose="020B0604020202020204" pitchFamily="34" charset="0"/>
              </a:rPr>
              <a:t>Introduction of cross-neutralizing antibodies</a:t>
            </a:r>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bNAbs and HIV </a:t>
            </a:r>
            <a:r>
              <a:rPr lang="en-US" dirty="0" smtClean="0">
                <a:latin typeface="Arial" panose="020B0604020202020204" pitchFamily="34" charset="0"/>
                <a:cs typeface="Arial" panose="020B0604020202020204" pitchFamily="34" charset="0"/>
              </a:rPr>
              <a:t>prevention</a:t>
            </a:r>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p>
            <a:pPr algn="r"/>
            <a:r>
              <a:rPr lang="en-GB" dirty="0">
                <a:latin typeface="Arial" panose="020B0604020202020204" pitchFamily="34" charset="0"/>
                <a:cs typeface="Arial" panose="020B0604020202020204" pitchFamily="34" charset="0"/>
              </a:rPr>
              <a:t>Challenges of HIV prevention efficacy trial design in the era of </a:t>
            </a:r>
            <a:r>
              <a:rPr lang="en-GB" dirty="0" err="1" smtClean="0">
                <a:latin typeface="Arial" panose="020B0604020202020204" pitchFamily="34" charset="0"/>
                <a:cs typeface="Arial" panose="020B0604020202020204" pitchFamily="34" charset="0"/>
              </a:rPr>
              <a:t>PrEP</a:t>
            </a:r>
            <a:r>
              <a:rPr lang="en-US" dirty="0" smtClean="0">
                <a:latin typeface="Arial" panose="020B0604020202020204" pitchFamily="34" charset="0"/>
                <a:cs typeface="Arial" panose="020B0604020202020204" pitchFamily="34" charset="0"/>
              </a:rPr>
              <a:t>…………………………………8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3B6E-EBCF-42EF-96DC-1115D4218F00}"/>
              </a:ext>
            </a:extLst>
          </p:cNvPr>
          <p:cNvSpPr>
            <a:spLocks noGrp="1"/>
          </p:cNvSpPr>
          <p:nvPr>
            <p:ph type="title"/>
          </p:nvPr>
        </p:nvSpPr>
        <p:spPr>
          <a:xfrm>
            <a:off x="1679509" y="188640"/>
            <a:ext cx="8901405" cy="1143000"/>
          </a:xfrm>
        </p:spPr>
        <p:txBody>
          <a:bodyPr>
            <a:normAutofit/>
          </a:bodyPr>
          <a:lstStyle/>
          <a:p>
            <a:r>
              <a:rPr lang="en-US" sz="3600" b="1" dirty="0">
                <a:solidFill>
                  <a:srgbClr val="E0001B"/>
                </a:solidFill>
                <a:latin typeface="Arial"/>
                <a:cs typeface="Arial"/>
              </a:rPr>
              <a:t>Introduction</a:t>
            </a:r>
            <a:endParaRPr lang="en-US" sz="3600" b="1" dirty="0">
              <a:solidFill>
                <a:srgbClr val="E0001B"/>
              </a:solidFill>
            </a:endParaRPr>
          </a:p>
        </p:txBody>
      </p:sp>
      <p:sp>
        <p:nvSpPr>
          <p:cNvPr id="3" name="Content Placeholder 2">
            <a:extLst>
              <a:ext uri="{FF2B5EF4-FFF2-40B4-BE49-F238E27FC236}">
                <a16:creationId xmlns:a16="http://schemas.microsoft.com/office/drawing/2014/main" id="{CA459172-1686-4322-BFDA-C4155E644D4B}"/>
              </a:ext>
            </a:extLst>
          </p:cNvPr>
          <p:cNvSpPr>
            <a:spLocks noGrp="1"/>
          </p:cNvSpPr>
          <p:nvPr>
            <p:ph idx="1"/>
          </p:nvPr>
        </p:nvSpPr>
        <p:spPr>
          <a:xfrm>
            <a:off x="609600" y="1409701"/>
            <a:ext cx="10972800" cy="4945063"/>
          </a:xfrm>
        </p:spPr>
        <p:txBody>
          <a:bodyPr vert="horz" lIns="91440" tIns="45720" rIns="91440" bIns="45720" rtlCol="0" anchor="t">
            <a:normAutofit fontScale="77500" lnSpcReduction="20000"/>
          </a:bodyPr>
          <a:lstStyle/>
          <a:p>
            <a:r>
              <a:rPr lang="en-US" dirty="0">
                <a:latin typeface="Arial"/>
                <a:cs typeface="Arial"/>
              </a:rPr>
              <a:t>Soon after HIV was identified as the cause of AIDS in 1983, there was an expectation that an effective vaccine would be developed, tested and deployed within a few years. The intense research efforts of the past 35 years have generated important information on the virus and the disease, but a safe, effective and accessible HIV vaccine remains elusive.</a:t>
            </a:r>
            <a:endParaRPr lang="en-US" dirty="0"/>
          </a:p>
          <a:p>
            <a:r>
              <a:rPr lang="en-US" dirty="0">
                <a:latin typeface="Arial"/>
                <a:cs typeface="Arial"/>
              </a:rPr>
              <a:t>Although other HIV prevention tools, such as </a:t>
            </a:r>
            <a:r>
              <a:rPr lang="en-US" dirty="0" err="1">
                <a:latin typeface="Arial"/>
                <a:cs typeface="Arial"/>
              </a:rPr>
              <a:t>PrEP</a:t>
            </a:r>
            <a:r>
              <a:rPr lang="en-US" dirty="0">
                <a:latin typeface="Arial"/>
                <a:cs typeface="Arial"/>
              </a:rPr>
              <a:t>, have become available, the need for an HIV vaccine as a critical component of the HIV prevention 'toolbox' remains critically important.</a:t>
            </a:r>
          </a:p>
          <a:p>
            <a:r>
              <a:rPr lang="en-US" dirty="0">
                <a:latin typeface="Arial"/>
                <a:cs typeface="Arial"/>
              </a:rPr>
              <a:t>Passive immunity to HIV through the use of broadly </a:t>
            </a:r>
            <a:r>
              <a:rPr lang="en-US" dirty="0" smtClean="0">
                <a:latin typeface="Arial"/>
                <a:cs typeface="Arial"/>
              </a:rPr>
              <a:t>neutralizing </a:t>
            </a:r>
            <a:r>
              <a:rPr lang="en-US" dirty="0">
                <a:latin typeface="Arial"/>
                <a:cs typeface="Arial"/>
              </a:rPr>
              <a:t>antibodies to provide antibody mediated prevention to HIV acquisition are also undergoing trials, the first results of which will be imminently available.</a:t>
            </a:r>
            <a:endParaRPr lang="en-US" dirty="0"/>
          </a:p>
          <a:p>
            <a:endParaRPr lang="en-US" dirty="0"/>
          </a:p>
          <a:p>
            <a:pPr marL="0" indent="0">
              <a:buNone/>
            </a:pPr>
            <a:r>
              <a:rPr lang="en-US" sz="1800" dirty="0">
                <a:latin typeface="Arial"/>
                <a:cs typeface="Arial"/>
                <a:hlinkClick r:id="rId2"/>
              </a:rPr>
              <a:t>https://vaccineenterprise.org</a:t>
            </a:r>
            <a:r>
              <a:rPr lang="en-US" sz="1800" dirty="0" smtClean="0">
                <a:latin typeface="Arial"/>
                <a:cs typeface="Arial"/>
                <a:hlinkClick r:id="rId2"/>
              </a:rPr>
              <a:t>/</a:t>
            </a:r>
            <a:r>
              <a:rPr lang="en-US" sz="1800" dirty="0" smtClean="0">
                <a:latin typeface="Arial"/>
                <a:cs typeface="Arial"/>
              </a:rPr>
              <a:t> </a:t>
            </a:r>
            <a:endParaRPr lang="en-US" sz="1800" dirty="0">
              <a:latin typeface="Arial"/>
              <a:cs typeface="Arial"/>
            </a:endParaRPr>
          </a:p>
        </p:txBody>
      </p:sp>
    </p:spTree>
    <p:extLst>
      <p:ext uri="{BB962C8B-B14F-4D97-AF65-F5344CB8AC3E}">
        <p14:creationId xmlns:p14="http://schemas.microsoft.com/office/powerpoint/2010/main" val="1934104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dirty="0">
                <a:solidFill>
                  <a:srgbClr val="E0001B"/>
                </a:solidFill>
              </a:rPr>
              <a:t>Overview</a:t>
            </a:r>
          </a:p>
        </p:txBody>
      </p:sp>
      <p:sp>
        <p:nvSpPr>
          <p:cNvPr id="3" name="Rectangle: Rounded Corners 2">
            <a:hlinkClick r:id="rId3" action="ppaction://hlinksldjump"/>
            <a:extLst>
              <a:ext uri="{FF2B5EF4-FFF2-40B4-BE49-F238E27FC236}">
                <a16:creationId xmlns:a16="http://schemas.microsoft.com/office/drawing/2014/main" id="{10DCA4BE-B5BF-4A14-811F-027B64980572}"/>
              </a:ext>
            </a:extLst>
          </p:cNvPr>
          <p:cNvSpPr/>
          <p:nvPr/>
        </p:nvSpPr>
        <p:spPr>
          <a:xfrm>
            <a:off x="1045686" y="2754553"/>
            <a:ext cx="3600000" cy="936104"/>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a:cs typeface="Arial"/>
              </a:rPr>
              <a:t>Vaccines</a:t>
            </a:r>
          </a:p>
        </p:txBody>
      </p:sp>
      <p:sp>
        <p:nvSpPr>
          <p:cNvPr id="11" name="Rectangle: Rounded Corners 10">
            <a:hlinkClick r:id="rId3" action="ppaction://hlinksldjump"/>
            <a:extLst>
              <a:ext uri="{FF2B5EF4-FFF2-40B4-BE49-F238E27FC236}">
                <a16:creationId xmlns:a16="http://schemas.microsoft.com/office/drawing/2014/main" id="{989D32F2-1234-4286-B816-35E0183C8AE4}"/>
              </a:ext>
            </a:extLst>
          </p:cNvPr>
          <p:cNvSpPr/>
          <p:nvPr/>
        </p:nvSpPr>
        <p:spPr>
          <a:xfrm>
            <a:off x="4844725" y="2758660"/>
            <a:ext cx="1332009"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Current trials</a:t>
            </a:r>
          </a:p>
        </p:txBody>
      </p:sp>
      <p:sp>
        <p:nvSpPr>
          <p:cNvPr id="27" name="Rectangle: Rounded Corners 26">
            <a:hlinkClick r:id="rId4" action="ppaction://hlinksldjump"/>
            <a:extLst>
              <a:ext uri="{FF2B5EF4-FFF2-40B4-BE49-F238E27FC236}">
                <a16:creationId xmlns:a16="http://schemas.microsoft.com/office/drawing/2014/main" id="{1AF34193-D2D8-46FA-926C-D6F93B7F2AB3}"/>
              </a:ext>
            </a:extLst>
          </p:cNvPr>
          <p:cNvSpPr/>
          <p:nvPr/>
        </p:nvSpPr>
        <p:spPr>
          <a:xfrm>
            <a:off x="7861767" y="2732793"/>
            <a:ext cx="1183928"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latin typeface="Arial"/>
                <a:cs typeface="Arial"/>
              </a:rPr>
              <a:t>PrEP</a:t>
            </a:r>
            <a:endParaRPr lang="en-GB">
              <a:latin typeface="Arial"/>
              <a:cs typeface="Arial"/>
            </a:endParaRPr>
          </a:p>
        </p:txBody>
      </p:sp>
      <p:sp>
        <p:nvSpPr>
          <p:cNvPr id="8" name="Rectangle: Rounded Corners 4">
            <a:hlinkClick r:id="rId5" action="ppaction://hlinksldjump"/>
            <a:extLst>
              <a:ext uri="{FF2B5EF4-FFF2-40B4-BE49-F238E27FC236}">
                <a16:creationId xmlns:a16="http://schemas.microsoft.com/office/drawing/2014/main" id="{8CEB2156-BA4D-4EDB-B94F-1CA9CF379FAC}"/>
              </a:ext>
            </a:extLst>
          </p:cNvPr>
          <p:cNvSpPr/>
          <p:nvPr/>
        </p:nvSpPr>
        <p:spPr>
          <a:xfrm>
            <a:off x="6375773" y="2754553"/>
            <a:ext cx="1286955"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a:cs typeface="Arial"/>
              </a:rPr>
              <a:t>bNAbs</a:t>
            </a:r>
            <a:endParaRPr lang="en-GB" dirty="0">
              <a:latin typeface="Arial"/>
              <a:cs typeface="Arial"/>
            </a:endParaRPr>
          </a:p>
        </p:txBody>
      </p:sp>
    </p:spTree>
    <p:extLst>
      <p:ext uri="{BB962C8B-B14F-4D97-AF65-F5344CB8AC3E}">
        <p14:creationId xmlns:p14="http://schemas.microsoft.com/office/powerpoint/2010/main" val="1708356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2A81-4F31-4C9C-993C-28CF9830918F}"/>
              </a:ext>
            </a:extLst>
          </p:cNvPr>
          <p:cNvSpPr>
            <a:spLocks noGrp="1"/>
          </p:cNvSpPr>
          <p:nvPr>
            <p:ph type="title"/>
          </p:nvPr>
        </p:nvSpPr>
        <p:spPr/>
        <p:txBody>
          <a:bodyPr>
            <a:normAutofit fontScale="90000"/>
          </a:bodyPr>
          <a:lstStyle/>
          <a:p>
            <a:pPr algn="l"/>
            <a:r>
              <a:rPr lang="en-US" sz="3100" b="1" dirty="0">
                <a:solidFill>
                  <a:srgbClr val="E3000F"/>
                </a:solidFill>
                <a:latin typeface="Arial"/>
                <a:cs typeface="Arial"/>
              </a:rPr>
              <a:t>Vaccine</a:t>
            </a:r>
            <a:r>
              <a:rPr lang="en-US" sz="2800" b="1" dirty="0"/>
              <a:t/>
            </a:r>
            <a:br>
              <a:rPr lang="en-US" sz="2800" b="1" dirty="0"/>
            </a:br>
            <a:r>
              <a:rPr lang="en-US" sz="1200" dirty="0">
                <a:solidFill>
                  <a:schemeClr val="bg1"/>
                </a:solidFill>
                <a:latin typeface="Arial"/>
                <a:cs typeface="Arial"/>
              </a:rPr>
              <a:t>s</a:t>
            </a:r>
            <a:r>
              <a:rPr lang="en-US" sz="2800" b="1" dirty="0"/>
              <a:t/>
            </a:r>
            <a:br>
              <a:rPr lang="en-US" sz="2800" b="1" dirty="0"/>
            </a:br>
            <a:r>
              <a:rPr lang="en-US" sz="4000" b="1" dirty="0">
                <a:latin typeface="Arial"/>
                <a:cs typeface="Arial"/>
              </a:rPr>
              <a:t>Current efficacy vaccine trials</a:t>
            </a:r>
            <a:endParaRPr lang="en-GB" sz="4000" b="1" dirty="0">
              <a:latin typeface="Arial"/>
              <a:cs typeface="Arial"/>
            </a:endParaRPr>
          </a:p>
        </p:txBody>
      </p:sp>
      <p:sp>
        <p:nvSpPr>
          <p:cNvPr id="3" name="Content Placeholder 2">
            <a:extLst>
              <a:ext uri="{FF2B5EF4-FFF2-40B4-BE49-F238E27FC236}">
                <a16:creationId xmlns:a16="http://schemas.microsoft.com/office/drawing/2014/main" id="{DF23C216-9F3C-43A8-B4CD-94D4B17582BC}"/>
              </a:ext>
            </a:extLst>
          </p:cNvPr>
          <p:cNvSpPr>
            <a:spLocks noGrp="1"/>
          </p:cNvSpPr>
          <p:nvPr>
            <p:ph idx="1"/>
          </p:nvPr>
        </p:nvSpPr>
        <p:spPr>
          <a:xfrm>
            <a:off x="433431" y="1404856"/>
            <a:ext cx="11325137" cy="4639079"/>
          </a:xfrm>
        </p:spPr>
        <p:txBody>
          <a:bodyPr vert="horz" lIns="91440" tIns="45720" rIns="91440" bIns="45720" rtlCol="0" anchor="t">
            <a:noAutofit/>
          </a:bodyPr>
          <a:lstStyle/>
          <a:p>
            <a:r>
              <a:rPr lang="en-GB" sz="2000" dirty="0"/>
              <a:t>Disappointing discontinuation of the HVTN 702 study/</a:t>
            </a:r>
            <a:r>
              <a:rPr lang="en-GB" sz="2000" dirty="0" err="1"/>
              <a:t>UHAMBO</a:t>
            </a:r>
            <a:r>
              <a:rPr lang="en-GB" sz="2000" dirty="0"/>
              <a:t> trial in South Africa.</a:t>
            </a:r>
          </a:p>
          <a:p>
            <a:pPr marL="0" indent="0">
              <a:buNone/>
            </a:pPr>
            <a:endParaRPr lang="en-GB" sz="2000" dirty="0"/>
          </a:p>
          <a:p>
            <a:r>
              <a:rPr lang="en-GB" sz="2000" dirty="0"/>
              <a:t>However, other trials for vaccines are underway, such as: </a:t>
            </a:r>
          </a:p>
          <a:p>
            <a:pPr lvl="1"/>
            <a:r>
              <a:rPr lang="en-GB" sz="1600" dirty="0"/>
              <a:t>HVTN 705/</a:t>
            </a:r>
            <a:r>
              <a:rPr lang="en-GB" sz="1600" dirty="0" err="1"/>
              <a:t>IMBOKODO</a:t>
            </a:r>
            <a:r>
              <a:rPr lang="en-GB" sz="1600" dirty="0"/>
              <a:t> (Ad26- Ad26/protein, heterologous double prime/ double boost)</a:t>
            </a:r>
          </a:p>
          <a:p>
            <a:pPr lvl="1"/>
            <a:r>
              <a:rPr lang="en-GB" sz="1600" dirty="0"/>
              <a:t>HVTN 706/</a:t>
            </a:r>
            <a:r>
              <a:rPr lang="en-GB" sz="1600" dirty="0" err="1"/>
              <a:t>MOSAICO</a:t>
            </a:r>
            <a:r>
              <a:rPr lang="en-GB" sz="1600" dirty="0"/>
              <a:t> (Ad26-Ad26/protein, heterologous double prime/double boost)</a:t>
            </a:r>
          </a:p>
          <a:p>
            <a:pPr lvl="1"/>
            <a:r>
              <a:rPr lang="en-GB" sz="1600" dirty="0"/>
              <a:t>HVTN 703/704/AMP (monoclonal antibody infusions of VRC 01)</a:t>
            </a:r>
          </a:p>
          <a:p>
            <a:pPr lvl="1"/>
            <a:endParaRPr lang="en-GB" sz="1600" dirty="0"/>
          </a:p>
          <a:p>
            <a:pPr lvl="1"/>
            <a:r>
              <a:rPr lang="en-GB" sz="1600" dirty="0" err="1"/>
              <a:t>PrEPVacc</a:t>
            </a:r>
            <a:r>
              <a:rPr lang="en-GB" sz="1600" dirty="0"/>
              <a:t> is a Phase 2b multi-arm combination trial underway in sub-Saharan Africa and Europe. It aims to evaluate the combination of </a:t>
            </a:r>
            <a:r>
              <a:rPr lang="en-GB" sz="1600" dirty="0" err="1"/>
              <a:t>PrEP</a:t>
            </a:r>
            <a:r>
              <a:rPr lang="en-GB" sz="1600" dirty="0"/>
              <a:t> and an HIV vaccine in an adaptive trial design.</a:t>
            </a:r>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p:txBody>
      </p:sp>
      <p:pic>
        <p:nvPicPr>
          <p:cNvPr id="1026" name="Picture 2" descr="Promising HIV vaccine to be tested with gay men and trans people">
            <a:extLst>
              <a:ext uri="{FF2B5EF4-FFF2-40B4-BE49-F238E27FC236}">
                <a16:creationId xmlns:a16="http://schemas.microsoft.com/office/drawing/2014/main" id="{0207E351-B40D-4357-8DB2-B0DCA4BE9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891" y="5013190"/>
            <a:ext cx="27146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VTN 705/HPX2008: The Imbokodo Study">
            <a:extLst>
              <a:ext uri="{FF2B5EF4-FFF2-40B4-BE49-F238E27FC236}">
                <a16:creationId xmlns:a16="http://schemas.microsoft.com/office/drawing/2014/main" id="{5395FC80-FBCB-4746-9AEC-A5A94CD360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416" y="4272875"/>
            <a:ext cx="2252469" cy="22524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HIV Prevention Trials Network | Prevention Now">
            <a:extLst>
              <a:ext uri="{FF2B5EF4-FFF2-40B4-BE49-F238E27FC236}">
                <a16:creationId xmlns:a16="http://schemas.microsoft.com/office/drawing/2014/main" id="{9876DF7F-5AE2-4A61-9D6F-D3982909A3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8992" y="4443931"/>
            <a:ext cx="2482286" cy="16937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EPVacc">
            <a:extLst>
              <a:ext uri="{FF2B5EF4-FFF2-40B4-BE49-F238E27FC236}">
                <a16:creationId xmlns:a16="http://schemas.microsoft.com/office/drawing/2014/main" id="{D57C6A3F-D7BF-4A3C-905B-C2CE89D9A6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5754" y="4853607"/>
            <a:ext cx="2195818" cy="10910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C06265D-5B62-40A7-AC4C-D701E6E423B3}"/>
              </a:ext>
            </a:extLst>
          </p:cNvPr>
          <p:cNvSpPr txBox="1"/>
          <p:nvPr/>
        </p:nvSpPr>
        <p:spPr>
          <a:xfrm>
            <a:off x="9949612" y="6120191"/>
            <a:ext cx="1872208" cy="276999"/>
          </a:xfrm>
          <a:prstGeom prst="rect">
            <a:avLst/>
          </a:prstGeom>
          <a:noFill/>
        </p:spPr>
        <p:txBody>
          <a:bodyPr wrap="square">
            <a:spAutoFit/>
          </a:bodyPr>
          <a:lstStyle/>
          <a:p>
            <a:pPr algn="l"/>
            <a:r>
              <a:rPr lang="en-GB" sz="1200" b="0" i="0" dirty="0">
                <a:solidFill>
                  <a:srgbClr val="333333"/>
                </a:solidFill>
                <a:effectLst/>
                <a:latin typeface="Arial" panose="020B0604020202020204" pitchFamily="34" charset="0"/>
                <a:cs typeface="Arial" panose="020B0604020202020204" pitchFamily="34" charset="0"/>
                <a:hlinkClick r:id="rId7"/>
              </a:rPr>
              <a:t>Sinead Delany-</a:t>
            </a:r>
            <a:r>
              <a:rPr lang="en-GB" sz="1200" b="0" i="0" dirty="0" err="1">
                <a:solidFill>
                  <a:srgbClr val="333333"/>
                </a:solidFill>
                <a:effectLst/>
                <a:latin typeface="Arial" panose="020B0604020202020204" pitchFamily="34" charset="0"/>
                <a:cs typeface="Arial" panose="020B0604020202020204" pitchFamily="34" charset="0"/>
                <a:hlinkClick r:id="rId7"/>
              </a:rPr>
              <a:t>Moretlwe</a:t>
            </a:r>
            <a:endParaRPr lang="en-GB" sz="1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072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B55F-17D0-4BDC-8316-2CA7B11FA608}"/>
              </a:ext>
            </a:extLst>
          </p:cNvPr>
          <p:cNvSpPr>
            <a:spLocks noGrp="1"/>
          </p:cNvSpPr>
          <p:nvPr>
            <p:ph type="title"/>
          </p:nvPr>
        </p:nvSpPr>
        <p:spPr>
          <a:xfrm>
            <a:off x="1679510" y="397188"/>
            <a:ext cx="10128112" cy="1143000"/>
          </a:xfrm>
        </p:spPr>
        <p:txBody>
          <a:bodyPr>
            <a:normAutofit fontScale="90000"/>
          </a:bodyPr>
          <a:lstStyle/>
          <a:p>
            <a:pPr algn="l"/>
            <a:r>
              <a:rPr lang="en-US" sz="3100" b="1" dirty="0">
                <a:solidFill>
                  <a:srgbClr val="E3000F"/>
                </a:solidFill>
                <a:latin typeface="Arial"/>
                <a:cs typeface="Arial"/>
              </a:rPr>
              <a:t>Vaccine</a:t>
            </a:r>
            <a:br>
              <a:rPr lang="en-US" sz="3100" b="1" dirty="0">
                <a:solidFill>
                  <a:srgbClr val="E3000F"/>
                </a:solidFill>
                <a:latin typeface="Arial"/>
                <a:cs typeface="Arial"/>
              </a:rPr>
            </a:br>
            <a:r>
              <a:rPr lang="en-US" sz="3100" b="1" dirty="0">
                <a:solidFill>
                  <a:srgbClr val="E3000F"/>
                </a:solidFill>
                <a:latin typeface="Arial"/>
                <a:cs typeface="Arial"/>
              </a:rPr>
              <a:t/>
            </a:r>
            <a:br>
              <a:rPr lang="en-US" sz="3100" b="1" dirty="0">
                <a:solidFill>
                  <a:srgbClr val="E3000F"/>
                </a:solidFill>
                <a:latin typeface="Arial"/>
                <a:cs typeface="Arial"/>
              </a:rPr>
            </a:br>
            <a:r>
              <a:rPr lang="en-US" sz="4000" b="1" dirty="0"/>
              <a:t>Induction of cross-neutralizing antibodies </a:t>
            </a:r>
            <a:endParaRPr lang="en-GB" sz="4000" b="1" dirty="0"/>
          </a:p>
        </p:txBody>
      </p:sp>
      <p:sp>
        <p:nvSpPr>
          <p:cNvPr id="3" name="Content Placeholder 2">
            <a:extLst>
              <a:ext uri="{FF2B5EF4-FFF2-40B4-BE49-F238E27FC236}">
                <a16:creationId xmlns:a16="http://schemas.microsoft.com/office/drawing/2014/main" id="{4A5C1EBD-F930-4A7C-AB60-2A557D7E9BFE}"/>
              </a:ext>
            </a:extLst>
          </p:cNvPr>
          <p:cNvSpPr>
            <a:spLocks noGrp="1"/>
          </p:cNvSpPr>
          <p:nvPr>
            <p:ph idx="1"/>
          </p:nvPr>
        </p:nvSpPr>
        <p:spPr>
          <a:xfrm>
            <a:off x="609600" y="1921044"/>
            <a:ext cx="10972800" cy="4525963"/>
          </a:xfrm>
        </p:spPr>
        <p:txBody>
          <a:bodyPr>
            <a:normAutofit/>
          </a:bodyPr>
          <a:lstStyle/>
          <a:p>
            <a:r>
              <a:rPr lang="en-US" sz="2800" dirty="0">
                <a:solidFill>
                  <a:srgbClr val="000000"/>
                </a:solidFill>
              </a:rPr>
              <a:t>Despite intensive research over the past four decades, an HIV-1 vaccine capable of inducing broadly neutralizing antibodies (bNAbs) and protection from heterologous tier-2 strains is still wanted.</a:t>
            </a:r>
          </a:p>
          <a:p>
            <a:r>
              <a:rPr lang="en-US" sz="2800" dirty="0">
                <a:solidFill>
                  <a:srgbClr val="000000"/>
                </a:solidFill>
              </a:rPr>
              <a:t>Study results provide evidence that extensive immunization with mRNA encoding multiple heterologous membrane-anchored HIV-1 envelope can induce cross-clade neutralization and partial protection from heterologous tier-2 virus challenge.</a:t>
            </a:r>
          </a:p>
          <a:p>
            <a:endParaRPr lang="en-GB" sz="2800" dirty="0"/>
          </a:p>
        </p:txBody>
      </p:sp>
      <p:sp>
        <p:nvSpPr>
          <p:cNvPr id="4" name="Rectangle 3">
            <a:hlinkClick r:id="rId3"/>
            <a:extLst>
              <a:ext uri="{FF2B5EF4-FFF2-40B4-BE49-F238E27FC236}">
                <a16:creationId xmlns:a16="http://schemas.microsoft.com/office/drawing/2014/main" id="{9E7B93A5-8C23-4878-A6A2-1C5896CE39F1}"/>
              </a:ext>
            </a:extLst>
          </p:cNvPr>
          <p:cNvSpPr/>
          <p:nvPr/>
        </p:nvSpPr>
        <p:spPr>
          <a:xfrm>
            <a:off x="9840416" y="5987664"/>
            <a:ext cx="1967205" cy="276999"/>
          </a:xfrm>
          <a:prstGeom prst="rect">
            <a:avLst/>
          </a:prstGeom>
        </p:spPr>
        <p:txBody>
          <a:bodyPr wrap="none">
            <a:spAutoFit/>
          </a:bodyPr>
          <a:lstStyle/>
          <a:p>
            <a:r>
              <a:rPr lang="en-US" sz="1200">
                <a:latin typeface="Arial" panose="020B0604020202020204" pitchFamily="34" charset="0"/>
                <a:cs typeface="Arial" panose="020B0604020202020204" pitchFamily="34" charset="0"/>
                <a:hlinkClick r:id="rId4"/>
              </a:rPr>
              <a:t>Paolo </a:t>
            </a:r>
            <a:r>
              <a:rPr lang="en-US" sz="1200" err="1">
                <a:latin typeface="Arial" panose="020B0604020202020204" pitchFamily="34" charset="0"/>
                <a:cs typeface="Arial" panose="020B0604020202020204" pitchFamily="34" charset="0"/>
                <a:hlinkClick r:id="rId4"/>
              </a:rPr>
              <a:t>Lusso</a:t>
            </a:r>
            <a:r>
              <a:rPr lang="en-US" sz="1200">
                <a:latin typeface="Arial" panose="020B0604020202020204" pitchFamily="34" charset="0"/>
                <a:cs typeface="Arial" panose="020B0604020202020204" pitchFamily="34" charset="0"/>
                <a:hlinkClick r:id="rId4"/>
              </a:rPr>
              <a:t>, </a:t>
            </a:r>
            <a:r>
              <a:rPr lang="en-GB" sz="1200">
                <a:latin typeface="Arial" panose="020B0604020202020204" pitchFamily="34" charset="0"/>
                <a:cs typeface="Arial" panose="020B0604020202020204" pitchFamily="34" charset="0"/>
                <a:hlinkClick r:id="rId4"/>
              </a:rPr>
              <a:t>OAALB0101</a:t>
            </a:r>
            <a:endParaRPr lang="en-US" sz="1200" b="0" i="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5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64A0-5C4E-40BB-B5F8-2370BC74053C}"/>
              </a:ext>
            </a:extLst>
          </p:cNvPr>
          <p:cNvSpPr>
            <a:spLocks noGrp="1"/>
          </p:cNvSpPr>
          <p:nvPr>
            <p:ph type="title"/>
          </p:nvPr>
        </p:nvSpPr>
        <p:spPr>
          <a:xfrm>
            <a:off x="1679509" y="188640"/>
            <a:ext cx="10512491" cy="1143000"/>
          </a:xfrm>
        </p:spPr>
        <p:txBody>
          <a:bodyPr>
            <a:normAutofit fontScale="90000"/>
          </a:bodyPr>
          <a:lstStyle/>
          <a:p>
            <a:pPr algn="l"/>
            <a:r>
              <a:rPr lang="en-US" sz="3100" b="1" dirty="0">
                <a:solidFill>
                  <a:srgbClr val="E30018"/>
                </a:solidFill>
                <a:latin typeface="Arial"/>
                <a:cs typeface="Arial"/>
              </a:rPr>
              <a:t>Vaccine</a:t>
            </a:r>
            <a:r>
              <a:rPr lang="en-US" sz="1600" b="1" dirty="0">
                <a:solidFill>
                  <a:schemeClr val="bg1"/>
                </a:solidFill>
                <a:latin typeface="Arial"/>
                <a:cs typeface="Arial"/>
              </a:rPr>
              <a:t>s</a:t>
            </a:r>
            <a:br>
              <a:rPr lang="en-US" sz="1600" b="1" dirty="0">
                <a:solidFill>
                  <a:schemeClr val="bg1"/>
                </a:solidFill>
                <a:latin typeface="Arial"/>
                <a:cs typeface="Arial"/>
              </a:rPr>
            </a:br>
            <a:r>
              <a:rPr lang="en-US" sz="4000" b="1" dirty="0" err="1" smtClean="0">
                <a:latin typeface="Arial"/>
                <a:cs typeface="Arial"/>
              </a:rPr>
              <a:t>bNAbs</a:t>
            </a:r>
            <a:r>
              <a:rPr lang="en-US" sz="4000" b="1" dirty="0" smtClean="0">
                <a:latin typeface="Arial"/>
                <a:cs typeface="Arial"/>
              </a:rPr>
              <a:t> </a:t>
            </a:r>
            <a:r>
              <a:rPr lang="en-US" sz="4000" b="1" dirty="0">
                <a:latin typeface="Arial"/>
                <a:cs typeface="Arial"/>
              </a:rPr>
              <a:t>and HIV prevention</a:t>
            </a:r>
            <a:endParaRPr lang="en-GB" sz="4000" b="1" dirty="0">
              <a:latin typeface="Arial"/>
              <a:cs typeface="Arial"/>
            </a:endParaRPr>
          </a:p>
        </p:txBody>
      </p:sp>
      <p:sp>
        <p:nvSpPr>
          <p:cNvPr id="3" name="Content Placeholder 2">
            <a:extLst>
              <a:ext uri="{FF2B5EF4-FFF2-40B4-BE49-F238E27FC236}">
                <a16:creationId xmlns:a16="http://schemas.microsoft.com/office/drawing/2014/main" id="{531E8BD6-8021-47DA-BD61-9E0F32D81189}"/>
              </a:ext>
            </a:extLst>
          </p:cNvPr>
          <p:cNvSpPr>
            <a:spLocks noGrp="1"/>
          </p:cNvSpPr>
          <p:nvPr>
            <p:ph idx="1"/>
          </p:nvPr>
        </p:nvSpPr>
        <p:spPr>
          <a:xfrm>
            <a:off x="530876" y="1861593"/>
            <a:ext cx="3908940" cy="3960440"/>
          </a:xfrm>
        </p:spPr>
        <p:txBody>
          <a:bodyPr vert="horz" lIns="91440" tIns="45720" rIns="91440" bIns="45720" rtlCol="0" anchor="t">
            <a:noAutofit/>
          </a:bodyPr>
          <a:lstStyle/>
          <a:p>
            <a:pPr marL="0" indent="0">
              <a:buNone/>
            </a:pPr>
            <a:r>
              <a:rPr lang="en-GB" sz="2000" dirty="0">
                <a:latin typeface="Arial"/>
                <a:cs typeface="Arial"/>
              </a:rPr>
              <a:t>Understanding the potency, breadth and promise of broadly neutralizing antibodies (bNAbs) against HIV envelope for the prevention of HIV acquisition</a:t>
            </a:r>
          </a:p>
        </p:txBody>
      </p:sp>
      <p:sp>
        <p:nvSpPr>
          <p:cNvPr id="7" name="TextBox 6">
            <a:extLst>
              <a:ext uri="{FF2B5EF4-FFF2-40B4-BE49-F238E27FC236}">
                <a16:creationId xmlns:a16="http://schemas.microsoft.com/office/drawing/2014/main" id="{7F3E7897-F967-4F1C-8E3A-D5E078D80576}"/>
              </a:ext>
            </a:extLst>
          </p:cNvPr>
          <p:cNvSpPr txBox="1"/>
          <p:nvPr/>
        </p:nvSpPr>
        <p:spPr>
          <a:xfrm>
            <a:off x="10265562" y="6021288"/>
            <a:ext cx="1368152" cy="276999"/>
          </a:xfrm>
          <a:prstGeom prst="rect">
            <a:avLst/>
          </a:prstGeom>
          <a:noFill/>
        </p:spPr>
        <p:txBody>
          <a:bodyPr wrap="square">
            <a:spAutoFit/>
          </a:bodyPr>
          <a:lstStyle/>
          <a:p>
            <a:pPr algn="l"/>
            <a:r>
              <a:rPr lang="en-GB" sz="1200" b="0" i="0" dirty="0">
                <a:solidFill>
                  <a:srgbClr val="333333"/>
                </a:solidFill>
                <a:effectLst/>
                <a:latin typeface="Arial" panose="020B0604020202020204" pitchFamily="34" charset="0"/>
                <a:cs typeface="Arial" panose="020B0604020202020204" pitchFamily="34" charset="0"/>
                <a:hlinkClick r:id="rId3"/>
              </a:rPr>
              <a:t>Carl </a:t>
            </a:r>
            <a:r>
              <a:rPr lang="en-GB" sz="1200" b="0" i="0" dirty="0" err="1">
                <a:solidFill>
                  <a:srgbClr val="333333"/>
                </a:solidFill>
                <a:effectLst/>
                <a:latin typeface="Arial" panose="020B0604020202020204" pitchFamily="34" charset="0"/>
                <a:cs typeface="Arial" panose="020B0604020202020204" pitchFamily="34" charset="0"/>
                <a:hlinkClick r:id="rId3"/>
              </a:rPr>
              <a:t>Dieffenbach</a:t>
            </a:r>
            <a:endParaRPr lang="en-GB" sz="1200" b="0" i="0" dirty="0">
              <a:solidFill>
                <a:srgbClr val="333333"/>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6B9D609-C6DA-4442-9575-B38CD14BB5E0}"/>
              </a:ext>
            </a:extLst>
          </p:cNvPr>
          <p:cNvPicPr>
            <a:picLocks noChangeAspect="1"/>
          </p:cNvPicPr>
          <p:nvPr/>
        </p:nvPicPr>
        <p:blipFill>
          <a:blip r:embed="rId4"/>
          <a:stretch>
            <a:fillRect/>
          </a:stretch>
        </p:blipFill>
        <p:spPr>
          <a:xfrm>
            <a:off x="4464918" y="1751485"/>
            <a:ext cx="7168796" cy="4032448"/>
          </a:xfrm>
          <a:prstGeom prst="rect">
            <a:avLst/>
          </a:prstGeom>
        </p:spPr>
      </p:pic>
    </p:spTree>
    <p:extLst>
      <p:ext uri="{BB962C8B-B14F-4D97-AF65-F5344CB8AC3E}">
        <p14:creationId xmlns:p14="http://schemas.microsoft.com/office/powerpoint/2010/main" val="1688748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C3F9-C370-4590-B7C0-589BB84F628F}"/>
              </a:ext>
            </a:extLst>
          </p:cNvPr>
          <p:cNvSpPr>
            <a:spLocks noGrp="1"/>
          </p:cNvSpPr>
          <p:nvPr>
            <p:ph type="title"/>
          </p:nvPr>
        </p:nvSpPr>
        <p:spPr>
          <a:xfrm>
            <a:off x="1679509" y="371195"/>
            <a:ext cx="10284991" cy="1143000"/>
          </a:xfrm>
        </p:spPr>
        <p:txBody>
          <a:bodyPr>
            <a:normAutofit fontScale="90000"/>
          </a:bodyPr>
          <a:lstStyle/>
          <a:p>
            <a:pPr algn="l"/>
            <a:r>
              <a:rPr lang="en-US" sz="3100" b="1" dirty="0">
                <a:solidFill>
                  <a:srgbClr val="E30018"/>
                </a:solidFill>
                <a:latin typeface="Arial"/>
                <a:cs typeface="Arial"/>
              </a:rPr>
              <a:t>Vaccine</a:t>
            </a:r>
            <a:r>
              <a:rPr lang="en-US" sz="4400" b="1" dirty="0"/>
              <a:t/>
            </a:r>
            <a:br>
              <a:rPr lang="en-US" sz="4400" b="1" dirty="0"/>
            </a:br>
            <a:r>
              <a:rPr lang="en-US" sz="1200" b="1" dirty="0">
                <a:solidFill>
                  <a:schemeClr val="bg1"/>
                </a:solidFill>
                <a:latin typeface="Arial"/>
                <a:cs typeface="Arial"/>
              </a:rPr>
              <a:t>s</a:t>
            </a:r>
            <a:r>
              <a:rPr lang="en-US" sz="4400" b="1" dirty="0"/>
              <a:t/>
            </a:r>
            <a:br>
              <a:rPr lang="en-US" sz="4400" b="1" dirty="0"/>
            </a:br>
            <a:r>
              <a:rPr lang="en-GB" sz="4000" b="1" dirty="0">
                <a:latin typeface="Arial"/>
                <a:cs typeface="Arial"/>
              </a:rPr>
              <a:t>Challenges of HIV prevention efficacy trial design in the era of </a:t>
            </a:r>
            <a:r>
              <a:rPr lang="en-GB" sz="4000" b="1" dirty="0" err="1">
                <a:latin typeface="Arial"/>
                <a:cs typeface="Arial"/>
              </a:rPr>
              <a:t>PrEP</a:t>
            </a:r>
            <a:r>
              <a:rPr lang="en-GB" sz="4000" b="1" dirty="0">
                <a:latin typeface="Arial"/>
                <a:cs typeface="Arial"/>
              </a:rPr>
              <a:t> </a:t>
            </a:r>
            <a:endParaRPr lang="en-GB" sz="4000" b="1" dirty="0"/>
          </a:p>
        </p:txBody>
      </p:sp>
      <p:pic>
        <p:nvPicPr>
          <p:cNvPr id="4" name="Content Placeholder 3">
            <a:extLst>
              <a:ext uri="{FF2B5EF4-FFF2-40B4-BE49-F238E27FC236}">
                <a16:creationId xmlns:a16="http://schemas.microsoft.com/office/drawing/2014/main" id="{32AAD748-35F2-4D08-A744-45CF3E0F1345}"/>
              </a:ext>
            </a:extLst>
          </p:cNvPr>
          <p:cNvPicPr>
            <a:picLocks noGrp="1" noChangeAspect="1"/>
          </p:cNvPicPr>
          <p:nvPr>
            <p:ph idx="1"/>
          </p:nvPr>
        </p:nvPicPr>
        <p:blipFill rotWithShape="1">
          <a:blip r:embed="rId3"/>
          <a:srcRect l="19688" t="12729" r="20350" b="29995"/>
          <a:stretch/>
        </p:blipFill>
        <p:spPr>
          <a:xfrm>
            <a:off x="2625481" y="2967690"/>
            <a:ext cx="6491720" cy="3488090"/>
          </a:xfrm>
          <a:prstGeom prst="rect">
            <a:avLst/>
          </a:prstGeom>
        </p:spPr>
      </p:pic>
      <p:sp>
        <p:nvSpPr>
          <p:cNvPr id="8" name="TextBox 7">
            <a:extLst>
              <a:ext uri="{FF2B5EF4-FFF2-40B4-BE49-F238E27FC236}">
                <a16:creationId xmlns:a16="http://schemas.microsoft.com/office/drawing/2014/main" id="{44A9F432-9FD5-453D-9D09-456E73EA3220}"/>
              </a:ext>
            </a:extLst>
          </p:cNvPr>
          <p:cNvSpPr txBox="1"/>
          <p:nvPr/>
        </p:nvSpPr>
        <p:spPr>
          <a:xfrm>
            <a:off x="551384" y="1908992"/>
            <a:ext cx="11031016" cy="1569660"/>
          </a:xfrm>
          <a:prstGeom prst="rect">
            <a:avLst/>
          </a:prstGeom>
          <a:noFill/>
        </p:spPr>
        <p:txBody>
          <a:bodyPr wrap="square" lIns="91440" tIns="45720" rIns="91440" bIns="45720" rtlCol="0" anchor="t">
            <a:spAutoFit/>
          </a:bodyPr>
          <a:lstStyle/>
          <a:p>
            <a:r>
              <a:rPr lang="en-GB" sz="2000" dirty="0">
                <a:latin typeface="Arial" panose="020B0604020202020204" pitchFamily="34" charset="0"/>
                <a:cs typeface="Arial" panose="020B0604020202020204" pitchFamily="34" charset="0"/>
              </a:rPr>
              <a:t>Since the approval of PrEP in the USA in 2012, uptake rose from 5% to 19% among trial participants in two studies four years apart. As PrEP is very effective as a prevention tool, this is a challenge for testing new prevention tools, as well as for trial design.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9" name="TextBox 8">
            <a:hlinkClick r:id="rId4"/>
            <a:extLst>
              <a:ext uri="{FF2B5EF4-FFF2-40B4-BE49-F238E27FC236}">
                <a16:creationId xmlns:a16="http://schemas.microsoft.com/office/drawing/2014/main" id="{5626AF06-7385-4762-B404-32141ECBC594}"/>
              </a:ext>
            </a:extLst>
          </p:cNvPr>
          <p:cNvSpPr txBox="1"/>
          <p:nvPr/>
        </p:nvSpPr>
        <p:spPr>
          <a:xfrm>
            <a:off x="10186604" y="5982923"/>
            <a:ext cx="1777896" cy="276999"/>
          </a:xfrm>
          <a:prstGeom prst="rect">
            <a:avLst/>
          </a:prstGeom>
          <a:noFill/>
        </p:spPr>
        <p:txBody>
          <a:bodyPr wrap="square">
            <a:spAutoFit/>
          </a:bodyPr>
          <a:lstStyle/>
          <a:p>
            <a:pPr algn="l"/>
            <a:r>
              <a:rPr lang="en-GB" sz="1200" b="0" i="0">
                <a:solidFill>
                  <a:srgbClr val="333333"/>
                </a:solidFill>
                <a:effectLst/>
                <a:latin typeface="Arial" panose="020B0604020202020204" pitchFamily="34" charset="0"/>
                <a:cs typeface="Arial" panose="020B0604020202020204" pitchFamily="34" charset="0"/>
                <a:hlinkClick r:id="rId4"/>
              </a:rPr>
              <a:t>Stephaun Elite Wallace</a:t>
            </a:r>
            <a:endParaRPr lang="en-GB" sz="1200" b="0" i="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541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7DA5F8-D59F-40D8-8E80-459CF8E04BAE}">
  <ds:schemaRefs>
    <ds:schemaRef ds:uri="http://schemas.microsoft.com/office/2006/documentManagement/types"/>
    <ds:schemaRef ds:uri="da0e1dfa-61eb-48b9-80bb-a2770ec06ea8"/>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81</TotalTime>
  <Words>1473</Words>
  <Application>Microsoft Office PowerPoint</Application>
  <PresentationFormat>Widescreen</PresentationFormat>
  <Paragraphs>116</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PowerPoint Presentation</vt:lpstr>
      <vt:lpstr>Introduction</vt:lpstr>
      <vt:lpstr>PowerPoint Presentation</vt:lpstr>
      <vt:lpstr>Vaccine s Current efficacy vaccine trials</vt:lpstr>
      <vt:lpstr>Vaccine  Induction of cross-neutralizing antibodies </vt:lpstr>
      <vt:lpstr>Vaccines bNAbs and HIV prevention</vt:lpstr>
      <vt:lpstr>Vaccine s Challenges of HIV prevention efficacy trial design in the era of PrEP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186</cp:revision>
  <dcterms:created xsi:type="dcterms:W3CDTF">2015-07-06T08:16:27Z</dcterms:created>
  <dcterms:modified xsi:type="dcterms:W3CDTF">2021-04-15T13:58:19Z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