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16"/>
  </p:notesMasterIdLst>
  <p:sldIdLst>
    <p:sldId id="549" r:id="rId6"/>
    <p:sldId id="342" r:id="rId7"/>
    <p:sldId id="548" r:id="rId8"/>
    <p:sldId id="534" r:id="rId9"/>
    <p:sldId id="542" r:id="rId10"/>
    <p:sldId id="543" r:id="rId11"/>
    <p:sldId id="544" r:id="rId12"/>
    <p:sldId id="545" r:id="rId13"/>
    <p:sldId id="546" r:id="rId14"/>
    <p:sldId id="54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rina" initials="I" lastIdx="0" clrIdx="0"/>
  <p:cmAuthor id="1" name="Elisa de Castro Alvarez" initials="EdCA" lastIdx="6" clrIdx="1"/>
  <p:cmAuthor id="2" name="Laura Fernandez Diaz" initials="LFD" lastIdx="27" clrIdx="2"/>
  <p:cmAuthor id="3" name="Irina Lut" initials="IL" lastIdx="5" clrIdx="3"/>
  <p:cmAuthor id="4" name="Taruna Gupta" initials="TG" lastIdx="1" clrIdx="4">
    <p:extLst>
      <p:ext uri="{19B8F6BF-5375-455C-9EA6-DF929625EA0E}">
        <p15:presenceInfo xmlns:p15="http://schemas.microsoft.com/office/powerpoint/2012/main" userId="795968865cb70a96" providerId="Windows Live"/>
      </p:ext>
    </p:extLst>
  </p:cmAuthor>
  <p:cmAuthor id="5" name="Lucy Kanya" initials="" lastIdx="2" clrIdx="5"/>
  <p:cmAuthor id="6" name="Radka Serakova" initials="RS" lastIdx="13" clrIdx="6">
    <p:extLst>
      <p:ext uri="{19B8F6BF-5375-455C-9EA6-DF929625EA0E}">
        <p15:presenceInfo xmlns:p15="http://schemas.microsoft.com/office/powerpoint/2012/main" userId="S-1-5-21-1220945662-2139871995-725345543-10306" providerId="AD"/>
      </p:ext>
    </p:extLst>
  </p:cmAuthor>
  <p:cmAuthor id="7" name="Teri Roberts" initials="TR" lastIdx="2" clrIdx="7">
    <p:extLst>
      <p:ext uri="{19B8F6BF-5375-455C-9EA6-DF929625EA0E}">
        <p15:presenceInfo xmlns:p15="http://schemas.microsoft.com/office/powerpoint/2012/main" userId="S::teri.roberts@iasociety.org::037c9fee-5bfb-411b-9dd8-8c9d890df7b6" providerId="AD"/>
      </p:ext>
    </p:extLst>
  </p:cmAuthor>
  <p:cmAuthor id="8" name="Amy Henderson" initials="AH" lastIdx="19" clrIdx="8">
    <p:extLst>
      <p:ext uri="{19B8F6BF-5375-455C-9EA6-DF929625EA0E}">
        <p15:presenceInfo xmlns:p15="http://schemas.microsoft.com/office/powerpoint/2012/main" userId="S::amy.henderson@iasociety.org::e0eff513-c659-43c9-b4bd-afffbce8d7ba" providerId="AD"/>
      </p:ext>
    </p:extLst>
  </p:cmAuthor>
  <p:cmAuthor id="9" name="Guest User" initials="GU" lastIdx="6" clrIdx="9">
    <p:extLst>
      <p:ext uri="{19B8F6BF-5375-455C-9EA6-DF929625EA0E}">
        <p15:presenceInfo xmlns:p15="http://schemas.microsoft.com/office/powerpoint/2012/main" userId="S::urn:spo:anon#f804d08e58260a8c39beecbf366e87684d0640ed21fee63d7e457299bea2a3b8::" providerId="AD"/>
      </p:ext>
    </p:extLst>
  </p:cmAuthor>
  <p:cmAuthor id="10" name="Marlène Bras" initials="MB" lastIdx="4" clrIdx="10">
    <p:extLst>
      <p:ext uri="{19B8F6BF-5375-455C-9EA6-DF929625EA0E}">
        <p15:presenceInfo xmlns:p15="http://schemas.microsoft.com/office/powerpoint/2012/main" userId="S::marlene.bras@iasociety.org::6dec99bb-6012-4053-8cb2-4eb6ff6b9486" providerId="AD"/>
      </p:ext>
    </p:extLst>
  </p:cmAuthor>
  <p:cmAuthor id="11" name="Tara Mansell" initials="TM" lastIdx="7" clrIdx="11">
    <p:extLst>
      <p:ext uri="{19B8F6BF-5375-455C-9EA6-DF929625EA0E}">
        <p15:presenceInfo xmlns:p15="http://schemas.microsoft.com/office/powerpoint/2012/main" userId="S::tara.mansell@iasociety.org::48e95b18-80d7-4e4b-9b88-7a73aa9a2259" providerId="AD"/>
      </p:ext>
    </p:extLst>
  </p:cmAuthor>
  <p:cmAuthor id="12" name="Anna Grimsrud" initials="AG" lastIdx="8" clrIdx="12">
    <p:extLst>
      <p:ext uri="{19B8F6BF-5375-455C-9EA6-DF929625EA0E}">
        <p15:presenceInfo xmlns:p15="http://schemas.microsoft.com/office/powerpoint/2012/main" userId="S::anna.grimsrud@iasociety.org::f85a3dff-7d89-4dbf-9104-c8b3290d15ec" providerId="AD"/>
      </p:ext>
    </p:extLst>
  </p:cmAuthor>
  <p:cmAuthor id="13" name="Lucy Stackpool-Moore" initials="LS" lastIdx="7" clrIdx="13">
    <p:extLst>
      <p:ext uri="{19B8F6BF-5375-455C-9EA6-DF929625EA0E}">
        <p15:presenceInfo xmlns:p15="http://schemas.microsoft.com/office/powerpoint/2012/main" userId="S::lucy.stackpool-moore@iasociety.org::29233e98-1389-4ad2-ad3b-44361e4cfe15" providerId="AD"/>
      </p:ext>
    </p:extLst>
  </p:cmAuthor>
  <p:cmAuthor id="14" name="Rosanne Lamplough" initials="RL" lastIdx="1" clrIdx="14">
    <p:extLst>
      <p:ext uri="{19B8F6BF-5375-455C-9EA6-DF929625EA0E}">
        <p15:presenceInfo xmlns:p15="http://schemas.microsoft.com/office/powerpoint/2012/main" userId="S::rosanne.lamplough@iasociety.org::2665370f-ced2-40ca-80dd-9a1cd6ff6495" providerId="AD"/>
      </p:ext>
    </p:extLst>
  </p:cmAuthor>
  <p:cmAuthor id="15" name="Roger Tatoud" initials="RT" lastIdx="23" clrIdx="15">
    <p:extLst>
      <p:ext uri="{19B8F6BF-5375-455C-9EA6-DF929625EA0E}">
        <p15:presenceInfo xmlns:p15="http://schemas.microsoft.com/office/powerpoint/2012/main" userId="S::roger.tatoud@iasociety.org::530243c4-39b4-4396-ba2f-a0130b861ec8" providerId="AD"/>
      </p:ext>
    </p:extLst>
  </p:cmAuthor>
  <p:cmAuthor id="16" name="Simon Azariah" initials="SA" lastIdx="11" clrIdx="16">
    <p:extLst>
      <p:ext uri="{19B8F6BF-5375-455C-9EA6-DF929625EA0E}">
        <p15:presenceInfo xmlns:p15="http://schemas.microsoft.com/office/powerpoint/2012/main" userId="28cfa4f3c5950594" providerId="Windows Live"/>
      </p:ext>
    </p:extLst>
  </p:cmAuthor>
  <p:cmAuthor id="17" name="Janette" initials="JB" lastIdx="16" clrIdx="17">
    <p:extLst>
      <p:ext uri="{19B8F6BF-5375-455C-9EA6-DF929625EA0E}">
        <p15:presenceInfo xmlns:p15="http://schemas.microsoft.com/office/powerpoint/2012/main" userId="Janett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001B"/>
    <a:srgbClr val="CCFFFF"/>
    <a:srgbClr val="1A998C"/>
    <a:srgbClr val="E6000F"/>
    <a:srgbClr val="008000"/>
    <a:srgbClr val="E3000F"/>
    <a:srgbClr val="ED5C66"/>
    <a:srgbClr val="FE8946"/>
    <a:srgbClr val="818386"/>
    <a:srgbClr val="3DBF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E54E2B-2FC7-C2B1-54D2-EE18D47A3105}" v="11" dt="2020-11-11T11:11:27.0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567" autoAdjust="0"/>
    <p:restoredTop sz="74476" autoAdjust="0"/>
  </p:normalViewPr>
  <p:slideViewPr>
    <p:cSldViewPr snapToGrid="0">
      <p:cViewPr varScale="1">
        <p:scale>
          <a:sx n="82" d="100"/>
          <a:sy n="82" d="100"/>
        </p:scale>
        <p:origin x="858" y="84"/>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DAFFDA-3892-4AB0-961E-54459459815A}" type="datetimeFigureOut">
              <a:rPr lang="en-GB" smtClean="0"/>
              <a:t>01/07/2021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C7D159-9DD4-41A1-915D-943A0A890F2B}" type="slidenum">
              <a:rPr lang="en-GB" smtClean="0"/>
              <a:t>‹#›</a:t>
            </a:fld>
            <a:endParaRPr lang="en-GB"/>
          </a:p>
        </p:txBody>
      </p:sp>
    </p:spTree>
    <p:extLst>
      <p:ext uri="{BB962C8B-B14F-4D97-AF65-F5344CB8AC3E}">
        <p14:creationId xmlns:p14="http://schemas.microsoft.com/office/powerpoint/2010/main" val="1572688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cattendee.abstractsonline.com/meeting/9289/presentation/76"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ru-RU" noProof="0" dirty="0"/>
          </a:p>
        </p:txBody>
      </p:sp>
      <p:sp>
        <p:nvSpPr>
          <p:cNvPr id="4" name="Slide Number Placeholder 3"/>
          <p:cNvSpPr>
            <a:spLocks noGrp="1"/>
          </p:cNvSpPr>
          <p:nvPr>
            <p:ph type="sldNum" sz="quarter" idx="10"/>
          </p:nvPr>
        </p:nvSpPr>
        <p:spPr/>
        <p:txBody>
          <a:bodyPr/>
          <a:lstStyle/>
          <a:p>
            <a:pPr algn="l" rtl="0"/>
            <a:fld id="{6FC7D159-9DD4-41A1-915D-943A0A890F2B}" type="slidenum">
              <a:rPr/>
              <a:t>2</a:t>
            </a:fld>
            <a:endParaRPr lang="ru-RU"/>
          </a:p>
        </p:txBody>
      </p:sp>
    </p:spTree>
    <p:extLst>
      <p:ext uri="{BB962C8B-B14F-4D97-AF65-F5344CB8AC3E}">
        <p14:creationId xmlns:p14="http://schemas.microsoft.com/office/powerpoint/2010/main" val="2589669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pPr algn="l" rtl="0"/>
            <a:fld id="{6FC7D159-9DD4-41A1-915D-943A0A890F2B}" type="slidenum">
              <a:rPr/>
              <a:t>4</a:t>
            </a:fld>
            <a:endParaRPr lang="ru-RU"/>
          </a:p>
        </p:txBody>
      </p:sp>
    </p:spTree>
    <p:extLst>
      <p:ext uri="{BB962C8B-B14F-4D97-AF65-F5344CB8AC3E}">
        <p14:creationId xmlns:p14="http://schemas.microsoft.com/office/powerpoint/2010/main" val="58799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ru-RU" sz="1800" b="1" i="0" u="none" baseline="0">
                <a:latin typeface="+mn-lt"/>
                <a:ea typeface="Calibri"/>
                <a:cs typeface="Calibri"/>
                <a:sym typeface="Calibri"/>
              </a:rPr>
              <a:t>Поздние оппортунистические инфекции при АРТ в Латинской Америке</a:t>
            </a:r>
          </a:p>
          <a:p>
            <a:pPr marL="0" marR="0" lvl="0" indent="0" algn="l" rtl="0">
              <a:lnSpc>
                <a:spcPct val="100000"/>
              </a:lnSpc>
              <a:spcBef>
                <a:spcPts val="0"/>
              </a:spcBef>
              <a:spcAft>
                <a:spcPts val="0"/>
              </a:spcAft>
              <a:buClr>
                <a:schemeClr val="dk1"/>
              </a:buClr>
              <a:buSzPts val="1800"/>
              <a:buFont typeface="Calibri"/>
              <a:buNone/>
            </a:pPr>
            <a:r>
              <a:rPr lang="ru-RU" sz="1050" b="0" i="0" u="none" baseline="0">
                <a:latin typeface="+mn-lt"/>
                <a:ea typeface="Calibri"/>
                <a:cs typeface="Calibri"/>
                <a:sym typeface="Calibri"/>
              </a:rPr>
              <a:t>Исаак Нуньес-Сааведра</a:t>
            </a:r>
          </a:p>
          <a:p>
            <a:pPr marL="0" marR="0" lvl="0" indent="0" algn="l" rtl="0">
              <a:lnSpc>
                <a:spcPct val="100000"/>
              </a:lnSpc>
              <a:spcBef>
                <a:spcPts val="0"/>
              </a:spcBef>
              <a:spcAft>
                <a:spcPts val="0"/>
              </a:spcAft>
              <a:buClr>
                <a:schemeClr val="dk1"/>
              </a:buClr>
              <a:buSzPts val="1800"/>
              <a:buFont typeface="Calibri"/>
              <a:buNone/>
            </a:pPr>
            <a:endParaRPr sz="1050" b="0" i="0" dirty="0">
              <a:solidFill>
                <a:srgbClr val="000000"/>
              </a:solidFill>
              <a:latin typeface="+mn-lt"/>
              <a:ea typeface="Roboto Condensed"/>
              <a:cs typeface="Roboto Condensed"/>
              <a:sym typeface="Roboto Condensed"/>
            </a:endParaRPr>
          </a:p>
          <a:p>
            <a:pPr marL="0" lvl="0" indent="0" algn="l" rtl="0">
              <a:spcBef>
                <a:spcPts val="0"/>
              </a:spcBef>
              <a:spcAft>
                <a:spcPts val="0"/>
              </a:spcAft>
              <a:buNone/>
            </a:pPr>
            <a:r>
              <a:rPr lang="ru-RU" sz="1050" b="0" i="0" u="none" baseline="0">
                <a:solidFill>
                  <a:srgbClr val="000000"/>
                </a:solidFill>
                <a:latin typeface="+mn-lt"/>
                <a:ea typeface="Roboto Condensed"/>
                <a:cs typeface="Roboto Condensed"/>
                <a:sym typeface="Roboto Condensed"/>
              </a:rPr>
              <a:t>В условиях ограниченных ресурсов заболеваемость поздними (возникающими после шести месяцев антиретровирусной терапии [АРТ]) СПИД-индикаторными оппортунистическими инфекциями (ПОИ) и сопутствующие этому факторы остаются в значительной степени неизвестными. Целью этого исследования было описать заболеваемость и факторы риска таких инфекций на пяти локациях в Латинской Америке в рамках Карибской, Центральной и Южноамериканской сети эпидемиологии ВИЧ (CCASAnet).</a:t>
            </a:r>
            <a:r>
              <a:rPr lang="ru-RU" sz="1050" b="0" i="0">
                <a:solidFill>
                  <a:srgbClr val="000000"/>
                </a:solidFill>
                <a:latin typeface="+mn-lt"/>
                <a:ea typeface="Roboto Condensed"/>
                <a:cs typeface="Roboto Condensed"/>
                <a:sym typeface="Roboto Condensed"/>
              </a:rPr>
              <a:t/>
            </a:r>
            <a:br>
              <a:rPr lang="ru-RU" sz="1050" b="0" i="0">
                <a:solidFill>
                  <a:srgbClr val="000000"/>
                </a:solidFill>
                <a:latin typeface="+mn-lt"/>
                <a:ea typeface="Roboto Condensed"/>
                <a:cs typeface="Roboto Condensed"/>
                <a:sym typeface="Roboto Condensed"/>
              </a:rPr>
            </a:br>
            <a:endParaRPr sz="1050" b="0" i="0" dirty="0">
              <a:solidFill>
                <a:srgbClr val="000000"/>
              </a:solidFill>
              <a:latin typeface="+mn-lt"/>
              <a:ea typeface="Roboto Condensed"/>
              <a:cs typeface="Roboto Condensed"/>
              <a:sym typeface="Roboto Condensed"/>
            </a:endParaRPr>
          </a:p>
          <a:p>
            <a:pPr marL="0" lvl="0" indent="0" algn="l" rtl="0">
              <a:spcBef>
                <a:spcPts val="0"/>
              </a:spcBef>
              <a:spcAft>
                <a:spcPts val="0"/>
              </a:spcAft>
              <a:buNone/>
            </a:pPr>
            <a:r>
              <a:rPr lang="ru-RU" sz="1050" b="0" i="0" u="none" baseline="0">
                <a:solidFill>
                  <a:srgbClr val="000000"/>
                </a:solidFill>
                <a:latin typeface="+mn-lt"/>
                <a:ea typeface="Roboto Condensed"/>
                <a:cs typeface="Roboto Condensed"/>
                <a:sym typeface="Roboto Condensed"/>
              </a:rPr>
              <a:t>В исследование были включены взрослые пациенты, ранее не проходившие АРТ и отобранные в локациях CCASAnet в Аргентине, Бразилии, Чили, Гондурасе и Мексике с 2001 по 2015 год. Они оставались на лечении после шести месяцев АРТ. Пациенты с неизвестным ВИЧ-статусом исключались. Для пациентов, у которых развился клинический исход, была зафиксирована медиана времени до поздних оппортунистических инфекций, смерти и долгосрочного последующего наблюдения. С помощью модели конкурирующих рисков Файна и Грея (рассматривая смерть и долгосрочное последующее наблюдение как конкурирующие события) были рассчитаны кумулятивная частота каждого исхода с течением времени и субраспределение отношения рисков.</a:t>
            </a:r>
            <a:r>
              <a:rPr lang="ru-RU" sz="1050" b="0" i="0">
                <a:solidFill>
                  <a:srgbClr val="000000"/>
                </a:solidFill>
                <a:latin typeface="+mn-lt"/>
                <a:ea typeface="Roboto Condensed"/>
                <a:cs typeface="Roboto Condensed"/>
                <a:sym typeface="Roboto Condensed"/>
              </a:rPr>
              <a:t/>
            </a:r>
            <a:br>
              <a:rPr lang="ru-RU" sz="1050" b="0" i="0">
                <a:solidFill>
                  <a:srgbClr val="000000"/>
                </a:solidFill>
                <a:latin typeface="+mn-lt"/>
                <a:ea typeface="Roboto Condensed"/>
                <a:cs typeface="Roboto Condensed"/>
                <a:sym typeface="Roboto Condensed"/>
              </a:rPr>
            </a:br>
            <a:endParaRPr sz="1050" b="0" i="0" dirty="0">
              <a:solidFill>
                <a:srgbClr val="000000"/>
              </a:solidFill>
              <a:latin typeface="+mn-lt"/>
              <a:ea typeface="Roboto Condensed"/>
              <a:cs typeface="Roboto Condensed"/>
              <a:sym typeface="Roboto Condensed"/>
            </a:endParaRPr>
          </a:p>
          <a:p>
            <a:pPr marL="0" lvl="0" indent="0" algn="l" rtl="0">
              <a:spcBef>
                <a:spcPts val="0"/>
              </a:spcBef>
              <a:spcAft>
                <a:spcPts val="0"/>
              </a:spcAft>
              <a:buNone/>
            </a:pPr>
            <a:r>
              <a:rPr lang="ru-RU" sz="1050" b="1" i="0" u="none" baseline="0">
                <a:solidFill>
                  <a:srgbClr val="000000"/>
                </a:solidFill>
                <a:latin typeface="+mn-lt"/>
                <a:ea typeface="Roboto Condensed"/>
                <a:cs typeface="Roboto Condensed"/>
                <a:sym typeface="Roboto Condensed"/>
              </a:rPr>
              <a:t>РЕЗУЛЬТАТЫ</a:t>
            </a:r>
            <a:endParaRPr lang="ru-RU" sz="1050" b="0" i="0" dirty="0">
              <a:solidFill>
                <a:srgbClr val="000000"/>
              </a:solidFill>
              <a:latin typeface="+mn-lt"/>
              <a:ea typeface="Roboto Condensed"/>
              <a:cs typeface="Roboto Condensed"/>
              <a:sym typeface="Roboto Condensed"/>
            </a:endParaRPr>
          </a:p>
          <a:p>
            <a:pPr marL="0" lvl="0" indent="0" algn="l" rtl="0">
              <a:spcBef>
                <a:spcPts val="0"/>
              </a:spcBef>
              <a:spcAft>
                <a:spcPts val="0"/>
              </a:spcAft>
              <a:buNone/>
            </a:pPr>
            <a:r>
              <a:rPr lang="ru-RU" sz="1050" b="0" i="0" u="none" baseline="0">
                <a:solidFill>
                  <a:srgbClr val="000000"/>
                </a:solidFill>
                <a:latin typeface="+mn-lt"/>
                <a:ea typeface="Roboto Condensed"/>
                <a:cs typeface="Roboto Condensed"/>
                <a:sym typeface="Roboto Condensed"/>
              </a:rPr>
              <a:t>Всего в исследовании приняло участие 5 966 пациентов. Средняя продолжительность последующего наблюдения составила 5,5 (межквартильный размах 3,01–9,06) лет. Клинический исход наблюдался у 1 837 (31%) пациентов (у 701 [38%] развились поздние СПИД-индикаторные оппортунистические инфекции). Кумулятивная частота за пять лет составила 9% (ПОИ), 8% (долгосрочное последующее наблюдение) и 4% (смерть) (рис. 1). Наиболее распространенными ПОИ были туберкулез (27%), кандидоз пищевода (13%) и пневмоцистная пневмония (12%). Медиана времени до события составила 2,5 года для LOI, 3,4 года для случаев смерти и 4,5 года для LTFU. Наличие СПИД-определяющего события в течение первых шести месяцев лечения (HR: 1,97 [1,57–2,46]), более низкое число CD4-клеток в начале АРТ (HR: 1,33 [1,33–1,33] при CD4: 100 по сравнению с CD4: 300) и начало АРТ на раннем этапе (HR: 1,35 [1,33–1,37] для 2005 г. по сравнению с 2015 г.) были связаны с гораздо более высоким риском развития LOI.</a:t>
            </a:r>
            <a:r>
              <a:rPr lang="ru-RU" sz="1050" b="0" i="0">
                <a:solidFill>
                  <a:srgbClr val="000000"/>
                </a:solidFill>
                <a:latin typeface="+mn-lt"/>
                <a:ea typeface="Roboto Condensed"/>
                <a:cs typeface="Roboto Condensed"/>
                <a:sym typeface="Roboto Condensed"/>
              </a:rPr>
              <a:t/>
            </a:r>
            <a:br>
              <a:rPr lang="ru-RU" sz="1050" b="0" i="0">
                <a:solidFill>
                  <a:srgbClr val="000000"/>
                </a:solidFill>
                <a:latin typeface="+mn-lt"/>
                <a:ea typeface="Roboto Condensed"/>
                <a:cs typeface="Roboto Condensed"/>
                <a:sym typeface="Roboto Condensed"/>
              </a:rPr>
            </a:br>
            <a:r>
              <a:rPr lang="ru-RU" sz="1050" b="0" i="0">
                <a:solidFill>
                  <a:srgbClr val="000000"/>
                </a:solidFill>
                <a:latin typeface="+mn-lt"/>
                <a:ea typeface="Roboto Condensed"/>
                <a:cs typeface="Roboto Condensed"/>
                <a:sym typeface="Roboto Condensed"/>
              </a:rPr>
              <a:t/>
            </a:r>
            <a:br>
              <a:rPr lang="ru-RU" sz="1050" b="0" i="0">
                <a:solidFill>
                  <a:srgbClr val="000000"/>
                </a:solidFill>
                <a:latin typeface="+mn-lt"/>
                <a:ea typeface="Roboto Condensed"/>
                <a:cs typeface="Roboto Condensed"/>
                <a:sym typeface="Roboto Condensed"/>
              </a:rPr>
            </a:br>
            <a:r>
              <a:rPr lang="ru-RU" sz="1050" b="1" i="0" u="none" baseline="0">
                <a:solidFill>
                  <a:srgbClr val="000000"/>
                </a:solidFill>
                <a:latin typeface="+mn-lt"/>
                <a:ea typeface="Roboto Condensed"/>
                <a:cs typeface="Roboto Condensed"/>
                <a:sym typeface="Roboto Condensed"/>
              </a:rPr>
              <a:t>ВЫВОДЫ</a:t>
            </a:r>
          </a:p>
          <a:p>
            <a:pPr marL="0" lvl="0" indent="0" algn="l" rtl="0">
              <a:spcBef>
                <a:spcPts val="0"/>
              </a:spcBef>
              <a:spcAft>
                <a:spcPts val="0"/>
              </a:spcAft>
              <a:buNone/>
            </a:pPr>
            <a:r>
              <a:rPr lang="ru-RU" sz="1050" b="0" i="0" u="none" baseline="0">
                <a:solidFill>
                  <a:srgbClr val="000000"/>
                </a:solidFill>
                <a:latin typeface="+mn-lt"/>
                <a:ea typeface="Roboto Condensed"/>
                <a:cs typeface="Roboto Condensed"/>
                <a:sym typeface="Roboto Condensed"/>
              </a:rPr>
              <a:t>В нашей когорте продолжало отмечаться развитие поздних оппортунистических инфекций во время последующих врачебных наблюдений. Факторы риска были аналогичны тем, которые обычно ассоциируются с ранними оппортунистическими инфекциями. Более тщательное долгосрочное наблюдение может быть целесообразно для пациентов с более низким уровнем CD4-клеток в начале АРТ и для тех, кто начинал проходить терапию на более раннем этапе формирования когорты.</a:t>
            </a:r>
            <a:endParaRPr dirty="0">
              <a:latin typeface="+mn-lt"/>
            </a:endParaRPr>
          </a:p>
          <a:p>
            <a:pPr marL="0" lvl="0" indent="0" algn="l" rtl="0">
              <a:spcBef>
                <a:spcPts val="0"/>
              </a:spcBef>
              <a:spcAft>
                <a:spcPts val="0"/>
              </a:spcAft>
              <a:buNone/>
            </a:pPr>
            <a:r>
              <a:rPr lang="ru-RU" sz="1050">
                <a:latin typeface="+mn-lt"/>
                <a:ea typeface="Roboto Condensed"/>
                <a:cs typeface="Roboto Condensed"/>
                <a:sym typeface="Roboto Condensed"/>
              </a:rPr>
              <a:t/>
            </a:r>
            <a:br>
              <a:rPr lang="ru-RU" sz="1050">
                <a:latin typeface="+mn-lt"/>
                <a:ea typeface="Roboto Condensed"/>
                <a:cs typeface="Roboto Condensed"/>
                <a:sym typeface="Roboto Condensed"/>
              </a:rPr>
            </a:br>
            <a:endParaRPr dirty="0">
              <a:latin typeface="+mn-lt"/>
            </a:endParaRPr>
          </a:p>
        </p:txBody>
      </p:sp>
      <p:sp>
        <p:nvSpPr>
          <p:cNvPr id="102" name="Google Shape;102;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a:t>5</a:t>
            </a:fld>
            <a:endParaRPr/>
          </a:p>
        </p:txBody>
      </p:sp>
    </p:spTree>
    <p:extLst>
      <p:ext uri="{BB962C8B-B14F-4D97-AF65-F5344CB8AC3E}">
        <p14:creationId xmlns:p14="http://schemas.microsoft.com/office/powerpoint/2010/main" val="533132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chemeClr val="dk1"/>
              </a:buClr>
              <a:buSzPts val="1800"/>
              <a:buFont typeface="Arial"/>
              <a:buNone/>
            </a:pPr>
            <a:r>
              <a:rPr lang="ru-RU" sz="1800" b="0" i="0" u="none" baseline="0">
                <a:latin typeface="+mn-lt"/>
                <a:ea typeface="Calibri"/>
                <a:cs typeface="Calibri"/>
                <a:sym typeface="Calibri"/>
              </a:rPr>
              <a:t>А. Б. Булти с соавторами: </a:t>
            </a:r>
            <a:r>
              <a:rPr lang="ru-RU" sz="1800" b="1" i="0" u="none" baseline="0">
                <a:latin typeface="+mn-lt"/>
                <a:ea typeface="Calibri"/>
                <a:cs typeface="Calibri"/>
                <a:sym typeface="Calibri"/>
              </a:rPr>
              <a:t>Усиленный скрининг и диагностика туберкулеза у госпитализированных лиц в условиях высокой распространенности ВИЧ в Квазулу-Натале, Южная Африка.  Изучение ситуации, существовавшей до введения мер, и анализ результатов после их введения (PEB0131)</a:t>
            </a:r>
          </a:p>
          <a:p>
            <a:pPr marL="0" lvl="0" indent="0" algn="just" rtl="0">
              <a:spcBef>
                <a:spcPts val="0"/>
              </a:spcBef>
              <a:spcAft>
                <a:spcPts val="0"/>
              </a:spcAft>
              <a:buClr>
                <a:schemeClr val="dk1"/>
              </a:buClr>
              <a:buSzPts val="1800"/>
              <a:buFont typeface="Arial"/>
              <a:buNone/>
            </a:pPr>
            <a:endParaRPr sz="1200" b="1" dirty="0">
              <a:solidFill>
                <a:schemeClr val="dk1"/>
              </a:solidFill>
              <a:latin typeface="+mn-lt"/>
            </a:endParaRPr>
          </a:p>
          <a:p>
            <a:pPr marL="457200" lvl="0" indent="-457200" algn="just" rtl="0">
              <a:spcBef>
                <a:spcPts val="1800"/>
              </a:spcBef>
              <a:spcAft>
                <a:spcPts val="0"/>
              </a:spcAft>
              <a:buClr>
                <a:schemeClr val="dk1"/>
              </a:buClr>
              <a:buSzPts val="1200"/>
              <a:buFont typeface="Arial"/>
              <a:buChar char="•"/>
            </a:pPr>
            <a:r>
              <a:rPr lang="ru-RU" sz="1200" b="0" i="0" u="none" baseline="0">
                <a:solidFill>
                  <a:schemeClr val="dk1"/>
                </a:solidFill>
                <a:latin typeface="+mn-lt"/>
              </a:rPr>
              <a:t>Несмотря на улучшения в диагностике туберкулеза, до трети случаев ТБ остаются невыявленными.  </a:t>
            </a:r>
            <a:endParaRPr dirty="0">
              <a:latin typeface="+mn-lt"/>
            </a:endParaRPr>
          </a:p>
          <a:p>
            <a:pPr marL="457200" lvl="0" indent="-457200" algn="just" rtl="0">
              <a:spcBef>
                <a:spcPts val="1800"/>
              </a:spcBef>
              <a:spcAft>
                <a:spcPts val="0"/>
              </a:spcAft>
              <a:buClr>
                <a:schemeClr val="dk1"/>
              </a:buClr>
              <a:buSzPts val="1200"/>
              <a:buFont typeface="Arial"/>
              <a:buChar char="•"/>
            </a:pPr>
            <a:r>
              <a:rPr lang="ru-RU" sz="1200" b="0" i="0" u="none" baseline="0">
                <a:solidFill>
                  <a:schemeClr val="dk1"/>
                </a:solidFill>
                <a:latin typeface="+mn-lt"/>
              </a:rPr>
              <a:t>В этом исследовании описываются изменения в выявлении случаев ТБ после принятия мер в сфере диагностики туберкулеза у пациентов, проходящих лечение в двух районных больницах провинции Квазулу-Натал в Южной Африке.</a:t>
            </a:r>
            <a:endParaRPr dirty="0">
              <a:latin typeface="+mn-lt"/>
            </a:endParaRPr>
          </a:p>
          <a:p>
            <a:pPr marL="457200" lvl="0" indent="-457200" algn="just" rtl="0">
              <a:spcBef>
                <a:spcPts val="600"/>
              </a:spcBef>
              <a:spcAft>
                <a:spcPts val="0"/>
              </a:spcAft>
              <a:buClr>
                <a:schemeClr val="dk1"/>
              </a:buClr>
              <a:buSzPts val="1200"/>
              <a:buFont typeface="Arial"/>
              <a:buChar char="•"/>
            </a:pPr>
            <a:r>
              <a:rPr lang="ru-RU" sz="1200" b="0" i="0" u="none" baseline="0">
                <a:latin typeface="+mn-lt"/>
              </a:rPr>
              <a:t>Модель: Изучение ситуации, существовавшей до введения мер, и анализ результатов после их введения.</a:t>
            </a:r>
            <a:endParaRPr dirty="0">
              <a:latin typeface="+mn-lt"/>
            </a:endParaRPr>
          </a:p>
          <a:p>
            <a:pPr marL="457200" lvl="0" indent="-457200" algn="just" rtl="0">
              <a:spcBef>
                <a:spcPts val="600"/>
              </a:spcBef>
              <a:spcAft>
                <a:spcPts val="0"/>
              </a:spcAft>
              <a:buClr>
                <a:schemeClr val="dk1"/>
              </a:buClr>
              <a:buSzPts val="1200"/>
              <a:buFont typeface="Arial"/>
              <a:buChar char="•"/>
            </a:pPr>
            <a:r>
              <a:rPr lang="ru-RU" sz="1200" b="0" i="0" u="none" baseline="0">
                <a:latin typeface="+mn-lt"/>
              </a:rPr>
              <a:t>В исследование были включены пациенты в возрасте ≥18 лет, проходившие лечение в больницах </a:t>
            </a:r>
            <a:r>
              <a:rPr lang="ru-RU" sz="1200" b="0" i="0" u="none" baseline="0">
                <a:solidFill>
                  <a:schemeClr val="dk1"/>
                </a:solidFill>
                <a:latin typeface="+mn-lt"/>
              </a:rPr>
              <a:t>Эшоу и Мбонголване</a:t>
            </a:r>
            <a:r>
              <a:rPr lang="ru-RU" sz="1200" b="0" i="0" u="none" baseline="0">
                <a:latin typeface="+mn-lt"/>
              </a:rPr>
              <a:t> провинции Квазулу-Натал в Южной Африке.</a:t>
            </a:r>
          </a:p>
          <a:p>
            <a:pPr marL="0" lvl="0" indent="0" algn="l" rtl="0">
              <a:spcBef>
                <a:spcPts val="600"/>
              </a:spcBef>
              <a:spcAft>
                <a:spcPts val="0"/>
              </a:spcAft>
              <a:buClr>
                <a:schemeClr val="dk1"/>
              </a:buClr>
              <a:buSzPts val="1200"/>
              <a:buFont typeface="Arial"/>
              <a:buNone/>
            </a:pPr>
            <a:endParaRPr lang="ru-RU" b="1" i="0" dirty="0">
              <a:solidFill>
                <a:srgbClr val="333333"/>
              </a:solidFill>
              <a:effectLst/>
              <a:latin typeface="+mn-lt"/>
            </a:endParaRPr>
          </a:p>
          <a:p>
            <a:pPr marL="0" lvl="0" indent="0" algn="l" rtl="0">
              <a:spcBef>
                <a:spcPts val="600"/>
              </a:spcBef>
              <a:spcAft>
                <a:spcPts val="0"/>
              </a:spcAft>
              <a:buClr>
                <a:schemeClr val="dk1"/>
              </a:buClr>
              <a:buSzPts val="1200"/>
              <a:buFont typeface="Arial"/>
              <a:buNone/>
            </a:pPr>
            <a:r>
              <a:rPr lang="ru-RU" b="1" i="0" u="none" baseline="0">
                <a:solidFill>
                  <a:srgbClr val="333333"/>
                </a:solidFill>
                <a:effectLst/>
                <a:latin typeface="+mn-lt"/>
              </a:rPr>
              <a:t>МЕТОДЫ</a:t>
            </a:r>
          </a:p>
          <a:p>
            <a:pPr marL="0" lvl="0" indent="0" algn="l" rtl="0">
              <a:spcBef>
                <a:spcPts val="600"/>
              </a:spcBef>
              <a:spcAft>
                <a:spcPts val="0"/>
              </a:spcAft>
              <a:buClr>
                <a:schemeClr val="dk1"/>
              </a:buClr>
              <a:buSzPts val="1200"/>
              <a:buFont typeface="Arial"/>
              <a:buNone/>
            </a:pPr>
            <a:r>
              <a:rPr lang="ru-RU" b="0" i="0" u="none" baseline="0">
                <a:solidFill>
                  <a:srgbClr val="333333"/>
                </a:solidFill>
                <a:effectLst/>
                <a:latin typeface="+mn-lt"/>
              </a:rPr>
              <a:t>Пациенты в возрасте </a:t>
            </a:r>
            <a:r>
              <a:rPr lang="ru-RU" sz="1200" b="0" i="0" u="none" baseline="0"/>
              <a:t>≥</a:t>
            </a:r>
            <a:r>
              <a:rPr lang="ru-RU" b="0" i="0" u="none" baseline="0">
                <a:solidFill>
                  <a:srgbClr val="333333"/>
                </a:solidFill>
                <a:effectLst/>
                <a:latin typeface="+mn-lt"/>
              </a:rPr>
              <a:t>18 лет, проходившие лечение в больницах Эшоу и Мбонголване, были обеспечены систематическим скринингом и расширенными диагностическими обследованиями на ВИЧ, диабет и туберкулез в течение периода действия принятых мер, как показано в таблице. Было проведено сравнение уровней диагностирования ТБ и больничной смертности с аналогичными показателями за период до принятия диагностических мер. </a:t>
            </a:r>
            <a:r>
              <a:rPr lang="ru-RU" b="0" i="0">
                <a:solidFill>
                  <a:srgbClr val="333333"/>
                </a:solidFill>
                <a:effectLst/>
                <a:latin typeface="+mn-lt"/>
              </a:rPr>
              <a:t/>
            </a:r>
            <a:br>
              <a:rPr lang="ru-RU" b="0" i="0">
                <a:solidFill>
                  <a:srgbClr val="333333"/>
                </a:solidFill>
                <a:effectLst/>
                <a:latin typeface="+mn-lt"/>
              </a:rPr>
            </a:br>
            <a:r>
              <a:rPr lang="ru-RU" b="1" i="0" u="none" baseline="0">
                <a:effectLst/>
                <a:latin typeface="+mn-lt"/>
              </a:rPr>
              <a:t>Период до принятия мер</a:t>
            </a:r>
            <a:r>
              <a:rPr lang="ru-RU" b="1">
                <a:effectLst/>
                <a:latin typeface="+mn-lt"/>
              </a:rPr>
              <a:t/>
            </a:r>
            <a:br>
              <a:rPr lang="ru-RU" b="1">
                <a:effectLst/>
                <a:latin typeface="+mn-lt"/>
              </a:rPr>
            </a:br>
            <a:r>
              <a:rPr lang="ru-RU" b="1" i="0" u="none" baseline="0">
                <a:effectLst/>
                <a:latin typeface="+mn-lt"/>
              </a:rPr>
              <a:t>(с марта 2018 г. по ноябрь 2019 г.)</a:t>
            </a:r>
            <a:r>
              <a:rPr lang="ru-RU">
                <a:effectLst/>
                <a:latin typeface="+mn-lt"/>
              </a:rPr>
              <a:t/>
            </a:r>
            <a:br>
              <a:rPr lang="ru-RU">
                <a:effectLst/>
                <a:latin typeface="+mn-lt"/>
              </a:rPr>
            </a:br>
            <a:r>
              <a:rPr lang="ru-RU" b="1" i="0" u="none" baseline="0">
                <a:effectLst/>
                <a:latin typeface="+mn-lt"/>
              </a:rPr>
              <a:t>Период принятия мер</a:t>
            </a:r>
            <a:r>
              <a:rPr lang="ru-RU" b="1">
                <a:effectLst/>
                <a:latin typeface="+mn-lt"/>
              </a:rPr>
              <a:t/>
            </a:r>
            <a:br>
              <a:rPr lang="ru-RU" b="1">
                <a:effectLst/>
                <a:latin typeface="+mn-lt"/>
              </a:rPr>
            </a:br>
            <a:r>
              <a:rPr lang="ru-RU" b="1" i="0" u="none" baseline="0">
                <a:effectLst/>
                <a:latin typeface="+mn-lt"/>
              </a:rPr>
              <a:t>(с марта по ноябрь 2019 г.)</a:t>
            </a:r>
            <a:r>
              <a:rPr lang="ru-RU">
                <a:effectLst/>
                <a:latin typeface="+mn-lt"/>
              </a:rPr>
              <a:t/>
            </a:r>
            <a:br>
              <a:rPr lang="ru-RU">
                <a:effectLst/>
                <a:latin typeface="+mn-lt"/>
              </a:rPr>
            </a:br>
            <a:r>
              <a:rPr lang="ru-RU" b="1" i="0" u="none" baseline="0">
                <a:effectLst/>
                <a:latin typeface="+mn-lt"/>
              </a:rPr>
              <a:t>Скрининг на диабет и диагностика</a:t>
            </a:r>
            <a:r>
              <a:rPr lang="ru-RU">
                <a:effectLst/>
                <a:latin typeface="+mn-lt"/>
              </a:rPr>
              <a:t/>
            </a:r>
            <a:br>
              <a:rPr lang="ru-RU">
                <a:effectLst/>
                <a:latin typeface="+mn-lt"/>
              </a:rPr>
            </a:br>
            <a:r>
              <a:rPr lang="ru-RU" b="0" i="0" u="none" baseline="0">
                <a:effectLst/>
                <a:latin typeface="+mn-lt"/>
              </a:rPr>
              <a:t>Случайный уровень глюкозы в крови с помощью глюкометра в клинических условиях</a:t>
            </a:r>
            <a:r>
              <a:rPr lang="ru-RU">
                <a:effectLst/>
                <a:latin typeface="+mn-lt"/>
              </a:rPr>
              <a:t/>
            </a:r>
            <a:br>
              <a:rPr lang="ru-RU">
                <a:effectLst/>
                <a:latin typeface="+mn-lt"/>
              </a:rPr>
            </a:br>
            <a:r>
              <a:rPr lang="ru-RU" b="0" i="0" u="none" baseline="0">
                <a:effectLst/>
                <a:latin typeface="+mn-lt"/>
              </a:rPr>
              <a:t>Систематический скрининг случайного уровня глюкозы в крови с помощью глюкометра и подтверждение уровнем сахара в крови натощак или уровнем гликированного гемоглобина</a:t>
            </a:r>
            <a:r>
              <a:rPr lang="ru-RU">
                <a:effectLst/>
                <a:latin typeface="+mn-lt"/>
              </a:rPr>
              <a:t/>
            </a:r>
            <a:br>
              <a:rPr lang="ru-RU">
                <a:effectLst/>
                <a:latin typeface="+mn-lt"/>
              </a:rPr>
            </a:br>
            <a:r>
              <a:rPr lang="ru-RU" b="1" i="0" u="none" baseline="0">
                <a:effectLst/>
                <a:latin typeface="+mn-lt"/>
              </a:rPr>
              <a:t>Скрининг и диагностика на ВИЧ-инфекции</a:t>
            </a:r>
            <a:r>
              <a:rPr lang="ru-RU">
                <a:effectLst/>
                <a:latin typeface="+mn-lt"/>
              </a:rPr>
              <a:t/>
            </a:r>
            <a:br>
              <a:rPr lang="ru-RU">
                <a:effectLst/>
                <a:latin typeface="+mn-lt"/>
              </a:rPr>
            </a:br>
            <a:r>
              <a:rPr lang="ru-RU" b="0" i="0" u="none" baseline="0">
                <a:effectLst/>
                <a:latin typeface="+mn-lt"/>
              </a:rPr>
              <a:t>Клиническое тестирование на ВИЧ</a:t>
            </a:r>
            <a:r>
              <a:rPr lang="ru-RU">
                <a:effectLst/>
                <a:latin typeface="+mn-lt"/>
              </a:rPr>
              <a:t/>
            </a:r>
            <a:br>
              <a:rPr lang="ru-RU">
                <a:effectLst/>
                <a:latin typeface="+mn-lt"/>
              </a:rPr>
            </a:br>
            <a:r>
              <a:rPr lang="ru-RU" b="0" i="0" u="none" baseline="0">
                <a:effectLst/>
                <a:latin typeface="+mn-lt"/>
              </a:rPr>
              <a:t>Тестирование на ВИЧ проводилось для всех поступавших пациентов</a:t>
            </a:r>
            <a:r>
              <a:rPr lang="ru-RU">
                <a:effectLst/>
                <a:latin typeface="+mn-lt"/>
              </a:rPr>
              <a:t/>
            </a:r>
            <a:br>
              <a:rPr lang="ru-RU">
                <a:effectLst/>
                <a:latin typeface="+mn-lt"/>
              </a:rPr>
            </a:br>
            <a:r>
              <a:rPr lang="ru-RU" b="1" i="0" u="none" baseline="0">
                <a:effectLst/>
                <a:latin typeface="+mn-lt"/>
              </a:rPr>
              <a:t>Скрининг и диагностика ТБ</a:t>
            </a:r>
            <a:r>
              <a:rPr lang="ru-RU">
                <a:effectLst/>
                <a:latin typeface="+mn-lt"/>
              </a:rPr>
              <a:t/>
            </a:r>
            <a:br>
              <a:rPr lang="ru-RU">
                <a:effectLst/>
                <a:latin typeface="+mn-lt"/>
              </a:rPr>
            </a:br>
            <a:r>
              <a:rPr lang="ru-RU" b="0" i="0" u="none" baseline="0">
                <a:effectLst/>
                <a:latin typeface="+mn-lt"/>
              </a:rPr>
              <a:t>Несистематический скрининг на основе симптомов</a:t>
            </a:r>
            <a:r>
              <a:rPr lang="ru-RU">
                <a:effectLst/>
                <a:latin typeface="+mn-lt"/>
              </a:rPr>
              <a:t/>
            </a:r>
            <a:br>
              <a:rPr lang="ru-RU">
                <a:effectLst/>
                <a:latin typeface="+mn-lt"/>
              </a:rPr>
            </a:br>
            <a:r>
              <a:rPr lang="ru-RU" b="0" i="0" u="none" baseline="0">
                <a:effectLst/>
                <a:latin typeface="+mn-lt"/>
              </a:rPr>
              <a:t>Систематический скрининг симптомов после проведения общинными медико-санитарными работниками просветительных работ по профилактике ТБ</a:t>
            </a:r>
            <a:r>
              <a:rPr lang="ru-RU">
                <a:effectLst/>
                <a:latin typeface="+mn-lt"/>
              </a:rPr>
              <a:t/>
            </a:r>
            <a:br>
              <a:rPr lang="ru-RU">
                <a:effectLst/>
                <a:latin typeface="+mn-lt"/>
              </a:rPr>
            </a:br>
            <a:r>
              <a:rPr lang="ru-RU" b="0" i="0" u="none" baseline="0">
                <a:effectLst/>
                <a:latin typeface="+mn-lt"/>
              </a:rPr>
              <a:t>Применение тестов Xpert MTB/RIF Ultra для пациентов с предварительно диагностированным ТБ</a:t>
            </a:r>
            <a:r>
              <a:rPr lang="ru-RU">
                <a:effectLst/>
                <a:latin typeface="+mn-lt"/>
              </a:rPr>
              <a:t/>
            </a:r>
            <a:br>
              <a:rPr lang="ru-RU">
                <a:effectLst/>
                <a:latin typeface="+mn-lt"/>
              </a:rPr>
            </a:br>
            <a:r>
              <a:rPr lang="ru-RU" b="0" i="0" u="none" baseline="0">
                <a:effectLst/>
                <a:latin typeface="+mn-lt"/>
              </a:rPr>
              <a:t>Применение тестов Xpert MTB/RIF Ultra для ВИЧ-положительных пациентов с сахарным диабетом независимо от симптомов и для ВИЧ-отрицательных пациентов, проявляющих симптомы</a:t>
            </a:r>
            <a:r>
              <a:rPr lang="ru-RU">
                <a:effectLst/>
                <a:latin typeface="+mn-lt"/>
              </a:rPr>
              <a:t/>
            </a:r>
            <a:br>
              <a:rPr lang="ru-RU">
                <a:effectLst/>
                <a:latin typeface="+mn-lt"/>
              </a:rPr>
            </a:br>
            <a:r>
              <a:rPr lang="ru-RU" b="0" i="0" u="none" baseline="0">
                <a:effectLst/>
                <a:latin typeface="+mn-lt"/>
              </a:rPr>
              <a:t>Посев при предварительном диагнозе ТБ, но отрицательном результате теста GeneXpert</a:t>
            </a:r>
            <a:r>
              <a:rPr lang="ru-RU">
                <a:effectLst/>
                <a:latin typeface="+mn-lt"/>
              </a:rPr>
              <a:t/>
            </a:r>
            <a:br>
              <a:rPr lang="ru-RU">
                <a:effectLst/>
                <a:latin typeface="+mn-lt"/>
              </a:rPr>
            </a:br>
            <a:r>
              <a:rPr lang="ru-RU" b="0" i="0" u="none" baseline="0">
                <a:effectLst/>
                <a:latin typeface="+mn-lt"/>
              </a:rPr>
              <a:t>Не использовался анализ мочи для диагностики туберкулеза — липоарабиноманнановый тест (TB-LAM)</a:t>
            </a:r>
            <a:r>
              <a:rPr lang="ru-RU">
                <a:effectLst/>
                <a:latin typeface="+mn-lt"/>
              </a:rPr>
              <a:t/>
            </a:r>
            <a:br>
              <a:rPr lang="ru-RU">
                <a:effectLst/>
                <a:latin typeface="+mn-lt"/>
              </a:rPr>
            </a:br>
            <a:r>
              <a:rPr lang="ru-RU" b="0" i="0" u="none" baseline="0">
                <a:effectLst/>
                <a:latin typeface="+mn-lt"/>
              </a:rPr>
              <a:t>Систематический анализ мочи на липоарабиноманнан для ВИЧ-положительных пациентов независимо от симптомов или числа CD4-клеток</a:t>
            </a:r>
            <a:r>
              <a:rPr lang="ru-RU">
                <a:effectLst/>
                <a:latin typeface="+mn-lt"/>
              </a:rPr>
              <a:t/>
            </a:r>
            <a:br>
              <a:rPr lang="ru-RU">
                <a:effectLst/>
                <a:latin typeface="+mn-lt"/>
              </a:rPr>
            </a:br>
            <a:r>
              <a:rPr lang="ru-RU" b="0" i="0" u="none" baseline="0">
                <a:effectLst/>
                <a:latin typeface="+mn-lt"/>
              </a:rPr>
              <a:t>Рентгенография грудной клетки для пациентов с предварительно диагностированным туберкулезом, расшифровываемая медицинскими сотрудниками</a:t>
            </a:r>
            <a:r>
              <a:rPr lang="ru-RU">
                <a:effectLst/>
                <a:latin typeface="+mn-lt"/>
              </a:rPr>
              <a:t/>
            </a:r>
            <a:br>
              <a:rPr lang="ru-RU">
                <a:effectLst/>
                <a:latin typeface="+mn-lt"/>
              </a:rPr>
            </a:br>
            <a:r>
              <a:rPr lang="ru-RU" b="0" i="0" u="none" baseline="0">
                <a:effectLst/>
                <a:latin typeface="+mn-lt"/>
              </a:rPr>
              <a:t>Рентгенография грудной клетки осуществлялась систематически для всех ВИЧ-положительных диабетиков независимо от симптомов и для ВИЧ-отрицательных пациентов с симптомами туберкулеза</a:t>
            </a:r>
            <a:r>
              <a:rPr lang="ru-RU">
                <a:effectLst/>
                <a:latin typeface="+mn-lt"/>
              </a:rPr>
              <a:t/>
            </a:r>
            <a:br>
              <a:rPr lang="ru-RU">
                <a:effectLst/>
                <a:latin typeface="+mn-lt"/>
              </a:rPr>
            </a:br>
            <a:r>
              <a:rPr lang="ru-RU" b="0" i="0" u="none" baseline="0">
                <a:effectLst/>
                <a:latin typeface="+mn-lt"/>
              </a:rPr>
              <a:t>Если медработникам нужна была помощь в расшифровке рентгенограмм грудной клетки, они проводили телеконсультацию с экспертами-радиологами</a:t>
            </a:r>
            <a:r>
              <a:rPr lang="ru-RU">
                <a:effectLst/>
                <a:latin typeface="+mn-lt"/>
              </a:rPr>
              <a:t/>
            </a:r>
            <a:br>
              <a:rPr lang="ru-RU">
                <a:effectLst/>
                <a:latin typeface="+mn-lt"/>
              </a:rPr>
            </a:br>
            <a:r>
              <a:rPr lang="ru-RU">
                <a:latin typeface="+mn-lt"/>
              </a:rPr>
              <a:t/>
            </a:r>
            <a:br>
              <a:rPr lang="ru-RU">
                <a:latin typeface="+mn-lt"/>
              </a:rPr>
            </a:br>
            <a:r>
              <a:rPr lang="ru-RU" b="1" i="0" u="none" baseline="0">
                <a:solidFill>
                  <a:srgbClr val="333333"/>
                </a:solidFill>
                <a:effectLst/>
                <a:latin typeface="+mn-lt"/>
              </a:rPr>
              <a:t>РЕЗУЛЬТАТЫ</a:t>
            </a:r>
          </a:p>
          <a:p>
            <a:pPr marL="0" lvl="0" indent="0" algn="l" rtl="0">
              <a:spcBef>
                <a:spcPts val="600"/>
              </a:spcBef>
              <a:spcAft>
                <a:spcPts val="0"/>
              </a:spcAft>
              <a:buClr>
                <a:schemeClr val="dk1"/>
              </a:buClr>
              <a:buSzPts val="1200"/>
              <a:buFont typeface="Arial"/>
              <a:buNone/>
            </a:pPr>
            <a:r>
              <a:rPr lang="ru-RU" b="0" i="0" u="none" baseline="0">
                <a:solidFill>
                  <a:srgbClr val="333333"/>
                </a:solidFill>
                <a:effectLst/>
                <a:latin typeface="+mn-lt"/>
              </a:rPr>
              <a:t>Медианный возраст 3 269 пациентов, включенных в исследование до принятия диагностических мер, составил 50 лет (межквартильный размах: 32–67). Из них 1 852 пациентов (56,7%) были женщинами. Медианный возраст 2 315 пациентов, включенных в исследование после принятия диагностических мер, составил 53 года (межквартильный размах: 34–68). Из них 1 476 пациентов (63,7%) были женщинами. Более высокий показатель диагностирования ТБ был отмечен в период принятия мер (347 [15,0%] в сравнении с 259 [7,9%]). Рост показателя составил 89,9% (р&lt;0,001). Среди пациентов с диагностированным туберкулезом, 72,3% (170/235 [до принятия мер]) и 73,3% (251/342 [после принятия мер]) имели ко-инфекции, сопутствующие ВИЧ. Больничная смертность от туберкулеза была ниже в период принятия диагностических мер (13,3% в сравнении с 15,4%; р=0,316).</a:t>
            </a:r>
          </a:p>
          <a:p>
            <a:pPr marL="0" lvl="0" indent="0" algn="l" rtl="0">
              <a:spcBef>
                <a:spcPts val="600"/>
              </a:spcBef>
              <a:spcAft>
                <a:spcPts val="0"/>
              </a:spcAft>
              <a:buClr>
                <a:schemeClr val="dk1"/>
              </a:buClr>
              <a:buSzPts val="1200"/>
              <a:buFont typeface="Arial"/>
              <a:buNone/>
            </a:pPr>
            <a:endParaRPr dirty="0">
              <a:latin typeface="+mn-lt"/>
            </a:endParaRPr>
          </a:p>
          <a:p>
            <a:pPr marL="0" lvl="0" indent="0" algn="l" rtl="0">
              <a:spcBef>
                <a:spcPts val="600"/>
              </a:spcBef>
              <a:spcAft>
                <a:spcPts val="0"/>
              </a:spcAft>
              <a:buNone/>
            </a:pPr>
            <a:r>
              <a:rPr lang="ru-RU" b="1" i="0" u="none" baseline="0">
                <a:latin typeface="+mn-lt"/>
              </a:rPr>
              <a:t>Результаты</a:t>
            </a:r>
            <a:endParaRPr b="1" dirty="0">
              <a:latin typeface="+mn-lt"/>
            </a:endParaRPr>
          </a:p>
          <a:p>
            <a:pPr marL="0" lvl="0" indent="0" algn="just" rtl="0">
              <a:spcBef>
                <a:spcPts val="0"/>
              </a:spcBef>
              <a:spcAft>
                <a:spcPts val="0"/>
              </a:spcAft>
              <a:buNone/>
            </a:pPr>
            <a:r>
              <a:rPr lang="ru-RU" sz="3600" b="0" i="0" u="none" baseline="0">
                <a:latin typeface="+mn-lt"/>
              </a:rPr>
              <a:t>Период до принятия диагностических мер:</a:t>
            </a:r>
            <a:endParaRPr dirty="0">
              <a:latin typeface="+mn-lt"/>
            </a:endParaRPr>
          </a:p>
          <a:p>
            <a:pPr marL="457200" lvl="0" indent="-457200" algn="just" rtl="0">
              <a:spcBef>
                <a:spcPts val="600"/>
              </a:spcBef>
              <a:spcAft>
                <a:spcPts val="0"/>
              </a:spcAft>
              <a:buClr>
                <a:schemeClr val="dk1"/>
              </a:buClr>
              <a:buSzPts val="3600"/>
              <a:buFont typeface="Arial"/>
              <a:buChar char="•"/>
            </a:pPr>
            <a:r>
              <a:rPr lang="ru-RU" sz="3600" b="0" i="0" u="none" baseline="0">
                <a:latin typeface="+mn-lt"/>
              </a:rPr>
              <a:t>В исследование было включено 3 269 пациентов</a:t>
            </a:r>
            <a:endParaRPr dirty="0">
              <a:latin typeface="+mn-lt"/>
            </a:endParaRPr>
          </a:p>
          <a:p>
            <a:pPr marL="571500" lvl="0" indent="-571500" algn="just" rtl="0">
              <a:spcBef>
                <a:spcPts val="600"/>
              </a:spcBef>
              <a:spcAft>
                <a:spcPts val="0"/>
              </a:spcAft>
              <a:buClr>
                <a:schemeClr val="dk1"/>
              </a:buClr>
              <a:buSzPts val="3600"/>
              <a:buFont typeface="Arial"/>
              <a:buChar char="•"/>
            </a:pPr>
            <a:r>
              <a:rPr lang="ru-RU" sz="3600" b="0" i="0" u="none" baseline="0">
                <a:latin typeface="+mn-lt"/>
              </a:rPr>
              <a:t>Средний возраст: 50 лет (межквартильный размах: </a:t>
            </a:r>
            <a:r>
              <a:rPr lang="ru-RU" sz="3600" b="0" i="0" u="none" baseline="0">
                <a:solidFill>
                  <a:srgbClr val="212529"/>
                </a:solidFill>
                <a:latin typeface="+mn-lt"/>
              </a:rPr>
              <a:t>32–67)</a:t>
            </a:r>
            <a:r>
              <a:rPr lang="ru-RU" sz="3600" b="0" i="0" u="none" baseline="0">
                <a:latin typeface="+mn-lt"/>
              </a:rPr>
              <a:t> </a:t>
            </a:r>
            <a:endParaRPr dirty="0">
              <a:latin typeface="+mn-lt"/>
            </a:endParaRPr>
          </a:p>
          <a:p>
            <a:pPr marL="571500" lvl="0" indent="-571500" algn="just" rtl="0">
              <a:spcBef>
                <a:spcPts val="600"/>
              </a:spcBef>
              <a:spcAft>
                <a:spcPts val="0"/>
              </a:spcAft>
              <a:buClr>
                <a:schemeClr val="dk1"/>
              </a:buClr>
              <a:buSzPts val="3600"/>
              <a:buFont typeface="Arial"/>
              <a:buChar char="•"/>
            </a:pPr>
            <a:r>
              <a:rPr lang="ru-RU" sz="3600" b="0" i="0" u="none" baseline="0">
                <a:latin typeface="+mn-lt"/>
              </a:rPr>
              <a:t>56,7% составляли женщины</a:t>
            </a:r>
            <a:endParaRPr dirty="0">
              <a:latin typeface="+mn-lt"/>
            </a:endParaRPr>
          </a:p>
          <a:p>
            <a:pPr marL="457200" lvl="0" indent="-457200" algn="just" rtl="0">
              <a:spcBef>
                <a:spcPts val="600"/>
              </a:spcBef>
              <a:spcAft>
                <a:spcPts val="0"/>
              </a:spcAft>
              <a:buClr>
                <a:schemeClr val="dk1"/>
              </a:buClr>
              <a:buSzPts val="3600"/>
              <a:buFont typeface="Arial"/>
              <a:buChar char="•"/>
            </a:pPr>
            <a:r>
              <a:rPr lang="ru-RU" sz="3600" b="0" i="0" u="none" baseline="0">
                <a:latin typeface="+mn-lt"/>
              </a:rPr>
              <a:t>У 259 (7,9%) был диагностирован туберкулез</a:t>
            </a:r>
            <a:endParaRPr dirty="0">
              <a:latin typeface="+mn-lt"/>
            </a:endParaRPr>
          </a:p>
          <a:p>
            <a:pPr marL="914400" lvl="1" indent="-457200" algn="just" rtl="0">
              <a:spcBef>
                <a:spcPts val="600"/>
              </a:spcBef>
              <a:spcAft>
                <a:spcPts val="0"/>
              </a:spcAft>
              <a:buClr>
                <a:schemeClr val="dk1"/>
              </a:buClr>
              <a:buSzPts val="3600"/>
              <a:buFont typeface="Arial"/>
              <a:buChar char="•"/>
            </a:pPr>
            <a:r>
              <a:rPr lang="ru-RU" sz="3600" b="0" i="0" u="none" baseline="0">
                <a:latin typeface="+mn-lt"/>
              </a:rPr>
              <a:t>170/235 (72,3%) имели ко-инфекции, сопутствующие ВИЧ</a:t>
            </a:r>
            <a:endParaRPr dirty="0">
              <a:latin typeface="+mn-lt"/>
            </a:endParaRPr>
          </a:p>
          <a:p>
            <a:pPr marL="914400" lvl="1" indent="-457200" algn="just" rtl="0">
              <a:spcBef>
                <a:spcPts val="600"/>
              </a:spcBef>
              <a:spcAft>
                <a:spcPts val="0"/>
              </a:spcAft>
              <a:buClr>
                <a:schemeClr val="dk1"/>
              </a:buClr>
              <a:buSzPts val="3600"/>
              <a:buFont typeface="Arial"/>
              <a:buChar char="•"/>
            </a:pPr>
            <a:r>
              <a:rPr lang="ru-RU" sz="3600" b="0" i="0" u="none" baseline="0">
                <a:latin typeface="+mn-lt"/>
              </a:rPr>
              <a:t>14/228 (6,1%) страдали сахарным диабетом</a:t>
            </a:r>
            <a:endParaRPr dirty="0">
              <a:latin typeface="+mn-lt"/>
            </a:endParaRPr>
          </a:p>
          <a:p>
            <a:pPr marL="914400" lvl="1" indent="-457200" algn="just" rtl="0">
              <a:spcBef>
                <a:spcPts val="600"/>
              </a:spcBef>
              <a:spcAft>
                <a:spcPts val="0"/>
              </a:spcAft>
              <a:buClr>
                <a:schemeClr val="dk1"/>
              </a:buClr>
              <a:buSzPts val="3600"/>
              <a:buFont typeface="Arial"/>
              <a:buChar char="•"/>
            </a:pPr>
            <a:r>
              <a:rPr lang="ru-RU" sz="3600" b="0" i="0" u="none" baseline="0">
                <a:latin typeface="+mn-lt"/>
              </a:rPr>
              <a:t>40 (15,4%) умерли во время стационарного лечения</a:t>
            </a:r>
            <a:endParaRPr dirty="0">
              <a:latin typeface="+mn-lt"/>
            </a:endParaRPr>
          </a:p>
          <a:p>
            <a:pPr marL="0" lvl="0" indent="0" algn="just" rtl="0">
              <a:spcBef>
                <a:spcPts val="0"/>
              </a:spcBef>
              <a:spcAft>
                <a:spcPts val="0"/>
              </a:spcAft>
              <a:buNone/>
            </a:pPr>
            <a:endParaRPr lang="ru-RU" sz="3600" b="0" dirty="0" smtClean="0">
              <a:latin typeface="+mn-lt"/>
            </a:endParaRPr>
          </a:p>
          <a:p>
            <a:pPr marL="0" lvl="0" indent="0" algn="just" rtl="0">
              <a:spcBef>
                <a:spcPts val="0"/>
              </a:spcBef>
              <a:spcAft>
                <a:spcPts val="0"/>
              </a:spcAft>
              <a:buNone/>
            </a:pPr>
            <a:r>
              <a:rPr lang="ru-RU" sz="3600" b="0" i="0" u="none" baseline="0">
                <a:latin typeface="+mn-lt"/>
              </a:rPr>
              <a:t>Период принятия диагностических мер</a:t>
            </a:r>
            <a:endParaRPr dirty="0">
              <a:latin typeface="+mn-lt"/>
            </a:endParaRPr>
          </a:p>
          <a:p>
            <a:pPr marL="457200" lvl="0" indent="-457200" algn="just" defTabSz="914400" rtl="0" eaLnBrk="1" latinLnBrk="0" hangingPunct="1">
              <a:spcBef>
                <a:spcPts val="600"/>
              </a:spcBef>
              <a:spcAft>
                <a:spcPts val="0"/>
              </a:spcAft>
              <a:buClr>
                <a:schemeClr val="dk1"/>
              </a:buClr>
              <a:buSzPts val="3600"/>
              <a:buFont typeface="Arial"/>
              <a:buChar char="•"/>
            </a:pPr>
            <a:r>
              <a:rPr lang="ru-RU" sz="3600" b="0" i="0" u="none" kern="1200" baseline="0">
                <a:solidFill>
                  <a:schemeClr val="tx1"/>
                </a:solidFill>
                <a:latin typeface="+mn-lt"/>
                <a:ea typeface="+mn-ea"/>
                <a:cs typeface="+mn-cs"/>
              </a:rPr>
              <a:t>В исследование было включено 2 315 пациентов </a:t>
            </a:r>
            <a:endParaRPr lang="ru-RU" sz="3600" kern="1200" dirty="0" smtClean="0">
              <a:solidFill>
                <a:schemeClr val="tx1"/>
              </a:solidFill>
              <a:latin typeface="+mn-lt"/>
              <a:ea typeface="+mn-ea"/>
              <a:cs typeface="+mn-cs"/>
            </a:endParaRPr>
          </a:p>
          <a:p>
            <a:pPr marL="457200" lvl="0" indent="-457200" algn="just" rtl="0">
              <a:spcBef>
                <a:spcPts val="600"/>
              </a:spcBef>
              <a:spcAft>
                <a:spcPts val="0"/>
              </a:spcAft>
              <a:buClr>
                <a:schemeClr val="dk1"/>
              </a:buClr>
              <a:buSzPts val="3600"/>
              <a:buFont typeface="Arial"/>
              <a:buChar char="•"/>
            </a:pPr>
            <a:r>
              <a:rPr lang="ru-RU" sz="3600" b="0" i="0" u="none" baseline="0">
                <a:latin typeface="+mn-lt"/>
              </a:rPr>
              <a:t>Средний возраст: 53 лет (межквартильный размах: 34–68)</a:t>
            </a:r>
            <a:endParaRPr dirty="0">
              <a:latin typeface="+mn-lt"/>
            </a:endParaRPr>
          </a:p>
          <a:p>
            <a:pPr marL="457200" lvl="0" indent="-457200" algn="just" rtl="0">
              <a:spcBef>
                <a:spcPts val="600"/>
              </a:spcBef>
              <a:spcAft>
                <a:spcPts val="0"/>
              </a:spcAft>
              <a:buClr>
                <a:schemeClr val="dk1"/>
              </a:buClr>
              <a:buSzPts val="3600"/>
              <a:buFont typeface="Arial"/>
              <a:buChar char="•"/>
            </a:pPr>
            <a:r>
              <a:rPr lang="ru-RU" sz="3600" b="0" i="0" u="none" baseline="0">
                <a:latin typeface="+mn-lt"/>
              </a:rPr>
              <a:t>63,7% составляли женщины</a:t>
            </a:r>
            <a:endParaRPr dirty="0">
              <a:latin typeface="+mn-lt"/>
            </a:endParaRPr>
          </a:p>
          <a:p>
            <a:pPr marL="457200" lvl="0" indent="-457200" algn="just" rtl="0">
              <a:spcBef>
                <a:spcPts val="600"/>
              </a:spcBef>
              <a:spcAft>
                <a:spcPts val="0"/>
              </a:spcAft>
              <a:buClr>
                <a:schemeClr val="dk1"/>
              </a:buClr>
              <a:buSzPts val="3600"/>
              <a:buFont typeface="Arial"/>
              <a:buChar char="•"/>
            </a:pPr>
            <a:r>
              <a:rPr lang="ru-RU" sz="3600" b="0" i="0" u="none" baseline="0">
                <a:latin typeface="+mn-lt"/>
              </a:rPr>
              <a:t>У 347 (15,0%) был диагностирован туберкулез</a:t>
            </a:r>
            <a:endParaRPr dirty="0">
              <a:latin typeface="+mn-lt"/>
            </a:endParaRPr>
          </a:p>
          <a:p>
            <a:pPr marL="914400" lvl="1" indent="-457200" algn="just" rtl="0">
              <a:spcBef>
                <a:spcPts val="600"/>
              </a:spcBef>
              <a:spcAft>
                <a:spcPts val="0"/>
              </a:spcAft>
              <a:buClr>
                <a:schemeClr val="dk1"/>
              </a:buClr>
              <a:buSzPts val="3600"/>
              <a:buFont typeface="Arial"/>
              <a:buChar char="•"/>
            </a:pPr>
            <a:r>
              <a:rPr lang="ru-RU" sz="3600" b="0" i="0" u="none" baseline="0">
                <a:latin typeface="+mn-lt"/>
              </a:rPr>
              <a:t>251/342 (73,3%) имели ко-инфекции, сопутствующие ВИЧ</a:t>
            </a:r>
            <a:endParaRPr dirty="0">
              <a:latin typeface="+mn-lt"/>
            </a:endParaRPr>
          </a:p>
          <a:p>
            <a:pPr marL="914400" lvl="1" indent="-457200" algn="just" rtl="0">
              <a:spcBef>
                <a:spcPts val="600"/>
              </a:spcBef>
              <a:spcAft>
                <a:spcPts val="0"/>
              </a:spcAft>
              <a:buClr>
                <a:schemeClr val="dk1"/>
              </a:buClr>
              <a:buSzPts val="3600"/>
              <a:buFont typeface="Arial"/>
              <a:buChar char="•"/>
            </a:pPr>
            <a:r>
              <a:rPr lang="ru-RU" sz="3600" b="0" i="0" u="none" baseline="0">
                <a:latin typeface="+mn-lt"/>
              </a:rPr>
              <a:t>24/347 (6,9%) страдали сахарным диабетом </a:t>
            </a:r>
            <a:endParaRPr dirty="0">
              <a:latin typeface="+mn-lt"/>
            </a:endParaRPr>
          </a:p>
          <a:p>
            <a:pPr marL="914400" lvl="1" indent="-457200" algn="just" rtl="0">
              <a:spcBef>
                <a:spcPts val="600"/>
              </a:spcBef>
              <a:spcAft>
                <a:spcPts val="0"/>
              </a:spcAft>
              <a:buClr>
                <a:schemeClr val="dk1"/>
              </a:buClr>
              <a:buSzPts val="3600"/>
              <a:buFont typeface="Arial"/>
              <a:buChar char="•"/>
            </a:pPr>
            <a:r>
              <a:rPr lang="ru-RU" sz="3600" b="0" i="0" u="none" baseline="0">
                <a:latin typeface="+mn-lt"/>
              </a:rPr>
              <a:t>46 (13,3%) умерли во время стационарного лечения</a:t>
            </a:r>
            <a:endParaRPr lang="ru-RU" sz="1200" b="0" i="0" dirty="0">
              <a:solidFill>
                <a:schemeClr val="tx1"/>
              </a:solidFill>
              <a:effectLst/>
              <a:latin typeface="+mn-lt"/>
            </a:endParaRPr>
          </a:p>
          <a:p>
            <a:pPr marL="0" lvl="0" indent="0" algn="just" rtl="0">
              <a:spcBef>
                <a:spcPts val="600"/>
              </a:spcBef>
              <a:spcAft>
                <a:spcPts val="0"/>
              </a:spcAft>
              <a:buClr>
                <a:schemeClr val="dk1"/>
              </a:buClr>
              <a:buSzPts val="3600"/>
              <a:buFont typeface="Arial"/>
              <a:buNone/>
            </a:pPr>
            <a:endParaRPr lang="ru-RU" sz="4800" b="1" i="0" dirty="0">
              <a:solidFill>
                <a:srgbClr val="333333"/>
              </a:solidFill>
              <a:effectLst/>
              <a:latin typeface="+mn-lt"/>
            </a:endParaRPr>
          </a:p>
          <a:p>
            <a:pPr marL="0" lvl="0" indent="0" algn="just" rtl="0">
              <a:spcBef>
                <a:spcPts val="600"/>
              </a:spcBef>
              <a:spcAft>
                <a:spcPts val="0"/>
              </a:spcAft>
              <a:buClr>
                <a:schemeClr val="dk1"/>
              </a:buClr>
              <a:buSzPts val="3600"/>
              <a:buFont typeface="Arial"/>
              <a:buNone/>
            </a:pPr>
            <a:r>
              <a:rPr lang="ru-RU" sz="4800" b="1" i="0" u="none" baseline="0">
                <a:solidFill>
                  <a:srgbClr val="333333"/>
                </a:solidFill>
                <a:effectLst/>
                <a:latin typeface="+mn-lt"/>
              </a:rPr>
              <a:t>ВЫВОДЫ</a:t>
            </a:r>
          </a:p>
          <a:p>
            <a:pPr marL="0" lvl="0" indent="0" algn="just" rtl="0">
              <a:spcBef>
                <a:spcPts val="600"/>
              </a:spcBef>
              <a:spcAft>
                <a:spcPts val="0"/>
              </a:spcAft>
              <a:buClr>
                <a:schemeClr val="dk1"/>
              </a:buClr>
              <a:buSzPts val="3600"/>
              <a:buFont typeface="Arial"/>
              <a:buNone/>
            </a:pPr>
            <a:r>
              <a:rPr lang="ru-RU" sz="4800" b="0" i="0" u="none" baseline="0">
                <a:solidFill>
                  <a:srgbClr val="333333"/>
                </a:solidFill>
                <a:effectLst/>
                <a:latin typeface="+mn-lt"/>
              </a:rPr>
              <a:t>Обеспечение систематического скрининга на ВИЧ и ТБ, а также предоставление расширенного диагностического обследования на туберкулез госпитализированным пациентам позволило значительно повысить уровень выявления случаев туберкулеза и сократить время до постановки диагноза. Подобные меры должны стать частью стационарного лечения в регионах с высоким уровнем заболеваемости ТБ и ВИЧ.</a:t>
            </a:r>
          </a:p>
          <a:p>
            <a:pPr marL="0" lvl="0" indent="0" algn="just" rtl="0">
              <a:spcBef>
                <a:spcPts val="600"/>
              </a:spcBef>
              <a:spcAft>
                <a:spcPts val="0"/>
              </a:spcAft>
              <a:buClr>
                <a:schemeClr val="dk1"/>
              </a:buClr>
              <a:buSzPts val="3600"/>
              <a:buFont typeface="Arial"/>
              <a:buNone/>
            </a:pPr>
            <a:endParaRPr sz="3600" dirty="0">
              <a:latin typeface="+mn-lt"/>
            </a:endParaRPr>
          </a:p>
          <a:p>
            <a:pPr marL="0" lvl="0" indent="0" algn="just" rtl="0">
              <a:spcBef>
                <a:spcPts val="0"/>
              </a:spcBef>
              <a:spcAft>
                <a:spcPts val="0"/>
              </a:spcAft>
              <a:buClr>
                <a:schemeClr val="dk1"/>
              </a:buClr>
              <a:buSzPts val="4800"/>
              <a:buFont typeface="Arial"/>
              <a:buNone/>
            </a:pPr>
            <a:r>
              <a:rPr lang="ru-RU" sz="6600" b="0" i="0" u="none" baseline="0">
                <a:latin typeface="+mn-lt"/>
                <a:hlinkClick r:id="rId3"/>
              </a:rPr>
              <a:t>https://cattendee.abstractsonline.com/meeting/9289/presentation/76</a:t>
            </a:r>
            <a:endParaRPr sz="4800" b="1" i="0" dirty="0">
              <a:solidFill>
                <a:srgbClr val="000000"/>
              </a:solidFill>
              <a:latin typeface="+mn-lt"/>
              <a:ea typeface="Roboto Condensed"/>
              <a:cs typeface="Roboto Condensed"/>
              <a:sym typeface="Roboto Condensed"/>
            </a:endParaRPr>
          </a:p>
          <a:p>
            <a:pPr marL="0" lvl="0" indent="0" algn="just" rtl="0">
              <a:spcBef>
                <a:spcPts val="0"/>
              </a:spcBef>
              <a:spcAft>
                <a:spcPts val="0"/>
              </a:spcAft>
              <a:buClr>
                <a:schemeClr val="dk1"/>
              </a:buClr>
              <a:buSzPts val="1800"/>
              <a:buFont typeface="Arial"/>
              <a:buNone/>
            </a:pPr>
            <a:endParaRPr lang="ru-RU" sz="1800" b="1" dirty="0">
              <a:latin typeface="+mn-lt"/>
              <a:ea typeface="Calibri"/>
              <a:cs typeface="Calibri"/>
              <a:sym typeface="Calibri"/>
            </a:endParaRPr>
          </a:p>
          <a:p>
            <a:pPr marL="0" lvl="0" indent="0" algn="just" rtl="0">
              <a:spcBef>
                <a:spcPts val="0"/>
              </a:spcBef>
              <a:spcAft>
                <a:spcPts val="0"/>
              </a:spcAft>
              <a:buClr>
                <a:schemeClr val="dk1"/>
              </a:buClr>
              <a:buSzPts val="1800"/>
              <a:buFont typeface="Arial"/>
              <a:buNone/>
            </a:pPr>
            <a:r>
              <a:rPr lang="ru-RU" sz="1800" b="1" i="0" u="none" baseline="0">
                <a:latin typeface="+mn-lt"/>
                <a:ea typeface="Calibri"/>
                <a:cs typeface="Calibri"/>
                <a:sym typeface="Calibri"/>
              </a:rPr>
              <a:t>Результаты эффективности и безопасности (анализ подгрупп ВИЧ), достигнутые в испытании Nix-TB – бедаквилин, претоманид и линезолид для лечения туберкулеза легких с множественной и широкой лекарственной устойчивостью (OAB0502)</a:t>
            </a:r>
          </a:p>
          <a:p>
            <a:pPr marL="0" lvl="0" indent="0" algn="just" rtl="0">
              <a:spcBef>
                <a:spcPts val="0"/>
              </a:spcBef>
              <a:spcAft>
                <a:spcPts val="0"/>
              </a:spcAft>
              <a:buClr>
                <a:schemeClr val="dk1"/>
              </a:buClr>
              <a:buSzPts val="1800"/>
              <a:buFont typeface="Arial"/>
              <a:buNone/>
            </a:pPr>
            <a:endParaRPr lang="ru-RU" sz="4800" dirty="0" smtClean="0">
              <a:latin typeface="+mn-lt"/>
              <a:ea typeface="Calibri"/>
              <a:cs typeface="Calibri"/>
              <a:sym typeface="Calibri"/>
            </a:endParaRPr>
          </a:p>
          <a:p>
            <a:pPr marL="0" lvl="0" indent="0" algn="just" rtl="0">
              <a:spcBef>
                <a:spcPts val="0"/>
              </a:spcBef>
              <a:spcAft>
                <a:spcPts val="0"/>
              </a:spcAft>
              <a:buClr>
                <a:schemeClr val="dk1"/>
              </a:buClr>
              <a:buSzPts val="1800"/>
              <a:buFont typeface="Arial"/>
              <a:buNone/>
            </a:pPr>
            <a:r>
              <a:rPr lang="ru-RU" sz="4800" b="0" i="0" u="none" baseline="0">
                <a:latin typeface="+mn-lt"/>
                <a:ea typeface="Calibri"/>
                <a:cs typeface="Calibri"/>
                <a:sym typeface="Calibri"/>
              </a:rPr>
              <a:t>Морунфолу Олугбоси: </a:t>
            </a:r>
            <a:endParaRPr lang="ru-RU" sz="4800" b="1" i="0" dirty="0">
              <a:solidFill>
                <a:srgbClr val="000000"/>
              </a:solidFill>
              <a:latin typeface="+mn-lt"/>
              <a:ea typeface="Roboto Condensed"/>
              <a:cs typeface="Roboto Condensed"/>
              <a:sym typeface="Roboto Condensed"/>
            </a:endParaRPr>
          </a:p>
          <a:p>
            <a:pPr marL="0" lvl="0" indent="0" algn="just" rtl="0">
              <a:spcBef>
                <a:spcPts val="0"/>
              </a:spcBef>
              <a:spcAft>
                <a:spcPts val="0"/>
              </a:spcAft>
              <a:buClr>
                <a:schemeClr val="dk1"/>
              </a:buClr>
              <a:buSzPts val="4800"/>
              <a:buFont typeface="Arial"/>
              <a:buNone/>
            </a:pPr>
            <a:endParaRPr sz="4800" b="0" i="0" dirty="0">
              <a:solidFill>
                <a:srgbClr val="000000"/>
              </a:solidFill>
              <a:latin typeface="+mn-lt"/>
              <a:ea typeface="Roboto Condensed"/>
              <a:cs typeface="Roboto Condensed"/>
              <a:sym typeface="Roboto Condensed"/>
            </a:endParaRPr>
          </a:p>
          <a:p>
            <a:pPr marL="0" lvl="0" indent="0" algn="l" rtl="0">
              <a:spcBef>
                <a:spcPts val="0"/>
              </a:spcBef>
              <a:spcAft>
                <a:spcPts val="0"/>
              </a:spcAft>
              <a:buClr>
                <a:srgbClr val="000000"/>
              </a:buClr>
              <a:buSzPts val="4800"/>
              <a:buFont typeface="Arial"/>
              <a:buNone/>
            </a:pPr>
            <a:r>
              <a:rPr lang="ru-RU" sz="4800" b="0" i="0" u="none" baseline="0">
                <a:solidFill>
                  <a:srgbClr val="000000"/>
                </a:solidFill>
                <a:latin typeface="+mn-lt"/>
                <a:ea typeface="Roboto Condensed"/>
                <a:cs typeface="Roboto Condensed"/>
                <a:sym typeface="Roboto Condensed"/>
              </a:rPr>
              <a:t>В испытании Nix-TB среди 109 пациентов из Южной Африки было достигнуто 92% успеха в лечении туберкулеза с широкой лекарственной устойчивостью (ШЛУ-ТБ) и туберкулеза с множественной лекарственной устойчивостью (МЛУ-ТБ), сопровождающегося непереносимостью лекарственных препаратов и не реагирующего на них. Была применена шестимесячная схема лечения BPaL с использованием трех видов пероральных препаратов: бедаквилина, претоманида и линезолида. Половина исследуемой выборки (51%) была ВИЧ-положительной.</a:t>
            </a:r>
          </a:p>
          <a:p>
            <a:pPr marL="0" lvl="0" indent="0" algn="l" rtl="0">
              <a:spcBef>
                <a:spcPts val="0"/>
              </a:spcBef>
              <a:spcAft>
                <a:spcPts val="0"/>
              </a:spcAft>
              <a:buClr>
                <a:srgbClr val="000000"/>
              </a:buClr>
              <a:buSzPts val="4800"/>
              <a:buFont typeface="Arial"/>
              <a:buNone/>
            </a:pPr>
            <a:r>
              <a:rPr lang="ru-RU" sz="4800" b="0">
                <a:latin typeface="+mn-lt"/>
              </a:rPr>
              <a:t/>
            </a:r>
            <a:br>
              <a:rPr lang="ru-RU" sz="4800" b="0">
                <a:latin typeface="+mn-lt"/>
              </a:rPr>
            </a:br>
            <a:endParaRPr sz="4800" b="0"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4800"/>
              <a:buFont typeface="Arial"/>
              <a:buNone/>
              <a:tabLst/>
              <a:defRPr/>
            </a:pPr>
            <a:r>
              <a:rPr lang="ru-RU" sz="4800" b="0" i="0" u="none" baseline="0">
                <a:solidFill>
                  <a:srgbClr val="000000"/>
                </a:solidFill>
                <a:latin typeface="+mn-lt"/>
                <a:ea typeface="Roboto Condensed"/>
                <a:cs typeface="Roboto Condensed"/>
                <a:sym typeface="Roboto Condensed"/>
              </a:rPr>
              <a:t>- Nix-TB — это открытое несравнительное исследование с пациентами, страдающими туберкулезом с широкой лекарственной устойчивостью (ШЛУ-ТБ) и туберкулезом с множественной лекарственной устойчивостью (МЛУ-ТБ), сопровождающимся непереносимостью лекарственных препаратов и не реагирующим на них. Главный ожидаемый результат: безрецидивное излечение на микробиологическом и клиническом уровне через шесть месяцев после окончания терапии. Анализ данных по безопасности был описательным без проведения инферентных тестов. ВИЧ-положительные пациенты должны были иметь число CD4+ &gt;50 клеток/</a:t>
            </a:r>
            <a:r>
              <a:rPr lang="ru-RU" sz="4800" b="0" i="0" u="none" baseline="0"/>
              <a:t>мкл</a:t>
            </a:r>
            <a:r>
              <a:rPr lang="ru-RU" sz="4800" b="0" i="0" u="none" baseline="0">
                <a:solidFill>
                  <a:srgbClr val="000000"/>
                </a:solidFill>
                <a:latin typeface="+mn-lt"/>
                <a:ea typeface="Roboto Condensed"/>
                <a:cs typeface="Roboto Condensed"/>
                <a:sym typeface="Roboto Condensed"/>
              </a:rPr>
              <a:t>, а также возможность получать разрешенные АРТ-схемы на основе невирапина, лопинавира/ритонавира или ралтегравира с нуклеозидными ингибиторами обратной транскриптазы. Здесь представлен анализ данных подгруппы ВИЧ-инфицированных относительно эффективности и безопасности, полученных в ходе исследования.</a:t>
            </a:r>
            <a:r>
              <a:rPr lang="ru-RU" sz="4800" b="0">
                <a:latin typeface="+mn-lt"/>
              </a:rPr>
              <a:t/>
            </a:r>
            <a:br>
              <a:rPr lang="ru-RU" sz="4800" b="0">
                <a:latin typeface="+mn-lt"/>
              </a:rPr>
            </a:br>
            <a:endParaRPr sz="4800" b="0"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4800"/>
              <a:buFont typeface="Arial"/>
              <a:buNone/>
              <a:tabLst/>
              <a:defRPr/>
            </a:pPr>
            <a:r>
              <a:rPr lang="ru-RU" sz="4800" b="1" i="0" u="none" baseline="0">
                <a:solidFill>
                  <a:srgbClr val="000000"/>
                </a:solidFill>
                <a:latin typeface="+mn-lt"/>
                <a:ea typeface="Roboto Condensed"/>
                <a:cs typeface="Roboto Condensed"/>
                <a:sym typeface="Roboto Condensed"/>
              </a:rPr>
              <a:t>РЕЗУЛЬТАТЫ: </a:t>
            </a:r>
            <a:r>
              <a:rPr lang="ru-RU" sz="4800" b="0" i="0" u="none" baseline="0">
                <a:solidFill>
                  <a:srgbClr val="000000"/>
                </a:solidFill>
                <a:latin typeface="+mn-lt"/>
                <a:ea typeface="Roboto Condensed"/>
                <a:cs typeface="Roboto Condensed"/>
                <a:sym typeface="Roboto Condensed"/>
              </a:rPr>
              <a:t>В общей сложности 56 ВИЧ-положительных пациентов (из 109) получали АРТ до включения в исследование. Тридцать девять пациентов (69,6%) перешли со своей АРТ на разрешенные схемы, в которых эфавиренц был заменен на лопинавир/ритонавир или невирапин. Тест на число CD4-клеток был доступен для 51 участника. Среднее значение, медиана и диапазон составили 394, 343, 55 -1 023 клеток/</a:t>
            </a:r>
            <a:r>
              <a:rPr lang="ru-RU" sz="4800" b="0" i="0" u="none" baseline="0"/>
              <a:t>мкл</a:t>
            </a:r>
            <a:r>
              <a:rPr lang="ru-RU" sz="4800" b="0" i="0" u="none" baseline="0">
                <a:solidFill>
                  <a:srgbClr val="000000"/>
                </a:solidFill>
                <a:latin typeface="+mn-lt"/>
                <a:ea typeface="Roboto Condensed"/>
                <a:cs typeface="Roboto Condensed"/>
                <a:sym typeface="Roboto Condensed"/>
              </a:rPr>
              <a:t> соответственно.</a:t>
            </a:r>
            <a:endParaRPr dirty="0">
              <a:latin typeface="+mn-lt"/>
            </a:endParaRPr>
          </a:p>
          <a:p>
            <a:pPr marL="0" lvl="0" indent="0" algn="l" rtl="0">
              <a:spcBef>
                <a:spcPts val="0"/>
              </a:spcBef>
              <a:spcAft>
                <a:spcPts val="0"/>
              </a:spcAft>
              <a:buClr>
                <a:schemeClr val="dk1"/>
              </a:buClr>
              <a:buSzPts val="4800"/>
              <a:buFont typeface="Arial"/>
              <a:buNone/>
            </a:pPr>
            <a:r>
              <a:rPr lang="ru-RU" sz="4800" b="0">
                <a:latin typeface="+mn-lt"/>
              </a:rPr>
              <a:t/>
            </a:r>
            <a:br>
              <a:rPr lang="ru-RU" sz="4800" b="0">
                <a:latin typeface="+mn-lt"/>
              </a:rPr>
            </a:br>
            <a:r>
              <a:rPr lang="ru-RU" sz="4800" b="0" i="0" u="none" baseline="0">
                <a:solidFill>
                  <a:srgbClr val="000000"/>
                </a:solidFill>
                <a:latin typeface="+mn-lt"/>
                <a:ea typeface="Roboto Condensed"/>
                <a:cs typeface="Roboto Condensed"/>
                <a:sym typeface="Roboto Condensed"/>
              </a:rPr>
              <a:t>Успех на первичной конечной точке составил 91% (доверительный интервал 95%, 80–97) у ВИЧ-положительных пациентов и 92% (доверительный интервал 95%, 81–98) у ВИЧ-отрицательных пациентов. Результаты регрессионной модели Кокса показали, что ВИЧ-статус не влияет на время до отрицательной конверсии культуры [отношение рисков 0,78 [доверительный интервал 95%, 0,50, 1,19]; р=0,249].</a:t>
            </a:r>
          </a:p>
          <a:p>
            <a:pPr marL="0" lvl="0" indent="0" algn="l" rtl="0">
              <a:spcBef>
                <a:spcPts val="0"/>
              </a:spcBef>
              <a:spcAft>
                <a:spcPts val="0"/>
              </a:spcAft>
              <a:buClr>
                <a:schemeClr val="dk1"/>
              </a:buClr>
              <a:buSzPts val="4800"/>
              <a:buFont typeface="Arial"/>
              <a:buNone/>
            </a:pPr>
            <a:r>
              <a:rPr lang="ru-RU" sz="4800" b="0">
                <a:latin typeface="+mn-lt"/>
              </a:rPr>
              <a:t/>
            </a:r>
            <a:br>
              <a:rPr lang="ru-RU" sz="4800" b="0">
                <a:latin typeface="+mn-lt"/>
              </a:rPr>
            </a:br>
            <a:r>
              <a:rPr lang="ru-RU" sz="4800" b="0" i="0" u="none" baseline="0">
                <a:solidFill>
                  <a:srgbClr val="000000"/>
                </a:solidFill>
                <a:latin typeface="+mn-lt"/>
                <a:ea typeface="Roboto Condensed"/>
                <a:cs typeface="Roboto Condensed"/>
                <a:sym typeface="Roboto Condensed"/>
              </a:rPr>
              <a:t>Среди ВИЧ-положительных и ВИЧ-отрицательных пациентов 3-я или 4-я степень нежелательных явлений, возникших на фоне лечения, отмечались у 62,5% и 50,9%, печеночные нежелательные явления — у 46,4% и 30,2%, периферическая нейропатия — у 78,6% и 83%, кроветворные цитопении — у 53,6% и 41,5%, а серьезные нежелательные явления — у 16,1% и 17,0% соответственно. Из восьми зарегистрированных случаев смерти (7,3% от общего числа обследованных) пять (8,9%) и три (5,7%) были связаны с ВИЧ-положительной и ВИЧ-отрицательной популяцией соответственно.</a:t>
            </a:r>
            <a:endParaRPr dirty="0">
              <a:latin typeface="+mn-lt"/>
            </a:endParaRPr>
          </a:p>
          <a:p>
            <a:pPr marL="0" lvl="0" indent="0" algn="l" rtl="0">
              <a:spcBef>
                <a:spcPts val="0"/>
              </a:spcBef>
              <a:spcAft>
                <a:spcPts val="0"/>
              </a:spcAft>
              <a:buClr>
                <a:srgbClr val="000000"/>
              </a:buClr>
              <a:buSzPts val="4800"/>
              <a:buFont typeface="Arial"/>
              <a:buNone/>
            </a:pPr>
            <a:r>
              <a:rPr lang="ru-RU" sz="4800" b="0" i="0" u="none" baseline="0">
                <a:solidFill>
                  <a:srgbClr val="000000"/>
                </a:solidFill>
                <a:latin typeface="+mn-lt"/>
                <a:ea typeface="Roboto Condensed"/>
                <a:cs typeface="Roboto Condensed"/>
                <a:sym typeface="Roboto Condensed"/>
              </a:rPr>
              <a:t>Все выжившие пациенты (независимо от их ВИЧ-статуса) смогли пройти полный курс терапии в течение 26 недель.</a:t>
            </a:r>
            <a:endParaRPr dirty="0">
              <a:latin typeface="+mn-lt"/>
            </a:endParaRPr>
          </a:p>
          <a:p>
            <a:pPr marL="0" lvl="0" indent="0" algn="l" rtl="0">
              <a:spcBef>
                <a:spcPts val="0"/>
              </a:spcBef>
              <a:spcAft>
                <a:spcPts val="0"/>
              </a:spcAft>
              <a:buClr>
                <a:schemeClr val="dk1"/>
              </a:buClr>
              <a:buSzPts val="4800"/>
              <a:buFont typeface="Arial"/>
              <a:buNone/>
            </a:pPr>
            <a:r>
              <a:rPr lang="ru-RU" sz="4800" b="0">
                <a:latin typeface="+mn-lt"/>
              </a:rPr>
              <a:t/>
            </a:r>
            <a:br>
              <a:rPr lang="ru-RU" sz="4800" b="0">
                <a:latin typeface="+mn-lt"/>
              </a:rPr>
            </a:br>
            <a:r>
              <a:rPr lang="ru-RU" sz="4800" b="1" i="0" u="none" baseline="0">
                <a:solidFill>
                  <a:srgbClr val="000000"/>
                </a:solidFill>
                <a:latin typeface="+mn-lt"/>
                <a:ea typeface="Roboto Condensed"/>
                <a:cs typeface="Roboto Condensed"/>
                <a:sym typeface="Roboto Condensed"/>
              </a:rPr>
              <a:t>ВЫВОДЫ:</a:t>
            </a:r>
            <a:r>
              <a:rPr lang="ru-RU" sz="4800" b="0" i="0" u="none" baseline="0">
                <a:solidFill>
                  <a:srgbClr val="000000"/>
                </a:solidFill>
                <a:latin typeface="+mn-lt"/>
                <a:ea typeface="Roboto Condensed"/>
                <a:cs typeface="Roboto Condensed"/>
                <a:sym typeface="Roboto Condensed"/>
              </a:rPr>
              <a:t> Результаты этой упрощенной, укороченной пероральной схемы лечения туберкулеза с высокой лекарственной устойчивостью показывают устойчивую высокую эффективность и управляемую безопасность независимо от ВИЧ-статуса.</a:t>
            </a:r>
            <a:endParaRPr sz="3600" b="0" dirty="0">
              <a:latin typeface="+mn-lt"/>
            </a:endParaRPr>
          </a:p>
          <a:p>
            <a:pPr marL="914400" lvl="1" indent="-228600" algn="just" rtl="0">
              <a:spcBef>
                <a:spcPts val="0"/>
              </a:spcBef>
              <a:spcAft>
                <a:spcPts val="0"/>
              </a:spcAft>
              <a:buClr>
                <a:schemeClr val="dk1"/>
              </a:buClr>
              <a:buSzPts val="3600"/>
              <a:buFont typeface="Arial"/>
              <a:buNone/>
            </a:pPr>
            <a:endParaRPr sz="3600" dirty="0">
              <a:latin typeface="+mn-lt"/>
            </a:endParaRPr>
          </a:p>
          <a:p>
            <a:pPr marL="914400" lvl="1" indent="-203200" algn="just" rtl="0">
              <a:spcBef>
                <a:spcPts val="0"/>
              </a:spcBef>
              <a:spcAft>
                <a:spcPts val="0"/>
              </a:spcAft>
              <a:buClr>
                <a:schemeClr val="dk1"/>
              </a:buClr>
              <a:buSzPts val="4000"/>
              <a:buFont typeface="Arial"/>
              <a:buNone/>
            </a:pPr>
            <a:endParaRPr sz="4000" dirty="0">
              <a:latin typeface="+mn-lt"/>
            </a:endParaRPr>
          </a:p>
          <a:p>
            <a:pPr marL="0" lvl="0" indent="0" algn="l" rtl="0">
              <a:spcBef>
                <a:spcPts val="0"/>
              </a:spcBef>
              <a:spcAft>
                <a:spcPts val="0"/>
              </a:spcAft>
              <a:buNone/>
            </a:pPr>
            <a:endParaRPr dirty="0">
              <a:latin typeface="+mn-lt"/>
            </a:endParaRPr>
          </a:p>
        </p:txBody>
      </p:sp>
      <p:sp>
        <p:nvSpPr>
          <p:cNvPr id="112" name="Google Shape;112;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a:t>6</a:t>
            </a:fld>
            <a:endParaRPr/>
          </a:p>
        </p:txBody>
      </p:sp>
    </p:spTree>
    <p:extLst>
      <p:ext uri="{BB962C8B-B14F-4D97-AF65-F5344CB8AC3E}">
        <p14:creationId xmlns:p14="http://schemas.microsoft.com/office/powerpoint/2010/main" val="1448090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33333"/>
              </a:buClr>
              <a:buSzPts val="1200"/>
              <a:buFont typeface="Roboto Condensed"/>
              <a:buNone/>
            </a:pPr>
            <a:r>
              <a:rPr lang="ru-RU" b="1" i="0" u="none" baseline="0">
                <a:solidFill>
                  <a:srgbClr val="333333"/>
                </a:solidFill>
                <a:latin typeface="+mn-lt"/>
                <a:ea typeface="Roboto Condensed"/>
                <a:cs typeface="Roboto Condensed"/>
                <a:sym typeface="Roboto Condensed"/>
              </a:rPr>
              <a:t>Оценка клинического каскада лечения туберкулеза среди детей, живущих с ВИЧ и проходящих курс антиретровирусной терапии, 16 программ, поддерживаемых ПЕПФАР в странах Африки южнее Сахары, с 1 октября 2018 года по 31 марта 2019 года</a:t>
            </a:r>
          </a:p>
          <a:p>
            <a:pPr marL="0" marR="0" lvl="0" indent="0" algn="l" rtl="0">
              <a:lnSpc>
                <a:spcPct val="100000"/>
              </a:lnSpc>
              <a:spcBef>
                <a:spcPts val="0"/>
              </a:spcBef>
              <a:spcAft>
                <a:spcPts val="0"/>
              </a:spcAft>
              <a:buClr>
                <a:srgbClr val="333333"/>
              </a:buClr>
              <a:buSzPts val="1200"/>
              <a:buFont typeface="Roboto Condensed"/>
              <a:buNone/>
            </a:pPr>
            <a:r>
              <a:rPr lang="ru-RU" b="0" i="0" u="none" baseline="0">
                <a:solidFill>
                  <a:srgbClr val="333333"/>
                </a:solidFill>
                <a:latin typeface="+mn-lt"/>
                <a:ea typeface="Roboto Condensed"/>
                <a:cs typeface="Roboto Condensed"/>
                <a:sym typeface="Roboto Condensed"/>
              </a:rPr>
              <a:t>Монита Р. Патель</a:t>
            </a:r>
          </a:p>
          <a:p>
            <a:pPr marL="0" marR="0" lvl="0" indent="0" algn="l" rtl="0">
              <a:lnSpc>
                <a:spcPct val="100000"/>
              </a:lnSpc>
              <a:spcBef>
                <a:spcPts val="0"/>
              </a:spcBef>
              <a:spcAft>
                <a:spcPts val="0"/>
              </a:spcAft>
              <a:buClr>
                <a:srgbClr val="333333"/>
              </a:buClr>
              <a:buSzPts val="1200"/>
              <a:buFont typeface="Roboto Condensed"/>
              <a:buNone/>
            </a:pPr>
            <a:endParaRPr lang="ru-RU" b="0" i="0" noProof="0" dirty="0">
              <a:solidFill>
                <a:srgbClr val="000000"/>
              </a:solidFill>
              <a:latin typeface="+mn-lt"/>
              <a:ea typeface="Roboto Condensed"/>
              <a:cs typeface="Roboto Condensed"/>
              <a:sym typeface="Roboto Condensed"/>
            </a:endParaRPr>
          </a:p>
          <a:p>
            <a:pPr marL="0" lvl="0" indent="0" algn="l" rtl="0">
              <a:spcBef>
                <a:spcPts val="0"/>
              </a:spcBef>
              <a:spcAft>
                <a:spcPts val="0"/>
              </a:spcAft>
              <a:buNone/>
            </a:pPr>
            <a:r>
              <a:rPr lang="ru-RU" b="0" i="0" u="none" baseline="0">
                <a:solidFill>
                  <a:srgbClr val="000000"/>
                </a:solidFill>
                <a:latin typeface="+mn-lt"/>
                <a:ea typeface="Roboto Condensed"/>
                <a:cs typeface="Roboto Condensed"/>
                <a:sym typeface="Roboto Condensed"/>
              </a:rPr>
              <a:t>- Показатель заболеваемости туберкулезом (ТБ) занижен, но на него приходится значительная часть заболеваемости и смертности детей. В особенности это касается детей, живущих с ВИЧ. Мы изучили данные Чрезвычайного плана президента США по борьбе со СПИДом (ПЕПФАР), чтобы найти возможные пути снижения бремени туберкулеза среди детей, живущих с ВИЧ.</a:t>
            </a:r>
            <a:r>
              <a:rPr lang="ru-RU">
                <a:latin typeface="+mn-lt"/>
              </a:rPr>
              <a:t/>
            </a:r>
            <a:br>
              <a:rPr lang="ru-RU">
                <a:latin typeface="+mn-lt"/>
              </a:rPr>
            </a:br>
            <a:endParaRPr lang="ru-RU" noProof="0" dirty="0">
              <a:latin typeface="+mn-lt"/>
            </a:endParaRPr>
          </a:p>
          <a:p>
            <a:pPr marL="0" lvl="0" indent="0" algn="l" rtl="0">
              <a:spcBef>
                <a:spcPts val="0"/>
              </a:spcBef>
              <a:spcAft>
                <a:spcPts val="0"/>
              </a:spcAft>
              <a:buNone/>
            </a:pPr>
            <a:r>
              <a:rPr lang="ru-RU" b="0" i="0" u="none" baseline="0">
                <a:solidFill>
                  <a:srgbClr val="000000"/>
                </a:solidFill>
                <a:latin typeface="+mn-lt"/>
                <a:ea typeface="Roboto Condensed"/>
                <a:cs typeface="Roboto Condensed"/>
                <a:sym typeface="Roboto Condensed"/>
              </a:rPr>
              <a:t>- Мы проанализировали данные ПЕПФАР, касающиеся детей, живущих с ВИЧ (&lt;15 лет) и проходящих курс антиретровирусной терапии (АРТ) с 1 октября 2018 года по 31 марта 2019 года. Из 21 страны Африки южнее Сахары, охватываемых ПЕПФАР, пять были исключены из-за непредставления данных о заболеваемости туберкулезом с разбивкой по возрасту. Из 21 страны Африки южнее Сахары, охватываемых ПЕПФАР, пять были исключены из-за непредставления данных о заболеваемости туберкулезом с разбивкой по возрасту. Мы проанализировали следующие каскадные показатели по ТБ: охват скринингом симптомов ТБ (процент прошедших скрининг хотя бы один раз); позитивность скрининга (процент с положительным результатом скрининга); приблизительный показатель частоты начала лечения ТБ (процент с положительным результатом скрининга, инициирующим лечение ТБ); приблизительный показатель частоты начала курса превентивного лечения ТБ (процент с отрицательным результатом скрининга, инициирующим превентивное лечение); и завершение курса превентивного лечения ТБ (процент начала и завершения курса лечения).</a:t>
            </a:r>
            <a:endParaRPr lang="ru-RU" noProof="0" dirty="0">
              <a:latin typeface="+mn-lt"/>
            </a:endParaRPr>
          </a:p>
          <a:p>
            <a:pPr marL="0" lvl="0" indent="0" algn="l" rtl="0">
              <a:spcBef>
                <a:spcPts val="0"/>
              </a:spcBef>
              <a:spcAft>
                <a:spcPts val="0"/>
              </a:spcAft>
              <a:buNone/>
            </a:pPr>
            <a:r>
              <a:rPr lang="ru-RU" b="1">
                <a:latin typeface="+mn-lt"/>
              </a:rPr>
              <a:t/>
            </a:r>
            <a:br>
              <a:rPr lang="ru-RU" b="1">
                <a:latin typeface="+mn-lt"/>
              </a:rPr>
            </a:br>
            <a:r>
              <a:rPr lang="ru-RU" b="1" i="0" u="none" baseline="0">
                <a:solidFill>
                  <a:srgbClr val="000000"/>
                </a:solidFill>
                <a:latin typeface="+mn-lt"/>
                <a:ea typeface="Roboto Condensed"/>
                <a:cs typeface="Roboto Condensed"/>
                <a:sym typeface="Roboto Condensed"/>
              </a:rPr>
              <a:t>РЕЗУЛЬТАТЫ</a:t>
            </a:r>
          </a:p>
          <a:p>
            <a:pPr marL="0" lvl="0" indent="0" algn="l" rtl="0">
              <a:spcBef>
                <a:spcPts val="0"/>
              </a:spcBef>
              <a:spcAft>
                <a:spcPts val="0"/>
              </a:spcAft>
              <a:buNone/>
            </a:pPr>
            <a:r>
              <a:rPr lang="ru-RU" b="0" i="0" u="none" baseline="0">
                <a:solidFill>
                  <a:srgbClr val="000000"/>
                </a:solidFill>
                <a:latin typeface="+mn-lt"/>
                <a:ea typeface="Roboto Condensed"/>
                <a:cs typeface="Roboto Condensed"/>
                <a:sym typeface="Roboto Condensed"/>
              </a:rPr>
              <a:t>В общей сложности было включено 555 851 детей, живущих с ВИЧ, что составляет 86% детей, живущих с ВИЧ и получающих АРТ в рамках программ, поддерживаемых ПЕПФАР. Большинство из них были обследованы на ТБ (медиана 93%, межквартильный размах: 86%–100%). Однако лишь немногие (медиана 3%, межквартильный размах: 2%–6%) прошли скрининг с положительным результатом. Для тех, кто прошел скрининг с положительным результатом, медианный показатель начала лечения ТБ составил 19% (межквартильный размах: 15%–29%). В среднем 8% (межквартильный размах: 4%–11%) тех, кто прошел скрининг с отрицательным результатом, начали проходить превентивное лечение туберкулеза. Среднее число начавших курс превентивного лечения ТБ, которые его завершили, составило 72% (межквартильный размах: 47%–79%). Показатели каскада лечения туберкулеза были схожи среди детей, страдающих ТБ, и детей, живущих с ВИЧ и обремененных ТБ. Показатель завершения курса превентивного лечения туберкулеза (ПЛТ) был ниже в Западной/Центральной Африке (62%), несмотря на более высокий показатель начала курса ПЛТ (24%) (см. рисунок).</a:t>
            </a:r>
            <a:r>
              <a:rPr lang="ru-RU">
                <a:latin typeface="+mn-lt"/>
              </a:rPr>
              <a:t/>
            </a:r>
            <a:br>
              <a:rPr lang="ru-RU">
                <a:latin typeface="+mn-lt"/>
              </a:rPr>
            </a:br>
            <a:r>
              <a:rPr lang="ru-RU" b="1">
                <a:latin typeface="+mn-lt"/>
              </a:rPr>
              <a:t/>
            </a:r>
            <a:br>
              <a:rPr lang="ru-RU" b="1">
                <a:latin typeface="+mn-lt"/>
              </a:rPr>
            </a:br>
            <a:r>
              <a:rPr lang="ru-RU" b="1" i="0" u="none" baseline="0">
                <a:solidFill>
                  <a:srgbClr val="000000"/>
                </a:solidFill>
                <a:latin typeface="+mn-lt"/>
                <a:ea typeface="Roboto Condensed"/>
                <a:cs typeface="Roboto Condensed"/>
                <a:sym typeface="Roboto Condensed"/>
              </a:rPr>
              <a:t>ВЫВОДЫ</a:t>
            </a:r>
          </a:p>
          <a:p>
            <a:pPr marL="0" lvl="0" indent="0" algn="l" rtl="0">
              <a:spcBef>
                <a:spcPts val="0"/>
              </a:spcBef>
              <a:spcAft>
                <a:spcPts val="0"/>
              </a:spcAft>
              <a:buNone/>
            </a:pPr>
            <a:r>
              <a:rPr lang="ru-RU" b="0" i="0" u="none" baseline="0">
                <a:solidFill>
                  <a:srgbClr val="000000"/>
                </a:solidFill>
                <a:latin typeface="+mn-lt"/>
                <a:ea typeface="Roboto Condensed"/>
                <a:cs typeface="Roboto Condensed"/>
                <a:sym typeface="Roboto Condensed"/>
              </a:rPr>
              <a:t>Охват скрининга на туберкулез был высоким, но позитивность скрининга была ниже ожидаемого, что говорит о его низком качестве. Низкий уровень инициации и завершения курса ПЛТ дает ясно понять, что национальные превентивные планы должны затронуть вопросы предоставления клинических рекомендаций в области педиатрии, цепочек поставок, а также рутинного мониторинга. Данные о диагностике ТБ с разбивкой по возрасту необходимы, так как приблизительные значения, скорее всего, показывают заниженные показатели начала лечения ТБ и завышенные показатели инициации ПЛТ.</a:t>
            </a:r>
            <a:endParaRPr lang="ru-RU" noProof="0" dirty="0">
              <a:latin typeface="+mn-lt"/>
            </a:endParaRPr>
          </a:p>
          <a:p>
            <a:pPr marL="0" lvl="0" indent="0" algn="l" rtl="0">
              <a:spcBef>
                <a:spcPts val="0"/>
              </a:spcBef>
              <a:spcAft>
                <a:spcPts val="0"/>
              </a:spcAft>
              <a:buNone/>
            </a:pPr>
            <a:endParaRPr lang="ru-RU" b="0" i="0" noProof="0" dirty="0">
              <a:solidFill>
                <a:srgbClr val="000000"/>
              </a:solidFill>
              <a:latin typeface="+mn-lt"/>
              <a:ea typeface="Roboto Condensed"/>
              <a:cs typeface="Roboto Condensed"/>
              <a:sym typeface="Roboto Condensed"/>
            </a:endParaRPr>
          </a:p>
          <a:p>
            <a:pPr marL="0" lvl="0" indent="0" algn="l" rtl="0">
              <a:spcBef>
                <a:spcPts val="0"/>
              </a:spcBef>
              <a:spcAft>
                <a:spcPts val="0"/>
              </a:spcAft>
              <a:buNone/>
            </a:pPr>
            <a:endParaRPr lang="ru-RU" b="0" i="0" noProof="0" dirty="0">
              <a:solidFill>
                <a:srgbClr val="000000"/>
              </a:solidFill>
              <a:latin typeface="+mn-lt"/>
              <a:ea typeface="Roboto Condensed"/>
              <a:cs typeface="Roboto Condensed"/>
              <a:sym typeface="Roboto Condensed"/>
            </a:endParaRPr>
          </a:p>
          <a:p>
            <a:pPr marL="0" marR="0" lvl="0" indent="0" algn="l" rtl="0">
              <a:lnSpc>
                <a:spcPct val="100000"/>
              </a:lnSpc>
              <a:spcBef>
                <a:spcPts val="0"/>
              </a:spcBef>
              <a:spcAft>
                <a:spcPts val="0"/>
              </a:spcAft>
              <a:buClr>
                <a:srgbClr val="333333"/>
              </a:buClr>
              <a:buSzPts val="1200"/>
              <a:buFont typeface="Roboto Condensed"/>
              <a:buNone/>
            </a:pPr>
            <a:r>
              <a:rPr lang="ru-RU" b="0" i="0" u="none" baseline="0"/>
              <a:t>Пуджа Винаяк, PEE1617 </a:t>
            </a:r>
            <a:r>
              <a:rPr lang="ru-RU" b="1" i="0" u="none" baseline="0"/>
              <a:t>Профилактическое лечение туберкулеза у взрослых и детей в отдельных странах, поддерживаемых ПЕПФАР </a:t>
            </a:r>
            <a:r>
              <a:rPr lang="ru-RU" sz="1800" b="1" i="0" u="none" baseline="0">
                <a:latin typeface="+mn-lt"/>
                <a:ea typeface="Calibri"/>
                <a:cs typeface="Calibri"/>
                <a:sym typeface="Calibri"/>
              </a:rPr>
              <a:t>(PEE1617)</a:t>
            </a:r>
            <a:endParaRPr lang="ru-RU" b="1" i="0" noProof="0" dirty="0">
              <a:solidFill>
                <a:srgbClr val="333333"/>
              </a:solidFill>
              <a:latin typeface="+mn-lt"/>
              <a:ea typeface="Roboto Condensed"/>
              <a:cs typeface="Roboto Condensed"/>
              <a:sym typeface="Roboto Condensed"/>
            </a:endParaRPr>
          </a:p>
          <a:p>
            <a:pPr marL="0" lvl="0" indent="0" algn="l" rtl="0">
              <a:spcBef>
                <a:spcPts val="0"/>
              </a:spcBef>
              <a:spcAft>
                <a:spcPts val="0"/>
              </a:spcAft>
              <a:buNone/>
            </a:pPr>
            <a:endParaRPr lang="ru-RU" b="0" i="0" noProof="0" dirty="0">
              <a:solidFill>
                <a:srgbClr val="000000"/>
              </a:solidFill>
              <a:latin typeface="+mn-lt"/>
              <a:ea typeface="Roboto Condensed"/>
              <a:cs typeface="Roboto Condensed"/>
              <a:sym typeface="Roboto Condensed"/>
            </a:endParaRPr>
          </a:p>
          <a:p>
            <a:pPr marL="0" lvl="0" indent="0" algn="l" rtl="0">
              <a:spcBef>
                <a:spcPts val="0"/>
              </a:spcBef>
              <a:spcAft>
                <a:spcPts val="0"/>
              </a:spcAft>
              <a:buNone/>
            </a:pPr>
            <a:r>
              <a:rPr lang="ru-RU" b="0" i="0" u="none" baseline="0">
                <a:solidFill>
                  <a:srgbClr val="000000"/>
                </a:solidFill>
                <a:latin typeface="+mn-lt"/>
                <a:ea typeface="Roboto Condensed"/>
                <a:cs typeface="Roboto Condensed"/>
                <a:sym typeface="Roboto Condensed"/>
              </a:rPr>
              <a:t>- Туберкулез является основной причиной смертности среди ВИЧ-положительного населения во всем мире, и дети, живущие с ВИЧ, находятся в особенно уязвимом положении. Мы обнаружили, что профилактическое лечение туберкулеза снижало уровень смертности среди людей, живущих с ВИЧ. Однако масштабы его применения были ограничены. В 2018 году ПЕПФАР поставила перед странами, которые поддерживаются в рамках инициативы, амбициозные цели по обеспечению всех людей, живущих с ВИЧ, профилактическим лечением туберкулеза к 2021 году. В этом докладе изложены показатели завершения курса ПЛТ в странах, поддерживаемых ПЕПФАР, среди взрослых и детей.</a:t>
            </a:r>
            <a:endParaRPr lang="ru-RU" noProof="0" dirty="0">
              <a:latin typeface="+mn-lt"/>
            </a:endParaRPr>
          </a:p>
          <a:p>
            <a:pPr marL="0" lvl="0" indent="0" algn="l" rtl="0">
              <a:spcBef>
                <a:spcPts val="0"/>
              </a:spcBef>
              <a:spcAft>
                <a:spcPts val="0"/>
              </a:spcAft>
              <a:buNone/>
            </a:pPr>
            <a:r>
              <a:rPr lang="ru-RU">
                <a:latin typeface="+mn-lt"/>
              </a:rPr>
              <a:t/>
            </a:r>
            <a:br>
              <a:rPr lang="ru-RU">
                <a:latin typeface="+mn-lt"/>
              </a:rPr>
            </a:br>
            <a:r>
              <a:rPr lang="ru-RU" b="0" i="0" u="none" baseline="0">
                <a:solidFill>
                  <a:srgbClr val="000000"/>
                </a:solidFill>
                <a:latin typeface="+mn-lt"/>
                <a:ea typeface="Roboto Condensed"/>
                <a:cs typeface="Roboto Condensed"/>
                <a:sym typeface="Roboto Condensed"/>
              </a:rPr>
              <a:t>- Мы провели описательный анализ данных, касающихся уровня прохождения курса ПЛТ, собранных в странах, поддерживаемых ПЕПФАР, с октября 2018 года по сентябрь 2019 года. За это время в общей сложности 24 программы предоставили данные о прохождении курса ПЛТ в ПЕПФАР. Были исключены пять стран и одна региональная программа, в которых курс ПЛТ начали проходить менее 5% пациентов, получавших АРТ. Используя данные по конкретным странам, мы определили процент завершения курса ПЛТ среди людей, живущих с ВИЧ и получающих АРТ, в течение годичного периода анализа, и сравнили эти показатели у взрослых (≥15 лет) и детей (&lt;15 лет).</a:t>
            </a:r>
            <a:r>
              <a:rPr lang="ru-RU">
                <a:latin typeface="+mn-lt"/>
              </a:rPr>
              <a:t/>
            </a:r>
            <a:br>
              <a:rPr lang="ru-RU">
                <a:latin typeface="+mn-lt"/>
              </a:rPr>
            </a:br>
            <a:endParaRPr lang="ru-RU" noProof="0" dirty="0">
              <a:latin typeface="+mn-lt"/>
            </a:endParaRPr>
          </a:p>
          <a:p>
            <a:pPr marL="0" lvl="0" indent="0" algn="l" rtl="0">
              <a:spcBef>
                <a:spcPts val="0"/>
              </a:spcBef>
              <a:spcAft>
                <a:spcPts val="0"/>
              </a:spcAft>
              <a:buNone/>
            </a:pPr>
            <a:r>
              <a:rPr lang="ru-RU" b="1" i="0" u="none" baseline="0">
                <a:solidFill>
                  <a:srgbClr val="000000"/>
                </a:solidFill>
                <a:latin typeface="+mn-lt"/>
                <a:ea typeface="Roboto Condensed"/>
                <a:cs typeface="Roboto Condensed"/>
                <a:sym typeface="Roboto Condensed"/>
              </a:rPr>
              <a:t>ЧТО МЫ ВЫЯСНИЛИ</a:t>
            </a:r>
          </a:p>
          <a:p>
            <a:pPr marL="0" lvl="0" indent="0" algn="l" rtl="0">
              <a:spcBef>
                <a:spcPts val="0"/>
              </a:spcBef>
              <a:spcAft>
                <a:spcPts val="0"/>
              </a:spcAft>
              <a:buNone/>
            </a:pPr>
            <a:r>
              <a:rPr lang="ru-RU" b="0" i="0" u="none" baseline="0">
                <a:solidFill>
                  <a:srgbClr val="000000"/>
                </a:solidFill>
                <a:latin typeface="+mn-lt"/>
                <a:ea typeface="Roboto Condensed"/>
                <a:cs typeface="Roboto Condensed"/>
                <a:sym typeface="Roboto Condensed"/>
              </a:rPr>
              <a:t>Из 18 стран семь показали процент завершения курса ПЛТ&gt;80% как среди взрослых, так и среди детей. Показатель завершения курса ПЛТ находился в пределах от 29% до 91% среди взрослых и от 8% до 92% среди детей. Показатели завершения среди взрослых и детей были в пределах 5% друг от друга в 11 странах, но в шести других странах у взрослых показатель завершения курса профилактического лечения был на 10-35% выше, чем у детей. Наибольшие расхождения в показателях завершения курса ПЛТ среди взрослых и детей наблюдались в Камеруне (43% среди взрослых, 8% среди детей), Южной Африке (51% среди взрослых, 21% среди детей) и Лесото (50% среди взрослых, 34% среди детей).</a:t>
            </a:r>
            <a:endParaRPr lang="ru-RU" noProof="0" dirty="0">
              <a:latin typeface="+mn-lt"/>
            </a:endParaRPr>
          </a:p>
        </p:txBody>
      </p:sp>
      <p:sp>
        <p:nvSpPr>
          <p:cNvPr id="125" name="Google Shape;12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a:t>7</a:t>
            </a:fld>
            <a:endParaRPr/>
          </a:p>
        </p:txBody>
      </p:sp>
    </p:spTree>
    <p:extLst>
      <p:ext uri="{BB962C8B-B14F-4D97-AF65-F5344CB8AC3E}">
        <p14:creationId xmlns:p14="http://schemas.microsoft.com/office/powerpoint/2010/main" val="1793333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b="0" i="0" u="none" baseline="0">
                <a:latin typeface="+mj-lt"/>
                <a:cs typeface="Arial" panose="020B0604020202020204" pitchFamily="34" charset="0"/>
              </a:rPr>
              <a:t>https://programme.aids2020.org/Search/Search?search=Hannah+Fraser</a:t>
            </a:r>
          </a:p>
          <a:p>
            <a:pPr marL="0" lvl="0" indent="0" algn="l" rtl="0">
              <a:spcBef>
                <a:spcPts val="0"/>
              </a:spcBef>
              <a:spcAft>
                <a:spcPts val="0"/>
              </a:spcAft>
              <a:buNone/>
            </a:pPr>
            <a:endParaRPr lang="ru-RU" i="0" dirty="0">
              <a:solidFill>
                <a:srgbClr val="333333"/>
              </a:solidFill>
              <a:latin typeface="+mj-lt"/>
              <a:cs typeface="Arial" panose="020B0604020202020204" pitchFamily="34" charset="0"/>
            </a:endParaRPr>
          </a:p>
          <a:p>
            <a:pPr marL="0" lvl="0" indent="0" algn="l" rtl="0">
              <a:spcBef>
                <a:spcPts val="0"/>
              </a:spcBef>
              <a:spcAft>
                <a:spcPts val="0"/>
              </a:spcAft>
              <a:buNone/>
            </a:pPr>
            <a:r>
              <a:rPr lang="ru-RU" b="0" i="0" u="none" baseline="0">
                <a:solidFill>
                  <a:srgbClr val="333333"/>
                </a:solidFill>
                <a:latin typeface="+mj-lt"/>
                <a:cs typeface="Arial" panose="020B0604020202020204" pitchFamily="34" charset="0"/>
              </a:rPr>
              <a:t>Ханна Фрейзер: </a:t>
            </a:r>
            <a:r>
              <a:rPr lang="ru-RU" b="1" i="0" u="none" baseline="0">
                <a:solidFill>
                  <a:srgbClr val="333333"/>
                </a:solidFill>
                <a:latin typeface="+mj-lt"/>
                <a:cs typeface="Arial" panose="020B0604020202020204" pitchFamily="34" charset="0"/>
              </a:rPr>
              <a:t>Бездомность, нестабильное жилищное положение и риск заражения ВИЧ и вирусом гепатита С среди людей, употребляющих инъекционные наркотики. Систематический обзор и мета-анализ</a:t>
            </a:r>
            <a:endParaRPr dirty="0">
              <a:latin typeface="+mj-lt"/>
              <a:cs typeface="Arial" panose="020B0604020202020204" pitchFamily="34" charset="0"/>
            </a:endParaRPr>
          </a:p>
          <a:p>
            <a:pPr marL="171450" lvl="0" indent="-171450" algn="l" rtl="0">
              <a:spcBef>
                <a:spcPts val="0"/>
              </a:spcBef>
              <a:spcAft>
                <a:spcPts val="0"/>
              </a:spcAft>
              <a:buClr>
                <a:srgbClr val="000000"/>
              </a:buClr>
              <a:buSzPts val="1200"/>
              <a:buFont typeface="Calibri"/>
              <a:buChar char="-"/>
            </a:pPr>
            <a:r>
              <a:rPr lang="ru-RU" b="0" i="0" u="none" baseline="0">
                <a:solidFill>
                  <a:srgbClr val="000000"/>
                </a:solidFill>
                <a:latin typeface="+mj-lt"/>
                <a:cs typeface="Arial" panose="020B0604020202020204" pitchFamily="34" charset="0"/>
              </a:rPr>
              <a:t>Среди людей, употребляющих инъекционные наркотики, наблюдаются высокие уровни бездомности и нестабильности жилищного положения. Была проведена оценка того, повышает ли бездомность или нестабильность с жильем риск заражения ВИЧ или вирусом гепатита С (ВГС) среди людей, употребляющих инъекционные наркотики.</a:t>
            </a:r>
            <a:endParaRPr i="0" dirty="0">
              <a:solidFill>
                <a:srgbClr val="000000"/>
              </a:solidFill>
              <a:latin typeface="+mj-lt"/>
              <a:cs typeface="Arial" panose="020B0604020202020204" pitchFamily="34" charset="0"/>
            </a:endParaRPr>
          </a:p>
          <a:p>
            <a:pPr marL="0" lvl="0" indent="0" algn="l" rtl="0">
              <a:spcBef>
                <a:spcPts val="0"/>
              </a:spcBef>
              <a:spcAft>
                <a:spcPts val="0"/>
              </a:spcAft>
              <a:buClr>
                <a:schemeClr val="dk1"/>
              </a:buClr>
              <a:buSzPts val="1200"/>
              <a:buFont typeface="Calibri"/>
              <a:buNone/>
            </a:pPr>
            <a:endParaRPr i="0" dirty="0">
              <a:solidFill>
                <a:srgbClr val="000000"/>
              </a:solidFill>
              <a:latin typeface="+mj-lt"/>
              <a:cs typeface="Arial" panose="020B0604020202020204" pitchFamily="34" charset="0"/>
            </a:endParaRPr>
          </a:p>
          <a:p>
            <a:pPr marL="171450" lvl="0" indent="-171450" algn="l" rtl="0">
              <a:spcBef>
                <a:spcPts val="0"/>
              </a:spcBef>
              <a:spcAft>
                <a:spcPts val="0"/>
              </a:spcAft>
              <a:buClr>
                <a:srgbClr val="000000"/>
              </a:buClr>
              <a:buSzPts val="1200"/>
              <a:buFont typeface="Roboto Condensed"/>
              <a:buChar char="-"/>
            </a:pPr>
            <a:r>
              <a:rPr lang="ru-RU" b="0" i="0" u="none" baseline="0">
                <a:solidFill>
                  <a:srgbClr val="000000"/>
                </a:solidFill>
                <a:latin typeface="+mj-lt"/>
                <a:cs typeface="Arial" panose="020B0604020202020204" pitchFamily="34" charset="0"/>
              </a:rPr>
              <a:t>Мы использовали базы данных MEDLINE, Embase и PsycINFO для поиска исследований на любом языке, опубликованных с 2000 года по июнь 2019 года, которые оценивали заболеваемость ВИЧ и/или ВГС среди людей, трудоустроенных в общинах и употребляющих инъекционные наркотики. Были включены только исследования, сообщающие о первоначальных результатах. Мы связались с авторами исследований, которые отвечали нашим критериям, но не сообщали интересующие результаты, чтобы запросить данные. Мы извлекли и объединили данные из включенных исследований с использованием мета-анализа случайных эффектов для количественной оценки связей между недавней (текущей или за последние 3–12 месяцев) </a:t>
            </a:r>
            <a:r>
              <a:rPr lang="ru-RU" b="1" i="0" u="none" baseline="0">
                <a:solidFill>
                  <a:srgbClr val="000000"/>
                </a:solidFill>
                <a:latin typeface="+mj-lt"/>
                <a:cs typeface="Arial" panose="020B0604020202020204" pitchFamily="34" charset="0"/>
              </a:rPr>
              <a:t>бездомностью или нестабильностью жилищного положения и риском заражения ВИЧ или ВГС среди людей, употребляющих инъекционные наркотики</a:t>
            </a:r>
            <a:r>
              <a:rPr lang="ru-RU" b="0" i="0" u="none" baseline="0">
                <a:solidFill>
                  <a:srgbClr val="000000"/>
                </a:solidFill>
                <a:latin typeface="+mj-lt"/>
                <a:cs typeface="Arial" panose="020B0604020202020204" pitchFamily="34" charset="0"/>
              </a:rPr>
              <a:t>.</a:t>
            </a:r>
            <a:r>
              <a:rPr lang="ru-RU" b="1" i="0" u="none" baseline="0">
                <a:solidFill>
                  <a:srgbClr val="000000"/>
                </a:solidFill>
                <a:latin typeface="+mj-lt"/>
                <a:cs typeface="Arial" panose="020B0604020202020204" pitchFamily="34" charset="0"/>
              </a:rPr>
              <a:t> Мы оценили риск системной ошибки по шкале Ньюкасла-Оттавы и гетерогенность между исследованиями с использованием статистики I2 и p-величины гетерогенности.</a:t>
            </a:r>
            <a:r>
              <a:rPr lang="ru-RU" b="1">
                <a:latin typeface="+mj-lt"/>
                <a:cs typeface="Arial" panose="020B0604020202020204" pitchFamily="34" charset="0"/>
              </a:rPr>
              <a:t/>
            </a:r>
            <a:br>
              <a:rPr lang="ru-RU" b="1">
                <a:latin typeface="+mj-lt"/>
                <a:cs typeface="Arial" panose="020B0604020202020204" pitchFamily="34" charset="0"/>
              </a:rPr>
            </a:br>
            <a:endParaRPr b="1" dirty="0">
              <a:latin typeface="+mj-lt"/>
              <a:cs typeface="Arial" panose="020B0604020202020204" pitchFamily="34" charset="0"/>
            </a:endParaRPr>
          </a:p>
          <a:p>
            <a:pPr marL="0" lvl="0" indent="0" algn="l" rtl="0">
              <a:spcBef>
                <a:spcPts val="0"/>
              </a:spcBef>
              <a:spcAft>
                <a:spcPts val="0"/>
              </a:spcAft>
              <a:buClr>
                <a:srgbClr val="000000"/>
              </a:buClr>
              <a:buSzPts val="1200"/>
              <a:buFont typeface="Roboto Condensed"/>
              <a:buNone/>
            </a:pPr>
            <a:r>
              <a:rPr lang="ru-RU" b="1" i="0" u="none" baseline="0">
                <a:solidFill>
                  <a:srgbClr val="000000"/>
                </a:solidFill>
                <a:latin typeface="+mj-lt"/>
                <a:cs typeface="Arial" panose="020B0604020202020204" pitchFamily="34" charset="0"/>
              </a:rPr>
              <a:t>РЕЗУЛЬТАТЫ</a:t>
            </a:r>
          </a:p>
          <a:p>
            <a:pPr marL="0" lvl="0" indent="0" algn="l" rtl="0">
              <a:spcBef>
                <a:spcPts val="0"/>
              </a:spcBef>
              <a:spcAft>
                <a:spcPts val="0"/>
              </a:spcAft>
              <a:buClr>
                <a:srgbClr val="000000"/>
              </a:buClr>
              <a:buSzPts val="1200"/>
              <a:buFont typeface="Roboto Condensed"/>
              <a:buNone/>
            </a:pPr>
            <a:r>
              <a:rPr lang="ru-RU" b="0" i="0" u="none" baseline="0">
                <a:solidFill>
                  <a:srgbClr val="000000"/>
                </a:solidFill>
                <a:latin typeface="+mj-lt"/>
                <a:cs typeface="Arial" panose="020B0604020202020204" pitchFamily="34" charset="0"/>
              </a:rPr>
              <a:t>В окончательный анализ была включена тридцать одна оценка (8 неопубликованных): 11 по ВИЧ и 20 по ВГС. Исследования проводились в Северной Америке, Европе, Австралии и Азии. Недавняя бездомность или нестабильность с жильем были связаны с 53%-ным увеличением риска заражения ВИЧ (приближенный относительный риск [cRR] 1,53;95%; доверительный интервал с доверительной вероятностью [CI] 1,21–1,94; </a:t>
            </a:r>
            <a:r>
              <a:rPr lang="ru-RU" sz="1200" b="0" i="0" u="none" baseline="0">
                <a:latin typeface="+mj-lt"/>
              </a:rPr>
              <a:t>I</a:t>
            </a:r>
            <a:r>
              <a:rPr lang="ru-RU" sz="1200" b="0" i="0" u="none" baseline="30000">
                <a:latin typeface="+mj-lt"/>
              </a:rPr>
              <a:t>2</a:t>
            </a:r>
            <a:r>
              <a:rPr lang="ru-RU" b="0" i="0" u="none" baseline="0">
                <a:solidFill>
                  <a:srgbClr val="000000"/>
                </a:solidFill>
                <a:latin typeface="+mj-lt"/>
                <a:cs typeface="Arial" panose="020B0604020202020204" pitchFamily="34" charset="0"/>
              </a:rPr>
              <a:t>=75%; p-величина &lt;0,001) и 63%-ным увеличением риска заражения ВГС при умеренно-высокой гетерогенности между исследованиями (cRR 1,63;95% CI 1,37-1,93;I2=53,1%;p-величина &lt;0,001). Наблюдаемая сильная связь сохранялась при объединении скорректированных оценок</a:t>
            </a:r>
            <a:endParaRPr i="0" dirty="0">
              <a:solidFill>
                <a:srgbClr val="333333"/>
              </a:solidFill>
              <a:latin typeface="+mj-lt"/>
              <a:cs typeface="Arial" panose="020B0604020202020204" pitchFamily="34" charset="0"/>
            </a:endParaRPr>
          </a:p>
          <a:p>
            <a:pPr marL="0" marR="0" lvl="0" indent="0" algn="l" rtl="0">
              <a:lnSpc>
                <a:spcPct val="100000"/>
              </a:lnSpc>
              <a:spcBef>
                <a:spcPts val="0"/>
              </a:spcBef>
              <a:spcAft>
                <a:spcPts val="0"/>
              </a:spcAft>
              <a:buClr>
                <a:schemeClr val="dk1"/>
              </a:buClr>
              <a:buSzPts val="1200"/>
              <a:buFont typeface="Calibri"/>
              <a:buNone/>
            </a:pPr>
            <a:endParaRPr dirty="0">
              <a:latin typeface="+mj-lt"/>
              <a:cs typeface="Arial" panose="020B0604020202020204" pitchFamily="34" charset="0"/>
            </a:endParaRPr>
          </a:p>
          <a:p>
            <a:pPr marL="0" marR="0" lvl="0" indent="0" algn="l" rtl="0">
              <a:lnSpc>
                <a:spcPct val="100000"/>
              </a:lnSpc>
              <a:spcBef>
                <a:spcPts val="0"/>
              </a:spcBef>
              <a:spcAft>
                <a:spcPts val="0"/>
              </a:spcAft>
              <a:buClr>
                <a:srgbClr val="333333"/>
              </a:buClr>
              <a:buSzPts val="1200"/>
              <a:buFont typeface="Roboto Condensed"/>
              <a:buNone/>
            </a:pPr>
            <a:r>
              <a:rPr lang="ru-RU" b="0" i="0" u="none" baseline="0">
                <a:solidFill>
                  <a:srgbClr val="333333"/>
                </a:solidFill>
                <a:latin typeface="+mj-lt"/>
                <a:cs typeface="Arial" panose="020B0604020202020204" pitchFamily="34" charset="0"/>
              </a:rPr>
              <a:t>Вирджиния Шуберт: </a:t>
            </a:r>
            <a:r>
              <a:rPr lang="ru-RU" b="1" i="0" u="none" baseline="0">
                <a:solidFill>
                  <a:srgbClr val="333333"/>
                </a:solidFill>
                <a:latin typeface="+mj-lt"/>
                <a:cs typeface="Arial" panose="020B0604020202020204" pitchFamily="34" charset="0"/>
              </a:rPr>
              <a:t>Программа стимулирования лечения гепатита С (ПСЛ): Использование программы стимулирования лечения на уровне общин для привлечения и удержания уязвимых людей в программе радикального лечения гепатита С</a:t>
            </a:r>
            <a:endParaRPr dirty="0">
              <a:latin typeface="+mj-lt"/>
              <a:cs typeface="Arial" panose="020B0604020202020204" pitchFamily="34" charset="0"/>
            </a:endParaRPr>
          </a:p>
          <a:p>
            <a:pPr marL="0" marR="0" lvl="0" indent="0" algn="l" rtl="0">
              <a:lnSpc>
                <a:spcPct val="100000"/>
              </a:lnSpc>
              <a:spcBef>
                <a:spcPts val="0"/>
              </a:spcBef>
              <a:spcAft>
                <a:spcPts val="0"/>
              </a:spcAft>
              <a:buClr>
                <a:schemeClr val="dk1"/>
              </a:buClr>
              <a:buSzPts val="1200"/>
              <a:buFont typeface="Calibri"/>
              <a:buNone/>
            </a:pPr>
            <a:endParaRPr dirty="0">
              <a:latin typeface="+mj-lt"/>
              <a:cs typeface="Arial" panose="020B0604020202020204" pitchFamily="34" charset="0"/>
            </a:endParaRPr>
          </a:p>
          <a:p>
            <a:pPr marL="171450" lvl="0" indent="-171450" algn="l" rtl="0">
              <a:spcBef>
                <a:spcPts val="0"/>
              </a:spcBef>
              <a:spcAft>
                <a:spcPts val="0"/>
              </a:spcAft>
              <a:buClr>
                <a:srgbClr val="000000"/>
              </a:buClr>
              <a:buSzPts val="1200"/>
              <a:buFont typeface="Calibri"/>
              <a:buChar char="-"/>
            </a:pPr>
            <a:r>
              <a:rPr lang="ru-RU" b="0" i="0" u="none" baseline="0">
                <a:solidFill>
                  <a:srgbClr val="000000"/>
                </a:solidFill>
                <a:latin typeface="+mj-lt"/>
                <a:cs typeface="Arial" panose="020B0604020202020204" pitchFamily="34" charset="0"/>
              </a:rPr>
              <a:t>Социальные и структурные барьеры, затрудняющие тестирование на гепатит С (ВГС), внедрение программ лечения, а также излечение представителей маргинализированных групп населения, включают употребление наркотиков, бездомность, бедность, сопутствующие заболевания, такие как ВИЧ-инфекция, и сложности, связанные со страхованием. Мы изучаем эффективность программы стимулирования лечения гепатита С (ПСЛ) — 18-месячного демонстрационного проекта, проводимого крупным американским учреждением здравоохранения и социального обслуживания, в рамках которого лицам, маргинализированным из-за бездомности, поведенческих проблем со здоровьем и крайней нищеты, предоставляется первичная медико-санитарная помощь (ПМСП). Комплексный подход данной программы включает в себя социальный маркетинг, многопрофильное планирование мероприятий по уходу, навигацию по уходу, медицинские инициативы по корректировке поведения, группы поддержки и соблюдения режима лечения, а также до пяти поощрений в виде подарочных сертификатов на 100 долл. США, выдаваемых на протяжении одного года за достижение и удержание неопределяемой вирусной нагрузки РНК ВГС (&lt;15 МЕ/мл). Мы предположили, что финансовое стимулирование, сопровождающее комплексный уход, может улучшить показатели обнаружения ВГС, а также повысить уровень вовлеченности и соблюдения режима лечения среди социально незащищенных групп населения.</a:t>
            </a:r>
            <a:r>
              <a:rPr lang="ru-RU" i="0">
                <a:solidFill>
                  <a:srgbClr val="000000"/>
                </a:solidFill>
                <a:latin typeface="+mj-lt"/>
                <a:cs typeface="Arial" panose="020B0604020202020204" pitchFamily="34" charset="0"/>
              </a:rPr>
              <a:t/>
            </a:r>
            <a:br>
              <a:rPr lang="ru-RU" i="0">
                <a:solidFill>
                  <a:srgbClr val="000000"/>
                </a:solidFill>
                <a:latin typeface="+mj-lt"/>
                <a:cs typeface="Arial" panose="020B0604020202020204" pitchFamily="34" charset="0"/>
              </a:rPr>
            </a:br>
            <a:endParaRPr i="0" dirty="0">
              <a:solidFill>
                <a:srgbClr val="000000"/>
              </a:solidFill>
              <a:latin typeface="+mj-lt"/>
              <a:cs typeface="Arial" panose="020B0604020202020204" pitchFamily="34" charset="0"/>
            </a:endParaRPr>
          </a:p>
          <a:p>
            <a:pPr marL="171450" lvl="0" indent="-171450" algn="l" rtl="0">
              <a:spcBef>
                <a:spcPts val="0"/>
              </a:spcBef>
              <a:spcAft>
                <a:spcPts val="0"/>
              </a:spcAft>
              <a:buClr>
                <a:srgbClr val="000000"/>
              </a:buClr>
              <a:buSzPts val="1200"/>
              <a:buFont typeface="Roboto Condensed"/>
              <a:buChar char="-"/>
            </a:pPr>
            <a:r>
              <a:rPr lang="ru-RU" b="0" i="0" u="none" baseline="0">
                <a:solidFill>
                  <a:srgbClr val="000000"/>
                </a:solidFill>
                <a:latin typeface="+mj-lt"/>
                <a:cs typeface="Arial" panose="020B0604020202020204" pitchFamily="34" charset="0"/>
              </a:rPr>
              <a:t>Мы использовали долгосрочную модель с повторными замерами, чтобы сравнить результаты участников программы по получению ПМСП на протяжении 18 месяцев до внедрения ПСЛ (с 1 октября 2014 года по 31 марта 2016 года) (n=716) с результатами для участников программы по получению ПМСП в течение 18 месяцев работы ПСЛ (с 1 апреля 2016 года по 30 сентября 2017 года) (n=2870).</a:t>
            </a:r>
            <a:endParaRPr dirty="0">
              <a:latin typeface="+mj-lt"/>
              <a:cs typeface="Arial" panose="020B0604020202020204" pitchFamily="34" charset="0"/>
            </a:endParaRPr>
          </a:p>
          <a:p>
            <a:pPr marL="171450" lvl="0" indent="-95250" algn="l" rtl="0">
              <a:spcBef>
                <a:spcPts val="0"/>
              </a:spcBef>
              <a:spcAft>
                <a:spcPts val="0"/>
              </a:spcAft>
              <a:buClr>
                <a:schemeClr val="dk1"/>
              </a:buClr>
              <a:buSzPts val="1200"/>
              <a:buFont typeface="Calibri"/>
              <a:buNone/>
            </a:pPr>
            <a:endParaRPr b="1" i="0" dirty="0">
              <a:solidFill>
                <a:srgbClr val="000000"/>
              </a:solidFill>
              <a:latin typeface="+mj-lt"/>
              <a:cs typeface="Arial" panose="020B0604020202020204" pitchFamily="34" charset="0"/>
            </a:endParaRPr>
          </a:p>
          <a:p>
            <a:pPr marL="0" lvl="0" indent="0" algn="l" rtl="0">
              <a:spcBef>
                <a:spcPts val="0"/>
              </a:spcBef>
              <a:spcAft>
                <a:spcPts val="0"/>
              </a:spcAft>
              <a:buClr>
                <a:srgbClr val="000000"/>
              </a:buClr>
              <a:buSzPts val="1200"/>
              <a:buFont typeface="Roboto Condensed"/>
              <a:buNone/>
            </a:pPr>
            <a:r>
              <a:rPr lang="ru-RU" b="1" i="0" u="none" baseline="0">
                <a:solidFill>
                  <a:srgbClr val="000000"/>
                </a:solidFill>
                <a:latin typeface="+mj-lt"/>
                <a:cs typeface="Arial" panose="020B0604020202020204" pitchFamily="34" charset="0"/>
              </a:rPr>
              <a:t>РЕЗУЛЬТАТЫ</a:t>
            </a:r>
          </a:p>
          <a:p>
            <a:pPr marL="0" lvl="0" indent="0" algn="l" rtl="0">
              <a:spcBef>
                <a:spcPts val="0"/>
              </a:spcBef>
              <a:spcAft>
                <a:spcPts val="0"/>
              </a:spcAft>
              <a:buClr>
                <a:srgbClr val="000000"/>
              </a:buClr>
              <a:buSzPts val="1200"/>
              <a:buFont typeface="Roboto Condensed"/>
              <a:buNone/>
            </a:pPr>
            <a:r>
              <a:rPr lang="ru-RU" b="0" i="0" u="none" baseline="0">
                <a:solidFill>
                  <a:srgbClr val="000000"/>
                </a:solidFill>
                <a:latin typeface="+mj-lt"/>
                <a:cs typeface="Arial" panose="020B0604020202020204" pitchFamily="34" charset="0"/>
              </a:rPr>
              <a:t>56% участников программы с РНК-позитивным ВГС были ВИЧ-положительными, 46% — чернокожими, 35% — латиноамериканцами, 22% — цисгендерными женщинами и 4% — трансгендерами людьми. По сравнению с пациентами, не участвовавшими в ПСЛ, значительно более высокая доля участников ПСЛ знала свой статус ВГС (77% в сравнении с 60%, р&lt;0,0001). Распространенность ВГС была высокой в обеих группах:  18% в экспериментальной группе и 25% в группе сравнения. При этом, распространенность среди населения в целом составляет 1,4%. Среди тех, кто знал свой статус, 43% в экспериментальной группе проходили курс лечения по сравнению с 16% в группе сравнения (р&lt;0,0001). Среди тех, кто проходил курс лечения, 90% группы ПСЛ достигли устойчивого вирусологического подавления по сравнению с 67% в группе сравнения (р&lt;0,05).</a:t>
            </a:r>
            <a:endParaRPr dirty="0">
              <a:latin typeface="+mj-lt"/>
              <a:cs typeface="Arial" panose="020B0604020202020204" pitchFamily="34" charset="0"/>
            </a:endParaRPr>
          </a:p>
          <a:p>
            <a:pPr marL="0" lvl="0" indent="0" algn="l" rtl="0">
              <a:spcBef>
                <a:spcPts val="0"/>
              </a:spcBef>
              <a:spcAft>
                <a:spcPts val="0"/>
              </a:spcAft>
              <a:buClr>
                <a:srgbClr val="000000"/>
              </a:buClr>
              <a:buSzPts val="1200"/>
              <a:buFont typeface="Roboto Condensed"/>
              <a:buNone/>
            </a:pPr>
            <a:r>
              <a:rPr lang="ru-RU" i="0">
                <a:solidFill>
                  <a:srgbClr val="000000"/>
                </a:solidFill>
                <a:latin typeface="+mj-lt"/>
                <a:cs typeface="Arial" panose="020B0604020202020204" pitchFamily="34" charset="0"/>
              </a:rPr>
              <a:t/>
            </a:r>
            <a:br>
              <a:rPr lang="ru-RU" i="0">
                <a:solidFill>
                  <a:srgbClr val="000000"/>
                </a:solidFill>
                <a:latin typeface="+mj-lt"/>
                <a:cs typeface="Arial" panose="020B0604020202020204" pitchFamily="34" charset="0"/>
              </a:rPr>
            </a:br>
            <a:r>
              <a:rPr lang="ru-RU" b="1" i="0" u="none" baseline="0">
                <a:solidFill>
                  <a:srgbClr val="000000"/>
                </a:solidFill>
                <a:latin typeface="+mj-lt"/>
                <a:cs typeface="Arial" panose="020B0604020202020204" pitchFamily="34" charset="0"/>
              </a:rPr>
              <a:t>ВЫВОДЫ</a:t>
            </a:r>
          </a:p>
          <a:p>
            <a:pPr marL="0" lvl="0" indent="0" algn="l" rtl="0">
              <a:spcBef>
                <a:spcPts val="0"/>
              </a:spcBef>
              <a:spcAft>
                <a:spcPts val="0"/>
              </a:spcAft>
              <a:buClr>
                <a:srgbClr val="000000"/>
              </a:buClr>
              <a:buSzPts val="1200"/>
              <a:buFont typeface="Roboto Condensed"/>
              <a:buNone/>
            </a:pPr>
            <a:r>
              <a:rPr lang="ru-RU" b="0" i="0" u="none" baseline="0">
                <a:solidFill>
                  <a:srgbClr val="000000"/>
                </a:solidFill>
                <a:latin typeface="+mj-lt"/>
                <a:cs typeface="Arial" panose="020B0604020202020204" pitchFamily="34" charset="0"/>
              </a:rPr>
              <a:t>Внедрение ПСЛ позволило достичь значительного улучшения результатов лечения ВГС на каждом этапе каскада лечения популяции с чрезвычайно высокой распространенностью инфекции ВГС, которой приходится сталкиваться с многочисленными препятствиями на пути к успешному лечению ВГС. Результаты исследования показали, что комплексные, многопрофильные методы воздействия, подобные ПСЛ, реализуемые на уровне общин, позволяют добиться улучшения уровня вовлеченности и исхода для социально незащищенных групп населения.</a:t>
            </a:r>
            <a:endParaRPr dirty="0">
              <a:latin typeface="+mj-lt"/>
              <a:cs typeface="Arial" panose="020B0604020202020204" pitchFamily="34" charset="0"/>
            </a:endParaRPr>
          </a:p>
          <a:p>
            <a:pPr marL="0" lvl="0" indent="0" algn="l" rtl="0">
              <a:spcBef>
                <a:spcPts val="0"/>
              </a:spcBef>
              <a:spcAft>
                <a:spcPts val="0"/>
              </a:spcAft>
              <a:buNone/>
            </a:pPr>
            <a:r>
              <a:rPr lang="ru-RU">
                <a:latin typeface="+mj-lt"/>
                <a:cs typeface="Arial" panose="020B0604020202020204" pitchFamily="34" charset="0"/>
              </a:rPr>
              <a:t/>
            </a:r>
            <a:br>
              <a:rPr lang="ru-RU">
                <a:latin typeface="+mj-lt"/>
                <a:cs typeface="Arial" panose="020B0604020202020204" pitchFamily="34" charset="0"/>
              </a:rPr>
            </a:br>
            <a:endParaRPr b="1" i="0" dirty="0">
              <a:solidFill>
                <a:srgbClr val="333333"/>
              </a:solidFill>
              <a:latin typeface="+mj-lt"/>
              <a:cs typeface="Arial" panose="020B0604020202020204" pitchFamily="34" charset="0"/>
            </a:endParaRPr>
          </a:p>
          <a:p>
            <a:pPr marL="0" lvl="0" indent="0" algn="l" rtl="0">
              <a:spcBef>
                <a:spcPts val="0"/>
              </a:spcBef>
              <a:spcAft>
                <a:spcPts val="0"/>
              </a:spcAft>
              <a:buClr>
                <a:srgbClr val="333333"/>
              </a:buClr>
              <a:buSzPts val="1200"/>
              <a:buFont typeface="Arial"/>
              <a:buNone/>
            </a:pPr>
            <a:r>
              <a:rPr lang="ru-RU" b="0" i="0" u="none" baseline="0">
                <a:solidFill>
                  <a:srgbClr val="333333"/>
                </a:solidFill>
                <a:latin typeface="+mj-lt"/>
                <a:cs typeface="Arial" panose="020B0604020202020204" pitchFamily="34" charset="0"/>
              </a:rPr>
              <a:t>Меган Урри: </a:t>
            </a:r>
            <a:r>
              <a:rPr lang="ru-RU" b="1" i="0" u="none" baseline="0">
                <a:solidFill>
                  <a:srgbClr val="333333"/>
                </a:solidFill>
                <a:latin typeface="+mj-lt"/>
                <a:cs typeface="Arial" panose="020B0604020202020204" pitchFamily="34" charset="0"/>
              </a:rPr>
              <a:t>Препятствия на пути к лечению гепатита С, с которыми сталкиваются люди, живущие с ВИЧ/коинфекцией ВГС в эпоху до и после появления противовирусных препаратов прямого действия (ПППД) </a:t>
            </a:r>
            <a:endParaRPr dirty="0">
              <a:latin typeface="+mj-lt"/>
              <a:cs typeface="Arial" panose="020B0604020202020204" pitchFamily="34" charset="0"/>
            </a:endParaRPr>
          </a:p>
          <a:p>
            <a:pPr marL="0" lvl="0" indent="0" algn="l" rtl="0">
              <a:spcBef>
                <a:spcPts val="0"/>
              </a:spcBef>
              <a:spcAft>
                <a:spcPts val="0"/>
              </a:spcAft>
              <a:buNone/>
            </a:pPr>
            <a:endParaRPr dirty="0">
              <a:latin typeface="+mj-lt"/>
              <a:cs typeface="Arial" panose="020B0604020202020204" pitchFamily="34" charset="0"/>
            </a:endParaRPr>
          </a:p>
          <a:p>
            <a:pPr marL="0" lvl="0" indent="0" algn="l" rtl="0">
              <a:spcBef>
                <a:spcPts val="0"/>
              </a:spcBef>
              <a:spcAft>
                <a:spcPts val="0"/>
              </a:spcAft>
              <a:buNone/>
            </a:pPr>
            <a:r>
              <a:rPr lang="ru-RU" b="0" i="0" u="none" baseline="0">
                <a:solidFill>
                  <a:srgbClr val="000000"/>
                </a:solidFill>
                <a:latin typeface="+mj-lt"/>
                <a:cs typeface="Arial" panose="020B0604020202020204" pitchFamily="34" charset="0"/>
              </a:rPr>
              <a:t>- Раньше при лечении вируса гепатита С (ВГС) применялись препараты на основе интерферона, обладающие низким показателем эффективности излечения, однако теперь применяются более эффективные схемы лечения на базе противовирусных препаратов прямого действия (ПППД). Тем не менее, группы населения, инфицированные ВИЧ/ВГС, по-прежнему сталкиваются с барьерами, ограничивающими доступ к лечению. Мы постарались лучше понять эти барьеры, возникающие между пациентами и провайдерами услуг в эпоху ПППД, в нашем научном городском медицинском центре, проведя исследование с использованием смешанных методов CHANGE (предложение по излечению ВГС и повышение вовлечения людей, живущих с ВИЧ, в программы лечения). На момент начала исследования из 1 948 пациентов, живущих с ВИЧ, 61 пациент имел хроническую активную форму инфекции ВГС, которую до этого не лечили.</a:t>
            </a:r>
            <a:r>
              <a:rPr lang="ru-RU" i="0">
                <a:solidFill>
                  <a:srgbClr val="000000"/>
                </a:solidFill>
                <a:latin typeface="+mj-lt"/>
                <a:cs typeface="Arial" panose="020B0604020202020204" pitchFamily="34" charset="0"/>
              </a:rPr>
              <a:t/>
            </a:r>
            <a:br>
              <a:rPr lang="ru-RU" i="0">
                <a:solidFill>
                  <a:srgbClr val="000000"/>
                </a:solidFill>
                <a:latin typeface="+mj-lt"/>
                <a:cs typeface="Arial" panose="020B0604020202020204" pitchFamily="34" charset="0"/>
              </a:rPr>
            </a:br>
            <a:r>
              <a:rPr lang="ru-RU" i="0">
                <a:solidFill>
                  <a:srgbClr val="000000"/>
                </a:solidFill>
                <a:latin typeface="+mj-lt"/>
                <a:cs typeface="Arial" panose="020B0604020202020204" pitchFamily="34" charset="0"/>
              </a:rPr>
              <a:t/>
            </a:r>
            <a:br>
              <a:rPr lang="ru-RU" i="0">
                <a:solidFill>
                  <a:srgbClr val="000000"/>
                </a:solidFill>
                <a:latin typeface="+mj-lt"/>
                <a:cs typeface="Arial" panose="020B0604020202020204" pitchFamily="34" charset="0"/>
              </a:rPr>
            </a:br>
            <a:r>
              <a:rPr lang="ru-RU" b="1" i="0" u="none" baseline="0">
                <a:solidFill>
                  <a:srgbClr val="000000"/>
                </a:solidFill>
                <a:latin typeface="+mj-lt"/>
                <a:cs typeface="Arial" panose="020B0604020202020204" pitchFamily="34" charset="0"/>
              </a:rPr>
              <a:t>- </a:t>
            </a:r>
            <a:r>
              <a:rPr lang="ru-RU" b="0" i="0" u="none" baseline="0">
                <a:solidFill>
                  <a:srgbClr val="000000"/>
                </a:solidFill>
                <a:latin typeface="+mj-lt"/>
                <a:cs typeface="Arial" panose="020B0604020202020204" pitchFamily="34" charset="0"/>
              </a:rPr>
              <a:t>В рамках более широкой исследовательской деятельности мы провели и тематически проанализировали 21 углубленное интервью с людьми, живущими с ВИЧ и нелеченным ВГС, а также с их провайдерами услуг. Была также проведена организационная оценка. Мы сравнили новые темы с ранее собранными данными сайтов за 2013 год, включая 26 углубленных интервью с провайдерами услуг и пациентами со смешанной инфекцией. </a:t>
            </a:r>
            <a:endParaRPr dirty="0">
              <a:latin typeface="+mj-lt"/>
              <a:cs typeface="Arial" panose="020B0604020202020204" pitchFamily="34" charset="0"/>
            </a:endParaRPr>
          </a:p>
          <a:p>
            <a:pPr marL="0" lvl="0" indent="0" algn="l" rtl="0">
              <a:spcBef>
                <a:spcPts val="0"/>
              </a:spcBef>
              <a:spcAft>
                <a:spcPts val="0"/>
              </a:spcAft>
              <a:buNone/>
            </a:pPr>
            <a:r>
              <a:rPr lang="ru-RU" i="0">
                <a:solidFill>
                  <a:srgbClr val="000000"/>
                </a:solidFill>
                <a:latin typeface="+mj-lt"/>
                <a:cs typeface="Arial" panose="020B0604020202020204" pitchFamily="34" charset="0"/>
              </a:rPr>
              <a:t/>
            </a:r>
            <a:br>
              <a:rPr lang="ru-RU" i="0">
                <a:solidFill>
                  <a:srgbClr val="000000"/>
                </a:solidFill>
                <a:latin typeface="+mj-lt"/>
                <a:cs typeface="Arial" panose="020B0604020202020204" pitchFamily="34" charset="0"/>
              </a:rPr>
            </a:br>
            <a:r>
              <a:rPr lang="ru-RU" b="1" i="0" u="none" baseline="0">
                <a:solidFill>
                  <a:srgbClr val="000000"/>
                </a:solidFill>
                <a:latin typeface="+mj-lt"/>
                <a:cs typeface="Arial" panose="020B0604020202020204" pitchFamily="34" charset="0"/>
              </a:rPr>
              <a:t>РЕЗУЛЬТАТЫ</a:t>
            </a:r>
          </a:p>
          <a:p>
            <a:pPr marL="0" lvl="0" indent="0" algn="l" rtl="0">
              <a:spcBef>
                <a:spcPts val="0"/>
              </a:spcBef>
              <a:spcAft>
                <a:spcPts val="0"/>
              </a:spcAft>
              <a:buNone/>
            </a:pPr>
            <a:r>
              <a:rPr lang="ru-RU" b="0" i="0" u="none" baseline="0">
                <a:solidFill>
                  <a:srgbClr val="000000"/>
                </a:solidFill>
                <a:latin typeface="+mj-lt"/>
                <a:cs typeface="Arial" panose="020B0604020202020204" pitchFamily="34" charset="0"/>
              </a:rPr>
              <a:t>Многие барьеры, существовавшие до выпуска ПППД, продолжают влиять на доступность лечения. Они включают употребление наркотиков, нестабильность жилищного положения, тюремное заключение, отсутствие социальной поддержки на протяжении всей терапии и сопутствующие заболевания, лечению которых отдается приоритет в отличие от ВГС.</a:t>
            </a:r>
            <a:r>
              <a:rPr lang="ru-RU" i="0">
                <a:solidFill>
                  <a:srgbClr val="000000"/>
                </a:solidFill>
                <a:latin typeface="+mj-lt"/>
                <a:cs typeface="Arial" panose="020B0604020202020204" pitchFamily="34" charset="0"/>
              </a:rPr>
              <a:t/>
            </a:r>
            <a:br>
              <a:rPr lang="ru-RU" i="0">
                <a:solidFill>
                  <a:srgbClr val="000000"/>
                </a:solidFill>
                <a:latin typeface="+mj-lt"/>
                <a:cs typeface="Arial" panose="020B0604020202020204" pitchFamily="34" charset="0"/>
              </a:rPr>
            </a:br>
            <a:endParaRPr i="0" dirty="0">
              <a:solidFill>
                <a:srgbClr val="000000"/>
              </a:solidFill>
              <a:latin typeface="+mj-lt"/>
              <a:cs typeface="Arial" panose="020B0604020202020204" pitchFamily="34" charset="0"/>
            </a:endParaRPr>
          </a:p>
          <a:p>
            <a:pPr marL="0" lvl="0" indent="0" algn="l" rtl="0">
              <a:spcBef>
                <a:spcPts val="0"/>
              </a:spcBef>
              <a:spcAft>
                <a:spcPts val="0"/>
              </a:spcAft>
              <a:buNone/>
            </a:pPr>
            <a:r>
              <a:rPr lang="ru-RU" b="0" i="0" u="none" baseline="0">
                <a:solidFill>
                  <a:srgbClr val="000000"/>
                </a:solidFill>
                <a:latin typeface="+mj-lt"/>
                <a:cs typeface="Arial" panose="020B0604020202020204" pitchFamily="34" charset="0"/>
              </a:rPr>
              <a:t>Системные барьеры также присутствуют в обоих поколениях схем лечения ВГС, включая обременительные условия страховых договоров и необходимость утверждения лечения страховой компанией. Нерешительность провайдеров назначать препараты людям с нестабильной ВИЧ-инфекцией и/или трудные психосоциальные потребности, возникающие из-за непомерно высокой стоимости ПППД и сложной процедуры повторного получения рецептов, также оказались новым препятствием на пути к лечению. На сегодняшний день схемы лечения и излечения ВГС стали более широко известны, чем в 2013 году. Развитие врачей-инфекционистов, а не гепатологов, в роли провайдеров лечения против ВГС также показывает большое различие между этими двумя временными точками.</a:t>
            </a:r>
            <a:r>
              <a:rPr lang="ru-RU" i="0">
                <a:solidFill>
                  <a:srgbClr val="000000"/>
                </a:solidFill>
                <a:latin typeface="+mj-lt"/>
                <a:cs typeface="Arial" panose="020B0604020202020204" pitchFamily="34" charset="0"/>
              </a:rPr>
              <a:t/>
            </a:r>
            <a:br>
              <a:rPr lang="ru-RU" i="0">
                <a:solidFill>
                  <a:srgbClr val="000000"/>
                </a:solidFill>
                <a:latin typeface="+mj-lt"/>
                <a:cs typeface="Arial" panose="020B0604020202020204" pitchFamily="34" charset="0"/>
              </a:rPr>
            </a:br>
            <a:endParaRPr i="0" dirty="0">
              <a:solidFill>
                <a:srgbClr val="000000"/>
              </a:solidFill>
              <a:latin typeface="+mj-lt"/>
              <a:cs typeface="Arial" panose="020B0604020202020204" pitchFamily="34" charset="0"/>
            </a:endParaRPr>
          </a:p>
          <a:p>
            <a:pPr marL="0" lvl="0" indent="0" algn="l" rtl="0">
              <a:spcBef>
                <a:spcPts val="0"/>
              </a:spcBef>
              <a:spcAft>
                <a:spcPts val="0"/>
              </a:spcAft>
              <a:buNone/>
            </a:pPr>
            <a:r>
              <a:rPr lang="ru-RU" b="1" i="0" u="none" baseline="0">
                <a:solidFill>
                  <a:srgbClr val="000000"/>
                </a:solidFill>
                <a:latin typeface="+mj-lt"/>
                <a:cs typeface="Arial" panose="020B0604020202020204" pitchFamily="34" charset="0"/>
              </a:rPr>
              <a:t>ВЫВОДЫ</a:t>
            </a:r>
          </a:p>
          <a:p>
            <a:pPr marL="0" lvl="0" indent="0" algn="l" rtl="0">
              <a:spcBef>
                <a:spcPts val="0"/>
              </a:spcBef>
              <a:spcAft>
                <a:spcPts val="0"/>
              </a:spcAft>
              <a:buNone/>
            </a:pPr>
            <a:r>
              <a:rPr lang="ru-RU" b="0" i="0" u="none" baseline="0">
                <a:solidFill>
                  <a:srgbClr val="000000"/>
                </a:solidFill>
                <a:latin typeface="+mj-lt"/>
                <a:cs typeface="Arial" panose="020B0604020202020204" pitchFamily="34" charset="0"/>
              </a:rPr>
              <a:t>Несмотря на легкость лечения и излечения с помощью ПППД, многопрофильное ведение пациентов и медицинская помощь в области поведенческого здоровья по-прежнему имеют важное значение для успешного лечения людей со смешанной инфекцией ВИЧ/ВГС. Эти результаты также демонстрируют успешную де-специализацию лечения ВГС.</a:t>
            </a:r>
            <a:endParaRPr dirty="0">
              <a:latin typeface="+mj-lt"/>
              <a:cs typeface="Arial" panose="020B0604020202020204" pitchFamily="34" charset="0"/>
            </a:endParaRPr>
          </a:p>
          <a:p>
            <a:pPr marL="0" lvl="0" indent="0" algn="l" rtl="0">
              <a:spcBef>
                <a:spcPts val="0"/>
              </a:spcBef>
              <a:spcAft>
                <a:spcPts val="0"/>
              </a:spcAft>
              <a:buNone/>
            </a:pPr>
            <a:r>
              <a:rPr lang="ru-RU">
                <a:latin typeface="+mj-lt"/>
                <a:cs typeface="Arial" panose="020B0604020202020204" pitchFamily="34" charset="0"/>
              </a:rPr>
              <a:t/>
            </a:r>
            <a:br>
              <a:rPr lang="ru-RU">
                <a:latin typeface="+mj-lt"/>
                <a:cs typeface="Arial" panose="020B0604020202020204" pitchFamily="34" charset="0"/>
              </a:rPr>
            </a:br>
            <a:endParaRPr dirty="0">
              <a:latin typeface="+mj-lt"/>
              <a:cs typeface="Arial" panose="020B0604020202020204" pitchFamily="34" charset="0"/>
            </a:endParaRPr>
          </a:p>
        </p:txBody>
      </p:sp>
      <p:sp>
        <p:nvSpPr>
          <p:cNvPr id="139" name="Google Shape;13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a:t>8</a:t>
            </a:fld>
            <a:endParaRPr/>
          </a:p>
        </p:txBody>
      </p:sp>
    </p:spTree>
    <p:extLst>
      <p:ext uri="{BB962C8B-B14F-4D97-AF65-F5344CB8AC3E}">
        <p14:creationId xmlns:p14="http://schemas.microsoft.com/office/powerpoint/2010/main" val="114199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b="1" i="0" u="none" baseline="0">
                <a:solidFill>
                  <a:srgbClr val="333333"/>
                </a:solidFill>
              </a:rPr>
              <a:t>Коммерческий секс как источник распространения ВИЧ и роста числа инфекций, передающихся половым путем, в условиях опиоидной эпидемии</a:t>
            </a:r>
            <a:endParaRPr lang="ru-RU" noProof="0" dirty="0"/>
          </a:p>
          <a:p>
            <a:pPr marL="0" lvl="0" indent="0" algn="l" rtl="0">
              <a:spcBef>
                <a:spcPts val="0"/>
              </a:spcBef>
              <a:spcAft>
                <a:spcPts val="0"/>
              </a:spcAft>
              <a:buClr>
                <a:srgbClr val="333333"/>
              </a:buClr>
              <a:buSzPts val="1200"/>
              <a:buFont typeface="Arial"/>
              <a:buNone/>
            </a:pPr>
            <a:r>
              <a:rPr lang="ru-RU" b="0" i="0" u="none" baseline="0">
                <a:solidFill>
                  <a:srgbClr val="333333"/>
                </a:solidFill>
              </a:rPr>
              <a:t>Мэтью Эллис</a:t>
            </a:r>
          </a:p>
          <a:p>
            <a:pPr marL="0" lvl="0" indent="0" algn="l" rtl="0">
              <a:spcBef>
                <a:spcPts val="0"/>
              </a:spcBef>
              <a:spcAft>
                <a:spcPts val="0"/>
              </a:spcAft>
              <a:buClr>
                <a:srgbClr val="333333"/>
              </a:buClr>
              <a:buSzPts val="1200"/>
              <a:buFont typeface="Arial"/>
              <a:buNone/>
            </a:pPr>
            <a:endParaRPr lang="ru-RU" noProof="0" dirty="0"/>
          </a:p>
          <a:p>
            <a:pPr marL="0" lvl="0" indent="0" algn="l" rtl="0">
              <a:spcBef>
                <a:spcPts val="0"/>
              </a:spcBef>
              <a:spcAft>
                <a:spcPts val="0"/>
              </a:spcAft>
              <a:buNone/>
            </a:pPr>
            <a:r>
              <a:rPr lang="ru-RU" b="1" i="0" u="none" baseline="0">
                <a:solidFill>
                  <a:srgbClr val="000000"/>
                </a:solidFill>
              </a:rPr>
              <a:t>ОБЩИЕ СВЕДЕНИЯ:</a:t>
            </a:r>
          </a:p>
          <a:p>
            <a:pPr marL="0" lvl="0" indent="0" algn="l" rtl="0">
              <a:spcBef>
                <a:spcPts val="0"/>
              </a:spcBef>
              <a:spcAft>
                <a:spcPts val="0"/>
              </a:spcAft>
              <a:buNone/>
            </a:pPr>
            <a:r>
              <a:rPr lang="ru-RU" b="0" i="0" u="none" baseline="0">
                <a:solidFill>
                  <a:srgbClr val="000000"/>
                </a:solidFill>
              </a:rPr>
              <a:t>В последнее время в Соединенных Штатах наблюдается рост заражений сочетаниями ВИЧ и инфекций, передаваемых половым путем (ИППП), а также расстройств, связанных с употреблением опиоидов. Обсуждение связи ВИЧ/ИППП с опиоидной эпидемией обычно вращается вокруг употребления инъекционных наркотиков и совместного использования шприцов. Однако существуют и другие пути заражения, связанные с употреблением наркотиков, в частности обмен орального, анального или вагинального секса на наркотики (т. е. коммерческий секс). Целью данного исследования было изучить распространенность коммерческого секса и связанных с ним факторов на основании выборки из хронических потребителей опиоидов.</a:t>
            </a:r>
            <a:r>
              <a:rPr lang="ru-RU" i="0">
                <a:solidFill>
                  <a:srgbClr val="000000"/>
                </a:solidFill>
              </a:rPr>
              <a:t/>
            </a:r>
            <a:br>
              <a:rPr lang="ru-RU" i="0">
                <a:solidFill>
                  <a:srgbClr val="000000"/>
                </a:solidFill>
              </a:rPr>
            </a:br>
            <a:endParaRPr lang="ru-RU" i="0" noProof="0" dirty="0">
              <a:solidFill>
                <a:srgbClr val="000000"/>
              </a:solidFill>
            </a:endParaRPr>
          </a:p>
          <a:p>
            <a:pPr marL="0" lvl="0" indent="0" algn="l" rtl="0">
              <a:spcBef>
                <a:spcPts val="0"/>
              </a:spcBef>
              <a:spcAft>
                <a:spcPts val="0"/>
              </a:spcAft>
              <a:buNone/>
            </a:pPr>
            <a:r>
              <a:rPr lang="ru-RU" b="1" i="0" u="none" baseline="0">
                <a:solidFill>
                  <a:srgbClr val="000000"/>
                </a:solidFill>
              </a:rPr>
              <a:t>МЕТОДЫ</a:t>
            </a:r>
          </a:p>
          <a:p>
            <a:pPr marL="0" lvl="0" indent="0" algn="l" rtl="0">
              <a:spcBef>
                <a:spcPts val="0"/>
              </a:spcBef>
              <a:spcAft>
                <a:spcPts val="0"/>
              </a:spcAft>
              <a:buNone/>
            </a:pPr>
            <a:r>
              <a:rPr lang="ru-RU" b="0" i="0" u="none" baseline="0">
                <a:solidFill>
                  <a:srgbClr val="000000"/>
                </a:solidFill>
              </a:rPr>
              <a:t>Лица, поступившие в один из 91 лечебных центров по всей территории Соединенных Штатов из-за расстройства, связанного с употреблением опиоидов (N=1 594) в 2018-2019 годах, были опрошены с учетом социально-демографических переменных, особенностей употребления опиоидов, продажи сексуальных услуг (например, орального, анального или вагинального секса) в обмен на наркотики и анамнеза диагностики/лечения ВИЧ/ИППП.</a:t>
            </a:r>
            <a:r>
              <a:rPr lang="ru-RU" i="0">
                <a:solidFill>
                  <a:srgbClr val="000000"/>
                </a:solidFill>
              </a:rPr>
              <a:t/>
            </a:r>
            <a:br>
              <a:rPr lang="ru-RU" i="0">
                <a:solidFill>
                  <a:srgbClr val="000000"/>
                </a:solidFill>
              </a:rPr>
            </a:br>
            <a:endParaRPr lang="ru-RU" i="0" noProof="0" dirty="0">
              <a:solidFill>
                <a:srgbClr val="000000"/>
              </a:solidFill>
            </a:endParaRPr>
          </a:p>
          <a:p>
            <a:pPr marL="0" lvl="0" indent="0" algn="l" rtl="0">
              <a:spcBef>
                <a:spcPts val="0"/>
              </a:spcBef>
              <a:spcAft>
                <a:spcPts val="0"/>
              </a:spcAft>
              <a:buNone/>
            </a:pPr>
            <a:r>
              <a:rPr lang="ru-RU" b="1" i="0" u="none" baseline="0">
                <a:solidFill>
                  <a:srgbClr val="000000"/>
                </a:solidFill>
              </a:rPr>
              <a:t>РЕЗУЛЬТАТЫ</a:t>
            </a:r>
          </a:p>
          <a:p>
            <a:pPr marL="0" lvl="0" indent="0" algn="l" rtl="0">
              <a:spcBef>
                <a:spcPts val="0"/>
              </a:spcBef>
              <a:spcAft>
                <a:spcPts val="0"/>
              </a:spcAft>
              <a:buNone/>
            </a:pPr>
            <a:r>
              <a:rPr lang="ru-RU" b="0" i="0" u="none" baseline="0">
                <a:solidFill>
                  <a:srgbClr val="000000"/>
                </a:solidFill>
              </a:rPr>
              <a:t>Коммерческий секс был подтвержден со стороны 24,0% обратившихся за лечением потребителей опиоидов. Сексуальные меньшинства имели исключительно высокие показатели по сравнению с гетеросексуальными людьми (56,0% в сравнении с 18,8%, р&lt;0,001), как и женщины по сравнению с мужчинами (41,7% в сравнении с 13,5%, р&lt;0,001), и потребители инъекционных опиоидов по сравнению с потребителями неинъекционных (31,8% в сравнении с 18,1%, р&lt;0,001). Что касается анамнеза ВИЧ/ИППП, то лица, продававшие секс за наркотики, с гораздо большей вероятностью имели диагноз ВИЧ, чем те, кто не делал этого (3,7% в сравнении с 1,3%, р=0,002). Кроме того, коммерческий секс был связан с большей распространенностью по крайней мере одной ИППП (59,7% в сравнении с 27,6%), сифилиса (16,1% в сравнении с 1,8%), генитального герпеса (24,2% в сравнении с 5,3%), хламидии (30,1% в сравнении с 11,9%) и гонореи (32,3% в сравнении с 11,4%).</a:t>
            </a:r>
            <a:r>
              <a:rPr lang="ru-RU" i="0">
                <a:solidFill>
                  <a:srgbClr val="000000"/>
                </a:solidFill>
              </a:rPr>
              <a:t/>
            </a:r>
            <a:br>
              <a:rPr lang="ru-RU" i="0">
                <a:solidFill>
                  <a:srgbClr val="000000"/>
                </a:solidFill>
              </a:rPr>
            </a:br>
            <a:endParaRPr lang="ru-RU" i="0" noProof="0" dirty="0">
              <a:solidFill>
                <a:srgbClr val="000000"/>
              </a:solidFill>
            </a:endParaRPr>
          </a:p>
          <a:p>
            <a:pPr marL="0" lvl="0" indent="0" algn="l" rtl="0">
              <a:spcBef>
                <a:spcPts val="0"/>
              </a:spcBef>
              <a:spcAft>
                <a:spcPts val="0"/>
              </a:spcAft>
              <a:buNone/>
            </a:pPr>
            <a:r>
              <a:rPr lang="ru-RU" b="1" i="0" u="none" baseline="0">
                <a:solidFill>
                  <a:srgbClr val="000000"/>
                </a:solidFill>
              </a:rPr>
              <a:t>ВЫВОДЫ</a:t>
            </a:r>
          </a:p>
          <a:p>
            <a:pPr marL="0" lvl="0" indent="0" algn="l" rtl="0">
              <a:spcBef>
                <a:spcPts val="0"/>
              </a:spcBef>
              <a:spcAft>
                <a:spcPts val="0"/>
              </a:spcAft>
              <a:buNone/>
            </a:pPr>
            <a:r>
              <a:rPr lang="ru-RU" b="0" i="0" u="none" baseline="0">
                <a:solidFill>
                  <a:srgbClr val="000000"/>
                </a:solidFill>
              </a:rPr>
              <a:t>Продажа секса за наркотики получила подтверждение значительной части хронических потребителей опиоидов и связана с более высокими показателями ВИЧ/ИППП, особенно сифилиса. Хотя коммерческий секс встречался чаще среди женщин и потребителей инъекционных опиоидов, наиболее удивительной стала распространенность такого поведения среди сексуальных меньшинств. Потребители опиоидов, в частности сексуальные меньшинства, должны принимать более активное участие в коррекционных и профилактических программах, направленных на смягчение потенциальных инфекций, полученных в результате коммерческого секса.</a:t>
            </a:r>
            <a:endParaRPr lang="ru-RU" noProof="0" dirty="0"/>
          </a:p>
          <a:p>
            <a:pPr marL="0" lvl="0" indent="0" algn="l" rtl="0">
              <a:spcBef>
                <a:spcPts val="0"/>
              </a:spcBef>
              <a:spcAft>
                <a:spcPts val="0"/>
              </a:spcAft>
              <a:buNone/>
            </a:pPr>
            <a:r>
              <a:rPr lang="ru-RU"/>
              <a:t/>
            </a:r>
            <a:br>
              <a:rPr lang="ru-RU"/>
            </a:br>
            <a:r>
              <a:rPr lang="ru-RU" b="0" i="0" u="none" baseline="0"/>
              <a:t>-------------------------------</a:t>
            </a:r>
          </a:p>
          <a:p>
            <a:pPr marL="0" lvl="0" indent="0" algn="l" rtl="0">
              <a:spcBef>
                <a:spcPts val="0"/>
              </a:spcBef>
              <a:spcAft>
                <a:spcPts val="0"/>
              </a:spcAft>
              <a:buNone/>
            </a:pPr>
            <a:r>
              <a:rPr lang="ru-RU" b="1" i="0" u="none" baseline="0">
                <a:solidFill>
                  <a:srgbClr val="333333"/>
                </a:solidFill>
              </a:rPr>
              <a:t>Стабильно высокие показатели инфекций, передающихся половым путем, в ходе исследования DISCOVER HIV PrEP, посвященного доконтактной профилактике и выявлению ВИЧ</a:t>
            </a:r>
            <a:endParaRPr lang="ru-RU" noProof="0" dirty="0"/>
          </a:p>
          <a:p>
            <a:pPr marL="0" lvl="0" indent="0" algn="l" rtl="0">
              <a:spcBef>
                <a:spcPts val="0"/>
              </a:spcBef>
              <a:spcAft>
                <a:spcPts val="0"/>
              </a:spcAft>
              <a:buClr>
                <a:srgbClr val="333333"/>
              </a:buClr>
              <a:buSzPts val="1200"/>
              <a:buFont typeface="Calibri"/>
              <a:buNone/>
            </a:pPr>
            <a:r>
              <a:rPr lang="ru-RU" b="0" i="0" u="none" baseline="0">
                <a:solidFill>
                  <a:srgbClr val="333333"/>
                </a:solidFill>
              </a:rPr>
              <a:t>Линда Горгос</a:t>
            </a:r>
            <a:endParaRPr lang="ru-RU" i="0" noProof="0" dirty="0">
              <a:solidFill>
                <a:srgbClr val="333333"/>
              </a:solidFill>
            </a:endParaRPr>
          </a:p>
          <a:p>
            <a:pPr marL="0" lvl="0" indent="0" algn="l" rtl="0">
              <a:spcBef>
                <a:spcPts val="0"/>
              </a:spcBef>
              <a:spcAft>
                <a:spcPts val="0"/>
              </a:spcAft>
              <a:buNone/>
            </a:pPr>
            <a:endParaRPr lang="ru-RU" b="1" i="0" noProof="0" dirty="0">
              <a:solidFill>
                <a:srgbClr val="000000"/>
              </a:solidFill>
            </a:endParaRPr>
          </a:p>
          <a:p>
            <a:pPr marL="0" lvl="0" indent="0" algn="l" rtl="0">
              <a:spcBef>
                <a:spcPts val="0"/>
              </a:spcBef>
              <a:spcAft>
                <a:spcPts val="0"/>
              </a:spcAft>
              <a:buNone/>
            </a:pPr>
            <a:r>
              <a:rPr lang="ru-RU" b="1" i="0" u="none" baseline="0">
                <a:solidFill>
                  <a:srgbClr val="000000"/>
                </a:solidFill>
              </a:rPr>
              <a:t>ОБЩИЕ СВЕДЕНИЯ:</a:t>
            </a:r>
          </a:p>
          <a:p>
            <a:pPr marL="0" lvl="0" indent="0" algn="l" rtl="0">
              <a:spcBef>
                <a:spcPts val="0"/>
              </a:spcBef>
              <a:spcAft>
                <a:spcPts val="0"/>
              </a:spcAft>
              <a:buNone/>
            </a:pPr>
            <a:r>
              <a:rPr lang="ru-RU" b="0" i="0" u="none" baseline="0">
                <a:solidFill>
                  <a:srgbClr val="000000"/>
                </a:solidFill>
              </a:rPr>
              <a:t>В исследовании DISCOVER комбинация эмтрицитабина и тенофовир алафенамида (F/TAF) имела не меньшую эффективность, чем комбинация эмтрицитабина и тенофовира дизопроксил фумарата (F/TDF), в рамках доконтактной профилактики ВИЧ среди мужчин, имеющих половые контакты с мужчинами, и у женщин-трансгендеров. В этом докладе мы сообщаем о результатах, достигнутых с ИППП, в течение 96 недель последующего врачебного наблюдения.</a:t>
            </a:r>
            <a:r>
              <a:rPr lang="ru-RU"/>
              <a:t/>
            </a:r>
            <a:br>
              <a:rPr lang="ru-RU"/>
            </a:br>
            <a:endParaRPr lang="ru-RU" noProof="0" dirty="0"/>
          </a:p>
          <a:p>
            <a:pPr marL="0" lvl="0" indent="0" algn="l" rtl="0">
              <a:spcBef>
                <a:spcPts val="0"/>
              </a:spcBef>
              <a:spcAft>
                <a:spcPts val="0"/>
              </a:spcAft>
              <a:buNone/>
            </a:pPr>
            <a:r>
              <a:rPr lang="ru-RU" b="1" i="0" u="none" baseline="0">
                <a:solidFill>
                  <a:srgbClr val="000000"/>
                </a:solidFill>
              </a:rPr>
              <a:t>МЕТОДЫ</a:t>
            </a:r>
          </a:p>
          <a:p>
            <a:pPr marL="0" lvl="0" indent="0" algn="l" rtl="0">
              <a:spcBef>
                <a:spcPts val="0"/>
              </a:spcBef>
              <a:spcAft>
                <a:spcPts val="0"/>
              </a:spcAft>
              <a:buNone/>
            </a:pPr>
            <a:r>
              <a:rPr lang="ru-RU" b="0" i="0" u="none" baseline="0">
                <a:solidFill>
                  <a:srgbClr val="000000"/>
                </a:solidFill>
              </a:rPr>
              <a:t>5 387 участников DISCOVER были рандомизированы в соотношении 1:1 и ежедневно принимали F/TAF или F/TDF слепым методом в рамках доконтактной профилактики. Участие в исследовании требовало документации риска заражения ВИЧ, определяемого наличием в анамнезе ректальных ИППП, сифилиса или сексуального поведения. Каждые 12 недель при скрининге проводилось тестирование на ИППП (гонорея, хламидии и сифилис), а пациент заполнял электронную анкету, посвященную сексуальному поведению и охватывающую предыдущие три месяца. Для статистического анализа категориальных переменных использовался тест Кохрана-Мантеля-Хензеля, а для сравнения распространения ВИЧ — пуассоновская модель.</a:t>
            </a:r>
            <a:r>
              <a:rPr lang="ru-RU"/>
              <a:t/>
            </a:r>
            <a:br>
              <a:rPr lang="ru-RU"/>
            </a:br>
            <a:endParaRPr lang="ru-RU" noProof="0" dirty="0"/>
          </a:p>
          <a:p>
            <a:pPr marL="0" lvl="0" indent="0" algn="l" rtl="0">
              <a:spcBef>
                <a:spcPts val="0"/>
              </a:spcBef>
              <a:spcAft>
                <a:spcPts val="0"/>
              </a:spcAft>
              <a:buNone/>
            </a:pPr>
            <a:r>
              <a:rPr lang="ru-RU" b="1" i="0" u="none" baseline="0">
                <a:solidFill>
                  <a:srgbClr val="000000"/>
                </a:solidFill>
              </a:rPr>
              <a:t>РЕЗУЛЬТАТЫ</a:t>
            </a:r>
          </a:p>
          <a:p>
            <a:pPr marL="0" lvl="0" indent="0" algn="l" rtl="0">
              <a:spcBef>
                <a:spcPts val="0"/>
              </a:spcBef>
              <a:spcAft>
                <a:spcPts val="0"/>
              </a:spcAft>
              <a:buNone/>
            </a:pPr>
            <a:r>
              <a:rPr lang="ru-RU" b="0" i="0" u="none" baseline="0">
                <a:solidFill>
                  <a:srgbClr val="000000"/>
                </a:solidFill>
              </a:rPr>
              <a:t>На момент включения в исследование 430 (16,1%) участников группы F/TAF и 421 (15,8%) участников группы T/TDF показали положительный результат на гонорею или хламидии с любой анатомической локализацией; 299 (11,3%) и 279 (10,5%) участников показали положительный результат в прямой кишке. Доля участников, показавших положительный результат на гонорею и хламидии при посещении, указана на графике. Общий уровень заболеваемости гонореей или хламидиями с любой анатомической локализацией составил 85,7 и 83,1 на 100 человеко-лет для F/TAF и F/TDF соответственно, а для ректальной гонореи и хламидий — 47,5 и 46,9 на 100 человеко-лет. 96-недельная распространенность сифилиса составила 14,8% и 15,2% в группах F/TAF и F/TDF, а уровень заболеваемости составил 9,9 и 9,3 на 100 человеко-лет соответственно. Частота заражения ВИЧ была выше у участников с ректальной гонореей, ректальными хламидиями или сифилисом в анамнезе при скрининге (0,61 в сравнении с 0,12 на 100 человеко-лет, р&lt;0,001). Среднее число пассивных партнеров по анальному сексу без презерватива составило 3,6 (5,9) в сравнении с 3,4 (6,2) при скрининге и 3,8 (7,3) в сравнении с 3,9 (7,8) на 96-й неделе для F/TAF и F/TDF соответственно.</a:t>
            </a:r>
            <a:r>
              <a:rPr lang="ru-RU"/>
              <a:t/>
            </a:r>
            <a:br>
              <a:rPr lang="ru-RU"/>
            </a:br>
            <a:endParaRPr lang="ru-RU" noProof="0" dirty="0"/>
          </a:p>
          <a:p>
            <a:pPr marL="0" lvl="0" indent="0" algn="l" rtl="0">
              <a:spcBef>
                <a:spcPts val="0"/>
              </a:spcBef>
              <a:spcAft>
                <a:spcPts val="0"/>
              </a:spcAft>
              <a:buNone/>
            </a:pPr>
            <a:r>
              <a:rPr lang="ru-RU" b="1" i="0" u="none" baseline="0">
                <a:solidFill>
                  <a:srgbClr val="000000"/>
                </a:solidFill>
              </a:rPr>
              <a:t>ВЫВОДЫ</a:t>
            </a:r>
          </a:p>
          <a:p>
            <a:pPr marL="0" lvl="0" indent="0" algn="l" rtl="0">
              <a:spcBef>
                <a:spcPts val="0"/>
              </a:spcBef>
              <a:spcAft>
                <a:spcPts val="0"/>
              </a:spcAft>
              <a:buNone/>
            </a:pPr>
            <a:r>
              <a:rPr lang="ru-RU" b="0" i="0" u="none" baseline="0">
                <a:solidFill>
                  <a:srgbClr val="000000"/>
                </a:solidFill>
              </a:rPr>
              <a:t>Частота заражения ИППП, особенно ректальной гонореей и хламидиозом, оставалась стабильно высокой в течение 96 недель последующего врачебного наблюдения. В сочетании с данными о сексуальном поведении результаты исследования DISCOVER свидетельствуют против компенсации риска.</a:t>
            </a:r>
            <a:endParaRPr lang="ru-RU" noProof="0" dirty="0"/>
          </a:p>
        </p:txBody>
      </p:sp>
      <p:sp>
        <p:nvSpPr>
          <p:cNvPr id="153" name="Google Shape;15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a:t>9</a:t>
            </a:fld>
            <a:endParaRPr/>
          </a:p>
        </p:txBody>
      </p:sp>
    </p:spTree>
    <p:extLst>
      <p:ext uri="{BB962C8B-B14F-4D97-AF65-F5344CB8AC3E}">
        <p14:creationId xmlns:p14="http://schemas.microsoft.com/office/powerpoint/2010/main" val="40757467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b="1" i="0" u="none" baseline="0">
                <a:solidFill>
                  <a:srgbClr val="333333"/>
                </a:solidFill>
              </a:rPr>
              <a:t>Комплексный пакет медицинских услуг для улучшения самочувствия пожилых пациентов с гипертонией и диабетом, получающих антиретровирусную терапию в информационном центре по СПИДу AIC Kampala (AIC) в Уганде</a:t>
            </a:r>
            <a:endParaRPr dirty="0"/>
          </a:p>
          <a:p>
            <a:pPr marL="0" lvl="0" indent="0" algn="l" rtl="0">
              <a:spcBef>
                <a:spcPts val="0"/>
              </a:spcBef>
              <a:spcAft>
                <a:spcPts val="0"/>
              </a:spcAft>
              <a:buClr>
                <a:srgbClr val="333333"/>
              </a:buClr>
              <a:buSzPts val="1200"/>
              <a:buFont typeface="Calibri"/>
              <a:buNone/>
            </a:pPr>
            <a:r>
              <a:rPr lang="ru-RU" b="0" i="0" u="none" baseline="0">
                <a:solidFill>
                  <a:srgbClr val="333333"/>
                </a:solidFill>
              </a:rPr>
              <a:t>Нагава Элизабет</a:t>
            </a:r>
            <a:endParaRPr dirty="0"/>
          </a:p>
          <a:p>
            <a:pPr marL="0" lvl="0" indent="0" algn="l" rtl="0">
              <a:spcBef>
                <a:spcPts val="0"/>
              </a:spcBef>
              <a:spcAft>
                <a:spcPts val="0"/>
              </a:spcAft>
              <a:buNone/>
            </a:pPr>
            <a:endParaRPr lang="ru-RU" b="1" i="0" dirty="0">
              <a:solidFill>
                <a:srgbClr val="000000"/>
              </a:solidFill>
            </a:endParaRPr>
          </a:p>
          <a:p>
            <a:pPr marL="0" lvl="0" indent="0" algn="l" rtl="0">
              <a:spcBef>
                <a:spcPts val="0"/>
              </a:spcBef>
              <a:spcAft>
                <a:spcPts val="0"/>
              </a:spcAft>
              <a:buNone/>
            </a:pPr>
            <a:r>
              <a:rPr lang="ru-RU" b="1" i="0" u="none" baseline="0">
                <a:solidFill>
                  <a:srgbClr val="000000"/>
                </a:solidFill>
              </a:rPr>
              <a:t>ОБЩИЕ СВЕДЕНИЯ:</a:t>
            </a:r>
          </a:p>
          <a:p>
            <a:pPr marL="0" lvl="0" indent="0" algn="l" rtl="0">
              <a:spcBef>
                <a:spcPts val="0"/>
              </a:spcBef>
              <a:spcAft>
                <a:spcPts val="0"/>
              </a:spcAft>
              <a:buNone/>
            </a:pPr>
            <a:r>
              <a:rPr lang="ru-RU" b="0" i="0" u="none" baseline="0">
                <a:solidFill>
                  <a:srgbClr val="000000"/>
                </a:solidFill>
              </a:rPr>
              <a:t>Растущий риск диабета, гипертонии и других неинфекционных заболеваний (НИЗ) среди стареющего населения становится серьезной проблемой в Уганде, особенно среди пациентов с ВИЧ/СПИДом.</a:t>
            </a:r>
            <a:r>
              <a:rPr lang="ru-RU"/>
              <a:t/>
            </a:r>
            <a:br>
              <a:rPr lang="ru-RU"/>
            </a:br>
            <a:r>
              <a:rPr lang="ru-RU" b="0" i="0" u="none" baseline="0">
                <a:solidFill>
                  <a:srgbClr val="000000"/>
                </a:solidFill>
              </a:rPr>
              <a:t>В центре AIC был внедрен комплексный пакет медицинских услуг, служащий ответной мерой на растущую динамику заболеваемости артериальной гипертензией и диабетом среди пожилых пациентов, стабильно получающих АРТ. Пакет включал в себя скрининг, мониторинг и лечение гипертонии/диабета наряду с антиретровирусной терапией. Основной целью этого пакета было повышение уровня ранней диагностики и мониторинга сахарного диабета и артериальной гипертензии среди пожилых пациентов, получающих АРТ в центре AIC.</a:t>
            </a:r>
            <a:r>
              <a:rPr lang="ru-RU"/>
              <a:t/>
            </a:r>
            <a:br>
              <a:rPr lang="ru-RU"/>
            </a:br>
            <a:endParaRPr lang="ru-RU" dirty="0"/>
          </a:p>
          <a:p>
            <a:pPr marL="0" lvl="0" indent="0" algn="l" rtl="0">
              <a:spcBef>
                <a:spcPts val="0"/>
              </a:spcBef>
              <a:spcAft>
                <a:spcPts val="0"/>
              </a:spcAft>
              <a:buNone/>
            </a:pPr>
            <a:r>
              <a:rPr lang="ru-RU" b="1" i="0" u="none" baseline="0">
                <a:solidFill>
                  <a:srgbClr val="000000"/>
                </a:solidFill>
              </a:rPr>
              <a:t>ОПИСАНИЕ</a:t>
            </a:r>
          </a:p>
          <a:p>
            <a:pPr marL="0" lvl="0" indent="0" algn="l" rtl="0">
              <a:spcBef>
                <a:spcPts val="0"/>
              </a:spcBef>
              <a:spcAft>
                <a:spcPts val="0"/>
              </a:spcAft>
              <a:buNone/>
            </a:pPr>
            <a:r>
              <a:rPr lang="ru-RU" b="0" i="0" u="none" baseline="0">
                <a:solidFill>
                  <a:srgbClr val="000000"/>
                </a:solidFill>
              </a:rPr>
              <a:t>Данный доклад основан на результатах анализа данных, проведенного в январе 2019 года. Пятничная клиника проводила скрининг клиентов в возрасте 50 лет и старше с использованием измерения кровяного давления, уровня сахара в крови натощак/случайного уровня глюкозы в крови, измерения веса и анамнеза факторов риска. Те, кому был поставлен диагноз, находились под наблюдением, а со всеми пожилыми людьми, получавшими АРТ в клинике, были проведены просветительские беседы. Каждые два месяца публиковались еженедельные отчеты о динамике изменения веса клиентов, новых диагнозах и стабильности основных жизненных показателей. Пациенты с диабетом и артериальной гипертензией проходили постоянные обследования и наблюдались с февраля по декабрь 2019 года.</a:t>
            </a:r>
            <a:r>
              <a:rPr lang="ru-RU"/>
              <a:t/>
            </a:r>
            <a:br>
              <a:rPr lang="ru-RU"/>
            </a:br>
            <a:r>
              <a:rPr lang="ru-RU"/>
              <a:t/>
            </a:r>
            <a:br>
              <a:rPr lang="ru-RU"/>
            </a:br>
            <a:r>
              <a:rPr lang="ru-RU" b="1" i="0" u="none" baseline="0">
                <a:solidFill>
                  <a:srgbClr val="000000"/>
                </a:solidFill>
              </a:rPr>
              <a:t>ЧТО МЫ ВЫЯСНИЛИ</a:t>
            </a:r>
          </a:p>
          <a:p>
            <a:pPr marL="0" lvl="0" indent="0" algn="l" rtl="0">
              <a:spcBef>
                <a:spcPts val="0"/>
              </a:spcBef>
              <a:spcAft>
                <a:spcPts val="0"/>
              </a:spcAft>
              <a:buNone/>
            </a:pPr>
            <a:r>
              <a:rPr lang="ru-RU" b="0" i="0" u="none" baseline="0">
                <a:solidFill>
                  <a:srgbClr val="000000"/>
                </a:solidFill>
              </a:rPr>
              <a:t>Заболеваемость сахарным диабетом и артериальной гипертензией среди пожилых пациентов, получавших АРТ, снизилась до 30%. Процент пациентов с подтвержденной артериальной гипертензией и диабетом увеличился до 13% и 8% соответственно. Процент клиентов с проблемами с весом, которые посещали беседы о здоровье, сократился на 20%.</a:t>
            </a:r>
            <a:r>
              <a:rPr lang="ru-RU"/>
              <a:t/>
            </a:r>
            <a:br>
              <a:rPr lang="ru-RU"/>
            </a:br>
            <a:endParaRPr lang="ru-RU" dirty="0"/>
          </a:p>
          <a:p>
            <a:pPr marL="0" lvl="0" indent="0" algn="l" rtl="0">
              <a:spcBef>
                <a:spcPts val="0"/>
              </a:spcBef>
              <a:spcAft>
                <a:spcPts val="0"/>
              </a:spcAft>
              <a:buNone/>
            </a:pPr>
            <a:r>
              <a:rPr lang="ru-RU" b="1" i="0" u="none" baseline="0">
                <a:solidFill>
                  <a:srgbClr val="000000"/>
                </a:solidFill>
              </a:rPr>
              <a:t>ВЫВОДЫ</a:t>
            </a:r>
          </a:p>
          <a:p>
            <a:pPr marL="0" lvl="0" indent="0" algn="l" rtl="0">
              <a:spcBef>
                <a:spcPts val="0"/>
              </a:spcBef>
              <a:spcAft>
                <a:spcPts val="0"/>
              </a:spcAft>
              <a:buNone/>
            </a:pPr>
            <a:r>
              <a:rPr lang="ru-RU" b="0" i="0" u="none" baseline="0">
                <a:solidFill>
                  <a:srgbClr val="000000"/>
                </a:solidFill>
              </a:rPr>
              <a:t>Стоит предлагать комплексный пакет услуг по скринингу и лечению диабета, артериальной гипертензии и других неинфекционных заболеваний, связанных со старением, для улучшения благосостояния пожилых клиентов, живущих с ВИЧ.</a:t>
            </a:r>
            <a:endParaRPr dirty="0"/>
          </a:p>
        </p:txBody>
      </p:sp>
      <p:sp>
        <p:nvSpPr>
          <p:cNvPr id="168" name="Google Shape;168;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a:t>10</a:t>
            </a:fld>
            <a:endParaRPr/>
          </a:p>
        </p:txBody>
      </p:sp>
    </p:spTree>
    <p:extLst>
      <p:ext uri="{BB962C8B-B14F-4D97-AF65-F5344CB8AC3E}">
        <p14:creationId xmlns:p14="http://schemas.microsoft.com/office/powerpoint/2010/main" val="6872652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4" name="Picture 3">
            <a:hlinkClick r:id="rId2" action="ppaction://hlinksldjump"/>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025" y="478524"/>
            <a:ext cx="1368152" cy="500352"/>
          </a:xfrm>
          <a:prstGeom prst="rect">
            <a:avLst/>
          </a:prstGeom>
        </p:spPr>
      </p:pic>
      <p:sp>
        <p:nvSpPr>
          <p:cNvPr id="6" name="TextBox 5"/>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8694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025" y="478524"/>
            <a:ext cx="1368152" cy="500352"/>
          </a:xfrm>
          <a:prstGeom prst="rect">
            <a:avLst/>
          </a:prstGeom>
        </p:spPr>
      </p:pic>
      <p:sp>
        <p:nvSpPr>
          <p:cNvPr id="8" name="TextBox 7"/>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1997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025" y="478524"/>
            <a:ext cx="1368152" cy="500352"/>
          </a:xfrm>
          <a:prstGeom prst="rect">
            <a:avLst/>
          </a:prstGeom>
        </p:spPr>
      </p:pic>
      <p:sp>
        <p:nvSpPr>
          <p:cNvPr id="8" name="TextBox 7"/>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99963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elfolie">
    <p:bg bwMode="gray">
      <p:bgRef idx="1001">
        <a:schemeClr val="bg1"/>
      </p:bgRef>
    </p:bg>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9140E9AE-AB8C-45D2-8169-8A8F93E9393A}"/>
              </a:ext>
            </a:extLst>
          </p:cNvPr>
          <p:cNvSpPr>
            <a:spLocks noGrp="1"/>
          </p:cNvSpPr>
          <p:nvPr>
            <p:ph type="title"/>
          </p:nvPr>
        </p:nvSpPr>
        <p:spPr>
          <a:xfrm>
            <a:off x="3719512" y="1294944"/>
            <a:ext cx="8137526" cy="4762956"/>
          </a:xfrm>
        </p:spPr>
        <p:txBody>
          <a:bodyPr/>
          <a:lstStyle>
            <a:lvl1pPr>
              <a:lnSpc>
                <a:spcPct val="85000"/>
              </a:lnSpc>
              <a:defRPr sz="7500">
                <a:solidFill>
                  <a:schemeClr val="accent1"/>
                </a:solidFill>
              </a:defRPr>
            </a:lvl1pPr>
          </a:lstStyle>
          <a:p>
            <a:r>
              <a:rPr lang="en-US" smtClean="0"/>
              <a:t>Click to edit Master title style</a:t>
            </a:r>
            <a:endParaRPr lang="de-DE" dirty="0"/>
          </a:p>
        </p:txBody>
      </p:sp>
      <p:pic>
        <p:nvPicPr>
          <p:cNvPr id="34" name="Grafik 33">
            <a:extLst>
              <a:ext uri="{FF2B5EF4-FFF2-40B4-BE49-F238E27FC236}">
                <a16:creationId xmlns:a16="http://schemas.microsoft.com/office/drawing/2014/main" id="{0583FDD7-9A57-49D6-92B5-D5F33EBBFFD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1963" y="454977"/>
            <a:ext cx="1233487" cy="450502"/>
          </a:xfrm>
          <a:prstGeom prst="rect">
            <a:avLst/>
          </a:prstGeom>
        </p:spPr>
      </p:pic>
      <p:sp>
        <p:nvSpPr>
          <p:cNvPr id="35" name="Textplatzhalter 34">
            <a:extLst>
              <a:ext uri="{FF2B5EF4-FFF2-40B4-BE49-F238E27FC236}">
                <a16:creationId xmlns:a16="http://schemas.microsoft.com/office/drawing/2014/main" id="{03A5B761-8BC0-42AF-81B9-7B9A73AAEDFA}"/>
              </a:ext>
            </a:extLst>
          </p:cNvPr>
          <p:cNvSpPr>
            <a:spLocks noGrp="1"/>
          </p:cNvSpPr>
          <p:nvPr>
            <p:ph type="body" sz="quarter" idx="10"/>
          </p:nvPr>
        </p:nvSpPr>
        <p:spPr>
          <a:xfrm>
            <a:off x="3719512" y="6248400"/>
            <a:ext cx="8137526" cy="396240"/>
          </a:xfrm>
        </p:spPr>
        <p:txBody>
          <a:bodyPr/>
          <a:lstStyle>
            <a:lvl1pPr marL="0" indent="0">
              <a:buNone/>
              <a:defRPr sz="1000"/>
            </a:lvl1pPr>
          </a:lstStyle>
          <a:p>
            <a:pPr lvl="0"/>
            <a:r>
              <a:rPr lang="en-US" smtClean="0"/>
              <a:t>Edit Master text styles</a:t>
            </a:r>
          </a:p>
        </p:txBody>
      </p:sp>
      <p:sp>
        <p:nvSpPr>
          <p:cNvPr id="37" name="Textfeld 36">
            <a:extLst>
              <a:ext uri="{FF2B5EF4-FFF2-40B4-BE49-F238E27FC236}">
                <a16:creationId xmlns:a16="http://schemas.microsoft.com/office/drawing/2014/main" id="{98BC6A7D-A966-48AF-8316-B852FFDEEF66}"/>
              </a:ext>
            </a:extLst>
          </p:cNvPr>
          <p:cNvSpPr txBox="1"/>
          <p:nvPr userDrawn="1"/>
        </p:nvSpPr>
        <p:spPr>
          <a:xfrm>
            <a:off x="3733801" y="444583"/>
            <a:ext cx="1471612" cy="184067"/>
          </a:xfrm>
          <a:prstGeom prst="rect">
            <a:avLst/>
          </a:prstGeom>
          <a:noFill/>
        </p:spPr>
        <p:txBody>
          <a:bodyPr wrap="square" lIns="0" tIns="0" rIns="0" bIns="0">
            <a:noAutofit/>
          </a:bodyPr>
          <a:lstStyle/>
          <a:p>
            <a:r>
              <a:rPr lang="de-DE" sz="750" dirty="0">
                <a:solidFill>
                  <a:prstClr val="black"/>
                </a:solidFill>
              </a:rPr>
              <a:t>International AIDS Society</a:t>
            </a:r>
          </a:p>
        </p:txBody>
      </p:sp>
      <p:sp>
        <p:nvSpPr>
          <p:cNvPr id="38" name="Textfeld 37">
            <a:extLst>
              <a:ext uri="{FF2B5EF4-FFF2-40B4-BE49-F238E27FC236}">
                <a16:creationId xmlns:a16="http://schemas.microsoft.com/office/drawing/2014/main" id="{855D9016-FECC-4E5D-ADF2-7843F8F8B2A1}"/>
              </a:ext>
            </a:extLst>
          </p:cNvPr>
          <p:cNvSpPr txBox="1"/>
          <p:nvPr userDrawn="1"/>
        </p:nvSpPr>
        <p:spPr>
          <a:xfrm>
            <a:off x="5360194" y="444583"/>
            <a:ext cx="1275556" cy="184067"/>
          </a:xfrm>
          <a:prstGeom prst="rect">
            <a:avLst/>
          </a:prstGeom>
          <a:noFill/>
        </p:spPr>
        <p:txBody>
          <a:bodyPr wrap="square" lIns="0" tIns="0" rIns="0" bIns="0">
            <a:noAutofit/>
          </a:bodyPr>
          <a:lstStyle/>
          <a:p>
            <a:r>
              <a:rPr lang="de-DE" sz="750" dirty="0">
                <a:solidFill>
                  <a:prstClr val="black"/>
                </a:solidFill>
              </a:rPr>
              <a:t>iasociety.org</a:t>
            </a:r>
          </a:p>
        </p:txBody>
      </p:sp>
    </p:spTree>
    <p:extLst>
      <p:ext uri="{BB962C8B-B14F-4D97-AF65-F5344CB8AC3E}">
        <p14:creationId xmlns:p14="http://schemas.microsoft.com/office/powerpoint/2010/main" val="33592369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
    <p:bg bwMode="gray">
      <p:bgRef idx="1001">
        <a:schemeClr val="bg1"/>
      </p:bgRef>
    </p:bg>
    <p:spTree>
      <p:nvGrpSpPr>
        <p:cNvPr id="1" name=""/>
        <p:cNvGrpSpPr/>
        <p:nvPr/>
      </p:nvGrpSpPr>
      <p:grpSpPr>
        <a:xfrm>
          <a:off x="0" y="0"/>
          <a:ext cx="0" cy="0"/>
          <a:chOff x="0" y="0"/>
          <a:chExt cx="0" cy="0"/>
        </a:xfrm>
      </p:grpSpPr>
      <p:pic>
        <p:nvPicPr>
          <p:cNvPr id="34" name="Grafik 33">
            <a:extLst>
              <a:ext uri="{FF2B5EF4-FFF2-40B4-BE49-F238E27FC236}">
                <a16:creationId xmlns:a16="http://schemas.microsoft.com/office/drawing/2014/main" id="{0583FDD7-9A57-49D6-92B5-D5F33EBBFFD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1963" y="454977"/>
            <a:ext cx="1233487" cy="450502"/>
          </a:xfrm>
          <a:prstGeom prst="rect">
            <a:avLst/>
          </a:prstGeom>
        </p:spPr>
      </p:pic>
      <p:sp>
        <p:nvSpPr>
          <p:cNvPr id="37" name="Textfeld 36">
            <a:extLst>
              <a:ext uri="{FF2B5EF4-FFF2-40B4-BE49-F238E27FC236}">
                <a16:creationId xmlns:a16="http://schemas.microsoft.com/office/drawing/2014/main" id="{98BC6A7D-A966-48AF-8316-B852FFDEEF66}"/>
              </a:ext>
            </a:extLst>
          </p:cNvPr>
          <p:cNvSpPr txBox="1"/>
          <p:nvPr userDrawn="1"/>
        </p:nvSpPr>
        <p:spPr>
          <a:xfrm>
            <a:off x="3733801" y="444583"/>
            <a:ext cx="1471612" cy="184067"/>
          </a:xfrm>
          <a:prstGeom prst="rect">
            <a:avLst/>
          </a:prstGeom>
          <a:noFill/>
        </p:spPr>
        <p:txBody>
          <a:bodyPr wrap="square" lIns="0" tIns="0" rIns="0" bIns="0">
            <a:noAutofit/>
          </a:bodyPr>
          <a:lstStyle/>
          <a:p>
            <a:r>
              <a:rPr lang="de-DE" sz="750" dirty="0">
                <a:solidFill>
                  <a:prstClr val="black"/>
                </a:solidFill>
              </a:rPr>
              <a:t>International AIDS Society</a:t>
            </a:r>
          </a:p>
        </p:txBody>
      </p:sp>
      <p:sp>
        <p:nvSpPr>
          <p:cNvPr id="38" name="Textfeld 37">
            <a:extLst>
              <a:ext uri="{FF2B5EF4-FFF2-40B4-BE49-F238E27FC236}">
                <a16:creationId xmlns:a16="http://schemas.microsoft.com/office/drawing/2014/main" id="{855D9016-FECC-4E5D-ADF2-7843F8F8B2A1}"/>
              </a:ext>
            </a:extLst>
          </p:cNvPr>
          <p:cNvSpPr txBox="1"/>
          <p:nvPr userDrawn="1"/>
        </p:nvSpPr>
        <p:spPr>
          <a:xfrm>
            <a:off x="5360194" y="444583"/>
            <a:ext cx="1275556" cy="184067"/>
          </a:xfrm>
          <a:prstGeom prst="rect">
            <a:avLst/>
          </a:prstGeom>
          <a:noFill/>
        </p:spPr>
        <p:txBody>
          <a:bodyPr wrap="square" lIns="0" tIns="0" rIns="0" bIns="0">
            <a:noAutofit/>
          </a:bodyPr>
          <a:lstStyle/>
          <a:p>
            <a:r>
              <a:rPr lang="de-DE" sz="750" dirty="0">
                <a:solidFill>
                  <a:prstClr val="black"/>
                </a:solidFill>
              </a:rPr>
              <a:t>iasociety.org</a:t>
            </a:r>
          </a:p>
        </p:txBody>
      </p:sp>
      <p:sp>
        <p:nvSpPr>
          <p:cNvPr id="2" name="Titel 1">
            <a:extLst>
              <a:ext uri="{FF2B5EF4-FFF2-40B4-BE49-F238E27FC236}">
                <a16:creationId xmlns:a16="http://schemas.microsoft.com/office/drawing/2014/main" id="{933EC23C-51C9-47E8-9EC0-51E75A9906EB}"/>
              </a:ext>
            </a:extLst>
          </p:cNvPr>
          <p:cNvSpPr>
            <a:spLocks noGrp="1"/>
          </p:cNvSpPr>
          <p:nvPr>
            <p:ph type="title"/>
          </p:nvPr>
        </p:nvSpPr>
        <p:spPr>
          <a:xfrm>
            <a:off x="442913" y="1401624"/>
            <a:ext cx="6192838" cy="1151076"/>
          </a:xfrm>
        </p:spPr>
        <p:txBody>
          <a:bodyPr/>
          <a:lstStyle>
            <a:lvl1pPr>
              <a:defRPr>
                <a:solidFill>
                  <a:schemeClr val="accent1"/>
                </a:solidFill>
              </a:defRPr>
            </a:lvl1pPr>
          </a:lstStyle>
          <a:p>
            <a:r>
              <a:rPr lang="en-US" smtClean="0"/>
              <a:t>Click to edit Master title style</a:t>
            </a:r>
            <a:endParaRPr lang="de-DE" dirty="0"/>
          </a:p>
        </p:txBody>
      </p:sp>
      <p:sp>
        <p:nvSpPr>
          <p:cNvPr id="4" name="Textplatzhalter 3">
            <a:extLst>
              <a:ext uri="{FF2B5EF4-FFF2-40B4-BE49-F238E27FC236}">
                <a16:creationId xmlns:a16="http://schemas.microsoft.com/office/drawing/2014/main" id="{F79E4F12-16AF-4CA2-9394-804A19491551}"/>
              </a:ext>
            </a:extLst>
          </p:cNvPr>
          <p:cNvSpPr>
            <a:spLocks noGrp="1"/>
          </p:cNvSpPr>
          <p:nvPr>
            <p:ph type="body" sz="quarter" idx="11"/>
          </p:nvPr>
        </p:nvSpPr>
        <p:spPr>
          <a:xfrm>
            <a:off x="442912" y="2552700"/>
            <a:ext cx="6192837" cy="3505200"/>
          </a:xfrm>
        </p:spPr>
        <p:txBody>
          <a:bodyPr/>
          <a:lstStyle>
            <a:lvl1pPr marL="0" indent="0">
              <a:lnSpc>
                <a:spcPct val="90000"/>
              </a:lnSpc>
              <a:buNone/>
              <a:defRPr sz="4200"/>
            </a:lvl1pPr>
          </a:lstStyle>
          <a:p>
            <a:pPr lvl="0"/>
            <a:r>
              <a:rPr lang="en-US" smtClean="0"/>
              <a:t>Edit Master text styles</a:t>
            </a:r>
          </a:p>
        </p:txBody>
      </p:sp>
      <p:sp>
        <p:nvSpPr>
          <p:cNvPr id="11" name="Bildplatzhalter 7">
            <a:extLst>
              <a:ext uri="{FF2B5EF4-FFF2-40B4-BE49-F238E27FC236}">
                <a16:creationId xmlns:a16="http://schemas.microsoft.com/office/drawing/2014/main" id="{0222BDBD-0C76-472C-A496-F0F76AC3E687}"/>
              </a:ext>
            </a:extLst>
          </p:cNvPr>
          <p:cNvSpPr>
            <a:spLocks noGrp="1"/>
          </p:cNvSpPr>
          <p:nvPr>
            <p:ph type="pic" sz="quarter" idx="12"/>
          </p:nvPr>
        </p:nvSpPr>
        <p:spPr bwMode="gray">
          <a:xfrm>
            <a:off x="6996113" y="0"/>
            <a:ext cx="5195887" cy="6858000"/>
          </a:xfrm>
          <a:solidFill>
            <a:schemeClr val="bg1">
              <a:lumMod val="85000"/>
            </a:schemeClr>
          </a:solidFill>
        </p:spPr>
        <p:txBody>
          <a:bodyPr anchor="ctr"/>
          <a:lstStyle>
            <a:lvl1pPr algn="ctr">
              <a:buNone/>
              <a:defRPr sz="1400"/>
            </a:lvl1pPr>
          </a:lstStyle>
          <a:p>
            <a:r>
              <a:rPr lang="en-US" smtClean="0"/>
              <a:t>Click icon to add picture</a:t>
            </a:r>
            <a:endParaRPr lang="de-DE"/>
          </a:p>
        </p:txBody>
      </p:sp>
    </p:spTree>
    <p:extLst>
      <p:ext uri="{BB962C8B-B14F-4D97-AF65-F5344CB8AC3E}">
        <p14:creationId xmlns:p14="http://schemas.microsoft.com/office/powerpoint/2010/main" val="39634941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und Inhalt">
    <p:bg bwMode="gray">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9F3A56-2912-4F6C-B763-FA01B5A3DBD6}"/>
              </a:ext>
            </a:extLst>
          </p:cNvPr>
          <p:cNvSpPr>
            <a:spLocks noGrp="1"/>
          </p:cNvSpPr>
          <p:nvPr>
            <p:ph type="title"/>
          </p:nvPr>
        </p:nvSpPr>
        <p:spPr bwMode="gray"/>
        <p:txBody>
          <a:bodyPr/>
          <a:lstStyle/>
          <a:p>
            <a:r>
              <a:rPr lang="en-US" smtClean="0"/>
              <a:t>Click to edit Master title style</a:t>
            </a:r>
            <a:endParaRPr lang="de-DE" dirty="0"/>
          </a:p>
        </p:txBody>
      </p:sp>
      <p:sp>
        <p:nvSpPr>
          <p:cNvPr id="3" name="Inhaltsplatzhalter 2">
            <a:extLst>
              <a:ext uri="{FF2B5EF4-FFF2-40B4-BE49-F238E27FC236}">
                <a16:creationId xmlns:a16="http://schemas.microsoft.com/office/drawing/2014/main" id="{A978F880-622A-4AD4-AD12-DB8ACC4A855D}"/>
              </a:ext>
            </a:extLst>
          </p:cNvPr>
          <p:cNvSpPr>
            <a:spLocks noGrp="1"/>
          </p:cNvSpPr>
          <p:nvPr>
            <p:ph idx="1"/>
          </p:nvPr>
        </p:nvSpPr>
        <p:spPr bwMode="gray"/>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4" name="Datumsplatzhalter 3">
            <a:extLst>
              <a:ext uri="{FF2B5EF4-FFF2-40B4-BE49-F238E27FC236}">
                <a16:creationId xmlns:a16="http://schemas.microsoft.com/office/drawing/2014/main" id="{C42E4203-C6EB-4A6B-B123-7F7ECE103EA1}"/>
              </a:ext>
            </a:extLst>
          </p:cNvPr>
          <p:cNvSpPr>
            <a:spLocks noGrp="1"/>
          </p:cNvSpPr>
          <p:nvPr>
            <p:ph type="dt" sz="half" idx="10"/>
          </p:nvPr>
        </p:nvSpPr>
        <p:spPr bwMode="gray"/>
        <p:txBody>
          <a:bodyPr/>
          <a:lstStyle/>
          <a:p>
            <a:r>
              <a:rPr lang="de-DE">
                <a:solidFill>
                  <a:prstClr val="black"/>
                </a:solidFill>
              </a:rPr>
              <a:t>Name of the Speaker</a:t>
            </a:r>
          </a:p>
        </p:txBody>
      </p:sp>
      <p:sp>
        <p:nvSpPr>
          <p:cNvPr id="5" name="Fußzeilenplatzhalter 4">
            <a:extLst>
              <a:ext uri="{FF2B5EF4-FFF2-40B4-BE49-F238E27FC236}">
                <a16:creationId xmlns:a16="http://schemas.microsoft.com/office/drawing/2014/main" id="{F5ACFDB4-E040-4C21-85D2-79A7480946FD}"/>
              </a:ext>
            </a:extLst>
          </p:cNvPr>
          <p:cNvSpPr>
            <a:spLocks noGrp="1"/>
          </p:cNvSpPr>
          <p:nvPr>
            <p:ph type="ftr" sz="quarter" idx="11"/>
          </p:nvPr>
        </p:nvSpPr>
        <p:spPr bwMode="gray"/>
        <p:txBody>
          <a:bodyPr/>
          <a:lstStyle/>
          <a:p>
            <a:r>
              <a:rPr lang="de-DE">
                <a:solidFill>
                  <a:prstClr val="black"/>
                </a:solidFill>
              </a:rPr>
              <a:t>Topic Lore Ipsum</a:t>
            </a:r>
          </a:p>
        </p:txBody>
      </p:sp>
    </p:spTree>
    <p:extLst>
      <p:ext uri="{BB962C8B-B14F-4D97-AF65-F5344CB8AC3E}">
        <p14:creationId xmlns:p14="http://schemas.microsoft.com/office/powerpoint/2010/main" val="29236015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und Bild">
    <p:bg bwMode="gray">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9F3A56-2912-4F6C-B763-FA01B5A3DBD6}"/>
              </a:ext>
            </a:extLst>
          </p:cNvPr>
          <p:cNvSpPr>
            <a:spLocks noGrp="1"/>
          </p:cNvSpPr>
          <p:nvPr>
            <p:ph type="title"/>
          </p:nvPr>
        </p:nvSpPr>
        <p:spPr bwMode="gray"/>
        <p:txBody>
          <a:bodyPr/>
          <a:lstStyle/>
          <a:p>
            <a:r>
              <a:rPr lang="en-US" smtClean="0"/>
              <a:t>Click to edit Master title style</a:t>
            </a:r>
            <a:endParaRPr lang="de-DE" dirty="0"/>
          </a:p>
        </p:txBody>
      </p:sp>
      <p:sp>
        <p:nvSpPr>
          <p:cNvPr id="3" name="Inhaltsplatzhalter 2">
            <a:extLst>
              <a:ext uri="{FF2B5EF4-FFF2-40B4-BE49-F238E27FC236}">
                <a16:creationId xmlns:a16="http://schemas.microsoft.com/office/drawing/2014/main" id="{A978F880-622A-4AD4-AD12-DB8ACC4A855D}"/>
              </a:ext>
            </a:extLst>
          </p:cNvPr>
          <p:cNvSpPr>
            <a:spLocks noGrp="1"/>
          </p:cNvSpPr>
          <p:nvPr>
            <p:ph idx="1"/>
          </p:nvPr>
        </p:nvSpPr>
        <p:spPr bwMode="gray"/>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4" name="Datumsplatzhalter 3">
            <a:extLst>
              <a:ext uri="{FF2B5EF4-FFF2-40B4-BE49-F238E27FC236}">
                <a16:creationId xmlns:a16="http://schemas.microsoft.com/office/drawing/2014/main" id="{C42E4203-C6EB-4A6B-B123-7F7ECE103EA1}"/>
              </a:ext>
            </a:extLst>
          </p:cNvPr>
          <p:cNvSpPr>
            <a:spLocks noGrp="1"/>
          </p:cNvSpPr>
          <p:nvPr>
            <p:ph type="dt" sz="half" idx="10"/>
          </p:nvPr>
        </p:nvSpPr>
        <p:spPr bwMode="gray"/>
        <p:txBody>
          <a:bodyPr/>
          <a:lstStyle/>
          <a:p>
            <a:r>
              <a:rPr lang="de-DE">
                <a:solidFill>
                  <a:prstClr val="black"/>
                </a:solidFill>
              </a:rPr>
              <a:t>Name of the Speaker</a:t>
            </a:r>
          </a:p>
        </p:txBody>
      </p:sp>
      <p:sp>
        <p:nvSpPr>
          <p:cNvPr id="5" name="Fußzeilenplatzhalter 4">
            <a:extLst>
              <a:ext uri="{FF2B5EF4-FFF2-40B4-BE49-F238E27FC236}">
                <a16:creationId xmlns:a16="http://schemas.microsoft.com/office/drawing/2014/main" id="{F5ACFDB4-E040-4C21-85D2-79A7480946FD}"/>
              </a:ext>
            </a:extLst>
          </p:cNvPr>
          <p:cNvSpPr>
            <a:spLocks noGrp="1"/>
          </p:cNvSpPr>
          <p:nvPr>
            <p:ph type="ftr" sz="quarter" idx="11"/>
          </p:nvPr>
        </p:nvSpPr>
        <p:spPr bwMode="gray"/>
        <p:txBody>
          <a:bodyPr/>
          <a:lstStyle/>
          <a:p>
            <a:r>
              <a:rPr lang="de-DE">
                <a:solidFill>
                  <a:prstClr val="black"/>
                </a:solidFill>
              </a:rPr>
              <a:t>Topic Lore Ipsum</a:t>
            </a:r>
          </a:p>
        </p:txBody>
      </p:sp>
      <p:sp>
        <p:nvSpPr>
          <p:cNvPr id="8" name="Bildplatzhalter 7">
            <a:extLst>
              <a:ext uri="{FF2B5EF4-FFF2-40B4-BE49-F238E27FC236}">
                <a16:creationId xmlns:a16="http://schemas.microsoft.com/office/drawing/2014/main" id="{F5E3B62B-CF09-471B-9761-31105E803B91}"/>
              </a:ext>
            </a:extLst>
          </p:cNvPr>
          <p:cNvSpPr>
            <a:spLocks noGrp="1"/>
          </p:cNvSpPr>
          <p:nvPr>
            <p:ph type="pic" sz="quarter" idx="12"/>
          </p:nvPr>
        </p:nvSpPr>
        <p:spPr bwMode="gray">
          <a:xfrm>
            <a:off x="6996113" y="0"/>
            <a:ext cx="5195887" cy="6858000"/>
          </a:xfrm>
          <a:solidFill>
            <a:schemeClr val="bg1">
              <a:lumMod val="85000"/>
            </a:schemeClr>
          </a:solidFill>
        </p:spPr>
        <p:txBody>
          <a:bodyPr anchor="ctr"/>
          <a:lstStyle>
            <a:lvl1pPr algn="ctr">
              <a:buNone/>
              <a:defRPr sz="1400"/>
            </a:lvl1pPr>
          </a:lstStyle>
          <a:p>
            <a:r>
              <a:rPr lang="en-US" smtClean="0"/>
              <a:t>Click icon to add picture</a:t>
            </a:r>
            <a:endParaRPr lang="de-DE"/>
          </a:p>
        </p:txBody>
      </p:sp>
    </p:spTree>
    <p:extLst>
      <p:ext uri="{BB962C8B-B14F-4D97-AF65-F5344CB8AC3E}">
        <p14:creationId xmlns:p14="http://schemas.microsoft.com/office/powerpoint/2010/main" val="5338782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Nur Titel">
    <p:bg bwMode="gray">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67EA35-F68A-454D-A1CC-5E137F915BE5}"/>
              </a:ext>
            </a:extLst>
          </p:cNvPr>
          <p:cNvSpPr>
            <a:spLocks noGrp="1"/>
          </p:cNvSpPr>
          <p:nvPr>
            <p:ph type="title"/>
          </p:nvPr>
        </p:nvSpPr>
        <p:spPr bwMode="gray"/>
        <p:txBody>
          <a:bodyPr/>
          <a:lstStyle/>
          <a:p>
            <a:r>
              <a:rPr lang="en-US" smtClean="0"/>
              <a:t>Click to edit Master title style</a:t>
            </a:r>
            <a:endParaRPr lang="de-DE"/>
          </a:p>
        </p:txBody>
      </p:sp>
      <p:sp>
        <p:nvSpPr>
          <p:cNvPr id="3" name="Datumsplatzhalter 2">
            <a:extLst>
              <a:ext uri="{FF2B5EF4-FFF2-40B4-BE49-F238E27FC236}">
                <a16:creationId xmlns:a16="http://schemas.microsoft.com/office/drawing/2014/main" id="{CEC0582F-CD7C-43A1-A31F-61C84AF5187C}"/>
              </a:ext>
            </a:extLst>
          </p:cNvPr>
          <p:cNvSpPr>
            <a:spLocks noGrp="1"/>
          </p:cNvSpPr>
          <p:nvPr>
            <p:ph type="dt" sz="half" idx="10"/>
          </p:nvPr>
        </p:nvSpPr>
        <p:spPr bwMode="gray"/>
        <p:txBody>
          <a:bodyPr/>
          <a:lstStyle/>
          <a:p>
            <a:r>
              <a:rPr lang="de-DE">
                <a:solidFill>
                  <a:prstClr val="black"/>
                </a:solidFill>
              </a:rPr>
              <a:t>Name of the Speaker</a:t>
            </a:r>
          </a:p>
        </p:txBody>
      </p:sp>
      <p:sp>
        <p:nvSpPr>
          <p:cNvPr id="4" name="Fußzeilenplatzhalter 3">
            <a:extLst>
              <a:ext uri="{FF2B5EF4-FFF2-40B4-BE49-F238E27FC236}">
                <a16:creationId xmlns:a16="http://schemas.microsoft.com/office/drawing/2014/main" id="{765BDC8B-AC16-40EC-9659-81A213A0A1B0}"/>
              </a:ext>
            </a:extLst>
          </p:cNvPr>
          <p:cNvSpPr>
            <a:spLocks noGrp="1"/>
          </p:cNvSpPr>
          <p:nvPr>
            <p:ph type="ftr" sz="quarter" idx="11"/>
          </p:nvPr>
        </p:nvSpPr>
        <p:spPr bwMode="gray"/>
        <p:txBody>
          <a:bodyPr/>
          <a:lstStyle/>
          <a:p>
            <a:r>
              <a:rPr lang="de-DE">
                <a:solidFill>
                  <a:prstClr val="black"/>
                </a:solidFill>
              </a:rPr>
              <a:t>Topic Lore Ipsum</a:t>
            </a:r>
          </a:p>
        </p:txBody>
      </p:sp>
    </p:spTree>
    <p:extLst>
      <p:ext uri="{BB962C8B-B14F-4D97-AF65-F5344CB8AC3E}">
        <p14:creationId xmlns:p14="http://schemas.microsoft.com/office/powerpoint/2010/main" val="35401498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aption">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CEC0582F-CD7C-43A1-A31F-61C84AF5187C}"/>
              </a:ext>
            </a:extLst>
          </p:cNvPr>
          <p:cNvSpPr>
            <a:spLocks noGrp="1"/>
          </p:cNvSpPr>
          <p:nvPr>
            <p:ph type="dt" sz="half" idx="10"/>
          </p:nvPr>
        </p:nvSpPr>
        <p:spPr bwMode="gray"/>
        <p:txBody>
          <a:bodyPr/>
          <a:lstStyle/>
          <a:p>
            <a:r>
              <a:rPr lang="de-DE">
                <a:solidFill>
                  <a:prstClr val="black"/>
                </a:solidFill>
              </a:rPr>
              <a:t>Name of the Speaker</a:t>
            </a:r>
          </a:p>
        </p:txBody>
      </p:sp>
      <p:sp>
        <p:nvSpPr>
          <p:cNvPr id="4" name="Fußzeilenplatzhalter 3">
            <a:extLst>
              <a:ext uri="{FF2B5EF4-FFF2-40B4-BE49-F238E27FC236}">
                <a16:creationId xmlns:a16="http://schemas.microsoft.com/office/drawing/2014/main" id="{765BDC8B-AC16-40EC-9659-81A213A0A1B0}"/>
              </a:ext>
            </a:extLst>
          </p:cNvPr>
          <p:cNvSpPr>
            <a:spLocks noGrp="1"/>
          </p:cNvSpPr>
          <p:nvPr>
            <p:ph type="ftr" sz="quarter" idx="11"/>
          </p:nvPr>
        </p:nvSpPr>
        <p:spPr bwMode="gray"/>
        <p:txBody>
          <a:bodyPr/>
          <a:lstStyle/>
          <a:p>
            <a:r>
              <a:rPr lang="de-DE">
                <a:solidFill>
                  <a:prstClr val="black"/>
                </a:solidFill>
              </a:rPr>
              <a:t>Topic Lore Ipsum</a:t>
            </a:r>
          </a:p>
        </p:txBody>
      </p:sp>
      <p:sp>
        <p:nvSpPr>
          <p:cNvPr id="9" name="Textplatzhalter 8">
            <a:extLst>
              <a:ext uri="{FF2B5EF4-FFF2-40B4-BE49-F238E27FC236}">
                <a16:creationId xmlns:a16="http://schemas.microsoft.com/office/drawing/2014/main" id="{CA3000E4-2BD5-435D-AE69-C20EC0E3F2C1}"/>
              </a:ext>
            </a:extLst>
          </p:cNvPr>
          <p:cNvSpPr>
            <a:spLocks noGrp="1"/>
          </p:cNvSpPr>
          <p:nvPr>
            <p:ph type="body" sz="quarter" idx="12"/>
          </p:nvPr>
        </p:nvSpPr>
        <p:spPr bwMode="gray">
          <a:xfrm>
            <a:off x="3725862" y="1346515"/>
            <a:ext cx="8131175" cy="4711385"/>
          </a:xfrm>
        </p:spPr>
        <p:txBody>
          <a:bodyPr/>
          <a:lstStyle>
            <a:lvl1pPr marL="266700" indent="-266700">
              <a:lnSpc>
                <a:spcPct val="90000"/>
              </a:lnSpc>
              <a:buFont typeface="Ping LCG Light" pitchFamily="50" charset="0"/>
              <a:buChar char="»"/>
              <a:defRPr sz="4200">
                <a:solidFill>
                  <a:schemeClr val="accent1"/>
                </a:solidFill>
              </a:defRPr>
            </a:lvl1pPr>
            <a:lvl2pPr marL="182563" indent="0" algn="r">
              <a:lnSpc>
                <a:spcPct val="90000"/>
              </a:lnSpc>
              <a:buNone/>
              <a:defRPr sz="2000">
                <a:solidFill>
                  <a:schemeClr val="accent1"/>
                </a:solidFill>
              </a:defRPr>
            </a:lvl2pPr>
            <a:lvl3pPr>
              <a:lnSpc>
                <a:spcPct val="90000"/>
              </a:lnSpc>
              <a:defRPr sz="4200"/>
            </a:lvl3pPr>
            <a:lvl4pPr>
              <a:lnSpc>
                <a:spcPct val="90000"/>
              </a:lnSpc>
              <a:defRPr sz="4200"/>
            </a:lvl4pPr>
            <a:lvl5pPr>
              <a:lnSpc>
                <a:spcPct val="90000"/>
              </a:lnSpc>
              <a:defRPr sz="4200"/>
            </a:lvl5pPr>
          </a:lstStyle>
          <a:p>
            <a:pPr lvl="0"/>
            <a:r>
              <a:rPr lang="en-US" smtClean="0"/>
              <a:t>Edit Master text styles</a:t>
            </a:r>
          </a:p>
          <a:p>
            <a:pPr lvl="1"/>
            <a:r>
              <a:rPr lang="en-US" smtClean="0"/>
              <a:t>Second level</a:t>
            </a:r>
          </a:p>
        </p:txBody>
      </p:sp>
    </p:spTree>
    <p:extLst>
      <p:ext uri="{BB962C8B-B14F-4D97-AF65-F5344CB8AC3E}">
        <p14:creationId xmlns:p14="http://schemas.microsoft.com/office/powerpoint/2010/main" val="698988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bg bwMode="gray">
      <p:bgRef idx="1001">
        <a:schemeClr val="bg1"/>
      </p:bgRef>
    </p:bg>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82CC7437-6059-43F9-AED7-852A052197E8}"/>
              </a:ext>
            </a:extLst>
          </p:cNvPr>
          <p:cNvSpPr>
            <a:spLocks noGrp="1"/>
          </p:cNvSpPr>
          <p:nvPr>
            <p:ph type="dt" sz="half" idx="10"/>
          </p:nvPr>
        </p:nvSpPr>
        <p:spPr bwMode="gray"/>
        <p:txBody>
          <a:bodyPr/>
          <a:lstStyle/>
          <a:p>
            <a:r>
              <a:rPr lang="de-DE">
                <a:solidFill>
                  <a:prstClr val="black"/>
                </a:solidFill>
              </a:rPr>
              <a:t>Name of the Speaker</a:t>
            </a:r>
          </a:p>
        </p:txBody>
      </p:sp>
      <p:sp>
        <p:nvSpPr>
          <p:cNvPr id="3" name="Fußzeilenplatzhalter 2">
            <a:extLst>
              <a:ext uri="{FF2B5EF4-FFF2-40B4-BE49-F238E27FC236}">
                <a16:creationId xmlns:a16="http://schemas.microsoft.com/office/drawing/2014/main" id="{EDC35EB0-B8D6-413D-890C-D0905B12D5B2}"/>
              </a:ext>
            </a:extLst>
          </p:cNvPr>
          <p:cNvSpPr>
            <a:spLocks noGrp="1"/>
          </p:cNvSpPr>
          <p:nvPr>
            <p:ph type="ftr" sz="quarter" idx="11"/>
          </p:nvPr>
        </p:nvSpPr>
        <p:spPr bwMode="gray"/>
        <p:txBody>
          <a:bodyPr/>
          <a:lstStyle/>
          <a:p>
            <a:r>
              <a:rPr lang="de-DE">
                <a:solidFill>
                  <a:prstClr val="black"/>
                </a:solidFill>
              </a:rPr>
              <a:t>Topic Lore Ipsum</a:t>
            </a:r>
          </a:p>
        </p:txBody>
      </p:sp>
    </p:spTree>
    <p:extLst>
      <p:ext uri="{BB962C8B-B14F-4D97-AF65-F5344CB8AC3E}">
        <p14:creationId xmlns:p14="http://schemas.microsoft.com/office/powerpoint/2010/main" val="184888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a:hlinkClick r:id="rId2" action="ppaction://hlinksldjump"/>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025" y="478524"/>
            <a:ext cx="1368152" cy="500352"/>
          </a:xfrm>
          <a:prstGeom prst="rect">
            <a:avLst/>
          </a:prstGeom>
        </p:spPr>
      </p:pic>
      <p:sp>
        <p:nvSpPr>
          <p:cNvPr id="8" name="TextBox 7"/>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2383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4" name="Picture 3">
            <a:hlinkClick r:id="rId2" action="ppaction://hlinksldjump"/>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025" y="478524"/>
            <a:ext cx="1368152" cy="500352"/>
          </a:xfrm>
          <a:prstGeom prst="rect">
            <a:avLst/>
          </a:prstGeom>
        </p:spPr>
      </p:pic>
      <p:sp>
        <p:nvSpPr>
          <p:cNvPr id="8" name="TextBox 7"/>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0959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4">
            <a:hlinkClick r:id="rId2" action="ppaction://hlinksldjump"/>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025" y="478524"/>
            <a:ext cx="1368152" cy="500352"/>
          </a:xfrm>
          <a:prstGeom prst="rect">
            <a:avLst/>
          </a:prstGeom>
        </p:spPr>
      </p:pic>
      <p:sp>
        <p:nvSpPr>
          <p:cNvPr id="9" name="TextBox 8"/>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3523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a:hlinkClick r:id="rId2" action="ppaction://hlinksldjump"/>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025" y="478524"/>
            <a:ext cx="1368152" cy="500352"/>
          </a:xfrm>
          <a:prstGeom prst="rect">
            <a:avLst/>
          </a:prstGeom>
        </p:spPr>
      </p:pic>
      <p:sp>
        <p:nvSpPr>
          <p:cNvPr id="11" name="TextBox 10"/>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7539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025" y="478524"/>
            <a:ext cx="1368152" cy="500352"/>
          </a:xfrm>
          <a:prstGeom prst="rect">
            <a:avLst/>
          </a:prstGeom>
        </p:spPr>
      </p:pic>
      <p:sp>
        <p:nvSpPr>
          <p:cNvPr id="7" name="TextBox 6"/>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9362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5381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025" y="478524"/>
            <a:ext cx="1368152" cy="500352"/>
          </a:xfrm>
          <a:prstGeom prst="rect">
            <a:avLst/>
          </a:prstGeom>
        </p:spPr>
      </p:pic>
      <p:sp>
        <p:nvSpPr>
          <p:cNvPr id="9" name="TextBox 8"/>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3083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025" y="478524"/>
            <a:ext cx="1368152" cy="500352"/>
          </a:xfrm>
          <a:prstGeom prst="rect">
            <a:avLst/>
          </a:prstGeom>
        </p:spPr>
      </p:pic>
      <p:sp>
        <p:nvSpPr>
          <p:cNvPr id="9" name="TextBox 8"/>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5870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9509" y="188640"/>
            <a:ext cx="9902891"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267686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B097AD9D-CB55-4687-8CA2-BD97C7BC954E}"/>
              </a:ext>
            </a:extLst>
          </p:cNvPr>
          <p:cNvSpPr>
            <a:spLocks noGrp="1"/>
          </p:cNvSpPr>
          <p:nvPr>
            <p:ph type="title"/>
          </p:nvPr>
        </p:nvSpPr>
        <p:spPr bwMode="gray">
          <a:xfrm>
            <a:off x="442913" y="1401624"/>
            <a:ext cx="6192838" cy="1260000"/>
          </a:xfrm>
          <a:prstGeom prst="rect">
            <a:avLst/>
          </a:prstGeom>
        </p:spPr>
        <p:txBody>
          <a:bodyPr vert="horz" lIns="0" tIns="0" rIns="0" bIns="0" rtlCol="0" anchor="t" anchorCtr="0">
            <a:noAutofit/>
          </a:bodyPr>
          <a:lstStyle/>
          <a:p>
            <a:r>
              <a:rPr lang="de-DE" dirty="0"/>
              <a:t>Mastertitelformat bearbeiten</a:t>
            </a:r>
          </a:p>
        </p:txBody>
      </p:sp>
      <p:sp>
        <p:nvSpPr>
          <p:cNvPr id="3" name="Textplatzhalter 2">
            <a:extLst>
              <a:ext uri="{FF2B5EF4-FFF2-40B4-BE49-F238E27FC236}">
                <a16:creationId xmlns:a16="http://schemas.microsoft.com/office/drawing/2014/main" id="{2934E4A2-260E-40E9-AC47-DF4CBDE6A31B}"/>
              </a:ext>
            </a:extLst>
          </p:cNvPr>
          <p:cNvSpPr>
            <a:spLocks noGrp="1"/>
          </p:cNvSpPr>
          <p:nvPr>
            <p:ph type="body" idx="1"/>
          </p:nvPr>
        </p:nvSpPr>
        <p:spPr bwMode="gray">
          <a:xfrm>
            <a:off x="442913" y="2766059"/>
            <a:ext cx="6192837" cy="3291841"/>
          </a:xfrm>
          <a:prstGeom prst="rect">
            <a:avLst/>
          </a:prstGeom>
        </p:spPr>
        <p:txBody>
          <a:bodyPr vert="horz" lIns="0" tIns="0" rIns="0" bIns="0" rtlCol="0" anchor="t" anchorCtr="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C24889AC-79BD-4225-8067-CB3E052B3BBB}"/>
              </a:ext>
            </a:extLst>
          </p:cNvPr>
          <p:cNvSpPr>
            <a:spLocks noGrp="1"/>
          </p:cNvSpPr>
          <p:nvPr>
            <p:ph type="dt" sz="half" idx="2"/>
          </p:nvPr>
        </p:nvSpPr>
        <p:spPr bwMode="gray">
          <a:xfrm>
            <a:off x="442913" y="6276101"/>
            <a:ext cx="3130867" cy="244317"/>
          </a:xfrm>
          <a:prstGeom prst="rect">
            <a:avLst/>
          </a:prstGeom>
        </p:spPr>
        <p:txBody>
          <a:bodyPr vert="horz" lIns="0" tIns="0" rIns="0" bIns="0" rtlCol="0" anchor="t" anchorCtr="0">
            <a:noAutofit/>
          </a:bodyPr>
          <a:lstStyle>
            <a:lvl1pPr algn="l">
              <a:defRPr sz="1000">
                <a:solidFill>
                  <a:schemeClr val="tx1"/>
                </a:solidFill>
              </a:defRPr>
            </a:lvl1pPr>
          </a:lstStyle>
          <a:p>
            <a:r>
              <a:rPr lang="de-DE" dirty="0">
                <a:solidFill>
                  <a:prstClr val="black"/>
                </a:solidFill>
              </a:rPr>
              <a:t>Name </a:t>
            </a:r>
            <a:r>
              <a:rPr lang="de-DE" dirty="0" err="1">
                <a:solidFill>
                  <a:prstClr val="black"/>
                </a:solidFill>
              </a:rPr>
              <a:t>of</a:t>
            </a:r>
            <a:r>
              <a:rPr lang="de-DE" dirty="0">
                <a:solidFill>
                  <a:prstClr val="black"/>
                </a:solidFill>
              </a:rPr>
              <a:t> </a:t>
            </a:r>
            <a:r>
              <a:rPr lang="de-DE" dirty="0" err="1">
                <a:solidFill>
                  <a:prstClr val="black"/>
                </a:solidFill>
              </a:rPr>
              <a:t>the</a:t>
            </a:r>
            <a:r>
              <a:rPr lang="de-DE" dirty="0">
                <a:solidFill>
                  <a:prstClr val="black"/>
                </a:solidFill>
              </a:rPr>
              <a:t> Speaker</a:t>
            </a:r>
          </a:p>
        </p:txBody>
      </p:sp>
      <p:sp>
        <p:nvSpPr>
          <p:cNvPr id="5" name="Fußzeilenplatzhalter 4">
            <a:extLst>
              <a:ext uri="{FF2B5EF4-FFF2-40B4-BE49-F238E27FC236}">
                <a16:creationId xmlns:a16="http://schemas.microsoft.com/office/drawing/2014/main" id="{A94A541A-BF46-4134-A473-7ECADFE557E6}"/>
              </a:ext>
            </a:extLst>
          </p:cNvPr>
          <p:cNvSpPr>
            <a:spLocks noGrp="1"/>
          </p:cNvSpPr>
          <p:nvPr>
            <p:ph type="ftr" sz="quarter" idx="3"/>
          </p:nvPr>
        </p:nvSpPr>
        <p:spPr bwMode="gray">
          <a:xfrm>
            <a:off x="3725863" y="6276101"/>
            <a:ext cx="2909887" cy="244317"/>
          </a:xfrm>
          <a:prstGeom prst="rect">
            <a:avLst/>
          </a:prstGeom>
        </p:spPr>
        <p:txBody>
          <a:bodyPr vert="horz" wrap="none" lIns="0" tIns="0" rIns="0" bIns="0" rtlCol="0" anchor="t" anchorCtr="0">
            <a:noAutofit/>
          </a:bodyPr>
          <a:lstStyle>
            <a:lvl1pPr algn="l">
              <a:defRPr sz="1000">
                <a:solidFill>
                  <a:schemeClr val="tx1"/>
                </a:solidFill>
              </a:defRPr>
            </a:lvl1pPr>
          </a:lstStyle>
          <a:p>
            <a:r>
              <a:rPr lang="de-DE" dirty="0">
                <a:solidFill>
                  <a:prstClr val="black"/>
                </a:solidFill>
              </a:rPr>
              <a:t>Topic Lore Ipsum</a:t>
            </a:r>
          </a:p>
        </p:txBody>
      </p:sp>
      <p:pic>
        <p:nvPicPr>
          <p:cNvPr id="8" name="Grafik 7">
            <a:extLst>
              <a:ext uri="{FF2B5EF4-FFF2-40B4-BE49-F238E27FC236}">
                <a16:creationId xmlns:a16="http://schemas.microsoft.com/office/drawing/2014/main" id="{A833CDCE-25B5-4F69-9C0F-55D421676E24}"/>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61963" y="459740"/>
            <a:ext cx="728662" cy="266127"/>
          </a:xfrm>
          <a:prstGeom prst="rect">
            <a:avLst/>
          </a:prstGeom>
        </p:spPr>
      </p:pic>
    </p:spTree>
    <p:extLst>
      <p:ext uri="{BB962C8B-B14F-4D97-AF65-F5344CB8AC3E}">
        <p14:creationId xmlns:p14="http://schemas.microsoft.com/office/powerpoint/2010/main" val="15432222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sldNum="0" hdr="0"/>
  <p:txStyles>
    <p:titleStyle>
      <a:lvl1pPr algn="l" defTabSz="914400" rtl="0" eaLnBrk="1" latinLnBrk="0" hangingPunct="1">
        <a:lnSpc>
          <a:spcPct val="90000"/>
        </a:lnSpc>
        <a:spcBef>
          <a:spcPct val="0"/>
        </a:spcBef>
        <a:buNone/>
        <a:defRPr sz="4200" b="0" kern="1200">
          <a:solidFill>
            <a:schemeClr val="tx1"/>
          </a:solidFill>
          <a:latin typeface="+mj-lt"/>
          <a:ea typeface="+mj-ea"/>
          <a:cs typeface="+mj-cs"/>
        </a:defRPr>
      </a:lvl1pPr>
    </p:titleStyle>
    <p:bodyStyle>
      <a:lvl1pPr marL="220663" indent="-220663"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1pPr>
      <a:lvl2pPr marL="449263"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655638" indent="-21272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898525" indent="-23495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1127125" indent="-23495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407">
          <p15:clr>
            <a:srgbClr val="F26B43"/>
          </p15:clr>
        </p15:guide>
        <p15:guide id="2" pos="279">
          <p15:clr>
            <a:srgbClr val="F26B43"/>
          </p15:clr>
        </p15:guide>
        <p15:guide id="3" pos="7469">
          <p15:clr>
            <a:srgbClr val="F26B43"/>
          </p15:clr>
        </p15:guide>
        <p15:guide id="4" pos="4180">
          <p15:clr>
            <a:srgbClr val="F26B43"/>
          </p15:clr>
        </p15:guide>
        <p15:guide id="5" orient="horz" pos="381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programme.aids2020.org/Abstract/Abstract/8754"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dx.doi.org/10.1016/S0140-6736(18)31070-5"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slide" Target="slide5.xml"/><Relationship Id="rId7" Type="http://schemas.openxmlformats.org/officeDocument/2006/relationships/slide" Target="slide9.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10.xml"/><Relationship Id="rId5" Type="http://schemas.openxmlformats.org/officeDocument/2006/relationships/slide" Target="slide6.xml"/><Relationship Id="rId4" Type="http://schemas.openxmlformats.org/officeDocument/2006/relationships/slide" Target="slide7.xml"/></Relationships>
</file>

<file path=ppt/slides/_rels/slide5.xml.rels><?xml version="1.0" encoding="UTF-8" standalone="yes"?>
<Relationships xmlns="http://schemas.openxmlformats.org/package/2006/relationships"><Relationship Id="rId3" Type="http://schemas.openxmlformats.org/officeDocument/2006/relationships/hyperlink" Target="http://programme.aids2020.org/Programme/Session/36"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programme.aids2020.org/Abstract/Abstract/5145" TargetMode="External"/><Relationship Id="rId4" Type="http://schemas.openxmlformats.org/officeDocument/2006/relationships/hyperlink" Target="http://programme.aids2020.org/Abstract/Abstract/5312"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hyperlink" Target="http://programme.aids2020.org/Abstract/Abstract/7689" TargetMode="External"/><Relationship Id="rId5" Type="http://schemas.openxmlformats.org/officeDocument/2006/relationships/hyperlink" Target="http://programme.aids2020.org/Abstract/Abstract/8714" TargetMode="External"/><Relationship Id="rId4" Type="http://schemas.openxmlformats.org/officeDocument/2006/relationships/hyperlink" Target="https://cattendee.abstractsonline.com/meeting/9289/presentation/72"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hyperlink" Target="http://programme.aids2020.org/Abstract/Abstract/9337" TargetMode="External"/><Relationship Id="rId4" Type="http://schemas.openxmlformats.org/officeDocument/2006/relationships/hyperlink" Target="http://programme.aids2020.org/Abstract/Abstract/8596"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programme.aids2020.org/Abstract/Abstract/8690"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hyperlink" Target="http://programme.aids2020.org/Abstract/Abstract/9244" TargetMode="Externa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49F560-D0D1-4B76-8B86-EA3E033B96AE}"/>
              </a:ext>
            </a:extLst>
          </p:cNvPr>
          <p:cNvSpPr>
            <a:spLocks noGrp="1"/>
          </p:cNvSpPr>
          <p:nvPr>
            <p:ph type="title"/>
          </p:nvPr>
        </p:nvSpPr>
        <p:spPr/>
        <p:txBody>
          <a:bodyPr/>
          <a:lstStyle/>
          <a:p>
            <a:r>
              <a:rPr lang="en-US" dirty="0" smtClean="0">
                <a:solidFill>
                  <a:schemeClr val="tx1"/>
                </a:solidFill>
                <a:latin typeface="+mn-lt"/>
              </a:rPr>
              <a:t>AIDS 2020 </a:t>
            </a:r>
            <a:br>
              <a:rPr lang="en-US" dirty="0" smtClean="0">
                <a:solidFill>
                  <a:schemeClr val="tx1"/>
                </a:solidFill>
                <a:latin typeface="+mn-lt"/>
              </a:rPr>
            </a:br>
            <a:r>
              <a:rPr lang="en-US" dirty="0" smtClean="0">
                <a:solidFill>
                  <a:schemeClr val="tx1"/>
                </a:solidFill>
                <a:latin typeface="+mn-lt"/>
              </a:rPr>
              <a:t>Toolkits</a:t>
            </a:r>
            <a:r>
              <a:rPr lang="en-US" dirty="0"/>
              <a:t/>
            </a:r>
            <a:br>
              <a:rPr lang="en-US" dirty="0"/>
            </a:br>
            <a:r>
              <a:rPr lang="az-Cyrl-AZ" dirty="0"/>
              <a:t>Ассоциированные инфекции</a:t>
            </a:r>
            <a:endParaRPr lang="de-DE" dirty="0"/>
          </a:p>
        </p:txBody>
      </p:sp>
      <p:sp>
        <p:nvSpPr>
          <p:cNvPr id="3" name="Textplatzhalter 2">
            <a:extLst>
              <a:ext uri="{FF2B5EF4-FFF2-40B4-BE49-F238E27FC236}">
                <a16:creationId xmlns:a16="http://schemas.microsoft.com/office/drawing/2014/main" id="{B1D70F63-F5E4-490E-9A28-8139D161CABC}"/>
              </a:ext>
            </a:extLst>
          </p:cNvPr>
          <p:cNvSpPr>
            <a:spLocks noGrp="1"/>
          </p:cNvSpPr>
          <p:nvPr>
            <p:ph type="body" sz="quarter" idx="10"/>
          </p:nvPr>
        </p:nvSpPr>
        <p:spPr>
          <a:xfrm>
            <a:off x="1761316" y="6188015"/>
            <a:ext cx="8137526" cy="396240"/>
          </a:xfrm>
        </p:spPr>
        <p:txBody>
          <a:bodyPr/>
          <a:lstStyle/>
          <a:p>
            <a:pPr algn="ctr"/>
            <a:r>
              <a:rPr lang="az-Cyrl-AZ" sz="1200" dirty="0"/>
              <a:t>РОЗРАБОТАНО </a:t>
            </a:r>
            <a:r>
              <a:rPr lang="de-DE" sz="1200" dirty="0"/>
              <a:t>IAS </a:t>
            </a:r>
            <a:r>
              <a:rPr lang="de-DE" sz="1200" dirty="0" smtClean="0"/>
              <a:t>– INTERNATIONAL AIDS SOCIETY </a:t>
            </a:r>
          </a:p>
          <a:p>
            <a:pPr algn="ctr"/>
            <a:r>
              <a:rPr lang="az-Cyrl-AZ" sz="1200" dirty="0"/>
              <a:t>Июль 2021 г.</a:t>
            </a:r>
            <a:endParaRPr lang="de-DE" sz="1200" dirty="0"/>
          </a:p>
        </p:txBody>
      </p:sp>
    </p:spTree>
    <p:extLst>
      <p:ext uri="{BB962C8B-B14F-4D97-AF65-F5344CB8AC3E}">
        <p14:creationId xmlns:p14="http://schemas.microsoft.com/office/powerpoint/2010/main" val="4267804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1"/>
          <p:cNvSpPr txBox="1"/>
          <p:nvPr/>
        </p:nvSpPr>
        <p:spPr>
          <a:xfrm>
            <a:off x="1703512" y="220628"/>
            <a:ext cx="7427168" cy="1143000"/>
          </a:xfrm>
          <a:prstGeom prst="rect">
            <a:avLst/>
          </a:prstGeom>
          <a:noFill/>
          <a:ln>
            <a:noFill/>
          </a:ln>
        </p:spPr>
        <p:txBody>
          <a:bodyPr spcFirstLastPara="1" wrap="square" lIns="91425" tIns="45700" rIns="91425" bIns="45700" anchor="ctr" anchorCtr="0">
            <a:noAutofit/>
          </a:bodyPr>
          <a:lstStyle/>
          <a:p>
            <a:pPr algn="l" rtl="0">
              <a:lnSpc>
                <a:spcPct val="70000"/>
              </a:lnSpc>
              <a:buClr>
                <a:srgbClr val="FF0000"/>
              </a:buClr>
              <a:buSzPts val="2945"/>
            </a:pPr>
            <a:r>
              <a:rPr lang="ru-RU" sz="2500" b="1" i="0" u="none" baseline="0" dirty="0">
                <a:solidFill>
                  <a:srgbClr val="E0001B"/>
                </a:solidFill>
                <a:latin typeface="Verdana" panose="020B0604030504040204" pitchFamily="34" charset="0"/>
                <a:ea typeface="Verdana" panose="020B0604030504040204" pitchFamily="34" charset="0"/>
                <a:cs typeface="Arial" panose="020B0604020202020204" pitchFamily="34" charset="0"/>
                <a:sym typeface="Arial"/>
              </a:rPr>
              <a:t>ВИЧ и ко-инфекции</a:t>
            </a:r>
            <a:endParaRPr sz="2500" dirty="0">
              <a:solidFill>
                <a:srgbClr val="E0001B"/>
              </a:solidFill>
              <a:latin typeface="Verdana" panose="020B0604030504040204" pitchFamily="34" charset="0"/>
              <a:ea typeface="Verdana" panose="020B0604030504040204" pitchFamily="34" charset="0"/>
              <a:cs typeface="Arial" panose="020B0604020202020204" pitchFamily="34" charset="0"/>
            </a:endParaRPr>
          </a:p>
          <a:p>
            <a:pPr algn="l" rtl="0">
              <a:lnSpc>
                <a:spcPct val="70000"/>
              </a:lnSpc>
              <a:spcBef>
                <a:spcPts val="600"/>
              </a:spcBef>
              <a:buClr>
                <a:schemeClr val="dk1"/>
              </a:buClr>
              <a:buSzPts val="1550"/>
            </a:pPr>
            <a:endParaRPr sz="1400" dirty="0">
              <a:solidFill>
                <a:schemeClr val="dk1"/>
              </a:solidFill>
              <a:latin typeface="Verdana" panose="020B0604030504040204" pitchFamily="34" charset="0"/>
              <a:ea typeface="Verdana" panose="020B0604030504040204" pitchFamily="34" charset="0"/>
              <a:cs typeface="Arial" panose="020B0604020202020204" pitchFamily="34" charset="0"/>
              <a:sym typeface="Arial"/>
            </a:endParaRPr>
          </a:p>
          <a:p>
            <a:pPr algn="l" rtl="0">
              <a:lnSpc>
                <a:spcPct val="70000"/>
              </a:lnSpc>
              <a:spcBef>
                <a:spcPts val="600"/>
              </a:spcBef>
              <a:buClr>
                <a:schemeClr val="dk1"/>
              </a:buClr>
              <a:buSzPts val="3565"/>
            </a:pPr>
            <a:r>
              <a:rPr lang="ru-RU" sz="3600" b="1" i="0" u="none" baseline="0" dirty="0">
                <a:solidFill>
                  <a:schemeClr val="dk1"/>
                </a:solidFill>
                <a:latin typeface="Verdana" panose="020B0604030504040204" pitchFamily="34" charset="0"/>
                <a:ea typeface="Verdana" panose="020B0604030504040204" pitchFamily="34" charset="0"/>
                <a:cs typeface="Arial" panose="020B0604020202020204" pitchFamily="34" charset="0"/>
                <a:sym typeface="Arial"/>
              </a:rPr>
              <a:t>Гипертония и диабет</a:t>
            </a:r>
            <a:endParaRPr sz="3600" b="1" dirty="0">
              <a:latin typeface="Verdana" panose="020B0604030504040204" pitchFamily="34" charset="0"/>
              <a:ea typeface="Verdana" panose="020B0604030504040204" pitchFamily="34" charset="0"/>
              <a:cs typeface="Arial" panose="020B0604020202020204" pitchFamily="34" charset="0"/>
            </a:endParaRPr>
          </a:p>
        </p:txBody>
      </p:sp>
      <p:sp>
        <p:nvSpPr>
          <p:cNvPr id="171" name="Google Shape;171;p21"/>
          <p:cNvSpPr txBox="1"/>
          <p:nvPr/>
        </p:nvSpPr>
        <p:spPr>
          <a:xfrm>
            <a:off x="2207568" y="1453121"/>
            <a:ext cx="8160990" cy="1139287"/>
          </a:xfrm>
          <a:prstGeom prst="rect">
            <a:avLst/>
          </a:prstGeom>
          <a:noFill/>
          <a:ln>
            <a:noFill/>
          </a:ln>
        </p:spPr>
        <p:txBody>
          <a:bodyPr spcFirstLastPara="1" wrap="square" lIns="91425" tIns="45700" rIns="91425" bIns="45700" anchor="t" anchorCtr="0">
            <a:noAutofit/>
          </a:bodyPr>
          <a:lstStyle/>
          <a:p>
            <a:pPr algn="l" rtl="0">
              <a:lnSpc>
                <a:spcPct val="90000"/>
              </a:lnSpc>
              <a:buClr>
                <a:schemeClr val="dk1"/>
              </a:buClr>
              <a:buSzPts val="2400"/>
            </a:pPr>
            <a:endParaRPr sz="2400">
              <a:solidFill>
                <a:schemeClr val="dk1"/>
              </a:solidFill>
              <a:latin typeface="Arial"/>
              <a:ea typeface="Arial"/>
              <a:cs typeface="Arial"/>
              <a:sym typeface="Arial"/>
            </a:endParaRPr>
          </a:p>
        </p:txBody>
      </p:sp>
      <p:sp>
        <p:nvSpPr>
          <p:cNvPr id="173" name="Google Shape;173;p21"/>
          <p:cNvSpPr txBox="1"/>
          <p:nvPr/>
        </p:nvSpPr>
        <p:spPr>
          <a:xfrm>
            <a:off x="2061372" y="2727553"/>
            <a:ext cx="4466676" cy="400110"/>
          </a:xfrm>
          <a:prstGeom prst="rect">
            <a:avLst/>
          </a:prstGeom>
          <a:noFill/>
          <a:ln>
            <a:noFill/>
          </a:ln>
        </p:spPr>
        <p:txBody>
          <a:bodyPr spcFirstLastPara="1" wrap="square" lIns="91425" tIns="45700" rIns="91425" bIns="45700" anchor="t" anchorCtr="0">
            <a:noAutofit/>
          </a:bodyPr>
          <a:lstStyle/>
          <a:p>
            <a:pPr algn="l" rtl="0">
              <a:buClr>
                <a:srgbClr val="000000"/>
              </a:buClr>
              <a:buSzPts val="2000"/>
            </a:pPr>
            <a:r>
              <a:rPr lang="ru-RU" sz="2000" b="0" i="0" u="none" baseline="0">
                <a:solidFill>
                  <a:srgbClr val="000000"/>
                </a:solidFill>
                <a:latin typeface="Roboto Condensed"/>
                <a:ea typeface="Roboto Condensed"/>
                <a:cs typeface="Roboto Condensed"/>
                <a:sym typeface="Roboto Condensed"/>
              </a:rPr>
              <a:t>.</a:t>
            </a:r>
            <a:endParaRPr/>
          </a:p>
        </p:txBody>
      </p:sp>
      <p:sp>
        <p:nvSpPr>
          <p:cNvPr id="174" name="Google Shape;174;p21"/>
          <p:cNvSpPr txBox="1"/>
          <p:nvPr/>
        </p:nvSpPr>
        <p:spPr>
          <a:xfrm>
            <a:off x="9031952" y="5949280"/>
            <a:ext cx="3168352" cy="369332"/>
          </a:xfrm>
          <a:prstGeom prst="rect">
            <a:avLst/>
          </a:prstGeom>
          <a:noFill/>
          <a:ln>
            <a:noFill/>
          </a:ln>
        </p:spPr>
        <p:txBody>
          <a:bodyPr spcFirstLastPara="1" wrap="square" lIns="91425" tIns="45700" rIns="91425" bIns="45700" anchor="t" anchorCtr="0">
            <a:noAutofit/>
          </a:bodyPr>
          <a:lstStyle/>
          <a:p>
            <a:pPr algn="l" rtl="0"/>
            <a:r>
              <a:rPr lang="ru-RU" sz="1200" b="0" i="0" u="sng" baseline="0" dirty="0">
                <a:solidFill>
                  <a:schemeClr val="hlink"/>
                </a:solidFill>
                <a:latin typeface="Verdana" panose="020B0604030504040204" pitchFamily="34" charset="0"/>
                <a:ea typeface="Verdana" panose="020B0604030504040204" pitchFamily="34" charset="0"/>
                <a:cs typeface="Arial" panose="020B0604020202020204" pitchFamily="34" charset="0"/>
                <a:sym typeface="Roboto Condensed"/>
                <a:hlinkClick r:id="rId3"/>
              </a:rPr>
              <a:t>Нагава Элизабет, </a:t>
            </a:r>
            <a:r>
              <a:rPr lang="ru-RU" sz="1200" b="0" i="0" u="none" baseline="0" dirty="0">
                <a:latin typeface="Verdana" panose="020B0604030504040204" pitchFamily="34" charset="0"/>
                <a:ea typeface="Verdana" panose="020B0604030504040204" pitchFamily="34" charset="0"/>
                <a:cs typeface="Arial" panose="020B0604020202020204" pitchFamily="34" charset="0"/>
                <a:hlinkClick r:id="rId3"/>
              </a:rPr>
              <a:t>PED0788</a:t>
            </a:r>
            <a:endParaRPr sz="1200" dirty="0">
              <a:solidFill>
                <a:schemeClr val="dk1"/>
              </a:solidFill>
              <a:latin typeface="Verdana" panose="020B0604030504040204" pitchFamily="34" charset="0"/>
              <a:ea typeface="Verdana" panose="020B0604030504040204" pitchFamily="34" charset="0"/>
              <a:cs typeface="Arial" panose="020B0604020202020204" pitchFamily="34" charset="0"/>
              <a:sym typeface="Calibri"/>
            </a:endParaRPr>
          </a:p>
        </p:txBody>
      </p:sp>
      <p:sp>
        <p:nvSpPr>
          <p:cNvPr id="175" name="Google Shape;175;p21"/>
          <p:cNvSpPr txBox="1"/>
          <p:nvPr/>
        </p:nvSpPr>
        <p:spPr>
          <a:xfrm>
            <a:off x="6312025" y="3306649"/>
            <a:ext cx="4053137" cy="461665"/>
          </a:xfrm>
          <a:prstGeom prst="rect">
            <a:avLst/>
          </a:prstGeom>
          <a:noFill/>
          <a:ln>
            <a:noFill/>
          </a:ln>
        </p:spPr>
        <p:txBody>
          <a:bodyPr spcFirstLastPara="1" wrap="square" lIns="91425" tIns="45700" rIns="91425" bIns="45700" anchor="t" anchorCtr="0">
            <a:noAutofit/>
          </a:bodyPr>
          <a:lstStyle/>
          <a:p>
            <a:endParaRPr sz="2400">
              <a:solidFill>
                <a:schemeClr val="dk1"/>
              </a:solidFill>
              <a:latin typeface="Arial"/>
              <a:ea typeface="Arial"/>
              <a:cs typeface="Arial"/>
              <a:sym typeface="Arial"/>
            </a:endParaRPr>
          </a:p>
        </p:txBody>
      </p:sp>
      <p:pic>
        <p:nvPicPr>
          <p:cNvPr id="176" name="Google Shape;176;p21"/>
          <p:cNvPicPr preferRelativeResize="0"/>
          <p:nvPr/>
        </p:nvPicPr>
        <p:blipFill rotWithShape="1">
          <a:blip r:embed="rId4">
            <a:alphaModFix/>
          </a:blip>
          <a:srcRect l="58662" t="46769" r="16137" b="9400"/>
          <a:stretch/>
        </p:blipFill>
        <p:spPr>
          <a:xfrm>
            <a:off x="466433" y="1703699"/>
            <a:ext cx="4220504" cy="4129230"/>
          </a:xfrm>
          <a:prstGeom prst="ellipse">
            <a:avLst/>
          </a:prstGeom>
          <a:noFill/>
          <a:ln>
            <a:noFill/>
          </a:ln>
        </p:spPr>
      </p:pic>
      <p:sp>
        <p:nvSpPr>
          <p:cNvPr id="177" name="Google Shape;177;p21"/>
          <p:cNvSpPr txBox="1"/>
          <p:nvPr/>
        </p:nvSpPr>
        <p:spPr>
          <a:xfrm>
            <a:off x="4956815" y="1811176"/>
            <a:ext cx="6624736" cy="2632974"/>
          </a:xfrm>
          <a:prstGeom prst="rect">
            <a:avLst/>
          </a:prstGeom>
          <a:noFill/>
          <a:ln>
            <a:noFill/>
          </a:ln>
        </p:spPr>
        <p:txBody>
          <a:bodyPr spcFirstLastPara="1" wrap="square" lIns="91425" tIns="45700" rIns="91425" bIns="45700" anchor="t" anchorCtr="0">
            <a:noAutofit/>
          </a:bodyPr>
          <a:lstStyle/>
          <a:p>
            <a:pPr algn="l" rtl="0"/>
            <a:r>
              <a:rPr lang="ru-RU" sz="2400" b="0" i="0" u="none" baseline="0" dirty="0">
                <a:solidFill>
                  <a:srgbClr val="000000"/>
                </a:solidFill>
                <a:latin typeface="Verdana" panose="020B0604030504040204" pitchFamily="34" charset="0"/>
                <a:ea typeface="Verdana" panose="020B0604030504040204" pitchFamily="34" charset="0"/>
                <a:cs typeface="Arial" panose="020B0604020202020204" pitchFamily="34" charset="0"/>
                <a:sym typeface="Arial"/>
              </a:rPr>
              <a:t>Комплексный пакет медицинской помощи пожилым людям, получающим АРТ, для скрининга и лечения диабета, гипертонии и других неинфекционных заболеваний, связанных со следующими факторами:</a:t>
            </a:r>
            <a:endParaRPr dirty="0">
              <a:latin typeface="Verdana" panose="020B0604030504040204" pitchFamily="34" charset="0"/>
              <a:ea typeface="Verdana" panose="020B0604030504040204" pitchFamily="34" charset="0"/>
              <a:cs typeface="Arial" panose="020B0604020202020204" pitchFamily="34" charset="0"/>
            </a:endParaRPr>
          </a:p>
          <a:p>
            <a:pPr marL="800100" lvl="1" indent="-342900" algn="l" rtl="0">
              <a:buClr>
                <a:srgbClr val="000000"/>
              </a:buClr>
              <a:buSzPts val="2000"/>
              <a:buFont typeface="Noto Sans Symbols"/>
              <a:buChar char="▪"/>
            </a:pPr>
            <a:r>
              <a:rPr lang="ru-RU" sz="2400" b="0" i="0" u="none" baseline="0" dirty="0">
                <a:solidFill>
                  <a:srgbClr val="000000"/>
                </a:solidFill>
                <a:latin typeface="Verdana" panose="020B0604030504040204" pitchFamily="34" charset="0"/>
                <a:ea typeface="Verdana" panose="020B0604030504040204" pitchFamily="34" charset="0"/>
                <a:cs typeface="Arial" panose="020B0604020202020204" pitchFamily="34" charset="0"/>
                <a:sym typeface="Arial"/>
              </a:rPr>
              <a:t>Снижением заболеваемости</a:t>
            </a:r>
            <a:endParaRPr sz="2000" dirty="0">
              <a:latin typeface="Verdana" panose="020B0604030504040204" pitchFamily="34" charset="0"/>
              <a:ea typeface="Verdana" panose="020B0604030504040204" pitchFamily="34" charset="0"/>
              <a:cs typeface="Arial" panose="020B0604020202020204" pitchFamily="34" charset="0"/>
            </a:endParaRPr>
          </a:p>
          <a:p>
            <a:pPr marL="800100" lvl="1" indent="-342900" algn="l" rtl="0">
              <a:buClr>
                <a:srgbClr val="000000"/>
              </a:buClr>
              <a:buSzPts val="2000"/>
              <a:buFont typeface="Noto Sans Symbols"/>
              <a:buChar char="▪"/>
            </a:pPr>
            <a:r>
              <a:rPr lang="ru-RU" sz="2400" b="0" i="0" u="none" baseline="0" dirty="0">
                <a:solidFill>
                  <a:srgbClr val="000000"/>
                </a:solidFill>
                <a:latin typeface="Verdana" panose="020B0604030504040204" pitchFamily="34" charset="0"/>
                <a:ea typeface="Verdana" panose="020B0604030504040204" pitchFamily="34" charset="0"/>
                <a:cs typeface="Arial" panose="020B0604020202020204" pitchFamily="34" charset="0"/>
                <a:sym typeface="Arial"/>
              </a:rPr>
              <a:t>Улучшенной диагностикой </a:t>
            </a:r>
            <a:endParaRPr sz="2000" dirty="0">
              <a:latin typeface="Verdana" panose="020B0604030504040204" pitchFamily="34" charset="0"/>
              <a:ea typeface="Verdana" panose="020B0604030504040204" pitchFamily="34" charset="0"/>
              <a:cs typeface="Arial" panose="020B0604020202020204" pitchFamily="34" charset="0"/>
            </a:endParaRPr>
          </a:p>
          <a:p>
            <a:pPr marL="800100" lvl="1" indent="-342900" algn="l" rtl="0">
              <a:buClr>
                <a:srgbClr val="000000"/>
              </a:buClr>
              <a:buSzPts val="2000"/>
              <a:buFont typeface="Noto Sans Symbols"/>
              <a:buChar char="▪"/>
            </a:pPr>
            <a:r>
              <a:rPr lang="ru-RU" sz="2400" b="0" i="0" u="none" baseline="0" dirty="0">
                <a:solidFill>
                  <a:srgbClr val="000000"/>
                </a:solidFill>
                <a:latin typeface="Verdana" panose="020B0604030504040204" pitchFamily="34" charset="0"/>
                <a:ea typeface="Verdana" panose="020B0604030504040204" pitchFamily="34" charset="0"/>
                <a:cs typeface="Arial" panose="020B0604020202020204" pitchFamily="34" charset="0"/>
                <a:sym typeface="Arial"/>
              </a:rPr>
              <a:t>Сокращением клиентуры с лишним весом</a:t>
            </a:r>
            <a:endParaRPr sz="2000" dirty="0">
              <a:latin typeface="Verdana" panose="020B0604030504040204" pitchFamily="34" charset="0"/>
              <a:ea typeface="Verdana" panose="020B0604030504040204" pitchFamily="34" charset="0"/>
              <a:cs typeface="Arial" panose="020B0604020202020204" pitchFamily="34" charset="0"/>
            </a:endParaRPr>
          </a:p>
          <a:p>
            <a:pPr marL="342900" indent="-190500" algn="l" rtl="0">
              <a:buClr>
                <a:schemeClr val="dk1"/>
              </a:buClr>
              <a:buSzPts val="2400"/>
            </a:pPr>
            <a:endParaRPr sz="2400" dirty="0">
              <a:solidFill>
                <a:schemeClr val="dk1"/>
              </a:solidFill>
              <a:latin typeface="Verdana" panose="020B0604030504040204" pitchFamily="34" charset="0"/>
              <a:ea typeface="Verdana" panose="020B0604030504040204" pitchFamily="34" charset="0"/>
              <a:cs typeface="Arial" panose="020B0604020202020204" pitchFamily="34" charset="0"/>
              <a:sym typeface="Arial"/>
            </a:endParaRPr>
          </a:p>
        </p:txBody>
      </p:sp>
    </p:spTree>
    <p:extLst>
      <p:ext uri="{BB962C8B-B14F-4D97-AF65-F5344CB8AC3E}">
        <p14:creationId xmlns:p14="http://schemas.microsoft.com/office/powerpoint/2010/main" val="36049350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524000" y="0"/>
            <a:ext cx="9144000" cy="14847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rtl="0"/>
            <a:r>
              <a:rPr lang="ru-RU" sz="3500" b="1" i="0" u="none" baseline="0" dirty="0">
                <a:solidFill>
                  <a:srgbClr val="E0001B"/>
                </a:solidFill>
                <a:latin typeface="Verdana" panose="020B0604030504040204" pitchFamily="34" charset="0"/>
                <a:ea typeface="Verdana" panose="020B0604030504040204" pitchFamily="34" charset="0"/>
              </a:rPr>
              <a:t>Содержание</a:t>
            </a:r>
          </a:p>
        </p:txBody>
      </p:sp>
      <p:sp>
        <p:nvSpPr>
          <p:cNvPr id="3" name="TextBox 2"/>
          <p:cNvSpPr txBox="1"/>
          <p:nvPr/>
        </p:nvSpPr>
        <p:spPr>
          <a:xfrm>
            <a:off x="1093754" y="2254941"/>
            <a:ext cx="10802679" cy="2585323"/>
          </a:xfrm>
          <a:prstGeom prst="rect">
            <a:avLst/>
          </a:prstGeom>
          <a:noFill/>
        </p:spPr>
        <p:txBody>
          <a:bodyPr wrap="square" lIns="91440" tIns="45720" rIns="91440" bIns="45720" rtlCol="0" anchor="t">
            <a:spAutoFit/>
          </a:bodyPr>
          <a:lstStyle/>
          <a:p>
            <a:pPr algn="l" rtl="0"/>
            <a:r>
              <a:rPr lang="ru-RU" b="0" i="0" u="none" baseline="0" dirty="0">
                <a:latin typeface="Verdana" panose="020B0604030504040204" pitchFamily="34" charset="0"/>
                <a:ea typeface="Verdana" panose="020B0604030504040204" pitchFamily="34" charset="0"/>
                <a:cs typeface="Arial" panose="020B0604020202020204" pitchFamily="34" charset="0"/>
              </a:rPr>
              <a:t>Введение</a:t>
            </a:r>
            <a:r>
              <a:rPr lang="ru-RU" b="0" i="0" u="none" baseline="0" dirty="0" smtClean="0">
                <a:latin typeface="Verdana" panose="020B0604030504040204" pitchFamily="34" charset="0"/>
                <a:ea typeface="Verdana" panose="020B0604030504040204" pitchFamily="34" charset="0"/>
                <a:cs typeface="Arial" panose="020B0604020202020204" pitchFamily="34" charset="0"/>
              </a:rPr>
              <a:t>……………………………………………………………………………………………………</a:t>
            </a:r>
            <a:r>
              <a:rPr lang="en-US" b="0" i="0" u="none" baseline="0" dirty="0" smtClean="0">
                <a:latin typeface="Verdana" panose="020B0604030504040204" pitchFamily="34" charset="0"/>
                <a:ea typeface="Verdana" panose="020B0604030504040204" pitchFamily="34" charset="0"/>
                <a:cs typeface="Arial" panose="020B0604020202020204" pitchFamily="34" charset="0"/>
              </a:rPr>
              <a:t>……….</a:t>
            </a:r>
            <a:r>
              <a:rPr lang="ru-RU" b="0" i="0" u="none" baseline="0" dirty="0" smtClean="0">
                <a:latin typeface="Verdana" panose="020B0604030504040204" pitchFamily="34" charset="0"/>
                <a:ea typeface="Verdana" panose="020B0604030504040204" pitchFamily="34" charset="0"/>
                <a:cs typeface="Arial" panose="020B0604020202020204" pitchFamily="34" charset="0"/>
              </a:rPr>
              <a:t>3</a:t>
            </a:r>
            <a:endParaRPr lang="ru-RU" b="0" i="0" u="none" baseline="0" dirty="0">
              <a:latin typeface="Verdana" panose="020B0604030504040204" pitchFamily="34" charset="0"/>
              <a:ea typeface="Verdana" panose="020B0604030504040204" pitchFamily="34" charset="0"/>
              <a:cs typeface="Arial" panose="020B0604020202020204" pitchFamily="34" charset="0"/>
            </a:endParaRPr>
          </a:p>
          <a:p>
            <a:pPr algn="l" rtl="0"/>
            <a:r>
              <a:rPr lang="ru-RU" b="0" i="0" u="none" baseline="0" dirty="0">
                <a:latin typeface="Verdana" panose="020B0604030504040204" pitchFamily="34" charset="0"/>
                <a:ea typeface="Verdana" panose="020B0604030504040204" pitchFamily="34" charset="0"/>
                <a:cs typeface="Arial" panose="020B0604020202020204" pitchFamily="34" charset="0"/>
              </a:rPr>
              <a:t>Заболеваемость и риски поздних СПИД-индикаторных оппортунистических инфекций (</a:t>
            </a:r>
            <a:r>
              <a:rPr lang="ru-RU" b="0" i="0" u="none" baseline="0" dirty="0" smtClean="0">
                <a:latin typeface="Verdana" panose="020B0604030504040204" pitchFamily="34" charset="0"/>
                <a:ea typeface="Verdana" panose="020B0604030504040204" pitchFamily="34" charset="0"/>
                <a:cs typeface="Arial" panose="020B0604020202020204" pitchFamily="34" charset="0"/>
              </a:rPr>
              <a:t>ПОИ)</a:t>
            </a:r>
            <a:r>
              <a:rPr lang="en-CH" b="0" i="0" u="none" baseline="0" dirty="0" smtClean="0">
                <a:latin typeface="Verdana" panose="020B0604030504040204" pitchFamily="34" charset="0"/>
                <a:ea typeface="Verdana" panose="020B0604030504040204" pitchFamily="34" charset="0"/>
                <a:cs typeface="Arial" panose="020B0604020202020204" pitchFamily="34" charset="0"/>
              </a:rPr>
              <a:t>…………………………………………………………………………………………………………………</a:t>
            </a:r>
            <a:r>
              <a:rPr lang="en-US" b="0" i="0" u="none" baseline="0" dirty="0" smtClean="0">
                <a:latin typeface="Verdana" panose="020B0604030504040204" pitchFamily="34" charset="0"/>
                <a:ea typeface="Verdana" panose="020B0604030504040204" pitchFamily="34" charset="0"/>
                <a:cs typeface="Arial" panose="020B0604020202020204" pitchFamily="34" charset="0"/>
              </a:rPr>
              <a:t>.</a:t>
            </a:r>
            <a:r>
              <a:rPr lang="ru-RU" b="0" i="0" u="none" baseline="0" dirty="0" smtClean="0">
                <a:latin typeface="Verdana" panose="020B0604030504040204" pitchFamily="34" charset="0"/>
                <a:ea typeface="Verdana" panose="020B0604030504040204" pitchFamily="34" charset="0"/>
                <a:cs typeface="Arial" panose="020B0604020202020204" pitchFamily="34" charset="0"/>
              </a:rPr>
              <a:t>5</a:t>
            </a:r>
            <a:endParaRPr lang="ru-RU" dirty="0">
              <a:latin typeface="Verdana" panose="020B0604030504040204" pitchFamily="34" charset="0"/>
              <a:ea typeface="Verdana" panose="020B0604030504040204" pitchFamily="34" charset="0"/>
              <a:cs typeface="Arial" panose="020B0604020202020204" pitchFamily="34" charset="0"/>
            </a:endParaRPr>
          </a:p>
          <a:p>
            <a:pPr algn="l" rtl="0"/>
            <a:r>
              <a:rPr lang="ru-RU" b="0" i="0" u="none" baseline="0" dirty="0">
                <a:latin typeface="Verdana" panose="020B0604030504040204" pitchFamily="34" charset="0"/>
                <a:ea typeface="Verdana" panose="020B0604030504040204" pitchFamily="34" charset="0"/>
                <a:cs typeface="Arial" panose="020B0604020202020204" pitchFamily="34" charset="0"/>
                <a:sym typeface="Arial"/>
              </a:rPr>
              <a:t>Туберкулез (ТБ): Выявление, </a:t>
            </a:r>
            <a:r>
              <a:rPr lang="ru-RU" b="0" i="0" u="none" baseline="0" dirty="0" smtClean="0">
                <a:latin typeface="Verdana" panose="020B0604030504040204" pitchFamily="34" charset="0"/>
                <a:ea typeface="Verdana" panose="020B0604030504040204" pitchFamily="34" charset="0"/>
                <a:cs typeface="Arial" panose="020B0604020202020204" pitchFamily="34" charset="0"/>
                <a:sym typeface="Arial"/>
              </a:rPr>
              <a:t>диагностика</a:t>
            </a:r>
            <a:r>
              <a:rPr lang="en-CH" b="0" i="0" u="none" baseline="0" dirty="0" smtClean="0">
                <a:latin typeface="Verdana" panose="020B0604030504040204" pitchFamily="34" charset="0"/>
                <a:ea typeface="Verdana" panose="020B0604030504040204" pitchFamily="34" charset="0"/>
                <a:cs typeface="Arial" panose="020B0604020202020204" pitchFamily="34" charset="0"/>
                <a:sym typeface="Arial"/>
              </a:rPr>
              <a:t>………………………………………</a:t>
            </a:r>
            <a:r>
              <a:rPr lang="en-CH" dirty="0" smtClean="0">
                <a:latin typeface="Verdana" panose="020B0604030504040204" pitchFamily="34" charset="0"/>
                <a:ea typeface="Verdana" panose="020B0604030504040204" pitchFamily="34" charset="0"/>
                <a:cs typeface="Arial" panose="020B0604020202020204" pitchFamily="34" charset="0"/>
                <a:sym typeface="Arial"/>
              </a:rPr>
              <a:t>……………</a:t>
            </a:r>
            <a:r>
              <a:rPr lang="en-US" dirty="0" smtClean="0">
                <a:latin typeface="Verdana" panose="020B0604030504040204" pitchFamily="34" charset="0"/>
                <a:ea typeface="Verdana" panose="020B0604030504040204" pitchFamily="34" charset="0"/>
                <a:cs typeface="Arial" panose="020B0604020202020204" pitchFamily="34" charset="0"/>
                <a:sym typeface="Arial"/>
              </a:rPr>
              <a:t>.</a:t>
            </a:r>
            <a:r>
              <a:rPr lang="ru-RU" b="0" i="0" u="none" baseline="0" dirty="0" smtClean="0">
                <a:latin typeface="Verdana" panose="020B0604030504040204" pitchFamily="34" charset="0"/>
                <a:ea typeface="Verdana" panose="020B0604030504040204" pitchFamily="34" charset="0"/>
                <a:cs typeface="Arial" panose="020B0604020202020204" pitchFamily="34" charset="0"/>
              </a:rPr>
              <a:t>6</a:t>
            </a:r>
            <a:endParaRPr lang="ru-RU" dirty="0">
              <a:latin typeface="Verdana" panose="020B0604030504040204" pitchFamily="34" charset="0"/>
              <a:ea typeface="Verdana" panose="020B0604030504040204" pitchFamily="34" charset="0"/>
              <a:cs typeface="Arial" panose="020B0604020202020204" pitchFamily="34" charset="0"/>
            </a:endParaRPr>
          </a:p>
          <a:p>
            <a:pPr algn="l" rtl="0"/>
            <a:r>
              <a:rPr lang="ru-RU" b="0" i="0" u="none" baseline="0" dirty="0">
                <a:latin typeface="Verdana" panose="020B0604030504040204" pitchFamily="34" charset="0"/>
                <a:ea typeface="Verdana" panose="020B0604030504040204" pitchFamily="34" charset="0"/>
                <a:cs typeface="Arial" panose="020B0604020202020204" pitchFamily="34" charset="0"/>
                <a:sym typeface="Arial"/>
              </a:rPr>
              <a:t>Туберкулез (ТБ): Профилактическая </a:t>
            </a:r>
            <a:r>
              <a:rPr lang="ru-RU" b="0" i="0" u="none" baseline="0" dirty="0" smtClean="0">
                <a:latin typeface="Verdana" panose="020B0604030504040204" pitchFamily="34" charset="0"/>
                <a:ea typeface="Verdana" panose="020B0604030504040204" pitchFamily="34" charset="0"/>
                <a:cs typeface="Arial" panose="020B0604020202020204" pitchFamily="34" charset="0"/>
                <a:sym typeface="Arial"/>
              </a:rPr>
              <a:t>терапия</a:t>
            </a:r>
            <a:r>
              <a:rPr lang="en-CH" b="0" i="0" u="none" baseline="0" dirty="0" smtClean="0">
                <a:latin typeface="Verdana" panose="020B0604030504040204" pitchFamily="34" charset="0"/>
                <a:ea typeface="Verdana" panose="020B0604030504040204" pitchFamily="34" charset="0"/>
                <a:cs typeface="Arial" panose="020B0604020202020204" pitchFamily="34" charset="0"/>
                <a:sym typeface="Arial"/>
              </a:rPr>
              <a:t>………………………………………………</a:t>
            </a:r>
            <a:r>
              <a:rPr lang="en-US" b="0" i="0" u="none" baseline="0" dirty="0" smtClean="0">
                <a:latin typeface="Verdana" panose="020B0604030504040204" pitchFamily="34" charset="0"/>
                <a:ea typeface="Verdana" panose="020B0604030504040204" pitchFamily="34" charset="0"/>
                <a:cs typeface="Arial" panose="020B0604020202020204" pitchFamily="34" charset="0"/>
                <a:sym typeface="Arial"/>
              </a:rPr>
              <a:t>.</a:t>
            </a:r>
            <a:r>
              <a:rPr lang="ru-RU" b="0" i="0" u="none" baseline="0" dirty="0" smtClean="0">
                <a:latin typeface="Verdana" panose="020B0604030504040204" pitchFamily="34" charset="0"/>
                <a:ea typeface="Verdana" panose="020B0604030504040204" pitchFamily="34" charset="0"/>
                <a:cs typeface="Arial" panose="020B0604020202020204" pitchFamily="34" charset="0"/>
              </a:rPr>
              <a:t>7</a:t>
            </a:r>
            <a:endParaRPr lang="ru-RU" dirty="0">
              <a:latin typeface="Verdana" panose="020B0604030504040204" pitchFamily="34" charset="0"/>
              <a:ea typeface="Verdana" panose="020B0604030504040204" pitchFamily="34" charset="0"/>
              <a:cs typeface="Arial" panose="020B0604020202020204" pitchFamily="34" charset="0"/>
            </a:endParaRPr>
          </a:p>
          <a:p>
            <a:pPr algn="l" rtl="0"/>
            <a:r>
              <a:rPr lang="ru-RU" b="0" i="0" u="none" baseline="0" dirty="0">
                <a:latin typeface="Verdana" panose="020B0604030504040204" pitchFamily="34" charset="0"/>
                <a:ea typeface="Verdana" panose="020B0604030504040204" pitchFamily="34" charset="0"/>
                <a:cs typeface="Arial" panose="020B0604020202020204" pitchFamily="34" charset="0"/>
                <a:sym typeface="Arial"/>
              </a:rPr>
              <a:t>Гепатит: Заражение, лечение</a:t>
            </a:r>
            <a:r>
              <a:rPr lang="ru-RU" b="0" i="0" u="none" baseline="0" dirty="0" smtClean="0">
                <a:latin typeface="Verdana" panose="020B0604030504040204" pitchFamily="34" charset="0"/>
                <a:ea typeface="Verdana" panose="020B0604030504040204" pitchFamily="34" charset="0"/>
                <a:cs typeface="Arial" panose="020B0604020202020204" pitchFamily="34" charset="0"/>
                <a:sym typeface="Arial"/>
              </a:rPr>
              <a:t>…………</a:t>
            </a:r>
            <a:r>
              <a:rPr lang="ru-RU" b="0" i="0" u="none" baseline="0" dirty="0" smtClean="0">
                <a:latin typeface="Verdana" panose="020B0604030504040204" pitchFamily="34" charset="0"/>
                <a:ea typeface="Verdana" panose="020B0604030504040204" pitchFamily="34" charset="0"/>
                <a:cs typeface="Arial" panose="020B0604020202020204" pitchFamily="34" charset="0"/>
              </a:rPr>
              <a:t>………………</a:t>
            </a:r>
            <a:r>
              <a:rPr lang="en-CH" b="0" i="0" u="none" baseline="0" dirty="0" smtClean="0">
                <a:latin typeface="Verdana" panose="020B0604030504040204" pitchFamily="34" charset="0"/>
                <a:ea typeface="Verdana" panose="020B0604030504040204" pitchFamily="34" charset="0"/>
                <a:cs typeface="Arial" panose="020B0604020202020204" pitchFamily="34" charset="0"/>
              </a:rPr>
              <a:t>……………………………………………</a:t>
            </a:r>
            <a:r>
              <a:rPr lang="en-CH" dirty="0" smtClean="0">
                <a:latin typeface="Verdana" panose="020B0604030504040204" pitchFamily="34" charset="0"/>
                <a:ea typeface="Verdana" panose="020B0604030504040204" pitchFamily="34" charset="0"/>
                <a:cs typeface="Arial" panose="020B0604020202020204" pitchFamily="34" charset="0"/>
              </a:rPr>
              <a:t>…</a:t>
            </a:r>
            <a:r>
              <a:rPr lang="en-US" dirty="0" smtClean="0">
                <a:latin typeface="Verdana" panose="020B0604030504040204" pitchFamily="34" charset="0"/>
                <a:ea typeface="Verdana" panose="020B0604030504040204" pitchFamily="34" charset="0"/>
                <a:cs typeface="Arial" panose="020B0604020202020204" pitchFamily="34" charset="0"/>
              </a:rPr>
              <a:t>.</a:t>
            </a:r>
            <a:r>
              <a:rPr lang="ru-RU" b="0" i="0" u="none" baseline="0" dirty="0" smtClean="0">
                <a:latin typeface="Verdana" panose="020B0604030504040204" pitchFamily="34" charset="0"/>
                <a:ea typeface="Verdana" panose="020B0604030504040204" pitchFamily="34" charset="0"/>
                <a:cs typeface="Arial" panose="020B0604020202020204" pitchFamily="34" charset="0"/>
              </a:rPr>
              <a:t>8</a:t>
            </a:r>
            <a:endParaRPr lang="ru-RU" dirty="0">
              <a:latin typeface="Verdana" panose="020B0604030504040204" pitchFamily="34" charset="0"/>
              <a:ea typeface="Verdana" panose="020B0604030504040204" pitchFamily="34" charset="0"/>
              <a:cs typeface="Arial" panose="020B0604020202020204" pitchFamily="34" charset="0"/>
            </a:endParaRPr>
          </a:p>
          <a:p>
            <a:pPr algn="l" rtl="0"/>
            <a:r>
              <a:rPr lang="ru-RU" b="0" i="0" u="none" baseline="0" dirty="0">
                <a:latin typeface="Verdana" panose="020B0604030504040204" pitchFamily="34" charset="0"/>
                <a:ea typeface="Verdana" panose="020B0604030504040204" pitchFamily="34" charset="0"/>
                <a:cs typeface="Arial"/>
              </a:rPr>
              <a:t>Инфекции, передающиеся половым путем (ИППП):</a:t>
            </a:r>
            <a:r>
              <a:rPr lang="ru-RU" b="0" i="0" u="none" baseline="0" dirty="0">
                <a:latin typeface="Verdana" panose="020B0604030504040204" pitchFamily="34" charset="0"/>
                <a:ea typeface="Verdana" panose="020B0604030504040204" pitchFamily="34" charset="0"/>
                <a:cs typeface="Arial"/>
                <a:sym typeface="Arial"/>
              </a:rPr>
              <a:t> Коммерческий секс, заражение</a:t>
            </a:r>
            <a:r>
              <a:rPr lang="ru-RU" b="0" i="0" u="none" baseline="0" dirty="0" smtClean="0">
                <a:latin typeface="Verdana" panose="020B0604030504040204" pitchFamily="34" charset="0"/>
                <a:ea typeface="Verdana" panose="020B0604030504040204" pitchFamily="34" charset="0"/>
                <a:cs typeface="Arial"/>
                <a:sym typeface="Arial"/>
              </a:rPr>
              <a:t>….…………</a:t>
            </a:r>
            <a:r>
              <a:rPr lang="en-US" b="0" i="0" u="none" baseline="0" dirty="0" smtClean="0">
                <a:latin typeface="Verdana" panose="020B0604030504040204" pitchFamily="34" charset="0"/>
                <a:ea typeface="Verdana" panose="020B0604030504040204" pitchFamily="34" charset="0"/>
                <a:cs typeface="Arial"/>
                <a:sym typeface="Arial"/>
              </a:rPr>
              <a:t>…</a:t>
            </a:r>
            <a:r>
              <a:rPr lang="en-CH" b="0" i="0" u="none" baseline="0" dirty="0" smtClean="0">
                <a:latin typeface="Verdana" panose="020B0604030504040204" pitchFamily="34" charset="0"/>
                <a:ea typeface="Verdana" panose="020B0604030504040204" pitchFamily="34" charset="0"/>
                <a:cs typeface="Arial"/>
                <a:sym typeface="Arial"/>
              </a:rPr>
              <a:t>…………………………………………………………………………………………</a:t>
            </a:r>
            <a:r>
              <a:rPr lang="ru-RU" b="0" i="0" u="none" baseline="0" dirty="0" smtClean="0">
                <a:latin typeface="Verdana" panose="020B0604030504040204" pitchFamily="34" charset="0"/>
                <a:ea typeface="Verdana" panose="020B0604030504040204" pitchFamily="34" charset="0"/>
                <a:cs typeface="Arial"/>
                <a:sym typeface="Arial"/>
              </a:rPr>
              <a:t>9</a:t>
            </a:r>
            <a:endParaRPr lang="ru-RU" dirty="0">
              <a:latin typeface="Verdana" panose="020B0604030504040204" pitchFamily="34" charset="0"/>
              <a:ea typeface="Verdana" panose="020B0604030504040204" pitchFamily="34" charset="0"/>
              <a:cs typeface="Arial"/>
            </a:endParaRPr>
          </a:p>
          <a:p>
            <a:pPr algn="l" rtl="0"/>
            <a:r>
              <a:rPr lang="ru-RU" b="0" i="0" u="none" baseline="0" dirty="0">
                <a:latin typeface="Verdana" panose="020B0604030504040204" pitchFamily="34" charset="0"/>
                <a:ea typeface="Verdana" panose="020B0604030504040204" pitchFamily="34" charset="0"/>
                <a:cs typeface="Arial" panose="020B0604020202020204" pitchFamily="34" charset="0"/>
                <a:sym typeface="Arial"/>
              </a:rPr>
              <a:t>Гипертензия и диабет</a:t>
            </a:r>
            <a:r>
              <a:rPr lang="ru-RU" b="0" i="0" u="none" baseline="0" dirty="0" smtClean="0">
                <a:latin typeface="Verdana" panose="020B0604030504040204" pitchFamily="34" charset="0"/>
                <a:ea typeface="Verdana" panose="020B0604030504040204" pitchFamily="34" charset="0"/>
                <a:cs typeface="Arial" panose="020B0604020202020204" pitchFamily="34" charset="0"/>
                <a:sym typeface="Arial"/>
              </a:rPr>
              <a:t>…………………………………………………………………………………</a:t>
            </a:r>
            <a:r>
              <a:rPr lang="en-US" b="0" i="0" u="none" baseline="0" dirty="0" smtClean="0">
                <a:latin typeface="Verdana" panose="020B0604030504040204" pitchFamily="34" charset="0"/>
                <a:ea typeface="Verdana" panose="020B0604030504040204" pitchFamily="34" charset="0"/>
                <a:cs typeface="Arial" panose="020B0604020202020204" pitchFamily="34" charset="0"/>
                <a:sym typeface="Arial"/>
              </a:rPr>
              <a:t>…</a:t>
            </a:r>
            <a:r>
              <a:rPr lang="en-CH" b="0" i="0" u="none" baseline="0" dirty="0" smtClean="0">
                <a:latin typeface="Verdana" panose="020B0604030504040204" pitchFamily="34" charset="0"/>
                <a:ea typeface="Verdana" panose="020B0604030504040204" pitchFamily="34" charset="0"/>
                <a:cs typeface="Arial" panose="020B0604020202020204" pitchFamily="34" charset="0"/>
                <a:sym typeface="Arial"/>
              </a:rPr>
              <a:t>…</a:t>
            </a:r>
            <a:r>
              <a:rPr lang="ru-RU" b="0" i="0" u="none" baseline="0" dirty="0" smtClean="0">
                <a:latin typeface="Verdana" panose="020B0604030504040204" pitchFamily="34" charset="0"/>
                <a:ea typeface="Verdana" panose="020B0604030504040204" pitchFamily="34" charset="0"/>
                <a:cs typeface="Arial" panose="020B0604020202020204" pitchFamily="34" charset="0"/>
                <a:sym typeface="Arial"/>
              </a:rPr>
              <a:t>10</a:t>
            </a:r>
            <a:endParaRPr lang="ru-RU" dirty="0">
              <a:latin typeface="Verdana" panose="020B060403050404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787332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74469-67CA-4150-911F-7CCEA5A6874C}"/>
              </a:ext>
            </a:extLst>
          </p:cNvPr>
          <p:cNvSpPr>
            <a:spLocks noGrp="1"/>
          </p:cNvSpPr>
          <p:nvPr>
            <p:ph type="title"/>
          </p:nvPr>
        </p:nvSpPr>
        <p:spPr>
          <a:xfrm>
            <a:off x="1546987" y="190501"/>
            <a:ext cx="9001743" cy="1143000"/>
          </a:xfrm>
        </p:spPr>
        <p:txBody>
          <a:bodyPr>
            <a:normAutofit/>
          </a:bodyPr>
          <a:lstStyle/>
          <a:p>
            <a:pPr rtl="0"/>
            <a:r>
              <a:rPr lang="ru-RU" sz="3600" b="1" i="0" u="none" baseline="0" dirty="0">
                <a:solidFill>
                  <a:srgbClr val="E0001B"/>
                </a:solidFill>
                <a:latin typeface="Verdana" panose="020B0604030504040204" pitchFamily="34" charset="0"/>
                <a:ea typeface="Verdana" panose="020B0604030504040204" pitchFamily="34" charset="0"/>
                <a:cs typeface="Arial"/>
              </a:rPr>
              <a:t>Введение</a:t>
            </a:r>
            <a:endParaRPr lang="ru-RU" sz="3600" b="1" dirty="0">
              <a:solidFill>
                <a:srgbClr val="E0001B"/>
              </a:solidFill>
              <a:latin typeface="Verdana" panose="020B0604030504040204" pitchFamily="34" charset="0"/>
              <a:ea typeface="Verdana" panose="020B0604030504040204" pitchFamily="34" charset="0"/>
            </a:endParaRPr>
          </a:p>
        </p:txBody>
      </p:sp>
      <p:sp>
        <p:nvSpPr>
          <p:cNvPr id="3" name="Content Placeholder 2">
            <a:extLst>
              <a:ext uri="{FF2B5EF4-FFF2-40B4-BE49-F238E27FC236}">
                <a16:creationId xmlns:a16="http://schemas.microsoft.com/office/drawing/2014/main" id="{63819DA7-927E-4B31-A3F6-E0388F221D52}"/>
              </a:ext>
            </a:extLst>
          </p:cNvPr>
          <p:cNvSpPr>
            <a:spLocks noGrp="1"/>
          </p:cNvSpPr>
          <p:nvPr>
            <p:ph idx="1"/>
          </p:nvPr>
        </p:nvSpPr>
        <p:spPr>
          <a:xfrm>
            <a:off x="609600" y="1333501"/>
            <a:ext cx="10972800" cy="5059363"/>
          </a:xfrm>
        </p:spPr>
        <p:txBody>
          <a:bodyPr vert="horz" lIns="91440" tIns="45720" rIns="91440" bIns="45720" rtlCol="0" anchor="t">
            <a:normAutofit fontScale="47500" lnSpcReduction="20000"/>
          </a:bodyPr>
          <a:lstStyle/>
          <a:p>
            <a:pPr algn="l" rtl="0"/>
            <a:r>
              <a:rPr lang="ru-RU" b="0" i="0" u="none" baseline="0" dirty="0">
                <a:latin typeface="Verdana" panose="020B0604030504040204" pitchFamily="34" charset="0"/>
                <a:ea typeface="Verdana" panose="020B0604030504040204" pitchFamily="34" charset="0"/>
                <a:cs typeface="Arial"/>
              </a:rPr>
              <a:t>Спустя сорок лет с начала эпидемии меры в ответ на ВИЧ постепенно переходят от традиционного вертикального и гуманитарного подхода к подходу, который интегрируется в более широкие программы на уровне стран благодаря международным программам здравоохранения, таким как Цели устойчивого развития (ЦУР) и Всеобщий охват услугами здравоохранения (ВОУЗ), с тем чтобы более всесторонне охватить ко-инфекции, затрагивающие людей, живущих с ВИЧ, такие как гепатит и инфекции, передающиеся половым путем [1–5].</a:t>
            </a:r>
          </a:p>
          <a:p>
            <a:pPr algn="l" rtl="0"/>
            <a:r>
              <a:rPr lang="ru-RU" b="0" i="0" u="none" baseline="0" dirty="0">
                <a:latin typeface="Verdana" panose="020B0604030504040204" pitchFamily="34" charset="0"/>
                <a:ea typeface="Verdana" panose="020B0604030504040204" pitchFamily="34" charset="0"/>
                <a:cs typeface="Arial"/>
              </a:rPr>
              <a:t>Кроме того, люди, живущие с ВИЧ и имеющие подавленный иммунитет, подвержены повышенному риску возникновения заболеваний, которые вызывают такие оппортунистические инфекции, как туберкулез (ТБ) и криптококковый менингит. Такие люди нуждаются в специальных профилактических и диагностических услугах и лечении в рамках программ по борьбе с запущенным ВИЧ.</a:t>
            </a:r>
            <a:endParaRPr lang="ru-RU" dirty="0" smtClean="0">
              <a:latin typeface="Verdana" panose="020B0604030504040204" pitchFamily="34" charset="0"/>
              <a:ea typeface="Verdana" panose="020B0604030504040204" pitchFamily="34" charset="0"/>
            </a:endParaRPr>
          </a:p>
          <a:p>
            <a:pPr algn="l" rtl="0"/>
            <a:r>
              <a:rPr lang="ru-RU" b="0" i="0" u="none" baseline="0" dirty="0">
                <a:latin typeface="Verdana" panose="020B0604030504040204" pitchFamily="34" charset="0"/>
                <a:ea typeface="Verdana" panose="020B0604030504040204" pitchFamily="34" charset="0"/>
                <a:cs typeface="Arial"/>
              </a:rPr>
              <a:t>Внимание к целостным потребностям в области здравоохранения, ухода и благополучия людей, живущих с ВИЧ и наиболее уязвимых к нему, является важным аспектом эффективности мер в ответ на ВИЧ.</a:t>
            </a:r>
            <a:endParaRPr lang="ru-RU" dirty="0" smtClean="0">
              <a:latin typeface="Verdana" panose="020B0604030504040204" pitchFamily="34" charset="0"/>
              <a:ea typeface="Verdana" panose="020B0604030504040204" pitchFamily="34" charset="0"/>
            </a:endParaRPr>
          </a:p>
          <a:p>
            <a:pPr algn="l" rtl="0"/>
            <a:r>
              <a:rPr lang="ru-RU" b="0" i="0" u="none" baseline="0" dirty="0">
                <a:latin typeface="Verdana" panose="020B0604030504040204" pitchFamily="34" charset="0"/>
                <a:ea typeface="Verdana" panose="020B0604030504040204" pitchFamily="34" charset="0"/>
                <a:cs typeface="Arial"/>
              </a:rPr>
              <a:t>Личностно-ориентированный уход может позволить более тщательно удовлетворять сложные и меняющиеся потребности в области здравоохранения и благополучия людей, живущих с ВИЧ и уязвимых к нему.</a:t>
            </a:r>
            <a:endParaRPr lang="ru-RU" dirty="0" smtClean="0">
              <a:latin typeface="Verdana" panose="020B0604030504040204" pitchFamily="34" charset="0"/>
              <a:ea typeface="Verdana" panose="020B0604030504040204" pitchFamily="34" charset="0"/>
            </a:endParaRPr>
          </a:p>
          <a:p>
            <a:pPr marL="0" indent="0" algn="l" rtl="0">
              <a:buNone/>
            </a:pPr>
            <a:endParaRPr lang="ru-RU" sz="1600" dirty="0" smtClean="0">
              <a:latin typeface="Verdana" panose="020B0604030504040204" pitchFamily="34" charset="0"/>
              <a:ea typeface="Verdana" panose="020B0604030504040204" pitchFamily="34" charset="0"/>
            </a:endParaRPr>
          </a:p>
          <a:p>
            <a:pPr algn="l" rtl="0">
              <a:buNone/>
            </a:pPr>
            <a:r>
              <a:rPr lang="ru-RU" sz="1600" b="0" i="0" u="none" baseline="0" dirty="0">
                <a:latin typeface="Verdana" panose="020B0604030504040204" pitchFamily="34" charset="0"/>
                <a:ea typeface="Verdana" panose="020B0604030504040204" pitchFamily="34" charset="0"/>
                <a:cs typeface="Arial"/>
              </a:rPr>
              <a:t>[1] Bekker L-G, Alleyne G, Baral S, et al. Advancing global health and strengthening the HIV response in the era of the Sustainable Development Goals: the International AIDS Society–Lancet Commission. Lancet 2018; published online July 19. </a:t>
            </a:r>
            <a:r>
              <a:rPr lang="ru-RU" sz="1600" b="0" i="0" u="none" baseline="0" dirty="0">
                <a:latin typeface="Verdana" panose="020B0604030504040204" pitchFamily="34" charset="0"/>
                <a:ea typeface="Verdana" panose="020B0604030504040204" pitchFamily="34" charset="0"/>
                <a:cs typeface="Arial"/>
                <a:hlinkClick r:id="rId2"/>
              </a:rPr>
              <a:t>http://dx.doi.org/10.1016/S0140-6736(18)31070-5</a:t>
            </a:r>
            <a:r>
              <a:rPr lang="ru-RU" sz="1600" b="0" i="0" u="none" baseline="0" dirty="0">
                <a:latin typeface="Verdana" panose="020B0604030504040204" pitchFamily="34" charset="0"/>
                <a:ea typeface="Verdana" panose="020B0604030504040204" pitchFamily="34" charset="0"/>
                <a:cs typeface="Arial"/>
              </a:rPr>
              <a:t> </a:t>
            </a:r>
          </a:p>
          <a:p>
            <a:pPr algn="l" rtl="0">
              <a:buNone/>
            </a:pPr>
            <a:r>
              <a:rPr lang="ru-RU" sz="1600" b="0" i="0" u="none" baseline="0" dirty="0">
                <a:latin typeface="Verdana" panose="020B0604030504040204" pitchFamily="34" charset="0"/>
                <a:ea typeface="Verdana" panose="020B0604030504040204" pitchFamily="34" charset="0"/>
                <a:cs typeface="Arial"/>
              </a:rPr>
              <a:t>[2] Keletso Makofane, Bruno Spire, Phumi Mtetwa. Tackling global health inequities in the HIV response. Published Online July 19, 2018 http://dx.doi.org/10.1016/ S0140-6736(18)31441-7 </a:t>
            </a:r>
            <a:endParaRPr lang="ru-RU" sz="1600" dirty="0" smtClean="0">
              <a:latin typeface="Verdana" panose="020B0604030504040204" pitchFamily="34" charset="0"/>
              <a:ea typeface="Verdana" panose="020B0604030504040204" pitchFamily="34" charset="0"/>
            </a:endParaRPr>
          </a:p>
          <a:p>
            <a:pPr marL="0" indent="0" algn="l" rtl="0">
              <a:buNone/>
            </a:pPr>
            <a:r>
              <a:rPr lang="ru-RU" sz="1600" b="0" i="0" u="none" baseline="0" dirty="0">
                <a:latin typeface="Verdana" panose="020B0604030504040204" pitchFamily="34" charset="0"/>
                <a:ea typeface="Verdana" panose="020B0604030504040204" pitchFamily="34" charset="0"/>
                <a:cs typeface="Arial"/>
              </a:rPr>
              <a:t>[3] Kent Buse; Jonathan Jay; Morolake Odetoyinbo. AIDS and universal health coverage—stronger together. The Lancet Global Health. Volume 4, issue 1, PE10-E11, January 2016. DOI:https://doi.org/10.1016/S2214-109X(15)00273-9 </a:t>
            </a:r>
            <a:endParaRPr lang="ru-RU" sz="1600" dirty="0" smtClean="0">
              <a:latin typeface="Verdana" panose="020B0604030504040204" pitchFamily="34" charset="0"/>
              <a:ea typeface="Verdana" panose="020B0604030504040204" pitchFamily="34" charset="0"/>
            </a:endParaRPr>
          </a:p>
          <a:p>
            <a:pPr marL="0" indent="0" algn="l" rtl="0">
              <a:buNone/>
            </a:pPr>
            <a:r>
              <a:rPr lang="ru-RU" sz="1600" b="0" i="0" u="none" baseline="0" dirty="0">
                <a:latin typeface="Verdana" panose="020B0604030504040204" pitchFamily="34" charset="0"/>
                <a:ea typeface="Verdana" panose="020B0604030504040204" pitchFamily="34" charset="0"/>
                <a:cs typeface="Arial"/>
              </a:rPr>
              <a:t>[4] GBD 2016 Causes of Death Collaborators. Global, regional, and national age-sex specific mortality for 264 causes of death, 1980–2016: a systematic analysis for the Global Burden of Disease Study 2016. Lancet 2017; 390: 1151–210. </a:t>
            </a:r>
            <a:endParaRPr lang="ru-RU" dirty="0" smtClean="0">
              <a:latin typeface="Verdana" panose="020B0604030504040204" pitchFamily="34" charset="0"/>
              <a:ea typeface="Verdana" panose="020B0604030504040204" pitchFamily="34" charset="0"/>
            </a:endParaRPr>
          </a:p>
          <a:p>
            <a:pPr marL="0" indent="0" algn="l" rtl="0">
              <a:buNone/>
            </a:pPr>
            <a:r>
              <a:rPr lang="ru-RU" sz="1600" b="0" i="0" u="none" baseline="0" dirty="0">
                <a:latin typeface="Verdana" panose="020B0604030504040204" pitchFamily="34" charset="0"/>
                <a:ea typeface="Verdana" panose="020B0604030504040204" pitchFamily="34" charset="0"/>
                <a:cs typeface="Arial"/>
              </a:rPr>
              <a:t>[5] Global Burden of Disease Health Financing Collaborator Network. Future and potential spending on health 2015–40: development assistance for health, and government, prepaid private </a:t>
            </a:r>
            <a:endParaRPr lang="ru-RU"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0402876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524000" y="0"/>
            <a:ext cx="9144000" cy="14847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rtl="0"/>
            <a:r>
              <a:rPr lang="ru-RU" sz="3500" b="1" i="0" u="none" baseline="0" dirty="0">
                <a:solidFill>
                  <a:srgbClr val="E0001B"/>
                </a:solidFill>
                <a:latin typeface="Verdana" panose="020B0604030504040204" pitchFamily="34" charset="0"/>
                <a:ea typeface="Verdana" panose="020B0604030504040204" pitchFamily="34" charset="0"/>
              </a:rPr>
              <a:t>Обзор</a:t>
            </a:r>
          </a:p>
        </p:txBody>
      </p:sp>
      <p:sp>
        <p:nvSpPr>
          <p:cNvPr id="3" name="Rectangle: Rounded Corners 2">
            <a:hlinkClick r:id="rId3" action="ppaction://hlinksldjump"/>
            <a:extLst>
              <a:ext uri="{FF2B5EF4-FFF2-40B4-BE49-F238E27FC236}">
                <a16:creationId xmlns:a16="http://schemas.microsoft.com/office/drawing/2014/main" id="{10DCA4BE-B5BF-4A14-811F-027B64980572}"/>
              </a:ext>
            </a:extLst>
          </p:cNvPr>
          <p:cNvSpPr/>
          <p:nvPr/>
        </p:nvSpPr>
        <p:spPr>
          <a:xfrm>
            <a:off x="1295480" y="2331942"/>
            <a:ext cx="3600000" cy="2033384"/>
          </a:xfrm>
          <a:prstGeom prst="roundRect">
            <a:avLst/>
          </a:prstGeom>
          <a:solidFill>
            <a:srgbClr val="1A998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ru-RU" sz="2400" b="0" i="0" u="none" baseline="0" dirty="0">
                <a:latin typeface="Verdana" panose="020B0604030504040204" pitchFamily="34" charset="0"/>
                <a:ea typeface="Verdana" panose="020B0604030504040204" pitchFamily="34" charset="0"/>
                <a:cs typeface="Arial"/>
              </a:rPr>
              <a:t>ВИЧ и ко-инфекции</a:t>
            </a:r>
            <a:endParaRPr lang="ru-RU" sz="2400" dirty="0">
              <a:latin typeface="Verdana" panose="020B0604030504040204" pitchFamily="34" charset="0"/>
              <a:ea typeface="Verdana" panose="020B0604030504040204" pitchFamily="34" charset="0"/>
              <a:cs typeface="Arial"/>
            </a:endParaRPr>
          </a:p>
        </p:txBody>
      </p:sp>
      <p:sp>
        <p:nvSpPr>
          <p:cNvPr id="4" name="Rectangle: Rounded Corners 22">
            <a:hlinkClick r:id="rId3" action="ppaction://hlinksldjump"/>
            <a:extLst>
              <a:ext uri="{FF2B5EF4-FFF2-40B4-BE49-F238E27FC236}">
                <a16:creationId xmlns:a16="http://schemas.microsoft.com/office/drawing/2014/main" id="{3198040B-FF02-43F6-B49C-C976AEB0E02E}"/>
              </a:ext>
            </a:extLst>
          </p:cNvPr>
          <p:cNvSpPr/>
          <p:nvPr/>
        </p:nvSpPr>
        <p:spPr>
          <a:xfrm>
            <a:off x="5111904" y="2324397"/>
            <a:ext cx="2099256" cy="936104"/>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ru-RU" sz="1800" b="0" i="0" u="none" baseline="0" dirty="0">
                <a:latin typeface="Verdana" panose="020B0604030504040204" pitchFamily="34" charset="0"/>
                <a:ea typeface="Verdana" panose="020B0604030504040204" pitchFamily="34" charset="0"/>
                <a:cs typeface="Arial"/>
              </a:rPr>
              <a:t>Заболеваемость и риски ПОИ</a:t>
            </a:r>
            <a:endParaRPr lang="ru-RU" dirty="0">
              <a:latin typeface="Verdana" panose="020B0604030504040204" pitchFamily="34" charset="0"/>
              <a:ea typeface="Verdana" panose="020B0604030504040204" pitchFamily="34" charset="0"/>
              <a:cs typeface="Arial"/>
            </a:endParaRPr>
          </a:p>
        </p:txBody>
      </p:sp>
      <p:sp>
        <p:nvSpPr>
          <p:cNvPr id="5" name="Rectangle: Rounded Corners 24">
            <a:hlinkClick r:id="rId4" action="ppaction://hlinksldjump"/>
            <a:extLst>
              <a:ext uri="{FF2B5EF4-FFF2-40B4-BE49-F238E27FC236}">
                <a16:creationId xmlns:a16="http://schemas.microsoft.com/office/drawing/2014/main" id="{73F709C4-FE84-458A-82DB-A4F5DDC682F2}"/>
              </a:ext>
            </a:extLst>
          </p:cNvPr>
          <p:cNvSpPr/>
          <p:nvPr/>
        </p:nvSpPr>
        <p:spPr>
          <a:xfrm>
            <a:off x="9324760" y="2346643"/>
            <a:ext cx="1857360" cy="936104"/>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ru-RU" b="0" i="0" u="none" baseline="0" dirty="0">
                <a:latin typeface="Verdana" panose="020B0604030504040204" pitchFamily="34" charset="0"/>
                <a:ea typeface="Verdana" panose="020B0604030504040204" pitchFamily="34" charset="0"/>
                <a:cs typeface="Arial"/>
              </a:rPr>
              <a:t>Превентивное лечение туберкулеза</a:t>
            </a:r>
            <a:endParaRPr lang="ru-RU" dirty="0">
              <a:latin typeface="Verdana" panose="020B0604030504040204" pitchFamily="34" charset="0"/>
              <a:ea typeface="Verdana" panose="020B0604030504040204" pitchFamily="34" charset="0"/>
              <a:cs typeface="Arial"/>
            </a:endParaRPr>
          </a:p>
        </p:txBody>
      </p:sp>
      <p:sp>
        <p:nvSpPr>
          <p:cNvPr id="7" name="Rectangle: Rounded Corners 26">
            <a:hlinkClick r:id="rId5" action="ppaction://hlinksldjump"/>
            <a:extLst>
              <a:ext uri="{FF2B5EF4-FFF2-40B4-BE49-F238E27FC236}">
                <a16:creationId xmlns:a16="http://schemas.microsoft.com/office/drawing/2014/main" id="{1AF34193-D2D8-46FA-926C-D6F93B7F2AB3}"/>
              </a:ext>
            </a:extLst>
          </p:cNvPr>
          <p:cNvSpPr/>
          <p:nvPr/>
        </p:nvSpPr>
        <p:spPr>
          <a:xfrm>
            <a:off x="7319160" y="2346643"/>
            <a:ext cx="1897600" cy="936104"/>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buClr>
                <a:srgbClr val="FF0000"/>
              </a:buClr>
              <a:buSzPts val="1400"/>
            </a:pPr>
            <a:r>
              <a:rPr lang="ru-RU" b="0" i="0" u="none" baseline="0" dirty="0">
                <a:latin typeface="Verdana" panose="020B0604030504040204" pitchFamily="34" charset="0"/>
                <a:ea typeface="Verdana" panose="020B0604030504040204" pitchFamily="34" charset="0"/>
                <a:cs typeface="Arial"/>
                <a:sym typeface="Arial"/>
              </a:rPr>
              <a:t>ТБ: Выявление, диагностика</a:t>
            </a:r>
            <a:endParaRPr lang="ru-RU" dirty="0">
              <a:latin typeface="Verdana" panose="020B0604030504040204" pitchFamily="34" charset="0"/>
              <a:ea typeface="Verdana" panose="020B0604030504040204" pitchFamily="34" charset="0"/>
              <a:cs typeface="Arial"/>
            </a:endParaRPr>
          </a:p>
        </p:txBody>
      </p:sp>
      <p:sp>
        <p:nvSpPr>
          <p:cNvPr id="8" name="Rectangle: Rounded Corners 23">
            <a:hlinkClick r:id="rId6" action="ppaction://hlinksldjump"/>
            <a:extLst>
              <a:ext uri="{FF2B5EF4-FFF2-40B4-BE49-F238E27FC236}">
                <a16:creationId xmlns:a16="http://schemas.microsoft.com/office/drawing/2014/main" id="{34D5DF18-EAEC-4213-8811-08215980A2AD}"/>
              </a:ext>
            </a:extLst>
          </p:cNvPr>
          <p:cNvSpPr/>
          <p:nvPr/>
        </p:nvSpPr>
        <p:spPr>
          <a:xfrm>
            <a:off x="9090199" y="3429222"/>
            <a:ext cx="1821043" cy="936104"/>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ru-RU" b="0" i="0" u="none" baseline="0" dirty="0">
                <a:latin typeface="Verdana" panose="020B0604030504040204" pitchFamily="34" charset="0"/>
                <a:ea typeface="Verdana" panose="020B0604030504040204" pitchFamily="34" charset="0"/>
                <a:cs typeface="Arial"/>
              </a:rPr>
              <a:t>Гипертензия, диабет</a:t>
            </a:r>
          </a:p>
        </p:txBody>
      </p:sp>
      <p:sp>
        <p:nvSpPr>
          <p:cNvPr id="9" name="Rectangle: Rounded Corners 28">
            <a:hlinkClick r:id="rId7" action="ppaction://hlinksldjump"/>
            <a:extLst>
              <a:ext uri="{FF2B5EF4-FFF2-40B4-BE49-F238E27FC236}">
                <a16:creationId xmlns:a16="http://schemas.microsoft.com/office/drawing/2014/main" id="{C5DFC4D9-16F6-4CB6-922B-A5D926E5D375}"/>
              </a:ext>
            </a:extLst>
          </p:cNvPr>
          <p:cNvSpPr/>
          <p:nvPr/>
        </p:nvSpPr>
        <p:spPr>
          <a:xfrm>
            <a:off x="6855943" y="3429222"/>
            <a:ext cx="2100770" cy="936104"/>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ru-RU" b="0" i="0" u="none" baseline="0" dirty="0">
                <a:latin typeface="Verdana" panose="020B0604030504040204" pitchFamily="34" charset="0"/>
                <a:ea typeface="Verdana" panose="020B0604030504040204" pitchFamily="34" charset="0"/>
                <a:cs typeface="Arial"/>
              </a:rPr>
              <a:t>ИППП: Секс </a:t>
            </a:r>
            <a:r>
              <a:rPr lang="ru-RU" b="0" i="0" u="none" baseline="0" dirty="0" err="1">
                <a:latin typeface="Verdana" panose="020B0604030504040204" pitchFamily="34" charset="0"/>
                <a:ea typeface="Verdana" panose="020B0604030504040204" pitchFamily="34" charset="0"/>
                <a:cs typeface="Arial"/>
              </a:rPr>
              <a:t>трансгендеров</a:t>
            </a:r>
            <a:r>
              <a:rPr lang="ru-RU" b="0" i="0" u="none" baseline="0" dirty="0">
                <a:latin typeface="Verdana" panose="020B0604030504040204" pitchFamily="34" charset="0"/>
                <a:ea typeface="Verdana" panose="020B0604030504040204" pitchFamily="34" charset="0"/>
                <a:cs typeface="Arial"/>
              </a:rPr>
              <a:t>, заражение</a:t>
            </a:r>
          </a:p>
        </p:txBody>
      </p:sp>
      <p:sp>
        <p:nvSpPr>
          <p:cNvPr id="10" name="Rectangle: Rounded Corners 32">
            <a:hlinkClick r:id="rId8" action="ppaction://hlinksldjump"/>
            <a:extLst>
              <a:ext uri="{FF2B5EF4-FFF2-40B4-BE49-F238E27FC236}">
                <a16:creationId xmlns:a16="http://schemas.microsoft.com/office/drawing/2014/main" id="{05D18C01-BB95-45E7-94AA-35CB88A7A78E}"/>
              </a:ext>
            </a:extLst>
          </p:cNvPr>
          <p:cNvSpPr/>
          <p:nvPr/>
        </p:nvSpPr>
        <p:spPr>
          <a:xfrm>
            <a:off x="5111904" y="3429222"/>
            <a:ext cx="1610553" cy="936104"/>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ru-RU" b="0" i="0" u="none" baseline="0" dirty="0">
                <a:latin typeface="Verdana" panose="020B0604030504040204" pitchFamily="34" charset="0"/>
                <a:ea typeface="Verdana" panose="020B0604030504040204" pitchFamily="34" charset="0"/>
                <a:cs typeface="Arial"/>
              </a:rPr>
              <a:t>Гепатит: Заражение, лечение</a:t>
            </a:r>
          </a:p>
        </p:txBody>
      </p:sp>
    </p:spTree>
    <p:extLst>
      <p:ext uri="{BB962C8B-B14F-4D97-AF65-F5344CB8AC3E}">
        <p14:creationId xmlns:p14="http://schemas.microsoft.com/office/powerpoint/2010/main" val="17485263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1676108" y="260648"/>
            <a:ext cx="10297144" cy="1152128"/>
          </a:xfrm>
          <a:prstGeom prst="rect">
            <a:avLst/>
          </a:prstGeom>
          <a:noFill/>
          <a:ln>
            <a:noFill/>
          </a:ln>
        </p:spPr>
        <p:txBody>
          <a:bodyPr spcFirstLastPara="1" vert="horz" wrap="square" lIns="91425" tIns="45700" rIns="91425" bIns="45700" rtlCol="0" anchor="ctr" anchorCtr="0">
            <a:noAutofit/>
          </a:bodyPr>
          <a:lstStyle/>
          <a:p>
            <a:pPr algn="l" rtl="0">
              <a:spcBef>
                <a:spcPts val="0"/>
              </a:spcBef>
              <a:buClr>
                <a:srgbClr val="E3000F"/>
              </a:buClr>
              <a:buSzPts val="3200"/>
            </a:pPr>
            <a:r>
              <a:rPr lang="ru-RU" sz="2400" b="1" i="0" u="none" baseline="0" dirty="0">
                <a:solidFill>
                  <a:srgbClr val="E0001B"/>
                </a:solidFill>
                <a:latin typeface="Verdana" panose="020B0604030504040204" pitchFamily="34" charset="0"/>
                <a:ea typeface="Verdana" panose="020B0604030504040204" pitchFamily="34" charset="0"/>
              </a:rPr>
              <a:t>ВИЧ и ко-инфекции</a:t>
            </a:r>
            <a:r>
              <a:rPr lang="ru-RU" sz="2400" b="1" dirty="0">
                <a:solidFill>
                  <a:srgbClr val="FF0000"/>
                </a:solidFill>
                <a:latin typeface="Verdana" panose="020B0604030504040204" pitchFamily="34" charset="0"/>
                <a:ea typeface="Verdana" panose="020B0604030504040204" pitchFamily="34" charset="0"/>
              </a:rPr>
              <a:t/>
            </a:r>
            <a:br>
              <a:rPr lang="ru-RU" sz="2400" b="1" dirty="0">
                <a:solidFill>
                  <a:srgbClr val="FF0000"/>
                </a:solidFill>
                <a:latin typeface="Verdana" panose="020B0604030504040204" pitchFamily="34" charset="0"/>
                <a:ea typeface="Verdana" panose="020B0604030504040204" pitchFamily="34" charset="0"/>
              </a:rPr>
            </a:br>
            <a:r>
              <a:rPr lang="ru-RU" sz="2800" b="1" i="0" u="none" baseline="0" dirty="0" smtClean="0">
                <a:latin typeface="Verdana" panose="020B0604030504040204" pitchFamily="34" charset="0"/>
                <a:ea typeface="Verdana" panose="020B0604030504040204" pitchFamily="34" charset="0"/>
              </a:rPr>
              <a:t>Заболеваемость </a:t>
            </a:r>
            <a:r>
              <a:rPr lang="ru-RU" sz="2800" b="1" i="0" u="none" baseline="0" dirty="0">
                <a:latin typeface="Verdana" panose="020B0604030504040204" pitchFamily="34" charset="0"/>
                <a:ea typeface="Verdana" panose="020B0604030504040204" pitchFamily="34" charset="0"/>
              </a:rPr>
              <a:t>и риски поздних СПИД-индикаторных оппортунистических инфекций (ПОИ)</a:t>
            </a:r>
            <a:endParaRPr sz="2800" b="1" dirty="0">
              <a:latin typeface="Verdana" panose="020B0604030504040204" pitchFamily="34" charset="0"/>
              <a:ea typeface="Verdana" panose="020B0604030504040204" pitchFamily="34" charset="0"/>
            </a:endParaRPr>
          </a:p>
        </p:txBody>
      </p:sp>
      <p:sp>
        <p:nvSpPr>
          <p:cNvPr id="105" name="Google Shape;105;p16"/>
          <p:cNvSpPr txBox="1">
            <a:spLocks noGrp="1"/>
          </p:cNvSpPr>
          <p:nvPr>
            <p:ph type="body" idx="1"/>
          </p:nvPr>
        </p:nvSpPr>
        <p:spPr>
          <a:xfrm>
            <a:off x="407368" y="1988972"/>
            <a:ext cx="4750677" cy="3888300"/>
          </a:xfrm>
          <a:prstGeom prst="rect">
            <a:avLst/>
          </a:prstGeom>
          <a:noFill/>
          <a:ln>
            <a:noFill/>
          </a:ln>
        </p:spPr>
        <p:txBody>
          <a:bodyPr spcFirstLastPara="1" vert="horz" wrap="square" lIns="91425" tIns="45700" rIns="91425" bIns="45700" rtlCol="0" anchor="t" anchorCtr="0">
            <a:noAutofit/>
          </a:bodyPr>
          <a:lstStyle/>
          <a:p>
            <a:pPr indent="-317500" algn="l" rtl="0">
              <a:spcBef>
                <a:spcPts val="0"/>
              </a:spcBef>
              <a:buClr>
                <a:srgbClr val="000000"/>
              </a:buClr>
              <a:buSzPts val="2000"/>
            </a:pPr>
            <a:r>
              <a:rPr lang="ru-RU" sz="2000" b="0" i="0" u="none" baseline="0" dirty="0">
                <a:solidFill>
                  <a:srgbClr val="000000"/>
                </a:solidFill>
                <a:latin typeface="Verdana" panose="020B0604030504040204" pitchFamily="34" charset="0"/>
                <a:ea typeface="Verdana" panose="020B0604030504040204" pitchFamily="34" charset="0"/>
              </a:rPr>
              <a:t>В условиях ограниченных ресурсов заболеваемость поздними СПИД-индикаторными оппортунистическими инфекциями (ПОИ) и сопутствующие факторы остаются в значительной степени неизвестными.</a:t>
            </a:r>
          </a:p>
          <a:p>
            <a:pPr marL="25400" indent="0" algn="l" rtl="0">
              <a:spcBef>
                <a:spcPts val="0"/>
              </a:spcBef>
              <a:buClr>
                <a:srgbClr val="000000"/>
              </a:buClr>
              <a:buSzPts val="2000"/>
              <a:buNone/>
            </a:pPr>
            <a:endParaRPr sz="2000" dirty="0">
              <a:latin typeface="Verdana" panose="020B0604030504040204" pitchFamily="34" charset="0"/>
              <a:ea typeface="Verdana" panose="020B0604030504040204" pitchFamily="34" charset="0"/>
            </a:endParaRPr>
          </a:p>
          <a:p>
            <a:pPr indent="-317500" algn="l" rtl="0">
              <a:spcBef>
                <a:spcPts val="480"/>
              </a:spcBef>
              <a:buClr>
                <a:srgbClr val="000000"/>
              </a:buClr>
              <a:buSzPts val="2000"/>
            </a:pPr>
            <a:r>
              <a:rPr lang="ru-RU" sz="2000" b="0" i="0" u="none" baseline="0" dirty="0">
                <a:solidFill>
                  <a:srgbClr val="000000"/>
                </a:solidFill>
                <a:latin typeface="Verdana" panose="020B0604030504040204" pitchFamily="34" charset="0"/>
                <a:ea typeface="Verdana" panose="020B0604030504040204" pitchFamily="34" charset="0"/>
              </a:rPr>
              <a:t>Факторы риска схожи с теми, которые обычно связывают с ранними оппортунистическими инфекциями </a:t>
            </a:r>
            <a:endParaRPr sz="2000" dirty="0">
              <a:latin typeface="Verdana" panose="020B0604030504040204" pitchFamily="34" charset="0"/>
              <a:ea typeface="Verdana" panose="020B0604030504040204" pitchFamily="34" charset="0"/>
            </a:endParaRPr>
          </a:p>
          <a:p>
            <a:pPr indent="-190500" algn="l" rtl="0">
              <a:spcBef>
                <a:spcPts val="480"/>
              </a:spcBef>
              <a:buClr>
                <a:schemeClr val="dk1"/>
              </a:buClr>
              <a:buSzPts val="2400"/>
              <a:buNone/>
            </a:pPr>
            <a:endParaRPr sz="2000" dirty="0">
              <a:solidFill>
                <a:srgbClr val="000000"/>
              </a:solidFill>
              <a:latin typeface="Verdana" panose="020B0604030504040204" pitchFamily="34" charset="0"/>
              <a:ea typeface="Verdana" panose="020B0604030504040204" pitchFamily="34" charset="0"/>
            </a:endParaRPr>
          </a:p>
          <a:p>
            <a:pPr indent="-190500" algn="l" rtl="0">
              <a:spcBef>
                <a:spcPts val="480"/>
              </a:spcBef>
              <a:buClr>
                <a:schemeClr val="dk1"/>
              </a:buClr>
              <a:buSzPts val="2400"/>
              <a:buNone/>
            </a:pPr>
            <a:endParaRPr sz="2000" dirty="0">
              <a:latin typeface="Verdana" panose="020B0604030504040204" pitchFamily="34" charset="0"/>
              <a:ea typeface="Verdana" panose="020B0604030504040204" pitchFamily="34" charset="0"/>
            </a:endParaRPr>
          </a:p>
        </p:txBody>
      </p:sp>
      <p:sp>
        <p:nvSpPr>
          <p:cNvPr id="107" name="Google Shape;107;p16"/>
          <p:cNvSpPr txBox="1"/>
          <p:nvPr/>
        </p:nvSpPr>
        <p:spPr>
          <a:xfrm>
            <a:off x="8428892" y="5960783"/>
            <a:ext cx="3124617" cy="365810"/>
          </a:xfrm>
          <a:prstGeom prst="rect">
            <a:avLst/>
          </a:prstGeom>
          <a:noFill/>
          <a:ln>
            <a:noFill/>
          </a:ln>
        </p:spPr>
        <p:txBody>
          <a:bodyPr spcFirstLastPara="1" wrap="square" lIns="91425" tIns="45700" rIns="91425" bIns="45700" anchor="t" anchorCtr="0">
            <a:noAutofit/>
          </a:bodyPr>
          <a:lstStyle/>
          <a:p>
            <a:pPr algn="l" rtl="0"/>
            <a:r>
              <a:rPr lang="ru-RU" sz="1200" b="0" i="0" u="sng" baseline="0" dirty="0">
                <a:solidFill>
                  <a:schemeClr val="hlink"/>
                </a:solidFill>
                <a:latin typeface="Verdana" panose="020B0604030504040204" pitchFamily="34" charset="0"/>
                <a:ea typeface="Verdana" panose="020B0604030504040204" pitchFamily="34" charset="0"/>
                <a:cs typeface="Arial" panose="020B0604020202020204" pitchFamily="34" charset="0"/>
                <a:sym typeface="Roboto Condensed"/>
                <a:hlinkClick r:id="rId3"/>
              </a:rPr>
              <a:t>Исаак </a:t>
            </a:r>
            <a:r>
              <a:rPr lang="ru-RU" sz="1200" b="0" i="0" u="sng" baseline="0" dirty="0" err="1">
                <a:solidFill>
                  <a:schemeClr val="hlink"/>
                </a:solidFill>
                <a:latin typeface="Verdana" panose="020B0604030504040204" pitchFamily="34" charset="0"/>
                <a:ea typeface="Verdana" panose="020B0604030504040204" pitchFamily="34" charset="0"/>
                <a:cs typeface="Arial" panose="020B0604020202020204" pitchFamily="34" charset="0"/>
                <a:sym typeface="Roboto Condensed"/>
                <a:hlinkClick r:id="rId3"/>
              </a:rPr>
              <a:t>Нуньес</a:t>
            </a:r>
            <a:r>
              <a:rPr lang="ru-RU" sz="1200" b="0" i="0" u="sng" baseline="0" dirty="0">
                <a:solidFill>
                  <a:schemeClr val="hlink"/>
                </a:solidFill>
                <a:latin typeface="Verdana" panose="020B0604030504040204" pitchFamily="34" charset="0"/>
                <a:ea typeface="Verdana" panose="020B0604030504040204" pitchFamily="34" charset="0"/>
                <a:cs typeface="Arial" panose="020B0604020202020204" pitchFamily="34" charset="0"/>
                <a:sym typeface="Roboto Condensed"/>
                <a:hlinkClick r:id="rId3"/>
              </a:rPr>
              <a:t>-Сааведра, </a:t>
            </a:r>
            <a:r>
              <a:rPr lang="ru-RU" sz="1200" b="0" i="0" u="none" baseline="0" dirty="0">
                <a:latin typeface="Verdana" panose="020B0604030504040204" pitchFamily="34" charset="0"/>
                <a:ea typeface="Verdana" panose="020B0604030504040204" pitchFamily="34" charset="0"/>
                <a:cs typeface="Arial" panose="020B0604020202020204" pitchFamily="34" charset="0"/>
                <a:hlinkClick r:id="rId3"/>
              </a:rPr>
              <a:t>OAB0202</a:t>
            </a:r>
            <a:endParaRPr sz="1200" dirty="0">
              <a:solidFill>
                <a:srgbClr val="333333"/>
              </a:solidFill>
              <a:latin typeface="Verdana" panose="020B0604030504040204" pitchFamily="34" charset="0"/>
              <a:ea typeface="Verdana" panose="020B0604030504040204" pitchFamily="34" charset="0"/>
              <a:cs typeface="Arial" panose="020B0604020202020204" pitchFamily="34" charset="0"/>
              <a:sym typeface="Roboto Condensed"/>
            </a:endParaRPr>
          </a:p>
        </p:txBody>
      </p:sp>
      <p:pic>
        <p:nvPicPr>
          <p:cNvPr id="108" name="Google Shape;108;p16"/>
          <p:cNvPicPr preferRelativeResize="0"/>
          <p:nvPr/>
        </p:nvPicPr>
        <p:blipFill rotWithShape="1">
          <a:blip r:embed="rId4">
            <a:alphaModFix/>
          </a:blip>
          <a:srcRect/>
          <a:stretch/>
        </p:blipFill>
        <p:spPr>
          <a:xfrm>
            <a:off x="5303912" y="1762191"/>
            <a:ext cx="5976664" cy="4115081"/>
          </a:xfrm>
          <a:prstGeom prst="rect">
            <a:avLst/>
          </a:prstGeom>
          <a:noFill/>
          <a:ln>
            <a:noFill/>
          </a:ln>
        </p:spPr>
      </p:pic>
    </p:spTree>
    <p:extLst>
      <p:ext uri="{BB962C8B-B14F-4D97-AF65-F5344CB8AC3E}">
        <p14:creationId xmlns:p14="http://schemas.microsoft.com/office/powerpoint/2010/main" val="40646250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7"/>
          <p:cNvSpPr txBox="1">
            <a:spLocks noGrp="1"/>
          </p:cNvSpPr>
          <p:nvPr>
            <p:ph type="body" idx="1"/>
          </p:nvPr>
        </p:nvSpPr>
        <p:spPr>
          <a:xfrm>
            <a:off x="477628" y="1571961"/>
            <a:ext cx="5732342" cy="1627051"/>
          </a:xfrm>
          <a:prstGeom prst="rect">
            <a:avLst/>
          </a:prstGeom>
          <a:noFill/>
          <a:ln>
            <a:noFill/>
          </a:ln>
        </p:spPr>
        <p:txBody>
          <a:bodyPr spcFirstLastPara="1" vert="horz" wrap="square" lIns="91425" tIns="45700" rIns="91425" bIns="45700" rtlCol="0" anchor="t" anchorCtr="0">
            <a:noAutofit/>
          </a:bodyPr>
          <a:lstStyle/>
          <a:p>
            <a:pPr marL="0" indent="0" algn="l" rtl="0">
              <a:spcBef>
                <a:spcPts val="0"/>
              </a:spcBef>
              <a:buClr>
                <a:schemeClr val="dk1"/>
              </a:buClr>
              <a:buSzPts val="2400"/>
              <a:buNone/>
            </a:pPr>
            <a:r>
              <a:rPr lang="ru-RU" sz="1800" b="0" i="0" u="none" baseline="0" dirty="0">
                <a:latin typeface="Verdana" panose="020B0604030504040204" pitchFamily="34" charset="0"/>
                <a:ea typeface="Verdana" panose="020B0604030504040204" pitchFamily="34" charset="0"/>
              </a:rPr>
              <a:t>Обеспечение систематического скрининга на ВИЧ и ТБ, а также предоставление расширенного диагностического обследования на туберкулез госпитализированным пациентам значительно улучшили уровень диагностики туберкулеза</a:t>
            </a:r>
            <a:endParaRPr sz="1800" dirty="0">
              <a:latin typeface="Verdana" panose="020B0604030504040204" pitchFamily="34" charset="0"/>
              <a:ea typeface="Verdana" panose="020B0604030504040204" pitchFamily="34" charset="0"/>
            </a:endParaRPr>
          </a:p>
        </p:txBody>
      </p:sp>
      <p:sp>
        <p:nvSpPr>
          <p:cNvPr id="115" name="Google Shape;115;p17"/>
          <p:cNvSpPr txBox="1"/>
          <p:nvPr/>
        </p:nvSpPr>
        <p:spPr>
          <a:xfrm>
            <a:off x="1612075" y="284906"/>
            <a:ext cx="9529167" cy="1143000"/>
          </a:xfrm>
          <a:prstGeom prst="rect">
            <a:avLst/>
          </a:prstGeom>
          <a:noFill/>
          <a:ln>
            <a:noFill/>
          </a:ln>
        </p:spPr>
        <p:txBody>
          <a:bodyPr spcFirstLastPara="1" wrap="square" lIns="91425" tIns="45700" rIns="91425" bIns="45700" anchor="ctr" anchorCtr="0">
            <a:noAutofit/>
          </a:bodyPr>
          <a:lstStyle/>
          <a:p>
            <a:pPr algn="l" rtl="0">
              <a:buClr>
                <a:srgbClr val="FF0000"/>
              </a:buClr>
              <a:buSzPts val="3200"/>
            </a:pPr>
            <a:r>
              <a:rPr lang="ru-RU" sz="2500" b="1" i="0" u="none" baseline="0" dirty="0">
                <a:solidFill>
                  <a:srgbClr val="E0001B"/>
                </a:solidFill>
                <a:latin typeface="Verdana" panose="020B0604030504040204" pitchFamily="34" charset="0"/>
                <a:ea typeface="Verdana" panose="020B0604030504040204" pitchFamily="34" charset="0"/>
                <a:cs typeface="Arial"/>
                <a:sym typeface="Arial"/>
              </a:rPr>
              <a:t>ВИЧ и ко-инфекции</a:t>
            </a:r>
            <a:endParaRPr sz="2500" dirty="0">
              <a:solidFill>
                <a:srgbClr val="E0001B"/>
              </a:solidFill>
              <a:latin typeface="Verdana" panose="020B0604030504040204" pitchFamily="34" charset="0"/>
              <a:ea typeface="Verdana" panose="020B0604030504040204" pitchFamily="34" charset="0"/>
            </a:endParaRPr>
          </a:p>
          <a:p>
            <a:pPr algn="l" rtl="0">
              <a:buClr>
                <a:srgbClr val="FF0000"/>
              </a:buClr>
              <a:buSzPts val="1400"/>
            </a:pPr>
            <a:r>
              <a:rPr lang="ru-RU" sz="3600" b="1" i="0" u="none" baseline="0" dirty="0" smtClean="0">
                <a:latin typeface="Verdana" panose="020B0604030504040204" pitchFamily="34" charset="0"/>
                <a:ea typeface="Verdana" panose="020B0604030504040204" pitchFamily="34" charset="0"/>
                <a:cs typeface="Arial"/>
                <a:sym typeface="Arial"/>
              </a:rPr>
              <a:t>Туберкулез </a:t>
            </a:r>
            <a:r>
              <a:rPr lang="ru-RU" sz="3600" b="1" i="0" u="none" baseline="0" dirty="0">
                <a:latin typeface="Verdana" panose="020B0604030504040204" pitchFamily="34" charset="0"/>
                <a:ea typeface="Verdana" panose="020B0604030504040204" pitchFamily="34" charset="0"/>
                <a:cs typeface="Arial"/>
                <a:sym typeface="Arial"/>
              </a:rPr>
              <a:t>(ТБ): </a:t>
            </a:r>
            <a:r>
              <a:rPr lang="ru-RU" sz="3600" b="1" i="0" u="none" baseline="0" dirty="0">
                <a:solidFill>
                  <a:schemeClr val="dk1"/>
                </a:solidFill>
                <a:latin typeface="Verdana" panose="020B0604030504040204" pitchFamily="34" charset="0"/>
                <a:ea typeface="Verdana" panose="020B0604030504040204" pitchFamily="34" charset="0"/>
                <a:cs typeface="Arial"/>
                <a:sym typeface="Arial"/>
              </a:rPr>
              <a:t>Выявление, диагностика</a:t>
            </a:r>
            <a:endParaRPr sz="3600" b="1" dirty="0">
              <a:latin typeface="Verdana" panose="020B0604030504040204" pitchFamily="34" charset="0"/>
              <a:ea typeface="Verdana" panose="020B0604030504040204" pitchFamily="34" charset="0"/>
            </a:endParaRPr>
          </a:p>
        </p:txBody>
      </p:sp>
      <p:grpSp>
        <p:nvGrpSpPr>
          <p:cNvPr id="116" name="Google Shape;116;p17"/>
          <p:cNvGrpSpPr/>
          <p:nvPr/>
        </p:nvGrpSpPr>
        <p:grpSpPr>
          <a:xfrm>
            <a:off x="583770" y="3123260"/>
            <a:ext cx="4570776" cy="2980314"/>
            <a:chOff x="971600" y="3284984"/>
            <a:chExt cx="2802854" cy="2833014"/>
          </a:xfrm>
        </p:grpSpPr>
        <p:pic>
          <p:nvPicPr>
            <p:cNvPr id="117" name="Google Shape;117;p17"/>
            <p:cNvPicPr preferRelativeResize="0"/>
            <p:nvPr/>
          </p:nvPicPr>
          <p:blipFill rotWithShape="1">
            <a:blip r:embed="rId3">
              <a:alphaModFix/>
            </a:blip>
            <a:srcRect r="26099" b="13303"/>
            <a:stretch/>
          </p:blipFill>
          <p:spPr>
            <a:xfrm>
              <a:off x="971600" y="3356992"/>
              <a:ext cx="2802854" cy="2761006"/>
            </a:xfrm>
            <a:prstGeom prst="rect">
              <a:avLst/>
            </a:prstGeom>
            <a:noFill/>
            <a:ln>
              <a:noFill/>
            </a:ln>
          </p:spPr>
        </p:pic>
        <p:sp>
          <p:nvSpPr>
            <p:cNvPr id="118" name="Google Shape;118;p17"/>
            <p:cNvSpPr txBox="1"/>
            <p:nvPr/>
          </p:nvSpPr>
          <p:spPr>
            <a:xfrm>
              <a:off x="1688951" y="3284984"/>
              <a:ext cx="1410762" cy="553998"/>
            </a:xfrm>
            <a:prstGeom prst="rect">
              <a:avLst/>
            </a:prstGeom>
            <a:noFill/>
            <a:ln>
              <a:noFill/>
            </a:ln>
          </p:spPr>
          <p:txBody>
            <a:bodyPr spcFirstLastPara="1" wrap="square" lIns="91425" tIns="45700" rIns="91425" bIns="45700" anchor="t" anchorCtr="0">
              <a:noAutofit/>
            </a:bodyPr>
            <a:lstStyle/>
            <a:p>
              <a:pPr algn="l" rtl="0"/>
              <a:r>
                <a:rPr lang="ru-RU" sz="1000" b="0" i="0" u="none" baseline="0" dirty="0">
                  <a:solidFill>
                    <a:schemeClr val="dk1"/>
                  </a:solidFill>
                  <a:latin typeface="Calibri"/>
                  <a:ea typeface="Calibri"/>
                  <a:cs typeface="Calibri"/>
                  <a:sym typeface="Calibri"/>
                </a:rPr>
                <a:t>Доля пациентов с диагностированным туберкулезом по фазам исследования</a:t>
              </a:r>
              <a:endParaRPr dirty="0"/>
            </a:p>
          </p:txBody>
        </p:sp>
      </p:grpSp>
      <p:sp>
        <p:nvSpPr>
          <p:cNvPr id="15" name="TextBox 14">
            <a:extLst>
              <a:ext uri="{FF2B5EF4-FFF2-40B4-BE49-F238E27FC236}">
                <a16:creationId xmlns:a16="http://schemas.microsoft.com/office/drawing/2014/main" id="{A06DD417-F133-4D9C-AE8C-2EB79A544E7E}"/>
              </a:ext>
            </a:extLst>
          </p:cNvPr>
          <p:cNvSpPr txBox="1"/>
          <p:nvPr/>
        </p:nvSpPr>
        <p:spPr>
          <a:xfrm>
            <a:off x="3317631" y="6126966"/>
            <a:ext cx="3195493" cy="276999"/>
          </a:xfrm>
          <a:prstGeom prst="rect">
            <a:avLst/>
          </a:prstGeom>
          <a:noFill/>
        </p:spPr>
        <p:txBody>
          <a:bodyPr wrap="square">
            <a:spAutoFit/>
          </a:bodyPr>
          <a:lstStyle/>
          <a:p>
            <a:pPr algn="r" rtl="0">
              <a:spcBef>
                <a:spcPts val="320"/>
              </a:spcBef>
              <a:buClr>
                <a:schemeClr val="dk1"/>
              </a:buClr>
              <a:buSzPts val="1600"/>
            </a:pPr>
            <a:r>
              <a:rPr lang="ru-RU" sz="1200" b="0" i="0" u="none" baseline="0" dirty="0">
                <a:solidFill>
                  <a:schemeClr val="hlink"/>
                </a:solidFill>
                <a:latin typeface="Verdana" panose="020B0604030504040204" pitchFamily="34" charset="0"/>
                <a:ea typeface="Verdana" panose="020B0604030504040204" pitchFamily="34" charset="0"/>
                <a:cs typeface="Arial" panose="020B0604020202020204" pitchFamily="34" charset="0"/>
                <a:hlinkClick r:id="rId4"/>
              </a:rPr>
              <a:t>А. Б. Булти с соавторами, </a:t>
            </a:r>
            <a:r>
              <a:rPr lang="ru-RU" sz="1200" b="0" i="0" u="none" baseline="0" dirty="0">
                <a:latin typeface="Verdana" panose="020B0604030504040204" pitchFamily="34" charset="0"/>
                <a:ea typeface="Verdana" panose="020B0604030504040204" pitchFamily="34" charset="0"/>
                <a:cs typeface="Arial" panose="020B0604020202020204" pitchFamily="34" charset="0"/>
                <a:hlinkClick r:id="rId4"/>
              </a:rPr>
              <a:t>PEB0131</a:t>
            </a:r>
            <a:endParaRPr lang="ru-RU" sz="1200" dirty="0">
              <a:latin typeface="Verdana" panose="020B0604030504040204" pitchFamily="34" charset="0"/>
              <a:ea typeface="Verdana" panose="020B0604030504040204" pitchFamily="34" charset="0"/>
              <a:cs typeface="Arial" panose="020B0604020202020204" pitchFamily="34" charset="0"/>
            </a:endParaRPr>
          </a:p>
        </p:txBody>
      </p:sp>
      <p:sp>
        <p:nvSpPr>
          <p:cNvPr id="9" name="TextBox 8">
            <a:extLst>
              <a:ext uri="{FF2B5EF4-FFF2-40B4-BE49-F238E27FC236}">
                <a16:creationId xmlns:a16="http://schemas.microsoft.com/office/drawing/2014/main" id="{81018472-8727-491B-A543-D10B8806EAE2}"/>
              </a:ext>
            </a:extLst>
          </p:cNvPr>
          <p:cNvSpPr txBox="1"/>
          <p:nvPr/>
        </p:nvSpPr>
        <p:spPr>
          <a:xfrm>
            <a:off x="7485938" y="1315312"/>
            <a:ext cx="4645680" cy="4781502"/>
          </a:xfrm>
          <a:prstGeom prst="rect">
            <a:avLst/>
          </a:prstGeom>
          <a:noFill/>
        </p:spPr>
        <p:txBody>
          <a:bodyPr wrap="square">
            <a:spAutoFit/>
          </a:bodyPr>
          <a:lstStyle/>
          <a:p>
            <a:pPr algn="l" rtl="0">
              <a:lnSpc>
                <a:spcPct val="107000"/>
              </a:lnSpc>
              <a:spcAft>
                <a:spcPts val="800"/>
              </a:spcAft>
            </a:pPr>
            <a:r>
              <a:rPr lang="ru-RU" sz="2000" b="0" i="0" u="none" baseline="0" dirty="0">
                <a:latin typeface="Verdana" panose="020B0604030504040204" pitchFamily="34" charset="0"/>
                <a:ea typeface="Verdana" panose="020B0604030504040204" pitchFamily="34" charset="0"/>
                <a:cs typeface="Arial" panose="020B0604020202020204" pitchFamily="34" charset="0"/>
              </a:rPr>
              <a:t>Испытание </a:t>
            </a:r>
            <a:r>
              <a:rPr lang="ru-RU" sz="2000" b="0" i="0" u="none" baseline="0" dirty="0" err="1">
                <a:latin typeface="Verdana" panose="020B0604030504040204" pitchFamily="34" charset="0"/>
                <a:ea typeface="Verdana" panose="020B0604030504040204" pitchFamily="34" charset="0"/>
                <a:cs typeface="Arial" panose="020B0604020202020204" pitchFamily="34" charset="0"/>
              </a:rPr>
              <a:t>Nix</a:t>
            </a:r>
            <a:r>
              <a:rPr lang="ru-RU" sz="2000" b="0" i="0" u="none" baseline="0" dirty="0">
                <a:latin typeface="Verdana" panose="020B0604030504040204" pitchFamily="34" charset="0"/>
                <a:ea typeface="Verdana" panose="020B0604030504040204" pitchFamily="34" charset="0"/>
                <a:cs typeface="Arial" panose="020B0604020202020204" pitchFamily="34" charset="0"/>
              </a:rPr>
              <a:t>-TB достигло 92% успеха в лечении туберкулеза с широкой лекарственной устойчивостью (ШЛУ-ТБ) и </a:t>
            </a:r>
            <a:r>
              <a:rPr lang="ru-RU" sz="1600" b="0" i="0" u="none" baseline="0" dirty="0">
                <a:latin typeface="Verdana" panose="020B0604030504040204" pitchFamily="34" charset="0"/>
                <a:ea typeface="Verdana" panose="020B0604030504040204" pitchFamily="34" charset="0"/>
                <a:cs typeface="Arial" panose="020B0604020202020204" pitchFamily="34" charset="0"/>
              </a:rPr>
              <a:t> </a:t>
            </a:r>
            <a:r>
              <a:rPr lang="ru-RU" sz="2000" b="0" i="0" u="none" baseline="0" dirty="0">
                <a:latin typeface="Verdana" panose="020B0604030504040204" pitchFamily="34" charset="0"/>
                <a:ea typeface="Verdana" panose="020B0604030504040204" pitchFamily="34" charset="0"/>
                <a:cs typeface="Arial" panose="020B0604020202020204" pitchFamily="34" charset="0"/>
              </a:rPr>
              <a:t>туберкулеза с множественной лекарственной устойчивостью (МЛУ-ТБ), сопровождающегося непереносимостью лекарственных препаратов и не реагирующего на них. </a:t>
            </a:r>
          </a:p>
          <a:p>
            <a:pPr algn="l" rtl="0">
              <a:lnSpc>
                <a:spcPct val="107000"/>
              </a:lnSpc>
              <a:spcAft>
                <a:spcPts val="800"/>
              </a:spcAft>
            </a:pPr>
            <a:r>
              <a:rPr lang="ru-RU" sz="2000" b="0" i="0" u="none" baseline="0" dirty="0">
                <a:latin typeface="Verdana" panose="020B0604030504040204" pitchFamily="34" charset="0"/>
                <a:ea typeface="Verdana" panose="020B0604030504040204" pitchFamily="34" charset="0"/>
                <a:cs typeface="Arial" panose="020B0604020202020204" pitchFamily="34" charset="0"/>
              </a:rPr>
              <a:t>51% пациентов были ВИЧ-положительными. Однако ВИЧ-статус не повлиял на успешность результатов лечения</a:t>
            </a:r>
            <a:endParaRPr lang="ru-RU" sz="2000" dirty="0">
              <a:latin typeface="Verdana" panose="020B0604030504040204" pitchFamily="34" charset="0"/>
              <a:ea typeface="Verdana" panose="020B0604030504040204" pitchFamily="34" charset="0"/>
              <a:cs typeface="Arial" panose="020B0604020202020204" pitchFamily="34" charset="0"/>
            </a:endParaRPr>
          </a:p>
        </p:txBody>
      </p:sp>
      <p:sp>
        <p:nvSpPr>
          <p:cNvPr id="3" name="TextBox 2">
            <a:extLst>
              <a:ext uri="{FF2B5EF4-FFF2-40B4-BE49-F238E27FC236}">
                <a16:creationId xmlns:a16="http://schemas.microsoft.com/office/drawing/2014/main" id="{03630F82-2C1F-4645-A73D-C6C2FE01BAD3}"/>
              </a:ext>
            </a:extLst>
          </p:cNvPr>
          <p:cNvSpPr txBox="1"/>
          <p:nvPr/>
        </p:nvSpPr>
        <p:spPr>
          <a:xfrm>
            <a:off x="9051276" y="6103574"/>
            <a:ext cx="2952328" cy="276999"/>
          </a:xfrm>
          <a:prstGeom prst="rect">
            <a:avLst/>
          </a:prstGeom>
          <a:noFill/>
        </p:spPr>
        <p:txBody>
          <a:bodyPr wrap="square">
            <a:spAutoFit/>
          </a:bodyPr>
          <a:lstStyle/>
          <a:p>
            <a:pPr algn="r" rtl="0">
              <a:spcBef>
                <a:spcPts val="320"/>
              </a:spcBef>
              <a:buClr>
                <a:schemeClr val="dk1"/>
              </a:buClr>
              <a:buSzPts val="1600"/>
            </a:pPr>
            <a:r>
              <a:rPr lang="ru-RU" sz="1200" b="0" i="0" u="sng" baseline="0" dirty="0">
                <a:solidFill>
                  <a:schemeClr val="hlink"/>
                </a:solidFill>
                <a:latin typeface="Verdana" panose="020B0604030504040204" pitchFamily="34" charset="0"/>
                <a:ea typeface="Verdana" panose="020B0604030504040204" pitchFamily="34" charset="0"/>
                <a:cs typeface="Arial" panose="020B0604020202020204" pitchFamily="34" charset="0"/>
                <a:hlinkClick r:id="rId5"/>
              </a:rPr>
              <a:t>Морунфолу Олугбоси, </a:t>
            </a:r>
            <a:r>
              <a:rPr lang="ru-RU" sz="1200" b="0" i="0" u="none" baseline="0" dirty="0">
                <a:latin typeface="Verdana" panose="020B0604030504040204" pitchFamily="34" charset="0"/>
                <a:ea typeface="Verdana" panose="020B0604030504040204" pitchFamily="34" charset="0"/>
                <a:cs typeface="Arial" panose="020B0604020202020204" pitchFamily="34" charset="0"/>
                <a:hlinkClick r:id="rId5"/>
              </a:rPr>
              <a:t>OAB0502</a:t>
            </a:r>
            <a:endParaRPr lang="ru-RU" sz="1200" dirty="0">
              <a:latin typeface="Verdana" panose="020B060403050404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5692260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8"/>
          <p:cNvSpPr txBox="1"/>
          <p:nvPr/>
        </p:nvSpPr>
        <p:spPr>
          <a:xfrm>
            <a:off x="1703512" y="277915"/>
            <a:ext cx="8860214" cy="1143000"/>
          </a:xfrm>
          <a:prstGeom prst="rect">
            <a:avLst/>
          </a:prstGeom>
          <a:noFill/>
          <a:ln>
            <a:noFill/>
          </a:ln>
        </p:spPr>
        <p:txBody>
          <a:bodyPr spcFirstLastPara="1" wrap="square" lIns="91425" tIns="45700" rIns="91425" bIns="45700" anchor="ctr" anchorCtr="0">
            <a:noAutofit/>
          </a:bodyPr>
          <a:lstStyle/>
          <a:p>
            <a:pPr algn="l" rtl="0">
              <a:lnSpc>
                <a:spcPct val="70000"/>
              </a:lnSpc>
              <a:buClr>
                <a:srgbClr val="FF0000"/>
              </a:buClr>
              <a:buSzPts val="3237"/>
            </a:pPr>
            <a:r>
              <a:rPr lang="ru-RU" sz="2500" b="1" i="0" u="none" baseline="0" dirty="0">
                <a:solidFill>
                  <a:srgbClr val="E0001B"/>
                </a:solidFill>
                <a:latin typeface="Verdana" panose="020B0604030504040204" pitchFamily="34" charset="0"/>
                <a:ea typeface="Verdana" panose="020B0604030504040204" pitchFamily="34" charset="0"/>
                <a:cs typeface="Arial"/>
                <a:sym typeface="Arial"/>
              </a:rPr>
              <a:t>ВИЧ и ко-инфекции</a:t>
            </a:r>
            <a:r>
              <a:rPr lang="ru-RU" sz="1400" b="1" dirty="0">
                <a:solidFill>
                  <a:srgbClr val="FF0000"/>
                </a:solidFill>
                <a:latin typeface="Verdana" panose="020B0604030504040204" pitchFamily="34" charset="0"/>
                <a:ea typeface="Verdana" panose="020B0604030504040204" pitchFamily="34" charset="0"/>
                <a:cs typeface="Arial"/>
                <a:sym typeface="Arial"/>
              </a:rPr>
              <a:t/>
            </a:r>
            <a:br>
              <a:rPr lang="ru-RU" sz="1400" b="1" dirty="0">
                <a:solidFill>
                  <a:srgbClr val="FF0000"/>
                </a:solidFill>
                <a:latin typeface="Verdana" panose="020B0604030504040204" pitchFamily="34" charset="0"/>
                <a:ea typeface="Verdana" panose="020B0604030504040204" pitchFamily="34" charset="0"/>
                <a:cs typeface="Arial"/>
                <a:sym typeface="Arial"/>
              </a:rPr>
            </a:br>
            <a:endParaRPr sz="1400" b="1" dirty="0">
              <a:solidFill>
                <a:srgbClr val="FF0000"/>
              </a:solidFill>
              <a:latin typeface="Verdana" panose="020B0604030504040204" pitchFamily="34" charset="0"/>
              <a:ea typeface="Verdana" panose="020B0604030504040204" pitchFamily="34" charset="0"/>
              <a:cs typeface="Arial"/>
              <a:sym typeface="Arial"/>
            </a:endParaRPr>
          </a:p>
          <a:p>
            <a:pPr algn="l" rtl="0">
              <a:lnSpc>
                <a:spcPct val="70000"/>
              </a:lnSpc>
              <a:spcBef>
                <a:spcPts val="600"/>
              </a:spcBef>
              <a:buClr>
                <a:schemeClr val="dk1"/>
              </a:buClr>
              <a:buSzPts val="3607"/>
            </a:pPr>
            <a:r>
              <a:rPr lang="ru-RU" sz="3600" b="1" i="0" u="none" baseline="0" dirty="0">
                <a:solidFill>
                  <a:schemeClr val="dk1"/>
                </a:solidFill>
                <a:latin typeface="Verdana" panose="020B0604030504040204" pitchFamily="34" charset="0"/>
                <a:ea typeface="Verdana" panose="020B0604030504040204" pitchFamily="34" charset="0"/>
                <a:cs typeface="Arial"/>
                <a:sym typeface="Arial"/>
              </a:rPr>
              <a:t>Туберкулез (ТБ): Профилактическая терапия </a:t>
            </a:r>
            <a:endParaRPr sz="3600" b="1" dirty="0">
              <a:latin typeface="Verdana" panose="020B0604030504040204" pitchFamily="34" charset="0"/>
              <a:ea typeface="Verdana" panose="020B0604030504040204" pitchFamily="34" charset="0"/>
            </a:endParaRPr>
          </a:p>
        </p:txBody>
      </p:sp>
      <p:pic>
        <p:nvPicPr>
          <p:cNvPr id="128" name="Google Shape;128;p18"/>
          <p:cNvPicPr preferRelativeResize="0"/>
          <p:nvPr/>
        </p:nvPicPr>
        <p:blipFill rotWithShape="1">
          <a:blip r:embed="rId3">
            <a:alphaModFix/>
          </a:blip>
          <a:srcRect l="15350" t="16597" r="14562" b="12199"/>
          <a:stretch/>
        </p:blipFill>
        <p:spPr>
          <a:xfrm>
            <a:off x="702057" y="2276872"/>
            <a:ext cx="5221181" cy="3627853"/>
          </a:xfrm>
          <a:prstGeom prst="rect">
            <a:avLst/>
          </a:prstGeom>
          <a:noFill/>
          <a:ln>
            <a:noFill/>
          </a:ln>
        </p:spPr>
      </p:pic>
      <p:sp>
        <p:nvSpPr>
          <p:cNvPr id="129" name="Google Shape;129;p18"/>
          <p:cNvSpPr txBox="1"/>
          <p:nvPr/>
        </p:nvSpPr>
        <p:spPr>
          <a:xfrm>
            <a:off x="10314482" y="1926429"/>
            <a:ext cx="3653448" cy="1873403"/>
          </a:xfrm>
          <a:prstGeom prst="rect">
            <a:avLst/>
          </a:prstGeom>
          <a:noFill/>
          <a:ln>
            <a:noFill/>
          </a:ln>
        </p:spPr>
        <p:txBody>
          <a:bodyPr spcFirstLastPara="1" wrap="square" lIns="91425" tIns="45700" rIns="91425" bIns="45700" anchor="t" anchorCtr="0">
            <a:noAutofit/>
          </a:bodyPr>
          <a:lstStyle/>
          <a:p>
            <a:pPr algn="l" rtl="0">
              <a:lnSpc>
                <a:spcPct val="90000"/>
              </a:lnSpc>
              <a:spcBef>
                <a:spcPts val="480"/>
              </a:spcBef>
              <a:buClr>
                <a:schemeClr val="dk1"/>
              </a:buClr>
              <a:buSzPts val="2400"/>
            </a:pPr>
            <a:endParaRPr sz="2400">
              <a:solidFill>
                <a:schemeClr val="dk1"/>
              </a:solidFill>
              <a:latin typeface="Arial"/>
              <a:ea typeface="Arial"/>
              <a:cs typeface="Arial"/>
              <a:sym typeface="Arial"/>
            </a:endParaRPr>
          </a:p>
          <a:p>
            <a:pPr algn="l" rtl="0">
              <a:lnSpc>
                <a:spcPct val="90000"/>
              </a:lnSpc>
              <a:spcBef>
                <a:spcPts val="480"/>
              </a:spcBef>
              <a:buClr>
                <a:schemeClr val="dk1"/>
              </a:buClr>
              <a:buSzPts val="2400"/>
            </a:pPr>
            <a:endParaRPr sz="2400">
              <a:solidFill>
                <a:schemeClr val="dk1"/>
              </a:solidFill>
              <a:latin typeface="Arial"/>
              <a:ea typeface="Arial"/>
              <a:cs typeface="Arial"/>
              <a:sym typeface="Arial"/>
            </a:endParaRPr>
          </a:p>
        </p:txBody>
      </p:sp>
      <p:sp>
        <p:nvSpPr>
          <p:cNvPr id="130" name="Google Shape;130;p18">
            <a:hlinkClick r:id="rId4"/>
          </p:cNvPr>
          <p:cNvSpPr txBox="1"/>
          <p:nvPr/>
        </p:nvSpPr>
        <p:spPr>
          <a:xfrm>
            <a:off x="3651769" y="5966555"/>
            <a:ext cx="2592263" cy="340593"/>
          </a:xfrm>
          <a:prstGeom prst="rect">
            <a:avLst/>
          </a:prstGeom>
          <a:noFill/>
          <a:ln>
            <a:noFill/>
          </a:ln>
        </p:spPr>
        <p:txBody>
          <a:bodyPr spcFirstLastPara="1" wrap="square" lIns="91425" tIns="45700" rIns="91425" bIns="45700" anchor="t" anchorCtr="0">
            <a:noAutofit/>
          </a:bodyPr>
          <a:lstStyle/>
          <a:p>
            <a:pPr algn="r" rtl="0"/>
            <a:r>
              <a:rPr lang="ru-RU" sz="1200" b="0" i="0" u="none" baseline="0" dirty="0">
                <a:latin typeface="Verdana" panose="020B0604030504040204" pitchFamily="34" charset="0"/>
                <a:ea typeface="Verdana" panose="020B0604030504040204" pitchFamily="34" charset="0"/>
                <a:cs typeface="Arial" panose="020B0604020202020204" pitchFamily="34" charset="0"/>
                <a:hlinkClick r:id="rId5"/>
              </a:rPr>
              <a:t>Монита Р. Патель,</a:t>
            </a:r>
            <a:r>
              <a:rPr lang="ru-RU" sz="1200" b="0" i="0" u="none" baseline="0" dirty="0">
                <a:latin typeface="Verdana" panose="020B0604030504040204" pitchFamily="34" charset="0"/>
                <a:ea typeface="Verdana" panose="020B0604030504040204" pitchFamily="34" charset="0"/>
                <a:cs typeface="Arial" panose="020B0604020202020204" pitchFamily="34" charset="0"/>
                <a:sym typeface="Calibri"/>
                <a:hlinkClick r:id="rId5"/>
              </a:rPr>
              <a:t> OAB0504</a:t>
            </a:r>
            <a:endParaRPr sz="1200" dirty="0">
              <a:solidFill>
                <a:schemeClr val="dk1"/>
              </a:solidFill>
              <a:latin typeface="Verdana" panose="020B0604030504040204" pitchFamily="34" charset="0"/>
              <a:ea typeface="Verdana" panose="020B0604030504040204" pitchFamily="34" charset="0"/>
              <a:cs typeface="Arial" panose="020B0604020202020204" pitchFamily="34" charset="0"/>
              <a:sym typeface="Calibri"/>
            </a:endParaRPr>
          </a:p>
        </p:txBody>
      </p:sp>
      <p:sp>
        <p:nvSpPr>
          <p:cNvPr id="133" name="Google Shape;133;p18"/>
          <p:cNvSpPr txBox="1"/>
          <p:nvPr/>
        </p:nvSpPr>
        <p:spPr>
          <a:xfrm>
            <a:off x="6888088" y="1760466"/>
            <a:ext cx="5005157" cy="2921245"/>
          </a:xfrm>
          <a:prstGeom prst="rect">
            <a:avLst/>
          </a:prstGeom>
          <a:noFill/>
          <a:ln>
            <a:noFill/>
          </a:ln>
        </p:spPr>
        <p:txBody>
          <a:bodyPr spcFirstLastPara="1" wrap="square" lIns="91425" tIns="45700" rIns="91425" bIns="45700" anchor="t" anchorCtr="0">
            <a:noAutofit/>
          </a:bodyPr>
          <a:lstStyle/>
          <a:p>
            <a:pPr algn="l" rtl="0"/>
            <a:r>
              <a:rPr lang="ru-RU" sz="2400" b="0" i="0" u="none" baseline="0" dirty="0">
                <a:solidFill>
                  <a:srgbClr val="000000"/>
                </a:solidFill>
                <a:latin typeface="Verdana" panose="020B0604030504040204" pitchFamily="34" charset="0"/>
                <a:ea typeface="Verdana" panose="020B0604030504040204" pitchFamily="34" charset="0"/>
                <a:cs typeface="Arial" panose="020B0604020202020204" pitchFamily="34" charset="0"/>
                <a:sym typeface="Arial"/>
              </a:rPr>
              <a:t>Несмотря на снижение смертности среди людей, живущих с ВИЧ, масштабы профилактического лечения туберкулеза (ПЛТ) были ограничены, причем показатели завершения ПЛТ составили:</a:t>
            </a:r>
            <a:endParaRPr sz="2400" dirty="0">
              <a:latin typeface="Verdana" panose="020B0604030504040204" pitchFamily="34" charset="0"/>
              <a:ea typeface="Verdana" panose="020B0604030504040204" pitchFamily="34" charset="0"/>
              <a:cs typeface="Arial" panose="020B0604020202020204" pitchFamily="34" charset="0"/>
            </a:endParaRPr>
          </a:p>
          <a:p>
            <a:pPr marL="285750" indent="-285750" algn="l" rtl="0">
              <a:buClr>
                <a:srgbClr val="000000"/>
              </a:buClr>
              <a:buSzPts val="1800"/>
              <a:buFont typeface="Arial"/>
              <a:buChar char="•"/>
            </a:pPr>
            <a:r>
              <a:rPr lang="ru-RU" sz="2200" b="0" i="0" u="none" baseline="0" dirty="0">
                <a:solidFill>
                  <a:srgbClr val="000000"/>
                </a:solidFill>
                <a:latin typeface="Verdana" panose="020B0604030504040204" pitchFamily="34" charset="0"/>
                <a:ea typeface="Verdana" panose="020B0604030504040204" pitchFamily="34" charset="0"/>
                <a:cs typeface="Arial" panose="020B0604020202020204" pitchFamily="34" charset="0"/>
                <a:sym typeface="Arial"/>
              </a:rPr>
              <a:t>29%–91% у взрослых; 8%–92% у детей</a:t>
            </a:r>
            <a:endParaRPr sz="2200" dirty="0">
              <a:latin typeface="Verdana" panose="020B0604030504040204" pitchFamily="34" charset="0"/>
              <a:ea typeface="Verdana" panose="020B0604030504040204" pitchFamily="34" charset="0"/>
              <a:cs typeface="Arial" panose="020B0604020202020204" pitchFamily="34" charset="0"/>
            </a:endParaRPr>
          </a:p>
          <a:p>
            <a:pPr marL="285750" indent="-285750" algn="l" rtl="0">
              <a:buClr>
                <a:srgbClr val="000000"/>
              </a:buClr>
              <a:buSzPts val="1800"/>
              <a:buFont typeface="Arial"/>
              <a:buChar char="•"/>
            </a:pPr>
            <a:r>
              <a:rPr lang="ru-RU" sz="2200" b="0" i="0" u="none" baseline="0" dirty="0">
                <a:solidFill>
                  <a:srgbClr val="000000"/>
                </a:solidFill>
                <a:latin typeface="Verdana" panose="020B0604030504040204" pitchFamily="34" charset="0"/>
                <a:ea typeface="Verdana" panose="020B0604030504040204" pitchFamily="34" charset="0"/>
                <a:cs typeface="Arial" panose="020B0604020202020204" pitchFamily="34" charset="0"/>
                <a:sym typeface="Arial"/>
              </a:rPr>
              <a:t>у взрослых показатели были на 10–35% выше, чем у детей (в шести странах)</a:t>
            </a:r>
            <a:endParaRPr sz="2200" dirty="0">
              <a:solidFill>
                <a:schemeClr val="dk1"/>
              </a:solidFill>
              <a:latin typeface="Verdana" panose="020B0604030504040204" pitchFamily="34" charset="0"/>
              <a:ea typeface="Verdana" panose="020B0604030504040204" pitchFamily="34" charset="0"/>
              <a:cs typeface="Arial" panose="020B0604020202020204" pitchFamily="34" charset="0"/>
              <a:sym typeface="Arial"/>
            </a:endParaRPr>
          </a:p>
        </p:txBody>
      </p:sp>
      <p:sp>
        <p:nvSpPr>
          <p:cNvPr id="134" name="Google Shape;134;p18"/>
          <p:cNvSpPr txBox="1"/>
          <p:nvPr/>
        </p:nvSpPr>
        <p:spPr>
          <a:xfrm>
            <a:off x="803321" y="1615794"/>
            <a:ext cx="5256584" cy="338554"/>
          </a:xfrm>
          <a:prstGeom prst="rect">
            <a:avLst/>
          </a:prstGeom>
          <a:noFill/>
          <a:ln>
            <a:noFill/>
          </a:ln>
        </p:spPr>
        <p:txBody>
          <a:bodyPr spcFirstLastPara="1" wrap="square" lIns="91425" tIns="45700" rIns="91425" bIns="45700" anchor="t" anchorCtr="0">
            <a:noAutofit/>
          </a:bodyPr>
          <a:lstStyle/>
          <a:p>
            <a:pPr algn="ctr" rtl="0"/>
            <a:r>
              <a:rPr lang="ru-RU" sz="1600" b="1" i="0" u="none" baseline="0" dirty="0">
                <a:solidFill>
                  <a:srgbClr val="000000"/>
                </a:solidFill>
                <a:latin typeface="Verdana" panose="020B0604030504040204" pitchFamily="34" charset="0"/>
                <a:ea typeface="Verdana" panose="020B0604030504040204" pitchFamily="34" charset="0"/>
                <a:cs typeface="Arial" panose="020B0604020202020204" pitchFamily="34" charset="0"/>
                <a:sym typeface="Roboto Condensed"/>
              </a:rPr>
              <a:t>Пробелы и успехи в каскаде лечения туберкулеза у детей, живущих с ВИЧ и получавших АРТ</a:t>
            </a:r>
            <a:endParaRPr sz="1600" b="1" dirty="0">
              <a:solidFill>
                <a:schemeClr val="dk1"/>
              </a:solidFill>
              <a:latin typeface="Verdana" panose="020B0604030504040204" pitchFamily="34" charset="0"/>
              <a:ea typeface="Verdana" panose="020B0604030504040204" pitchFamily="34" charset="0"/>
              <a:cs typeface="Arial" panose="020B0604020202020204" pitchFamily="34" charset="0"/>
              <a:sym typeface="Calibri"/>
            </a:endParaRPr>
          </a:p>
        </p:txBody>
      </p:sp>
      <p:sp>
        <p:nvSpPr>
          <p:cNvPr id="135" name="Google Shape;135;p18"/>
          <p:cNvSpPr txBox="1"/>
          <p:nvPr/>
        </p:nvSpPr>
        <p:spPr>
          <a:xfrm>
            <a:off x="9552384" y="6402348"/>
            <a:ext cx="2588822" cy="338554"/>
          </a:xfrm>
          <a:prstGeom prst="rect">
            <a:avLst/>
          </a:prstGeom>
          <a:noFill/>
          <a:ln>
            <a:noFill/>
          </a:ln>
        </p:spPr>
        <p:txBody>
          <a:bodyPr spcFirstLastPara="1" wrap="square" lIns="91425" tIns="45700" rIns="91425" bIns="45700" anchor="t" anchorCtr="0">
            <a:noAutofit/>
          </a:bodyPr>
          <a:lstStyle/>
          <a:p>
            <a:pPr algn="l" rtl="0"/>
            <a:r>
              <a:rPr lang="ru-RU" sz="1200" b="0" i="0" u="none" baseline="0" dirty="0">
                <a:latin typeface="Verdana" panose="020B0604030504040204" pitchFamily="34" charset="0"/>
                <a:ea typeface="Verdana" panose="020B0604030504040204" pitchFamily="34" charset="0"/>
                <a:hlinkClick r:id="rId6"/>
              </a:rPr>
              <a:t>Пуджа Винаяк, </a:t>
            </a:r>
            <a:r>
              <a:rPr lang="ru-RU" sz="1200" b="0" i="0" u="none" baseline="0" dirty="0">
                <a:latin typeface="Verdana" panose="020B0604030504040204" pitchFamily="34" charset="0"/>
                <a:ea typeface="Verdana" panose="020B0604030504040204" pitchFamily="34" charset="0"/>
                <a:cs typeface="Arial" panose="020B0604020202020204" pitchFamily="34" charset="0"/>
                <a:sym typeface="Calibri"/>
                <a:hlinkClick r:id="rId6"/>
              </a:rPr>
              <a:t>PEE1617</a:t>
            </a:r>
            <a:endParaRPr sz="1200" dirty="0">
              <a:solidFill>
                <a:schemeClr val="dk1"/>
              </a:solidFill>
              <a:latin typeface="Verdana" panose="020B0604030504040204" pitchFamily="34" charset="0"/>
              <a:ea typeface="Verdana" panose="020B0604030504040204" pitchFamily="34" charset="0"/>
              <a:cs typeface="Arial" panose="020B0604020202020204" pitchFamily="34" charset="0"/>
              <a:sym typeface="Calibri"/>
            </a:endParaRPr>
          </a:p>
        </p:txBody>
      </p:sp>
    </p:spTree>
    <p:extLst>
      <p:ext uri="{BB962C8B-B14F-4D97-AF65-F5344CB8AC3E}">
        <p14:creationId xmlns:p14="http://schemas.microsoft.com/office/powerpoint/2010/main" val="15075910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9"/>
          <p:cNvSpPr txBox="1"/>
          <p:nvPr/>
        </p:nvSpPr>
        <p:spPr>
          <a:xfrm>
            <a:off x="1685748" y="237766"/>
            <a:ext cx="7427168" cy="1143000"/>
          </a:xfrm>
          <a:prstGeom prst="rect">
            <a:avLst/>
          </a:prstGeom>
          <a:noFill/>
          <a:ln>
            <a:noFill/>
          </a:ln>
        </p:spPr>
        <p:txBody>
          <a:bodyPr spcFirstLastPara="1" wrap="square" lIns="91425" tIns="45700" rIns="91425" bIns="45700" anchor="ctr" anchorCtr="0">
            <a:noAutofit/>
          </a:bodyPr>
          <a:lstStyle/>
          <a:p>
            <a:pPr algn="l" rtl="0">
              <a:lnSpc>
                <a:spcPct val="70000"/>
              </a:lnSpc>
              <a:buClr>
                <a:srgbClr val="FF0000"/>
              </a:buClr>
              <a:buSzPts val="2960"/>
            </a:pPr>
            <a:r>
              <a:rPr lang="ru-RU" sz="2500" b="1" i="0" u="none" baseline="0" dirty="0">
                <a:solidFill>
                  <a:srgbClr val="E0001B"/>
                </a:solidFill>
                <a:latin typeface="Verdana" panose="020B0604030504040204" pitchFamily="34" charset="0"/>
                <a:ea typeface="Verdana" panose="020B0604030504040204" pitchFamily="34" charset="0"/>
                <a:cs typeface="Arial"/>
                <a:sym typeface="Arial"/>
              </a:rPr>
              <a:t>ВИЧ и ко-инфекции</a:t>
            </a:r>
            <a:endParaRPr lang="ru-RU" sz="2500" b="1" dirty="0">
              <a:solidFill>
                <a:srgbClr val="E0001B"/>
              </a:solidFill>
              <a:latin typeface="Verdana" panose="020B0604030504040204" pitchFamily="34" charset="0"/>
              <a:ea typeface="Verdana" panose="020B0604030504040204" pitchFamily="34" charset="0"/>
              <a:cs typeface="Arial"/>
              <a:sym typeface="Arial"/>
            </a:endParaRPr>
          </a:p>
          <a:p>
            <a:pPr algn="l" rtl="0">
              <a:lnSpc>
                <a:spcPct val="70000"/>
              </a:lnSpc>
              <a:buClr>
                <a:srgbClr val="FF0000"/>
              </a:buClr>
              <a:buSzPts val="2960"/>
            </a:pPr>
            <a:r>
              <a:rPr lang="ru-RU" sz="1400" b="1" dirty="0">
                <a:solidFill>
                  <a:srgbClr val="FF0000"/>
                </a:solidFill>
                <a:latin typeface="Verdana" panose="020B0604030504040204" pitchFamily="34" charset="0"/>
                <a:ea typeface="Verdana" panose="020B0604030504040204" pitchFamily="34" charset="0"/>
                <a:cs typeface="Arial"/>
                <a:sym typeface="Arial"/>
              </a:rPr>
              <a:t/>
            </a:r>
            <a:br>
              <a:rPr lang="ru-RU" sz="1400" b="1" dirty="0">
                <a:solidFill>
                  <a:srgbClr val="FF0000"/>
                </a:solidFill>
                <a:latin typeface="Verdana" panose="020B0604030504040204" pitchFamily="34" charset="0"/>
                <a:ea typeface="Verdana" panose="020B0604030504040204" pitchFamily="34" charset="0"/>
                <a:cs typeface="Arial"/>
                <a:sym typeface="Arial"/>
              </a:rPr>
            </a:br>
            <a:endParaRPr sz="1400" b="1" dirty="0">
              <a:solidFill>
                <a:srgbClr val="FF0000"/>
              </a:solidFill>
              <a:latin typeface="Verdana" panose="020B0604030504040204" pitchFamily="34" charset="0"/>
              <a:ea typeface="Verdana" panose="020B0604030504040204" pitchFamily="34" charset="0"/>
              <a:cs typeface="Arial"/>
              <a:sym typeface="Arial"/>
            </a:endParaRPr>
          </a:p>
          <a:p>
            <a:pPr algn="l" rtl="0">
              <a:lnSpc>
                <a:spcPct val="70000"/>
              </a:lnSpc>
              <a:spcBef>
                <a:spcPts val="600"/>
              </a:spcBef>
              <a:buClr>
                <a:schemeClr val="dk1"/>
              </a:buClr>
              <a:buSzPts val="3607"/>
            </a:pPr>
            <a:r>
              <a:rPr lang="ru-RU" sz="3600" b="1" i="0" u="none" baseline="0" dirty="0">
                <a:solidFill>
                  <a:schemeClr val="dk1"/>
                </a:solidFill>
                <a:latin typeface="Verdana" panose="020B0604030504040204" pitchFamily="34" charset="0"/>
                <a:ea typeface="Verdana" panose="020B0604030504040204" pitchFamily="34" charset="0"/>
                <a:cs typeface="Arial"/>
                <a:sym typeface="Arial"/>
              </a:rPr>
              <a:t>Гепатит: Заражение, лечение</a:t>
            </a:r>
            <a:endParaRPr sz="3600" b="1" dirty="0">
              <a:latin typeface="Verdana" panose="020B0604030504040204" pitchFamily="34" charset="0"/>
              <a:ea typeface="Verdana" panose="020B0604030504040204" pitchFamily="34" charset="0"/>
            </a:endParaRPr>
          </a:p>
        </p:txBody>
      </p:sp>
      <p:sp>
        <p:nvSpPr>
          <p:cNvPr id="144" name="Google Shape;144;p19"/>
          <p:cNvSpPr txBox="1"/>
          <p:nvPr/>
        </p:nvSpPr>
        <p:spPr>
          <a:xfrm>
            <a:off x="6168008" y="1824103"/>
            <a:ext cx="5328592" cy="1938992"/>
          </a:xfrm>
          <a:prstGeom prst="rect">
            <a:avLst/>
          </a:prstGeom>
          <a:noFill/>
          <a:ln>
            <a:noFill/>
          </a:ln>
        </p:spPr>
        <p:txBody>
          <a:bodyPr spcFirstLastPara="1" wrap="square" lIns="91425" tIns="45700" rIns="91425" bIns="45700" anchor="t" anchorCtr="0">
            <a:noAutofit/>
          </a:bodyPr>
          <a:lstStyle/>
          <a:p>
            <a:pPr algn="l" rtl="0">
              <a:buClr>
                <a:srgbClr val="000000"/>
              </a:buClr>
              <a:buSzPts val="2400"/>
            </a:pPr>
            <a:r>
              <a:rPr lang="ru-RU" sz="2400" b="0" i="0" u="none" baseline="0" dirty="0">
                <a:solidFill>
                  <a:srgbClr val="000000"/>
                </a:solidFill>
                <a:latin typeface="Verdana" panose="020B0604030504040204" pitchFamily="34" charset="0"/>
                <a:ea typeface="Verdana" panose="020B0604030504040204" pitchFamily="34" charset="0"/>
                <a:cs typeface="Arial"/>
                <a:sym typeface="Arial"/>
              </a:rPr>
              <a:t>В общинных условиях лечение гепатита С (ВГС) может улучшить вовлеченность и исход для уязвимых групп населения.</a:t>
            </a:r>
            <a:endParaRPr dirty="0">
              <a:latin typeface="Verdana" panose="020B0604030504040204" pitchFamily="34" charset="0"/>
              <a:ea typeface="Verdana" panose="020B0604030504040204" pitchFamily="34" charset="0"/>
            </a:endParaRPr>
          </a:p>
        </p:txBody>
      </p:sp>
      <p:pic>
        <p:nvPicPr>
          <p:cNvPr id="145" name="Google Shape;145;p19"/>
          <p:cNvPicPr preferRelativeResize="0"/>
          <p:nvPr/>
        </p:nvPicPr>
        <p:blipFill rotWithShape="1">
          <a:blip r:embed="rId3">
            <a:alphaModFix/>
          </a:blip>
          <a:srcRect l="62094" t="16401" r="20074" b="68170"/>
          <a:stretch/>
        </p:blipFill>
        <p:spPr>
          <a:xfrm>
            <a:off x="857826" y="1730080"/>
            <a:ext cx="5022149" cy="2779040"/>
          </a:xfrm>
          <a:prstGeom prst="rect">
            <a:avLst/>
          </a:prstGeom>
          <a:noFill/>
          <a:ln>
            <a:noFill/>
          </a:ln>
        </p:spPr>
      </p:pic>
      <p:sp>
        <p:nvSpPr>
          <p:cNvPr id="146" name="Google Shape;146;p19"/>
          <p:cNvSpPr txBox="1"/>
          <p:nvPr/>
        </p:nvSpPr>
        <p:spPr>
          <a:xfrm>
            <a:off x="9088802" y="4108430"/>
            <a:ext cx="2808312" cy="369332"/>
          </a:xfrm>
          <a:prstGeom prst="rect">
            <a:avLst/>
          </a:prstGeom>
          <a:noFill/>
          <a:ln>
            <a:noFill/>
          </a:ln>
        </p:spPr>
        <p:txBody>
          <a:bodyPr spcFirstLastPara="1" wrap="square" lIns="91425" tIns="45700" rIns="91425" bIns="45700" anchor="t" anchorCtr="0">
            <a:noAutofit/>
          </a:bodyPr>
          <a:lstStyle/>
          <a:p>
            <a:pPr algn="r" rtl="0"/>
            <a:r>
              <a:rPr lang="ru-RU" sz="1200" b="0" i="0" u="sng" baseline="0" dirty="0">
                <a:solidFill>
                  <a:schemeClr val="hlink"/>
                </a:solidFill>
                <a:latin typeface="Verdana" panose="020B0604030504040204" pitchFamily="34" charset="0"/>
                <a:ea typeface="Verdana" panose="020B0604030504040204" pitchFamily="34" charset="0"/>
                <a:cs typeface="Arial" panose="020B0604020202020204" pitchFamily="34" charset="0"/>
                <a:sym typeface="Roboto Condensed"/>
                <a:hlinkClick r:id="rId4"/>
              </a:rPr>
              <a:t>Вирджиния Шуберт, </a:t>
            </a:r>
            <a:r>
              <a:rPr lang="ru-RU" sz="1200" b="0" i="0" u="none" baseline="0" dirty="0">
                <a:latin typeface="Verdana" panose="020B0604030504040204" pitchFamily="34" charset="0"/>
                <a:ea typeface="Verdana" panose="020B0604030504040204" pitchFamily="34" charset="0"/>
                <a:cs typeface="Arial" panose="020B0604020202020204" pitchFamily="34" charset="0"/>
                <a:hlinkClick r:id="rId4"/>
              </a:rPr>
              <a:t>PED1239</a:t>
            </a:r>
            <a:endParaRPr sz="1200" dirty="0">
              <a:solidFill>
                <a:schemeClr val="dk1"/>
              </a:solidFill>
              <a:latin typeface="Verdana" panose="020B0604030504040204" pitchFamily="34" charset="0"/>
              <a:ea typeface="Verdana" panose="020B0604030504040204" pitchFamily="34" charset="0"/>
              <a:cs typeface="Arial" panose="020B0604020202020204" pitchFamily="34" charset="0"/>
              <a:sym typeface="Calibri"/>
            </a:endParaRPr>
          </a:p>
        </p:txBody>
      </p:sp>
      <p:sp>
        <p:nvSpPr>
          <p:cNvPr id="147" name="Google Shape;147;p19"/>
          <p:cNvSpPr txBox="1"/>
          <p:nvPr/>
        </p:nvSpPr>
        <p:spPr>
          <a:xfrm>
            <a:off x="735874" y="4658145"/>
            <a:ext cx="11161240" cy="1250517"/>
          </a:xfrm>
          <a:prstGeom prst="rect">
            <a:avLst/>
          </a:prstGeom>
          <a:noFill/>
          <a:ln>
            <a:noFill/>
          </a:ln>
        </p:spPr>
        <p:txBody>
          <a:bodyPr spcFirstLastPara="1" wrap="square" lIns="91425" tIns="45700" rIns="91425" bIns="45700" anchor="t" anchorCtr="0">
            <a:noAutofit/>
          </a:bodyPr>
          <a:lstStyle/>
          <a:p>
            <a:pPr algn="l" rtl="0"/>
            <a:r>
              <a:rPr lang="ru-RU" sz="2400" b="0" i="0" u="none" baseline="0" dirty="0">
                <a:solidFill>
                  <a:srgbClr val="000000"/>
                </a:solidFill>
                <a:latin typeface="Verdana" panose="020B0604030504040204" pitchFamily="34" charset="0"/>
                <a:ea typeface="Verdana" panose="020B0604030504040204" pitchFamily="34" charset="0"/>
                <a:cs typeface="Arial"/>
                <a:sym typeface="Arial"/>
              </a:rPr>
              <a:t>Ранее выявленные препятствия, ограничивающие доступность лечения противовирусными препаратами прямого действия, включают употребление наркотиков, тюремное заключение, отсутствие постоянного места жительства и социальной поддержки на протяжении всего курса терапии</a:t>
            </a:r>
            <a:endParaRPr sz="2000" dirty="0">
              <a:solidFill>
                <a:schemeClr val="dk1"/>
              </a:solidFill>
              <a:latin typeface="Verdana" panose="020B0604030504040204" pitchFamily="34" charset="0"/>
              <a:ea typeface="Verdana" panose="020B0604030504040204" pitchFamily="34" charset="0"/>
              <a:cs typeface="Arial"/>
              <a:sym typeface="Arial"/>
            </a:endParaRPr>
          </a:p>
        </p:txBody>
      </p:sp>
      <p:sp>
        <p:nvSpPr>
          <p:cNvPr id="148" name="Google Shape;148;p19"/>
          <p:cNvSpPr txBox="1"/>
          <p:nvPr/>
        </p:nvSpPr>
        <p:spPr>
          <a:xfrm>
            <a:off x="9268822" y="6479717"/>
            <a:ext cx="2628292" cy="369332"/>
          </a:xfrm>
          <a:prstGeom prst="rect">
            <a:avLst/>
          </a:prstGeom>
          <a:noFill/>
          <a:ln>
            <a:noFill/>
          </a:ln>
        </p:spPr>
        <p:txBody>
          <a:bodyPr spcFirstLastPara="1" wrap="square" lIns="91425" tIns="45700" rIns="91425" bIns="45700" anchor="t" anchorCtr="0">
            <a:noAutofit/>
          </a:bodyPr>
          <a:lstStyle/>
          <a:p>
            <a:pPr algn="r" rtl="0"/>
            <a:r>
              <a:rPr lang="ru-RU" sz="1200" b="0" i="0" u="sng" baseline="0" dirty="0">
                <a:solidFill>
                  <a:schemeClr val="hlink"/>
                </a:solidFill>
                <a:latin typeface="Verdana" panose="020B0604030504040204" pitchFamily="34" charset="0"/>
                <a:ea typeface="Verdana" panose="020B0604030504040204" pitchFamily="34" charset="0"/>
                <a:cs typeface="Arial" panose="020B0604020202020204" pitchFamily="34" charset="0"/>
                <a:sym typeface="Roboto Condensed"/>
                <a:hlinkClick r:id="rId5"/>
              </a:rPr>
              <a:t>Меган Урри, </a:t>
            </a:r>
            <a:r>
              <a:rPr lang="ru-RU" sz="1200" b="0" i="0" u="none" baseline="0" dirty="0">
                <a:latin typeface="Verdana" panose="020B0604030504040204" pitchFamily="34" charset="0"/>
                <a:ea typeface="Verdana" panose="020B0604030504040204" pitchFamily="34" charset="0"/>
                <a:cs typeface="Arial" panose="020B0604020202020204" pitchFamily="34" charset="0"/>
                <a:hlinkClick r:id="rId5"/>
              </a:rPr>
              <a:t>PED1020</a:t>
            </a:r>
            <a:endParaRPr sz="1200" dirty="0">
              <a:solidFill>
                <a:schemeClr val="dk1"/>
              </a:solidFill>
              <a:latin typeface="Verdana" panose="020B0604030504040204" pitchFamily="34" charset="0"/>
              <a:ea typeface="Verdana" panose="020B0604030504040204" pitchFamily="34" charset="0"/>
              <a:cs typeface="Arial" panose="020B0604020202020204" pitchFamily="34" charset="0"/>
              <a:sym typeface="Calibri"/>
            </a:endParaRPr>
          </a:p>
        </p:txBody>
      </p:sp>
    </p:spTree>
    <p:extLst>
      <p:ext uri="{BB962C8B-B14F-4D97-AF65-F5344CB8AC3E}">
        <p14:creationId xmlns:p14="http://schemas.microsoft.com/office/powerpoint/2010/main" val="40336207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0"/>
          <p:cNvSpPr txBox="1"/>
          <p:nvPr/>
        </p:nvSpPr>
        <p:spPr>
          <a:xfrm>
            <a:off x="1678659" y="294373"/>
            <a:ext cx="9351733" cy="1184731"/>
          </a:xfrm>
          <a:prstGeom prst="rect">
            <a:avLst/>
          </a:prstGeom>
          <a:noFill/>
          <a:ln>
            <a:noFill/>
          </a:ln>
        </p:spPr>
        <p:txBody>
          <a:bodyPr spcFirstLastPara="1" wrap="square" lIns="91425" tIns="45700" rIns="91425" bIns="45700" anchor="ctr" anchorCtr="0">
            <a:noAutofit/>
          </a:bodyPr>
          <a:lstStyle/>
          <a:p>
            <a:pPr algn="l" rtl="0">
              <a:lnSpc>
                <a:spcPct val="70000"/>
              </a:lnSpc>
              <a:buClr>
                <a:srgbClr val="FF0000"/>
              </a:buClr>
              <a:buSzPts val="3237"/>
            </a:pPr>
            <a:r>
              <a:rPr lang="ru-RU" sz="2400" b="1" i="0" u="none" baseline="0" dirty="0">
                <a:solidFill>
                  <a:srgbClr val="E0001B"/>
                </a:solidFill>
                <a:latin typeface="Verdana" panose="020B0604030504040204" pitchFamily="34" charset="0"/>
                <a:ea typeface="Verdana" panose="020B0604030504040204" pitchFamily="34" charset="0"/>
                <a:cs typeface="Arial"/>
                <a:sym typeface="Arial"/>
              </a:rPr>
              <a:t>ВИЧ и ко-инфекции</a:t>
            </a:r>
            <a:endParaRPr lang="ru-RU" sz="2400" b="1" dirty="0">
              <a:solidFill>
                <a:srgbClr val="E0001B"/>
              </a:solidFill>
              <a:latin typeface="Verdana" panose="020B0604030504040204" pitchFamily="34" charset="0"/>
              <a:ea typeface="Verdana" panose="020B0604030504040204" pitchFamily="34" charset="0"/>
              <a:cs typeface="Arial"/>
              <a:sym typeface="Arial"/>
            </a:endParaRPr>
          </a:p>
          <a:p>
            <a:pPr algn="l" rtl="0">
              <a:lnSpc>
                <a:spcPct val="70000"/>
              </a:lnSpc>
              <a:buClr>
                <a:srgbClr val="FF0000"/>
              </a:buClr>
              <a:buSzPts val="3237"/>
            </a:pPr>
            <a:r>
              <a:rPr lang="ru-RU" sz="1200" b="1" dirty="0">
                <a:solidFill>
                  <a:srgbClr val="FF0000"/>
                </a:solidFill>
                <a:latin typeface="Verdana" panose="020B0604030504040204" pitchFamily="34" charset="0"/>
                <a:ea typeface="Verdana" panose="020B0604030504040204" pitchFamily="34" charset="0"/>
                <a:cs typeface="Arial"/>
                <a:sym typeface="Arial"/>
              </a:rPr>
              <a:t/>
            </a:r>
            <a:br>
              <a:rPr lang="ru-RU" sz="1200" b="1" dirty="0">
                <a:solidFill>
                  <a:srgbClr val="FF0000"/>
                </a:solidFill>
                <a:latin typeface="Verdana" panose="020B0604030504040204" pitchFamily="34" charset="0"/>
                <a:ea typeface="Verdana" panose="020B0604030504040204" pitchFamily="34" charset="0"/>
                <a:cs typeface="Arial"/>
                <a:sym typeface="Arial"/>
              </a:rPr>
            </a:br>
            <a:endParaRPr sz="1200" b="1" dirty="0">
              <a:solidFill>
                <a:srgbClr val="FF0000"/>
              </a:solidFill>
              <a:latin typeface="Verdana" panose="020B0604030504040204" pitchFamily="34" charset="0"/>
              <a:ea typeface="Verdana" panose="020B0604030504040204" pitchFamily="34" charset="0"/>
              <a:cs typeface="Arial"/>
              <a:sym typeface="Arial"/>
            </a:endParaRPr>
          </a:p>
          <a:p>
            <a:pPr algn="l" rtl="0">
              <a:lnSpc>
                <a:spcPct val="70000"/>
              </a:lnSpc>
              <a:spcBef>
                <a:spcPts val="600"/>
              </a:spcBef>
              <a:buClr>
                <a:schemeClr val="dk1"/>
              </a:buClr>
              <a:buSzPts val="3607"/>
            </a:pPr>
            <a:r>
              <a:rPr lang="ru-RU" sz="3200" b="1" i="0" u="none" baseline="0" dirty="0">
                <a:solidFill>
                  <a:schemeClr val="dk1"/>
                </a:solidFill>
                <a:latin typeface="Verdana" panose="020B0604030504040204" pitchFamily="34" charset="0"/>
                <a:ea typeface="Verdana" panose="020B0604030504040204" pitchFamily="34" charset="0"/>
                <a:cs typeface="Arial"/>
              </a:rPr>
              <a:t>Инфекции, передающиеся половым путем (ИППП):</a:t>
            </a:r>
            <a:r>
              <a:rPr lang="ru-RU" sz="3200" b="1" i="0" u="none" baseline="0" dirty="0">
                <a:solidFill>
                  <a:schemeClr val="dk1"/>
                </a:solidFill>
                <a:latin typeface="Verdana" panose="020B0604030504040204" pitchFamily="34" charset="0"/>
                <a:ea typeface="Verdana" panose="020B0604030504040204" pitchFamily="34" charset="0"/>
                <a:cs typeface="Arial"/>
                <a:sym typeface="Arial"/>
              </a:rPr>
              <a:t> Коммерческий секс, заражение</a:t>
            </a:r>
            <a:endParaRPr sz="3200" b="1" dirty="0">
              <a:solidFill>
                <a:schemeClr val="dk1"/>
              </a:solidFill>
              <a:latin typeface="Verdana" panose="020B0604030504040204" pitchFamily="34" charset="0"/>
              <a:ea typeface="Verdana" panose="020B0604030504040204" pitchFamily="34" charset="0"/>
              <a:cs typeface="Arial"/>
              <a:sym typeface="Arial"/>
            </a:endParaRPr>
          </a:p>
        </p:txBody>
      </p:sp>
      <p:sp>
        <p:nvSpPr>
          <p:cNvPr id="156" name="Google Shape;156;p20"/>
          <p:cNvSpPr txBox="1"/>
          <p:nvPr/>
        </p:nvSpPr>
        <p:spPr>
          <a:xfrm>
            <a:off x="483100" y="1639958"/>
            <a:ext cx="11236346" cy="1184731"/>
          </a:xfrm>
          <a:prstGeom prst="rect">
            <a:avLst/>
          </a:prstGeom>
          <a:noFill/>
          <a:ln>
            <a:noFill/>
          </a:ln>
        </p:spPr>
        <p:txBody>
          <a:bodyPr spcFirstLastPara="1" wrap="square" lIns="91425" tIns="45700" rIns="91425" bIns="45700" anchor="t" anchorCtr="0">
            <a:noAutofit/>
          </a:bodyPr>
          <a:lstStyle/>
          <a:p>
            <a:pPr algn="l" rtl="0">
              <a:lnSpc>
                <a:spcPct val="90000"/>
              </a:lnSpc>
              <a:buClr>
                <a:srgbClr val="000000"/>
              </a:buClr>
              <a:buSzPts val="2400"/>
            </a:pPr>
            <a:r>
              <a:rPr lang="ru-RU" sz="2000" b="0" i="0" u="none" baseline="0" dirty="0">
                <a:solidFill>
                  <a:srgbClr val="000000"/>
                </a:solidFill>
                <a:latin typeface="Verdana" panose="020B0604030504040204" pitchFamily="34" charset="0"/>
                <a:ea typeface="Verdana" panose="020B0604030504040204" pitchFamily="34" charset="0"/>
                <a:cs typeface="Arial"/>
                <a:sym typeface="Arial"/>
              </a:rPr>
              <a:t>Значительная доля хронических потребителей </a:t>
            </a:r>
            <a:r>
              <a:rPr lang="ru-RU" sz="2000" b="0" i="0" u="none" baseline="0" dirty="0" err="1">
                <a:solidFill>
                  <a:srgbClr val="000000"/>
                </a:solidFill>
                <a:latin typeface="Verdana" panose="020B0604030504040204" pitchFamily="34" charset="0"/>
                <a:ea typeface="Verdana" panose="020B0604030504040204" pitchFamily="34" charset="0"/>
                <a:cs typeface="Arial"/>
                <a:sym typeface="Arial"/>
              </a:rPr>
              <a:t>опиоидов</a:t>
            </a:r>
            <a:r>
              <a:rPr lang="ru-RU" sz="2000" b="0" i="0" u="none" baseline="0" dirty="0">
                <a:solidFill>
                  <a:srgbClr val="000000"/>
                </a:solidFill>
                <a:latin typeface="Verdana" panose="020B0604030504040204" pitchFamily="34" charset="0"/>
                <a:ea typeface="Verdana" panose="020B0604030504040204" pitchFamily="34" charset="0"/>
                <a:cs typeface="Arial"/>
                <a:sym typeface="Arial"/>
              </a:rPr>
              <a:t> занимается коммерческим сексом, который связан с более высоким уровнем заражения ВИЧ/ИППП, причем сексуальные меньшинства более существенно подвержены этому</a:t>
            </a:r>
            <a:endParaRPr sz="2000" dirty="0">
              <a:solidFill>
                <a:schemeClr val="dk1"/>
              </a:solidFill>
              <a:latin typeface="Verdana" panose="020B0604030504040204" pitchFamily="34" charset="0"/>
              <a:ea typeface="Verdana" panose="020B0604030504040204" pitchFamily="34" charset="0"/>
              <a:cs typeface="Arial"/>
              <a:sym typeface="Arial"/>
            </a:endParaRPr>
          </a:p>
        </p:txBody>
      </p:sp>
      <p:sp>
        <p:nvSpPr>
          <p:cNvPr id="158" name="Google Shape;158;p20"/>
          <p:cNvSpPr txBox="1"/>
          <p:nvPr/>
        </p:nvSpPr>
        <p:spPr>
          <a:xfrm>
            <a:off x="2061372" y="2727553"/>
            <a:ext cx="4466676" cy="400110"/>
          </a:xfrm>
          <a:prstGeom prst="rect">
            <a:avLst/>
          </a:prstGeom>
          <a:noFill/>
          <a:ln>
            <a:noFill/>
          </a:ln>
        </p:spPr>
        <p:txBody>
          <a:bodyPr spcFirstLastPara="1" wrap="square" lIns="91425" tIns="45700" rIns="91425" bIns="45700" anchor="t" anchorCtr="0">
            <a:noAutofit/>
          </a:bodyPr>
          <a:lstStyle/>
          <a:p>
            <a:pPr algn="l" rtl="0">
              <a:buClr>
                <a:srgbClr val="000000"/>
              </a:buClr>
              <a:buSzPts val="2000"/>
            </a:pPr>
            <a:r>
              <a:rPr lang="ru-RU" sz="2000" b="0" i="0" u="none" baseline="0">
                <a:solidFill>
                  <a:srgbClr val="000000"/>
                </a:solidFill>
                <a:latin typeface="Roboto Condensed"/>
                <a:ea typeface="Roboto Condensed"/>
                <a:cs typeface="Roboto Condensed"/>
                <a:sym typeface="Roboto Condensed"/>
              </a:rPr>
              <a:t>.</a:t>
            </a:r>
            <a:endParaRPr/>
          </a:p>
        </p:txBody>
      </p:sp>
      <p:sp>
        <p:nvSpPr>
          <p:cNvPr id="159" name="Google Shape;159;p20"/>
          <p:cNvSpPr txBox="1"/>
          <p:nvPr/>
        </p:nvSpPr>
        <p:spPr>
          <a:xfrm>
            <a:off x="9468070" y="2694457"/>
            <a:ext cx="2723930" cy="369332"/>
          </a:xfrm>
          <a:prstGeom prst="rect">
            <a:avLst/>
          </a:prstGeom>
          <a:noFill/>
          <a:ln>
            <a:noFill/>
          </a:ln>
        </p:spPr>
        <p:txBody>
          <a:bodyPr spcFirstLastPara="1" wrap="square" lIns="91425" tIns="45700" rIns="91425" bIns="45700" anchor="t" anchorCtr="0">
            <a:noAutofit/>
          </a:bodyPr>
          <a:lstStyle/>
          <a:p>
            <a:pPr algn="l" rtl="0"/>
            <a:r>
              <a:rPr lang="ru-RU" sz="1200" b="0" i="0" u="sng" baseline="0" dirty="0">
                <a:solidFill>
                  <a:schemeClr val="hlink"/>
                </a:solidFill>
                <a:latin typeface="Verdana" panose="020B0604030504040204" pitchFamily="34" charset="0"/>
                <a:ea typeface="Verdana" panose="020B0604030504040204" pitchFamily="34" charset="0"/>
                <a:cs typeface="Arial" panose="020B0604020202020204" pitchFamily="34" charset="0"/>
                <a:sym typeface="Roboto Condensed"/>
                <a:hlinkClick r:id="rId3"/>
              </a:rPr>
              <a:t>Мэтью Эллис, </a:t>
            </a:r>
            <a:r>
              <a:rPr lang="ru-RU" sz="1200" b="0" i="0" u="none" baseline="0" dirty="0">
                <a:latin typeface="Verdana" panose="020B0604030504040204" pitchFamily="34" charset="0"/>
                <a:ea typeface="Verdana" panose="020B0604030504040204" pitchFamily="34" charset="0"/>
                <a:cs typeface="Arial" panose="020B0604020202020204" pitchFamily="34" charset="0"/>
                <a:hlinkClick r:id="rId3"/>
              </a:rPr>
              <a:t>PED1054</a:t>
            </a:r>
            <a:endParaRPr sz="1200" dirty="0">
              <a:solidFill>
                <a:schemeClr val="dk1"/>
              </a:solidFill>
              <a:latin typeface="Verdana" panose="020B0604030504040204" pitchFamily="34" charset="0"/>
              <a:ea typeface="Verdana" panose="020B0604030504040204" pitchFamily="34" charset="0"/>
              <a:cs typeface="Arial" panose="020B0604020202020204" pitchFamily="34" charset="0"/>
              <a:sym typeface="Calibri"/>
            </a:endParaRPr>
          </a:p>
        </p:txBody>
      </p:sp>
      <p:grpSp>
        <p:nvGrpSpPr>
          <p:cNvPr id="160" name="Google Shape;160;p20"/>
          <p:cNvGrpSpPr/>
          <p:nvPr/>
        </p:nvGrpSpPr>
        <p:grpSpPr>
          <a:xfrm>
            <a:off x="551384" y="2747640"/>
            <a:ext cx="5549889" cy="3941360"/>
            <a:chOff x="984476" y="3550224"/>
            <a:chExt cx="4185271" cy="2967448"/>
          </a:xfrm>
        </p:grpSpPr>
        <p:pic>
          <p:nvPicPr>
            <p:cNvPr id="161" name="Google Shape;161;p20"/>
            <p:cNvPicPr preferRelativeResize="0"/>
            <p:nvPr/>
          </p:nvPicPr>
          <p:blipFill rotWithShape="1">
            <a:blip r:embed="rId4">
              <a:alphaModFix/>
            </a:blip>
            <a:srcRect l="12600" r="14321" b="9309"/>
            <a:stretch/>
          </p:blipFill>
          <p:spPr>
            <a:xfrm>
              <a:off x="993283" y="3550224"/>
              <a:ext cx="4176464" cy="2427368"/>
            </a:xfrm>
            <a:prstGeom prst="rect">
              <a:avLst/>
            </a:prstGeom>
            <a:noFill/>
            <a:ln>
              <a:noFill/>
            </a:ln>
          </p:spPr>
        </p:pic>
        <p:sp>
          <p:nvSpPr>
            <p:cNvPr id="162" name="Google Shape;162;p20"/>
            <p:cNvSpPr txBox="1"/>
            <p:nvPr/>
          </p:nvSpPr>
          <p:spPr>
            <a:xfrm>
              <a:off x="984476" y="5994452"/>
              <a:ext cx="4176464" cy="523220"/>
            </a:xfrm>
            <a:prstGeom prst="rect">
              <a:avLst/>
            </a:prstGeom>
            <a:noFill/>
            <a:ln>
              <a:noFill/>
            </a:ln>
          </p:spPr>
          <p:txBody>
            <a:bodyPr spcFirstLastPara="1" wrap="square" lIns="91425" tIns="45700" rIns="91425" bIns="45700" anchor="t" anchorCtr="0">
              <a:noAutofit/>
            </a:bodyPr>
            <a:lstStyle/>
            <a:p>
              <a:pPr algn="l" rtl="0"/>
              <a:r>
                <a:rPr lang="ru-RU" sz="1200" b="0" i="0" u="none" baseline="0" dirty="0">
                  <a:solidFill>
                    <a:srgbClr val="333333"/>
                  </a:solidFill>
                  <a:latin typeface="Verdana" panose="020B0604030504040204" pitchFamily="34" charset="0"/>
                  <a:ea typeface="Verdana" panose="020B0604030504040204" pitchFamily="34" charset="0"/>
                  <a:cs typeface="Arial" panose="020B0604020202020204" pitchFamily="34" charset="0"/>
                  <a:sym typeface="Roboto Condensed"/>
                </a:rPr>
                <a:t>% участников, которые показали положительный результат на гонорею </a:t>
              </a:r>
              <a:endParaRPr sz="1600" dirty="0">
                <a:latin typeface="Verdana" panose="020B0604030504040204" pitchFamily="34" charset="0"/>
                <a:ea typeface="Verdana" panose="020B0604030504040204" pitchFamily="34" charset="0"/>
                <a:cs typeface="Arial" panose="020B0604020202020204" pitchFamily="34" charset="0"/>
              </a:endParaRPr>
            </a:p>
            <a:p>
              <a:pPr algn="l" rtl="0"/>
              <a:r>
                <a:rPr lang="ru-RU" sz="1200" b="0" i="0" u="none" baseline="0" dirty="0">
                  <a:solidFill>
                    <a:srgbClr val="333333"/>
                  </a:solidFill>
                  <a:latin typeface="Verdana" panose="020B0604030504040204" pitchFamily="34" charset="0"/>
                  <a:ea typeface="Verdana" panose="020B0604030504040204" pitchFamily="34" charset="0"/>
                  <a:cs typeface="Arial" panose="020B0604020202020204" pitchFamily="34" charset="0"/>
                  <a:sym typeface="Roboto Condensed"/>
                </a:rPr>
                <a:t>или хламидиоз при посещении </a:t>
              </a:r>
              <a:endParaRPr sz="1200" dirty="0">
                <a:solidFill>
                  <a:schemeClr val="dk1"/>
                </a:solidFill>
                <a:latin typeface="Verdana" panose="020B0604030504040204" pitchFamily="34" charset="0"/>
                <a:ea typeface="Verdana" panose="020B0604030504040204" pitchFamily="34" charset="0"/>
                <a:cs typeface="Arial" panose="020B0604020202020204" pitchFamily="34" charset="0"/>
                <a:sym typeface="Calibri"/>
              </a:endParaRPr>
            </a:p>
          </p:txBody>
        </p:sp>
      </p:grpSp>
      <p:sp>
        <p:nvSpPr>
          <p:cNvPr id="163" name="Google Shape;163;p20"/>
          <p:cNvSpPr txBox="1"/>
          <p:nvPr/>
        </p:nvSpPr>
        <p:spPr>
          <a:xfrm>
            <a:off x="9580768" y="5920369"/>
            <a:ext cx="2720832" cy="369332"/>
          </a:xfrm>
          <a:prstGeom prst="rect">
            <a:avLst/>
          </a:prstGeom>
          <a:noFill/>
          <a:ln>
            <a:noFill/>
          </a:ln>
        </p:spPr>
        <p:txBody>
          <a:bodyPr spcFirstLastPara="1" wrap="square" lIns="91425" tIns="45700" rIns="91425" bIns="45700" anchor="t" anchorCtr="0">
            <a:noAutofit/>
          </a:bodyPr>
          <a:lstStyle/>
          <a:p>
            <a:pPr algn="l" rtl="0"/>
            <a:r>
              <a:rPr lang="ru-RU" sz="1200" b="0" i="0" u="sng" baseline="0" dirty="0">
                <a:solidFill>
                  <a:schemeClr val="hlink"/>
                </a:solidFill>
                <a:latin typeface="Verdana" panose="020B0604030504040204" pitchFamily="34" charset="0"/>
                <a:ea typeface="Verdana" panose="020B0604030504040204" pitchFamily="34" charset="0"/>
                <a:cs typeface="Arial" panose="020B0604020202020204" pitchFamily="34" charset="0"/>
                <a:sym typeface="Roboto Condensed"/>
                <a:hlinkClick r:id="rId5"/>
              </a:rPr>
              <a:t>Линда Горгос, </a:t>
            </a:r>
            <a:r>
              <a:rPr lang="ru-RU" sz="1200" b="0" i="0" u="none" baseline="0" dirty="0">
                <a:latin typeface="Verdana" panose="020B0604030504040204" pitchFamily="34" charset="0"/>
                <a:ea typeface="Verdana" panose="020B0604030504040204" pitchFamily="34" charset="0"/>
                <a:cs typeface="Arial" panose="020B0604020202020204" pitchFamily="34" charset="0"/>
                <a:hlinkClick r:id="rId5"/>
              </a:rPr>
              <a:t>PDB0303</a:t>
            </a:r>
            <a:endParaRPr sz="1200" dirty="0">
              <a:solidFill>
                <a:schemeClr val="dk1"/>
              </a:solidFill>
              <a:latin typeface="Verdana" panose="020B0604030504040204" pitchFamily="34" charset="0"/>
              <a:ea typeface="Verdana" panose="020B0604030504040204" pitchFamily="34" charset="0"/>
              <a:cs typeface="Arial" panose="020B0604020202020204" pitchFamily="34" charset="0"/>
              <a:sym typeface="Calibri"/>
            </a:endParaRPr>
          </a:p>
        </p:txBody>
      </p:sp>
      <p:sp>
        <p:nvSpPr>
          <p:cNvPr id="164" name="Google Shape;164;p20"/>
          <p:cNvSpPr txBox="1"/>
          <p:nvPr/>
        </p:nvSpPr>
        <p:spPr>
          <a:xfrm>
            <a:off x="6419944" y="3497664"/>
            <a:ext cx="5256585" cy="1938992"/>
          </a:xfrm>
          <a:prstGeom prst="rect">
            <a:avLst/>
          </a:prstGeom>
          <a:noFill/>
          <a:ln>
            <a:noFill/>
          </a:ln>
        </p:spPr>
        <p:txBody>
          <a:bodyPr spcFirstLastPara="1" wrap="square" lIns="91425" tIns="45700" rIns="91425" bIns="45700" anchor="t" anchorCtr="0">
            <a:noAutofit/>
          </a:bodyPr>
          <a:lstStyle/>
          <a:p>
            <a:pPr algn="l" rtl="0"/>
            <a:r>
              <a:rPr lang="ru-RU" sz="2400" b="0" i="0" u="none" baseline="0" dirty="0">
                <a:solidFill>
                  <a:srgbClr val="000000"/>
                </a:solidFill>
                <a:latin typeface="Verdana" panose="020B0604030504040204" pitchFamily="34" charset="0"/>
                <a:ea typeface="Verdana" panose="020B0604030504040204" pitchFamily="34" charset="0"/>
                <a:cs typeface="Arial"/>
                <a:sym typeface="Arial"/>
              </a:rPr>
              <a:t>Частота заражения ВИЧ была выше у участников с ректальной гонореей в анамнезе, ректальным хламидиозом или сифилисом, обнаруженными при скрининге</a:t>
            </a:r>
            <a:endParaRPr sz="2400" dirty="0">
              <a:solidFill>
                <a:schemeClr val="dk1"/>
              </a:solidFill>
              <a:latin typeface="Verdana" panose="020B0604030504040204" pitchFamily="34" charset="0"/>
              <a:ea typeface="Verdana" panose="020B0604030504040204" pitchFamily="34" charset="0"/>
              <a:cs typeface="Arial"/>
              <a:sym typeface="Arial"/>
            </a:endParaRPr>
          </a:p>
        </p:txBody>
      </p:sp>
    </p:spTree>
    <p:extLst>
      <p:ext uri="{BB962C8B-B14F-4D97-AF65-F5344CB8AC3E}">
        <p14:creationId xmlns:p14="http://schemas.microsoft.com/office/powerpoint/2010/main" val="16201558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ternational AIDS Society">
  <a:themeElements>
    <a:clrScheme name="Benutzerdefiniert 114">
      <a:dk1>
        <a:sysClr val="windowText" lastClr="000000"/>
      </a:dk1>
      <a:lt1>
        <a:sysClr val="window" lastClr="FFFFFF"/>
      </a:lt1>
      <a:dk2>
        <a:srgbClr val="7F7F7F"/>
      </a:dk2>
      <a:lt2>
        <a:srgbClr val="D8D8D8"/>
      </a:lt2>
      <a:accent1>
        <a:srgbClr val="E0001B"/>
      </a:accent1>
      <a:accent2>
        <a:srgbClr val="C8F04B"/>
      </a:accent2>
      <a:accent3>
        <a:srgbClr val="472482"/>
      </a:accent3>
      <a:accent4>
        <a:srgbClr val="8CCDCD"/>
      </a:accent4>
      <a:accent5>
        <a:srgbClr val="B4BEA5"/>
      </a:accent5>
      <a:accent6>
        <a:srgbClr val="7F7F7F"/>
      </a:accent6>
      <a:hlink>
        <a:srgbClr val="000000"/>
      </a:hlink>
      <a:folHlink>
        <a:srgbClr val="000000"/>
      </a:folHlink>
    </a:clrScheme>
    <a:fontScheme name="Benutzerdefiniert 237">
      <a:majorFont>
        <a:latin typeface="IAS Ribbon Sans Bold"/>
        <a:ea typeface=""/>
        <a:cs typeface=""/>
      </a:majorFont>
      <a:minorFont>
        <a:latin typeface="IAS Ribbo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AS_PowerPoint_Template_IASRibbonSans_" id="{F6C8508D-56C0-4948-82D5-761702551B31}" vid="{85DB46F8-4291-4468-8429-5E053EE055F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3C977353A179648BE2A153B66ADCC4C" ma:contentTypeVersion="10" ma:contentTypeDescription="Create a new document." ma:contentTypeScope="" ma:versionID="c93aa8bfbaa0a79ec11fef712bbbd77a">
  <xsd:schema xmlns:xsd="http://www.w3.org/2001/XMLSchema" xmlns:xs="http://www.w3.org/2001/XMLSchema" xmlns:p="http://schemas.microsoft.com/office/2006/metadata/properties" xmlns:ns2="da0e1dfa-61eb-48b9-80bb-a2770ec06ea8" targetNamespace="http://schemas.microsoft.com/office/2006/metadata/properties" ma:root="true" ma:fieldsID="6c4f4e57ea1230d932af4f0fa29f76b6" ns2:_="">
    <xsd:import namespace="da0e1dfa-61eb-48b9-80bb-a2770ec06ea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0e1dfa-61eb-48b9-80bb-a2770ec06e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F6C3EF2-8F8D-4DC1-842A-1AE659DCE3D8}">
  <ds:schemaRefs>
    <ds:schemaRef ds:uri="da0e1dfa-61eb-48b9-80bb-a2770ec06ea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BAE8FE3-8822-44AC-95BA-D87DD625F81B}">
  <ds:schemaRefs>
    <ds:schemaRef ds:uri="http://schemas.microsoft.com/sharepoint/v3/contenttype/forms"/>
  </ds:schemaRefs>
</ds:datastoreItem>
</file>

<file path=customXml/itemProps3.xml><?xml version="1.0" encoding="utf-8"?>
<ds:datastoreItem xmlns:ds="http://schemas.openxmlformats.org/officeDocument/2006/customXml" ds:itemID="{697DA5F8-D59F-40D8-8E80-459CF8E04BAE}">
  <ds:schemaRefs>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elements/1.1/"/>
    <ds:schemaRef ds:uri="da0e1dfa-61eb-48b9-80bb-a2770ec06ea8"/>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14441</TotalTime>
  <Words>6047</Words>
  <Application>Microsoft Office PowerPoint</Application>
  <PresentationFormat>Widescreen</PresentationFormat>
  <Paragraphs>219</Paragraphs>
  <Slides>10</Slides>
  <Notes>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10</vt:i4>
      </vt:variant>
    </vt:vector>
  </HeadingPairs>
  <TitlesOfParts>
    <vt:vector size="20" baseType="lpstr">
      <vt:lpstr>Arial</vt:lpstr>
      <vt:lpstr>Calibri</vt:lpstr>
      <vt:lpstr>IAS Ribbon Sans Bold</vt:lpstr>
      <vt:lpstr>IAS Ribbon Sans Light</vt:lpstr>
      <vt:lpstr>Noto Sans Symbols</vt:lpstr>
      <vt:lpstr>Ping LCG Light</vt:lpstr>
      <vt:lpstr>Roboto Condensed</vt:lpstr>
      <vt:lpstr>Verdana</vt:lpstr>
      <vt:lpstr>Office Theme</vt:lpstr>
      <vt:lpstr>International AIDS Society</vt:lpstr>
      <vt:lpstr>AIDS 2020  Toolkits Ассоциированные инфекции</vt:lpstr>
      <vt:lpstr>PowerPoint Presentation</vt:lpstr>
      <vt:lpstr>Введение</vt:lpstr>
      <vt:lpstr>PowerPoint Presentation</vt:lpstr>
      <vt:lpstr>ВИЧ и ко-инфекции Заболеваемость и риски поздних СПИД-индикаторных оппортунистических инфекций (ПОИ)</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Mona Dolan</dc:creator>
  <cp:lastModifiedBy>Kevin Lopes</cp:lastModifiedBy>
  <cp:revision>264</cp:revision>
  <dcterms:created xsi:type="dcterms:W3CDTF">2015-07-06T08:16:27Z</dcterms:created>
  <dcterms:modified xsi:type="dcterms:W3CDTF">2021-07-01T06:32:26Z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0x010100F3C977353A179648BE2A153B66ADCC4C</vt:lpwstr>
  </property>
</Properties>
</file>