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4"/>
  </p:notesMasterIdLst>
  <p:sldIdLst>
    <p:sldId id="517" r:id="rId6"/>
    <p:sldId id="342" r:id="rId7"/>
    <p:sldId id="516" r:id="rId8"/>
    <p:sldId id="515" r:id="rId9"/>
    <p:sldId id="505" r:id="rId10"/>
    <p:sldId id="506" r:id="rId11"/>
    <p:sldId id="507" r:id="rId12"/>
    <p:sldId id="50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ina" initials="I" lastIdx="0" clrIdx="0"/>
  <p:cmAuthor id="1" name="Elisa de Castro Alvarez" initials="EdCA" lastIdx="6" clrIdx="1"/>
  <p:cmAuthor id="2" name="Laura Fernandez Diaz" initials="LFD" lastIdx="27" clrIdx="2"/>
  <p:cmAuthor id="3" name="Irina Lut" initials="IL" lastIdx="5" clrIdx="3"/>
  <p:cmAuthor id="4" name="Taruna Gupta" initials="TG" lastIdx="52" clrIdx="4">
    <p:extLst>
      <p:ext uri="{19B8F6BF-5375-455C-9EA6-DF929625EA0E}">
        <p15:presenceInfo xmlns:p15="http://schemas.microsoft.com/office/powerpoint/2012/main" userId="795968865cb70a96" providerId="Windows Live"/>
      </p:ext>
    </p:extLst>
  </p:cmAuthor>
  <p:cmAuthor id="5" name="Lucy Kanya" initials="" lastIdx="2" clrIdx="5"/>
  <p:cmAuthor id="6" name="Radka Serakova" initials="RS" lastIdx="8" clrIdx="6">
    <p:extLst>
      <p:ext uri="{19B8F6BF-5375-455C-9EA6-DF929625EA0E}">
        <p15:presenceInfo xmlns:p15="http://schemas.microsoft.com/office/powerpoint/2012/main" userId="S-1-5-21-1220945662-2139871995-725345543-10306" providerId="AD"/>
      </p:ext>
    </p:extLst>
  </p:cmAuthor>
  <p:cmAuthor id="7" name="Teri Roberts" initials="TR" lastIdx="2" clrIdx="7">
    <p:extLst>
      <p:ext uri="{19B8F6BF-5375-455C-9EA6-DF929625EA0E}">
        <p15:presenceInfo xmlns:p15="http://schemas.microsoft.com/office/powerpoint/2012/main" userId="S::teri.roberts@iasociety.org::037c9fee-5bfb-411b-9dd8-8c9d890df7b6" providerId="AD"/>
      </p:ext>
    </p:extLst>
  </p:cmAuthor>
  <p:cmAuthor id="8" name="Amy Henderson" initials="AH" lastIdx="19" clrIdx="8">
    <p:extLst>
      <p:ext uri="{19B8F6BF-5375-455C-9EA6-DF929625EA0E}">
        <p15:presenceInfo xmlns:p15="http://schemas.microsoft.com/office/powerpoint/2012/main" userId="S::amy.henderson@iasociety.org::e0eff513-c659-43c9-b4bd-afffbce8d7ba" providerId="AD"/>
      </p:ext>
    </p:extLst>
  </p:cmAuthor>
  <p:cmAuthor id="9" name="Guest User" initials="GU" lastIdx="6" clrIdx="9">
    <p:extLst>
      <p:ext uri="{19B8F6BF-5375-455C-9EA6-DF929625EA0E}">
        <p15:presenceInfo xmlns:p15="http://schemas.microsoft.com/office/powerpoint/2012/main" userId="S::urn:spo:anon#f804d08e58260a8c39beecbf366e87684d0640ed21fee63d7e457299bea2a3b8::" providerId="AD"/>
      </p:ext>
    </p:extLst>
  </p:cmAuthor>
  <p:cmAuthor id="10" name="Marlène Bras" initials="MB" lastIdx="4" clrIdx="10">
    <p:extLst>
      <p:ext uri="{19B8F6BF-5375-455C-9EA6-DF929625EA0E}">
        <p15:presenceInfo xmlns:p15="http://schemas.microsoft.com/office/powerpoint/2012/main" userId="S::marlene.bras@iasociety.org::6dec99bb-6012-4053-8cb2-4eb6ff6b9486" providerId="AD"/>
      </p:ext>
    </p:extLst>
  </p:cmAuthor>
  <p:cmAuthor id="11" name="Tara Mansell" initials="TM" lastIdx="16" clrIdx="11">
    <p:extLst>
      <p:ext uri="{19B8F6BF-5375-455C-9EA6-DF929625EA0E}">
        <p15:presenceInfo xmlns:p15="http://schemas.microsoft.com/office/powerpoint/2012/main" userId="S::tara.mansell@iasociety.org::48e95b18-80d7-4e4b-9b88-7a73aa9a2259" providerId="AD"/>
      </p:ext>
    </p:extLst>
  </p:cmAuthor>
  <p:cmAuthor id="12" name="Anna Grimsrud" initials="AG" lastIdx="8" clrIdx="12">
    <p:extLst>
      <p:ext uri="{19B8F6BF-5375-455C-9EA6-DF929625EA0E}">
        <p15:presenceInfo xmlns:p15="http://schemas.microsoft.com/office/powerpoint/2012/main" userId="S::anna.grimsrud@iasociety.org::f85a3dff-7d89-4dbf-9104-c8b3290d15ec" providerId="AD"/>
      </p:ext>
    </p:extLst>
  </p:cmAuthor>
  <p:cmAuthor id="13" name="Lucy Stackpool-Moore" initials="LS" lastIdx="7" clrIdx="13">
    <p:extLst>
      <p:ext uri="{19B8F6BF-5375-455C-9EA6-DF929625EA0E}">
        <p15:presenceInfo xmlns:p15="http://schemas.microsoft.com/office/powerpoint/2012/main" userId="S::lucy.stackpool-moore@iasociety.org::29233e98-1389-4ad2-ad3b-44361e4cfe15" providerId="AD"/>
      </p:ext>
    </p:extLst>
  </p:cmAuthor>
  <p:cmAuthor id="14" name="Rosanne Lamplough" initials="RL" lastIdx="1" clrIdx="14">
    <p:extLst>
      <p:ext uri="{19B8F6BF-5375-455C-9EA6-DF929625EA0E}">
        <p15:presenceInfo xmlns:p15="http://schemas.microsoft.com/office/powerpoint/2012/main" userId="S::rosanne.lamplough@iasociety.org::2665370f-ced2-40ca-80dd-9a1cd6ff6495" providerId="AD"/>
      </p:ext>
    </p:extLst>
  </p:cmAuthor>
  <p:cmAuthor id="15" name="Roger Tatoud" initials="RT" lastIdx="23" clrIdx="15">
    <p:extLst>
      <p:ext uri="{19B8F6BF-5375-455C-9EA6-DF929625EA0E}">
        <p15:presenceInfo xmlns:p15="http://schemas.microsoft.com/office/powerpoint/2012/main" userId="S::roger.tatoud@iasociety.org::530243c4-39b4-4396-ba2f-a0130b861ec8" providerId="AD"/>
      </p:ext>
    </p:extLst>
  </p:cmAuthor>
  <p:cmAuthor id="16" name="Nelli Bazarova" initials="NB" lastIdx="5" clrIdx="16">
    <p:extLst>
      <p:ext uri="{19B8F6BF-5375-455C-9EA6-DF929625EA0E}">
        <p15:presenceInfo xmlns:p15="http://schemas.microsoft.com/office/powerpoint/2012/main" userId="S::nelli.bazarova@iasociety.org::bc653105-99e7-4826-9f1d-c2cc505f780c" providerId="AD"/>
      </p:ext>
    </p:extLst>
  </p:cmAuthor>
  <p:cmAuthor id="17" name="Kasoka Kasoka" initials="KK" lastIdx="4" clrIdx="17">
    <p:extLst>
      <p:ext uri="{19B8F6BF-5375-455C-9EA6-DF929625EA0E}">
        <p15:presenceInfo xmlns:p15="http://schemas.microsoft.com/office/powerpoint/2012/main" userId="S-1-5-21-1220945662-2139871995-725345543-10533" providerId="AD"/>
      </p:ext>
    </p:extLst>
  </p:cmAuthor>
  <p:cmAuthor id="18" name="Nelli Bazarova" initials="NB [2]" lastIdx="2" clrIdx="18">
    <p:extLst>
      <p:ext uri="{19B8F6BF-5375-455C-9EA6-DF929625EA0E}">
        <p15:presenceInfo xmlns:p15="http://schemas.microsoft.com/office/powerpoint/2012/main" userId="S-1-5-21-1220945662-2139871995-725345543-10243" providerId="AD"/>
      </p:ext>
    </p:extLst>
  </p:cmAuthor>
  <p:cmAuthor id="19" name="Janette" initials="JB" lastIdx="15" clrIdx="19">
    <p:extLst>
      <p:ext uri="{19B8F6BF-5375-455C-9EA6-DF929625EA0E}">
        <p15:presenceInfo xmlns:p15="http://schemas.microsoft.com/office/powerpoint/2012/main" userId="Janette" providerId="None"/>
      </p:ext>
    </p:extLst>
  </p:cmAuthor>
  <p:cmAuthor id="20" name="Lucy Stackpool-Moore" initials="LS [2]" lastIdx="2" clrIdx="20">
    <p:extLst>
      <p:ext uri="{19B8F6BF-5375-455C-9EA6-DF929625EA0E}">
        <p15:presenceInfo xmlns:p15="http://schemas.microsoft.com/office/powerpoint/2012/main" userId="S-1-5-21-1220945662-2139871995-725345543-104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01B"/>
    <a:srgbClr val="1A998C"/>
    <a:srgbClr val="E6000F"/>
    <a:srgbClr val="008000"/>
    <a:srgbClr val="E3000F"/>
    <a:srgbClr val="ED5C66"/>
    <a:srgbClr val="FE8946"/>
    <a:srgbClr val="818386"/>
    <a:srgbClr val="3DB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DDA887-D2B5-5B82-3DB4-BFFE0A900AD8}" v="5" dt="2020-11-11T11:33:47.714"/>
    <p1510:client id="{729D2A24-0335-86AC-D317-ECF6C866DB63}" v="30" dt="2020-12-07T09:27:11.450"/>
    <p1510:client id="{76460476-CBCE-1E6B-7DE1-547BF8875440}" v="1" dt="2020-12-04T17:11:45.371"/>
    <p1510:client id="{78FC06BD-09EC-114A-A3F7-4C30868641BC}" v="1" dt="2020-11-18T14:20:23.863"/>
    <p1510:client id="{7C2B4EA3-020A-EF47-AD75-5BCDD8FD5F6F}" v="12" dt="2020-12-07T13:52:23.293"/>
    <p1510:client id="{92456579-E9FE-356F-79E4-589653EB287D}" v="186" dt="2020-12-03T12:40:58.016"/>
    <p1510:client id="{BA11D0FC-1686-9B1A-94A1-91E8B7268F44}" v="30" dt="2020-12-04T15:16:20.493"/>
    <p1510:client id="{BF254DE0-729C-4C89-86CA-9F0B46603FD0}" v="10" dt="2020-12-01T11:00:30.298"/>
    <p1510:client id="{EE1AA356-3E4D-6906-3B83-F75AF9BA4DC3}" v="5" dt="2020-12-04T17:37:35.255"/>
    <p1510:client id="{F5163791-E857-D336-DBF7-169B8667666D}" v="8" dt="2020-11-18T14:16:40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213" autoAdjust="0"/>
  </p:normalViewPr>
  <p:slideViewPr>
    <p:cSldViewPr snapToGrid="0">
      <p:cViewPr varScale="1">
        <p:scale>
          <a:sx n="86" d="100"/>
          <a:sy n="86" d="100"/>
        </p:scale>
        <p:origin x="143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AFFDA-3892-4AB0-961E-54459459815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D159-9DD4-41A1-915D-943A0A890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68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66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14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Создание подходящих условий для развития рабочей среды, доброжелательной по отношению к уязвимым мужчинам, имеющим половые контакты с мужчинами, и трансгендерным лицам в корпоративных компаниях и образовательных учреждениях </a:t>
            </a:r>
          </a:p>
          <a:p>
            <a:endParaRPr lang="ru-RU" b="1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ОБЩИЕ СВЕДЕНИЯ:</a:t>
            </a:r>
            <a:endParaRPr lang="ru-RU" b="0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Хотя половые отношению по обоюдному согласию между однополыми партнерами в Индии были декриминализированы, в стране по-прежнему действуют законы и нормы, ограниченность которых защищает дискриминацию мужчин, имеющих половые контакты с мужчинами, и женщин-трансгендеров на рабочих местах и в учебных заведениях. </a:t>
            </a:r>
          </a:p>
          <a:p>
            <a:endParaRPr lang="ru-RU" b="0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Исследования Humsafar показывают, что 65% трансгендерных лиц бросают школу из-за издевательств и притеснений и впоследствии становятся менее мотивированными к получению стабильной работы из-за страха быть вновь подвергнутыми дискриминации и притеснениям. </a:t>
            </a:r>
          </a:p>
          <a:p>
            <a:endParaRPr lang="ru-RU" b="0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Отсутствие политики предприятия, доброжелательной по отношению к мужчинам, имеющим половые контакты с мужчинами, и женщинам-трансгендерам приводит к низкой самооценке и продуктивности, страху, учащенным случаям издевательств и притеснений, а также боязни увольнения. </a:t>
            </a:r>
          </a:p>
          <a:p>
            <a:endParaRPr lang="ru-RU" b="0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Враждебное отношение к мужчинам, имеющим половые контакты с мужчинами, и женщинам-трансгендерам также способствует неравенству в области занятости, маргинализации и социально-экономическому отчуждению мужчин, имеющих половые контакты с мужчинами, и женщин-трансгендеров в компаниях и учебных заведениях. </a:t>
            </a:r>
          </a:p>
          <a:p>
            <a:pPr algn="l" rtl="0"/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ОПИСАНИЕ</a:t>
            </a:r>
            <a:endParaRPr lang="ru-RU" b="0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Форум собирает судей и магистратов, представляющих 16 стран Африки к югу от Сахары, чтобы поделиться успехами и достижениями, достигнутыми в рамках основанного на правах человека фонда Хумсафар, а также обнаруженными проблемами. Этот фонд осуществляет свою деятельность на уровне общин в 27 штатах Индии и фокусируется на создании потенциала и информировании важных представителей правительственных структур и заинтересованных сторон. </a:t>
            </a:r>
          </a:p>
          <a:p>
            <a:endParaRPr lang="ru-RU" b="0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Инициатива по защите прав направлена на укрепление влияния внутри корпораций и образовательных учреждений с целью создания недискриминационной политики и получения общественной поддержки, которые помогут решить проблему насилия и притеснения мужчин, имеющих половые контакты с мужчинами, и женщин-трансгендеров </a:t>
            </a:r>
          </a:p>
          <a:p>
            <a:endParaRPr lang="ru-RU" b="0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повышения эффективности взаимодействия с корпорациями и образовательными учреждениями применяются различные методики, включая проведение дискуссий, презентаций и спектаклей с участием мужчин, имеющих половые контакты с мужчинами, и трансгендерными лицами. Это содействует разработке политики и инновационных инициатив по созданию пространств, доброжелательных по отношению к мужчинам, имеющим половые контакты с мужчинами, и трансгендерным лицам. </a:t>
            </a:r>
          </a:p>
          <a:p>
            <a:endParaRPr lang="ru-RU" b="0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ЧТО МЫ ВЫЯСНИЛИ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Наблюдается низкая осведомленность среди населения относительно мужчин, имеющих половые контакты с мужчинами, и трансгендерных лиц, что зачастую влечет за собой их стигматизацию и дискриминацию. В связи с отсутствием соответствующих норм, продвигающих доброжелательное отношение к мужчинам, имеющим половые контакты с мужчинами, и женщинам-трансгендерам, а также с пониженным вниманием к насилию и вопросам возмещения ущерба, люди не решаются сообщать о подобных случаях. Средства правовой защиты ограничены, а действующие законы, регулирующие проблему насилия и домогательств, не являются гендерно-нейтральными и/или не признают мужчин, имеющих половые контакты с мужчинами, и трансгендерных лиц.</a:t>
            </a:r>
            <a:endParaRPr lang="ru-RU" b="1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Проведение информационно-просветительских работ позволило 38 корпоративным и образовательным учреждениям разработать программы мер по борьбе с притеснением и развить сети по оказанию поддержки, что позволило им создать рабочую среду, доброжелательную по отношению к мужчинам, имеющим половые контакты с мужчинами, и трансгендерным лицам. Важно продолжать информационно-просветительские усилия в корпоративном и образовательном секторах, усиливая голос меньшинств и позволяя их представителям свободно выражать свою сексуальность и повышать свою продуктивность за счет повышения инклюзивности рабочих мест. Подобные практики способствуют устойчивости психического здоровья и созданию рабочих мест для трансгендерных лиц, тем самым понижая их уязвимость к ВИЧ и СПИДу. </a:t>
            </a:r>
            <a:endParaRPr lang="ru-RU" b="1" i="0" noProof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000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Повышение уровня вовлеченности людей, живущих с ВИЧ, в исследования (GIPA) Исследование, посвященное насилию и женщинам Латинской Америки, живущим с ВИЧ</a:t>
            </a:r>
          </a:p>
          <a:p>
            <a:pPr algn="l" rtl="0"/>
            <a:endParaRPr lang="ru-RU" b="1" i="0" noProof="0" dirty="0" smtClean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ОБЩИЕ СВЕДЕНИЯ: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Региональное исследование, посвященное насилию и женщинам Латинской Америки, живущим с ВИЧ, было проведено организациями ICW Latina, Hivos, Development Connections и фондом Salamander Trust в 2018 году. Оно следовало принципу GIPA. Отслеживание участия женщин, живущих с ВИЧ, проводилось с учетом следующих критериев: используемые знания и навыки, развитие навыков, самостоятельность принятия решений и ответственность.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ОПИСАНИЕ</a:t>
            </a:r>
            <a:endParaRPr lang="ru-RU" b="0" i="0" noProof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Разработка исследования и подготовка. Методология исследования и инструменты сбора данных обсуждались с представителями ICW Latina из 15 стран на региональном совещании. Обсуждение позволило пересмотреть концепции и оперативные определения, включая типы отношений половых партнеров, контролирующее поведение партнеров и виды насилия, включая эмоциональное, экономическое и связанное с активизмом, совершаемое государственными служащими и организованной преступностью.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Реализация. Представители ICW Latina из семи включенных стран (Боливия, Колумбия, Доминиканская Республика, Гватемала, Гондурас, Парагвай и Перу) приняли участие в пятинедельном онлайн-курсе, посвященном протоколу исследования и работы с анкетой. Они координировали такие аспекты исследования в каждой из стран, как набор и обучение исследовательской группы, управление бюджетом, межучрежденческое планирование набора участников, отправка протокола в этические комитеты (в Доминиканской Республике и Гватемале), планирование и надзор за работой на местах, а также контроль за соблюдением этических руководящих принципов. Региональная исследовательская группа оказывала техническую поддержку на протяжении всего этого этапа.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ЧТО МЫ ВЫЯСНИЛИ</a:t>
            </a:r>
            <a:endParaRPr lang="ru-RU" b="0" i="0" noProof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Участие 37 женщин, живущих с ВИЧ, гарантировало высокое качество исследования, укрепило межучрежденческие отношения, а также позволило женщинам развить навыки проведения исследований. Полученные результаты были использованы для разработки </a:t>
            </a:r>
            <a:r>
              <a:rPr lang="ru-RU" sz="1050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региональных  рекомендаций по борьбе с насилием</a:t>
            </a:r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отношении женщин, живущих с ВИЧ.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Поощрение заинтересованности привело к более широкому использованию полученных результатов в разработке норм и программ, информационно-просветительской деятельности и укреплении потенциала на уровне страны. Исследование и рекомендации распространяются через вебинары, конференции, социальные сети, сайты и бюллетени. В Гватемале были проведены работы по разработке информационных материалов и принятию региональных руководящих принципов на местном уровне, в то время как в Парагвае поступило предложение по усилению влияния.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Крайне важна эмоциональная поддержка и помощь в поиске социальных служб со стороны полевых исследователей.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ru-RU" b="0" i="0" noProof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Правозащитная деятельность, распространение информации и межведомственное сотрудничество будут продолжаться с целью применения результатов этого исследования на практике. Деятельность будет интегрирована в национальные планы трехлетнего (2019-2022) регионального проекта ALEP, координируемого Hivos.</a:t>
            </a:r>
          </a:p>
          <a:p>
            <a:endParaRPr lang="ru-RU" b="0" i="0" noProof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С 2016 по 2018 год организация ICW Latina в партнерстве с Hivos реализовала региональный проект «Ускорение региональных действий в поддержку гражданских, сексуальных и репродуктивных прав женщин, живущих с ВИЧ, а также развитие мер по борьбе с насилием против них». Целью этого проекта было достичь расширения прав и возможностей женщин, живущих с ВИЧ, для обеспечения многоцелевых ответных мер в связи с ВИЧ на региональном и национальном уровнях с учетом нужд женщин, уважением их прав (особенно сексуальных и репродуктивных), а также создания безопасных условий жизни путем решения проблемы насилия против женщин. Данная инициатива была реализована в 11 латиноамериканских странах на основе прямого подхода, а в семи других — косвенного. Одним из ключевых аспектов проекта была разработка исследования, посвященного проблеме насилия в отношении женщин с ВИЧ в семи странах, на основе которого были укреплены межсекторальные службы в области здравоохранения, правосудия и других социальных учреждений, а также были приняты профилактические, защитные и просветительские меры в ответ на случаи жестокого обращения с женщинами, живущими с ВИЧ.</a:t>
            </a:r>
          </a:p>
          <a:p>
            <a:pPr algn="l" rtl="0"/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0" i="0" u="none" baseline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Исследовательский процесс позволил нам усвоить несколько уроков, извлеченных на общественном уровне и касающихся расширения прав и возможностей женщин с ВИЧ. Вот некоторые из основных усвоенных уроков: </a:t>
            </a:r>
          </a:p>
          <a:p>
            <a:pPr marL="228600" indent="-228600" algn="l" rtl="0">
              <a:buAutoNum type="arabicParenR"/>
            </a:pPr>
            <a:r>
              <a:rPr lang="ru-RU" b="0" i="0" u="none" baseline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Женщины с ВИЧ принимали активное участие во всем процессе принятия решений, включая этапы планирования, реализации, подтверждения и оценки исследования и стратегии деятельности, направленной на помощь женщинам с ВИЧ, ставшим жертвами насилия. Этот проект задумывался для женщин с ВИЧ и ими же был реализован. Они использовали продукты, которые разрабатывались с самого начала проекта.</a:t>
            </a:r>
          </a:p>
          <a:p>
            <a:pPr marL="228600" indent="-228600" algn="l" rtl="0">
              <a:buAutoNum type="arabicParenR"/>
            </a:pPr>
            <a:r>
              <a:rPr lang="ru-RU" b="0" i="0" u="none" baseline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Женщины с ВИЧ обладают знаниями и навыками, необходимыми для проведения подобного исследования. Прохождение обучения и обмен навыками между консультационной группой и женщинами с ВИЧ имели основополагающее значение для успеха проекта. Женщины с ВИЧ, имеющие больший исследовательский опыт, расширили возможности женщин с меньшим опытом. </a:t>
            </a:r>
          </a:p>
          <a:p>
            <a:pPr marL="228600" indent="-228600" algn="l" rtl="0">
              <a:buAutoNum type="arabicParenR"/>
            </a:pPr>
            <a:r>
              <a:rPr lang="ru-RU" b="0" i="0" u="none" baseline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Участие женщин с ВИЧ разного возраста и этнической принадлежности значительно повысило продуктивность, позволив охватить женщин с ВИЧ из разных групп населения. Крайне важным было наличие женщин, способных проводить опрос представителей коренных народов на их родном языке.</a:t>
            </a:r>
          </a:p>
          <a:p>
            <a:pPr marL="228600" indent="-228600" algn="l" rtl="0">
              <a:buAutoNum type="arabicParenR"/>
            </a:pPr>
            <a:r>
              <a:rPr lang="ru-RU" b="0" i="0" u="none" baseline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Консультационная группа взяла на себя роль координатора процесса, позволив женщинам с ВИЧ стать главными действующими лицами, администрирующими ресурсы проекта.</a:t>
            </a:r>
            <a:endParaRPr lang="ru-RU" b="1" i="0" noProof="0" dirty="0" smtClean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0" i="0" noProof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ru-RU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Этот проект способствовал укреплению технического и политического потенциала, необходимого для осуществления просветительской и правозащитной деятельности женщинами с ВИЧ в различных странах, а также их способности реагировать на трудности и барьеры, возникающие в ходе осуществления проекта. Следующие шаги реализации данного проекта осуществляются исходя из его разработок и заключаются в следующем: </a:t>
            </a:r>
          </a:p>
          <a:p>
            <a:pPr marL="228600" indent="-228600" algn="l" rtl="0">
              <a:buAutoNum type="arabicParenR"/>
            </a:pPr>
            <a:r>
              <a:rPr lang="ru-RU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Принятие ответственности за информацию и ее распространение среди других женщин с ВИЧ, живущих в наших странах, а также среди других ключевых субъектов. </a:t>
            </a:r>
          </a:p>
          <a:p>
            <a:pPr marL="228600" indent="-228600" algn="l" rtl="0">
              <a:buAutoNum type="arabicParenR"/>
            </a:pPr>
            <a:r>
              <a:rPr lang="ru-RU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Культурная адаптация этой информации для каждой страны и контекста.</a:t>
            </a:r>
          </a:p>
          <a:p>
            <a:pPr marL="228600" indent="-228600" algn="l" rtl="0">
              <a:buAutoNum type="arabicParenR"/>
            </a:pPr>
            <a:r>
              <a:rPr lang="ru-RU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Каждая страна будет создавать свои собственные рекомендации, отвечающие местным стандартам.</a:t>
            </a:r>
          </a:p>
          <a:p>
            <a:pPr marL="228600" indent="-228600" algn="l" rtl="0">
              <a:buAutoNum type="arabicParenR"/>
            </a:pPr>
            <a:r>
              <a:rPr lang="ru-RU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Использование этой информации для принятия решений на региональном и местном уровнях при осуществлении планирования, реализации и оценки.</a:t>
            </a:r>
          </a:p>
          <a:p>
            <a:pPr marL="228600" indent="-228600" algn="l" rtl="0">
              <a:buAutoNum type="arabicParenR"/>
            </a:pPr>
            <a:r>
              <a:rPr lang="ru-RU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Включение информации и рекомендаций в региональные и местные планы и ответные меры, связанные с насилием в отношении женщин, ВИЧ, сексуальным и репродуктивным здоровьем, безопасностью и т.д. Выведение данного вопроса на приоритетный уровень и его интегрирование в другие стратегии, планы и программы. </a:t>
            </a:r>
          </a:p>
          <a:p>
            <a:pPr marL="228600" indent="-228600" algn="l" rtl="0">
              <a:buAutoNum type="arabicParenR"/>
            </a:pPr>
            <a:r>
              <a:rPr lang="ru-RU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Мониторинг и отчетность о любых предпринятых действиях.</a:t>
            </a:r>
          </a:p>
          <a:p>
            <a:pPr marL="0" indent="0" algn="l" rtl="0">
              <a:buNone/>
            </a:pPr>
            <a:r>
              <a:rPr lang="ru-RU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Выполнение данных шагов будет играть ключевую роль в эффективной реализации результатов исследования и стратегии борьбы с насилием против женщин с ВИЧ в наших странах, а также в создании нормативной базы, благоприятной для женщин с ВИЧ и учитывающей этнические и возрастные различия.</a:t>
            </a:r>
            <a:endParaRPr lang="ru-RU" b="0" i="0" noProof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0" i="0" noProof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884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>
                <a:solidFill>
                  <a:srgbClr val="333333"/>
                </a:solidFill>
                <a:effectLst/>
                <a:latin typeface="+mj-lt"/>
              </a:rPr>
              <a:t>Преодоление барьеров, связанных с правами человека в сфере лечения ВИЧ и туберкулеза в 20 странах. Вскоре везде?</a:t>
            </a:r>
          </a:p>
          <a:p>
            <a:pPr algn="l" rtl="0"/>
            <a:endParaRPr lang="ru-RU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+mj-lt"/>
              </a:rPr>
              <a:t>ОБЩИЕ СВЕДЕНИЯ: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0" u="none" baseline="0">
                <a:latin typeface="+mj-lt"/>
              </a:rPr>
              <a:t>Барьеры, связанные с правами человека, остаются главным препятствием на пути достижения нашей цели — завершения эпидемий ВИЧ и туберкулеза. </a:t>
            </a:r>
            <a:r>
              <a:rPr lang="ru-RU" sz="1200" b="1" i="0" u="none" baseline="0">
                <a:solidFill>
                  <a:srgbClr val="0070C0"/>
                </a:solidFill>
                <a:latin typeface="+mj-lt"/>
              </a:rPr>
              <a:t>Исходные оценки подтвердили, что барьеры, связанные с правами человека и гендерными аспектами</a:t>
            </a:r>
            <a:r>
              <a:rPr lang="ru-RU" sz="1200" b="0" i="0" u="none" baseline="0">
                <a:solidFill>
                  <a:srgbClr val="0070C0"/>
                </a:solidFill>
                <a:latin typeface="+mj-lt"/>
              </a:rPr>
              <a:t>, </a:t>
            </a:r>
            <a:r>
              <a:rPr lang="ru-RU" sz="1200" b="0" i="0" u="none" baseline="0">
                <a:solidFill>
                  <a:schemeClr val="tx1">
                    <a:lumMod val="50000"/>
                  </a:schemeClr>
                </a:solidFill>
                <a:latin typeface="+mj-lt"/>
              </a:rPr>
              <a:t>остаются </a:t>
            </a:r>
            <a:r>
              <a:rPr lang="ru-RU" sz="1200" b="1" i="0" u="none" baseline="0">
                <a:solidFill>
                  <a:srgbClr val="0070C0"/>
                </a:solidFill>
                <a:latin typeface="+mj-lt"/>
              </a:rPr>
              <a:t>основными препятствиями</a:t>
            </a:r>
            <a:r>
              <a:rPr lang="ru-RU" sz="1200" b="0" i="0" u="none" baseline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200" b="0" i="0" u="none" baseline="0">
                <a:solidFill>
                  <a:schemeClr val="tx1">
                    <a:lumMod val="50000"/>
                  </a:schemeClr>
                </a:solidFill>
                <a:latin typeface="+mj-lt"/>
              </a:rPr>
              <a:t>на пути к принятию мер по профилактике, лечению и медицинскому обслуживанию для зараженных ВИЧ, туберкулезом и малярией. С</a:t>
            </a:r>
            <a:r>
              <a:rPr lang="ru-RU" b="0" i="0" u="none" baseline="0">
                <a:latin typeface="+mj-lt"/>
              </a:rPr>
              <a:t>нижение барьеров, связанных с правами человека и гендерными аспектами, является стратегической целью Глобального фонда по борьбе со СПИДом, туберкулёзом и малярией.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+mj-lt"/>
              </a:rPr>
              <a:t>ОПИСАНИЕ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+mj-lt"/>
              </a:rPr>
              <a:t>В 2018–2019 годах независимые исследовательские группы провели предварительные исследования, а затем — экспресс-оценки существующих в 20 странах инициативы барьеров в области прав человека. Также были оценены действующие программы, направленные на снижение этих барьеров. Барьеры в сфере оказания услуг, связанных с ВИЧ, были оценены во всех странах: в 13 странах они были связаны с туберкулезом, а еще в 2 — с малярией. Эти в основном качественные исходные оценки включали обсуждения в фокус-группах и комплексные опросы среди ключевых групп населения и представляющих их организаций, других НПО, представителей правительственных структур и других заинтересованных сторон. В состав исследовательских групп входили местные эксперты. Исследователи также провели расчет стоимости действующих программ и оценили, во сколько обойдется применение комплексных мер в ответ на выявленные барьеры. Исходные оценки использовались для разработки многолетних планов для стран по достижению комплексных ответных мер, частично финансируемых Глобальным фондом.</a:t>
            </a:r>
          </a:p>
          <a:p>
            <a:pPr algn="l" rtl="0"/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+mj-lt"/>
              </a:rPr>
              <a:t>Текущий прогресс. Некоторые интересные моменты:</a:t>
            </a:r>
          </a:p>
          <a:p>
            <a:pPr marL="342900" indent="-342900" algn="l" rtl="0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ru-RU" b="1" i="0" u="none" baseline="0">
                <a:solidFill>
                  <a:srgbClr val="0070C0"/>
                </a:solidFill>
                <a:latin typeface="+mj-lt"/>
              </a:rPr>
              <a:t>Инвестирование этих программ </a:t>
            </a:r>
            <a:r>
              <a:rPr lang="ru-RU" b="0" i="0" u="none" baseline="0">
                <a:latin typeface="+mj-lt"/>
              </a:rPr>
              <a:t>в 20 странах, охватываемых инициативой, в период с 2017 по 2019 год составили </a:t>
            </a:r>
            <a:r>
              <a:rPr lang="ru-RU" b="1" i="0" u="none" baseline="0">
                <a:solidFill>
                  <a:srgbClr val="0070C0"/>
                </a:solidFill>
                <a:latin typeface="+mj-lt"/>
              </a:rPr>
              <a:t>78,2 млн долл. США, что на 640% или в 7 раз превышает </a:t>
            </a:r>
            <a:r>
              <a:rPr lang="ru-RU" b="0" i="0" u="none" baseline="0">
                <a:latin typeface="+mj-lt"/>
              </a:rPr>
              <a:t>показатели прошлого цикла, составившие 10,57 млн долл. США.</a:t>
            </a:r>
          </a:p>
          <a:p>
            <a:pPr marL="342900" indent="-342900" algn="l" rtl="0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ru-RU" b="1" i="0" u="none" baseline="0">
                <a:solidFill>
                  <a:srgbClr val="0070C0"/>
                </a:solidFill>
                <a:latin typeface="+mj-lt"/>
              </a:rPr>
              <a:t>Программы основаны на фактических данных,</a:t>
            </a:r>
            <a:r>
              <a:rPr lang="ru-RU" b="0" i="0" u="none" baseline="0">
                <a:solidFill>
                  <a:srgbClr val="0070C0"/>
                </a:solidFill>
                <a:latin typeface="+mj-lt"/>
              </a:rPr>
              <a:t> </a:t>
            </a:r>
            <a:r>
              <a:rPr lang="ru-RU" b="0" i="0" u="none" baseline="0">
                <a:latin typeface="+mj-lt"/>
              </a:rPr>
              <a:t>полученных в результате исходных оценок в 19 странах.</a:t>
            </a:r>
          </a:p>
          <a:p>
            <a:pPr marL="342900" indent="-342900" algn="l" rtl="0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ru-RU" b="0" i="0" u="none" baseline="0">
                <a:solidFill>
                  <a:srgbClr val="0070C0"/>
                </a:solidFill>
                <a:latin typeface="+mj-lt"/>
              </a:rPr>
              <a:t>В июле в Кении состоялось 19 коллегиальных совещаний,</a:t>
            </a:r>
            <a:r>
              <a:rPr lang="ru-RU" b="0" i="0" u="none" baseline="0">
                <a:latin typeface="+mj-lt"/>
              </a:rPr>
              <a:t> которые велись в виртуальном режиме.</a:t>
            </a:r>
          </a:p>
          <a:p>
            <a:pPr marL="342900" indent="-342900" algn="l" rtl="0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ru-RU" b="0" i="0" u="none" baseline="0">
                <a:latin typeface="+mj-lt"/>
              </a:rPr>
              <a:t>Восемь стран (Непал, Гондурас, Украина, Южная Африка, Тунис, Уганда, Бенин, Гана) приняли комплексные </a:t>
            </a:r>
            <a:r>
              <a:rPr lang="ru-RU" b="1" i="0" u="none" baseline="0">
                <a:solidFill>
                  <a:srgbClr val="0070C0"/>
                </a:solidFill>
                <a:latin typeface="+mj-lt"/>
              </a:rPr>
              <a:t>планы ответных мер, необходимых для снижения барьеров, связанных с правами человека.</a:t>
            </a:r>
            <a:r>
              <a:rPr lang="ru-RU" b="1" i="0" u="none" baseline="0">
                <a:latin typeface="+mj-lt"/>
              </a:rPr>
              <a:t> </a:t>
            </a:r>
            <a:r>
              <a:rPr lang="ru-RU" b="0" i="0" u="none" baseline="0">
                <a:latin typeface="+mj-lt"/>
              </a:rPr>
              <a:t>В других странах планы находятся на стадии разработки, но многие из них уже почти готовы. Задержки вызваны пандемией COVID-19. </a:t>
            </a:r>
          </a:p>
          <a:p>
            <a:pPr marL="342900" indent="-342900" algn="l" rtl="0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ru-RU" b="0" i="0" u="none" baseline="0">
                <a:latin typeface="+mj-lt"/>
              </a:rPr>
              <a:t>На </a:t>
            </a:r>
            <a:r>
              <a:rPr lang="ru-RU" b="0" i="0" u="none" baseline="0">
                <a:solidFill>
                  <a:srgbClr val="0070C0"/>
                </a:solidFill>
                <a:latin typeface="+mj-lt"/>
              </a:rPr>
              <a:t>стратегическую </a:t>
            </a:r>
            <a:r>
              <a:rPr lang="ru-RU" b="1" i="0" u="none" baseline="0">
                <a:solidFill>
                  <a:srgbClr val="0070C0"/>
                </a:solidFill>
                <a:latin typeface="+mj-lt"/>
              </a:rPr>
              <a:t>инициативу в области прав человека</a:t>
            </a:r>
            <a:r>
              <a:rPr lang="ru-RU" b="0" i="0" u="none" baseline="0">
                <a:solidFill>
                  <a:srgbClr val="0070C0"/>
                </a:solidFill>
                <a:latin typeface="+mj-lt"/>
              </a:rPr>
              <a:t> </a:t>
            </a:r>
            <a:r>
              <a:rPr lang="ru-RU" b="0" i="0" u="none" baseline="0">
                <a:latin typeface="+mj-lt"/>
              </a:rPr>
              <a:t>было выделено 2,15 млн долл. США. </a:t>
            </a:r>
            <a:r>
              <a:rPr lang="ru-RU" b="1" i="0" u="none" baseline="0">
                <a:solidFill>
                  <a:srgbClr val="0070C0"/>
                </a:solidFill>
                <a:latin typeface="+mj-lt"/>
              </a:rPr>
              <a:t>90%</a:t>
            </a:r>
            <a:r>
              <a:rPr lang="ru-RU" b="0" i="0" u="none" baseline="0">
                <a:solidFill>
                  <a:srgbClr val="0070C0"/>
                </a:solidFill>
                <a:latin typeface="+mj-lt"/>
              </a:rPr>
              <a:t> </a:t>
            </a:r>
            <a:r>
              <a:rPr lang="ru-RU" b="0" i="0" u="none" baseline="0">
                <a:latin typeface="+mj-lt"/>
              </a:rPr>
              <a:t>этой суммы уже задействовано.</a:t>
            </a:r>
          </a:p>
          <a:p>
            <a:pPr marL="342900" indent="-342900" algn="l" rtl="0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ru-RU" b="0" i="0" u="none" baseline="0">
                <a:latin typeface="+mj-lt"/>
              </a:rPr>
              <a:t>В большинстве из 20 стран инициативы была развернута ограниченная техническая база для быстрого реагирования и помощи в эффективной реализации </a:t>
            </a:r>
            <a:r>
              <a:rPr lang="ru-RU" b="1" i="0" u="none" baseline="0">
                <a:solidFill>
                  <a:srgbClr val="0070C0"/>
                </a:solidFill>
                <a:latin typeface="+mj-lt"/>
              </a:rPr>
              <a:t>стратегических инициатив в области прав общин, гендерного равенства и прав человека.</a:t>
            </a:r>
            <a:r>
              <a:rPr lang="ru-RU" b="0" i="0" u="none" baseline="0">
                <a:latin typeface="+mj-lt"/>
              </a:rPr>
              <a:t> </a:t>
            </a:r>
          </a:p>
          <a:p>
            <a:pPr marL="342900" indent="-342900" algn="l" rtl="0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ru-RU" b="1" i="0" u="none" baseline="0">
                <a:solidFill>
                  <a:srgbClr val="0070C0"/>
                </a:solidFill>
                <a:latin typeface="+mj-lt"/>
              </a:rPr>
              <a:t>Были проведены промежуточные оценки</a:t>
            </a:r>
            <a:r>
              <a:rPr lang="ru-RU" b="0" i="0" u="none" baseline="0">
                <a:solidFill>
                  <a:srgbClr val="0070C0"/>
                </a:solidFill>
                <a:latin typeface="+mj-lt"/>
              </a:rPr>
              <a:t> </a:t>
            </a:r>
            <a:r>
              <a:rPr lang="ru-RU" b="0" i="0" u="none" baseline="0">
                <a:latin typeface="+mj-lt"/>
              </a:rPr>
              <a:t>для Украины, Сьерра-Леоне и Филиппин. Были начаты проверки в других странах. </a:t>
            </a:r>
            <a:endParaRPr lang="ru-RU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/>
            <a:r>
              <a:rPr lang="ru-RU">
                <a:latin typeface="+mj-lt"/>
              </a:rPr>
              <a:t/>
            </a:r>
            <a:br>
              <a:rPr lang="ru-RU">
                <a:latin typeface="+mj-lt"/>
              </a:rPr>
            </a:br>
            <a:r>
              <a:rPr lang="ru-RU" b="1" i="0" u="none" baseline="0">
                <a:solidFill>
                  <a:srgbClr val="000000"/>
                </a:solidFill>
                <a:effectLst/>
                <a:latin typeface="+mj-lt"/>
              </a:rPr>
              <a:t>ЧТО МЫ ВЫЯСНИЛИ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+mj-lt"/>
              </a:rPr>
              <a:t>Обнаруженные барьеры оказались многочисленными и серьезными во всех странах. Ключевые группы населения сталкиваются с маргинализацией, вызванной неоправданной криминализацией, и не имеют полноправного доступа к правосудию. Стигматизация ВИЧ и туберкулеза по-прежнему препятствует доступу к медицинской помощи, а гендерное неравенство остается значительным. Многие программы по преодолению этих барьеров плохо финансировались, не доводились до нужных масштабов, не имели стратегической координации и, как правило, не воспринимались как ключевые программы борьбы с болезнями. Многие организации, представляющие интересы ключевых групп населения, нуждаются в технической и управленческой поддержке. Но 78 млн долл. США в виде стимулирующего финансирования и аналогичное финансирование со стороны государств представляют собой «квантовый скачок» в поддержке, необходимой для расширения программ по снижению барьеров, ограничивающих права человека.</a:t>
            </a:r>
          </a:p>
          <a:p>
            <a:pPr algn="l" rtl="0"/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0" u="none" baseline="0">
                <a:latin typeface="+mj-lt"/>
              </a:rPr>
              <a:t>Текущий прогресс. Структура показателей эффективности начинает включать больше информации о правах человека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800" b="0" i="0" u="none" baseline="0">
                <a:latin typeface="+mj-lt"/>
              </a:rPr>
              <a:t>Данные об эффективности и подотчетности включают в себя показатели прогресса в рамках разработки бизнес-процессов и контролирует подходы к мониторингу и оценке.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800" b="0" i="0" u="none" baseline="0">
                <a:latin typeface="+mj-lt"/>
              </a:rPr>
              <a:t>Структуры показателей эффективности для части стран инициативы, включая показатели в области прав человека на любом уровне: результаты, охват, меры по отслеживанию выполнения плана.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800" b="0" i="0" u="none" baseline="0">
                <a:latin typeface="+mj-lt"/>
              </a:rPr>
              <a:t>С целью применения накопленного в странах инициативы опыта к другим проектным профилям ведется работа по включению новых итоговых показателей в перечни основных показателей ВИЧ и туберкулеза.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800" b="0" i="0" u="none" baseline="0">
                <a:latin typeface="+mj-lt"/>
              </a:rPr>
              <a:t>В настоящее время разрабатывается набор параметров для отслеживания качества выполнения плана (WPTM).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800" b="0" i="0" u="none" baseline="0">
                <a:latin typeface="+mj-lt"/>
              </a:rPr>
              <a:t>Происходит наращивание потенциала мониторинга и оценки общественного здравоохранения (PHME), в том числе в рамках нового руководства ЮНЭЙДС по мониторингу и оценке прав человека.  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800" b="0" i="0" u="none" baseline="0">
                <a:latin typeface="+mj-lt"/>
              </a:rPr>
              <a:t>Для расширения правомочий местных агентов Фонда (LFA) и проведения выборочных проверок в области прав человека разработаны положения об обязанностях. </a:t>
            </a:r>
          </a:p>
          <a:p>
            <a:pPr algn="l" rtl="0"/>
            <a:r>
              <a:rPr lang="ru-RU">
                <a:latin typeface="+mj-lt"/>
              </a:rPr>
              <a:t/>
            </a:r>
            <a:br>
              <a:rPr lang="ru-RU">
                <a:latin typeface="+mj-lt"/>
              </a:rPr>
            </a:br>
            <a:r>
              <a:rPr lang="ru-RU" b="1" i="0" u="none" baseline="0">
                <a:solidFill>
                  <a:srgbClr val="000000"/>
                </a:solidFill>
                <a:effectLst/>
                <a:latin typeface="+mj-lt"/>
              </a:rPr>
              <a:t>ВЫВОДЫ</a:t>
            </a:r>
          </a:p>
          <a:p>
            <a:pPr algn="l" rtl="0"/>
            <a:r>
              <a:rPr lang="ru-RU" b="0" i="0" u="none" baseline="0">
                <a:solidFill>
                  <a:srgbClr val="000000"/>
                </a:solidFill>
                <a:effectLst/>
                <a:latin typeface="+mj-lt"/>
              </a:rPr>
              <a:t>Впервые за всю историю эпидемии ВИЧ 20 стран работают при поддержке Глобального фонда над комплексным устранением барьеров, ограничивающих права человека. Ведутся обсуждения по поводу устранения барьеров во всем мире.</a:t>
            </a:r>
            <a:endParaRPr lang="ru-RU" b="1" i="0" dirty="0">
              <a:solidFill>
                <a:srgbClr val="333333"/>
              </a:solidFill>
              <a:effectLst/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246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Оценка подхода к ВИЧ, основанного на соблюдении прав человека в Кении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ОБЩИЕ СВЕДЕНИЯ: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Органы здравоохранения Кении расширили услуги по тестированию на ВИЧ и оповещению за счет расширения потенциала и профессиональной подготовки для охвата уязвимых групп населения, которые проходят тестирование и испытывают стигматизацию и/или дискриминацию: молодых женщин, мужчин, имеющих половые контакты с мужчинами, женщин-работниц секс-бизнеса и лиц, употребляющих инъекционные наркотики. Хотя Кения продвигает реализацию услуг, связанных с ВИЧ, с использованием подхода на основе прав человека, чтобы помочь укрепить доверие и увеличить показатели тестирования, мало что было известно о реализации программ, политики и практики в отношении неприкосновенности частной жизни, конфиденциальности и достоинства. В этом качественном поисковом исследовании оценивалась реализация Кенией подхода на основе прав человека к ВИЧ путем оценки потенциального взаимодействия между правовым и здравоохранительным сектором.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/>
            </a:r>
            <a:br>
              <a:rPr lang="ru-RU"/>
            </a:b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исследование включало 4 обсуждения в фокус-группах и 16 углубленных опросов представителей ключевых пострадавших социальных групп (KAP), а также поставщиков услуг здравоохранения в сфере ВИЧ и экспертов по политике (HP). Данные были собраны с четырех локаций (округов Найроби, Момбаса, Хома-Бей и Кисуму) в период с мая по июль 2019 года. Мы проанализировали данные, используя обоснованную теорию, и применили анализ прав по кодам данных и темам, чтобы оценить успешность применения Кенией подхода на основе прав человека.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/>
            </a:r>
            <a:br>
              <a:rPr lang="ru-RU"/>
            </a:b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Большая часть участников (58%) указала женский пол, мужской пол указали 36%, а 6% — не идентифицировали свой пол. Большинство участников самоидентифицировались как представители ключевых пострадавших социальных групп (KAP): мужчины, имеющие половые контакты с мужчинами (21%), женщины-работницы секс-бизнеса (20%), молодые женщины (21%) и лица, употребляющие инъекционные наркотики (23%), причем 15% из них не являлись представителями ни KAP, ни HP. Представители ключевых пострадавших социальных групп выразили смешанные взгляды касательно взаимодействия с поставщиками услуг здравоохранения в отношении вопросов конфиденциальности и права на неприкосновенность частной жизни, и отметили, что относятся с недоверием к государственным учреждениям, опасаясь неуважения. Организации, действующие на уровне общин, и услуги здравоохранения получили высокую оценку среди представителей ключевых пострадавших социальных групп, которые отметили улучшение качества обслуживания со стороны некоторых медицинских учреждений. Поставщики услуг здравоохранения признали необходимость лучше взаимодействовать с представителями ключевых пострадавших социальных групп и проходить улучшенную последовательную подготовку по подходу, основанному на правах человека, чтобы преодолеть хорошо известные барьеры недоверия и неуверенности.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4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Мужчины, имеющие половые контакты с мужчинами, </a:t>
            </a:r>
            <a:r>
              <a:rPr lang="ru-RU" sz="2400" b="0" i="0" u="none" baseline="0"/>
              <a:t>женщины-работницы секс-бизнеса и </a:t>
            </a:r>
            <a:r>
              <a:rPr lang="ru-RU" sz="24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лица, употребляющие инъекционные наркотики, </a:t>
            </a:r>
            <a:r>
              <a:rPr lang="ru-RU" sz="2400" b="0" i="0" u="none" baseline="0"/>
              <a:t>не доверяют государственным клиникам.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ru-RU" sz="2400" b="0" i="0" u="none" baseline="0"/>
              <a:t>Сообщалось о злоупотреблениях, неуважении, нарушении конфиденциальности и права на неприкосновенность частной жизни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ru-RU" sz="2400" b="0" i="0" u="none" baseline="0"/>
              <a:t>Сообщалось о страхе стигматизации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400" b="0" i="0" u="none" baseline="0"/>
              <a:t>Молодые женщины боялись принуждения, связанного с возрастом и полом.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400" b="0" i="0" u="none" baseline="0"/>
              <a:t>Давление со стороны третьих лиц, требующих пройти тестирование и раскрыть информацию о партнерах, подрывает смысл тестирования и использования служб оповещения.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400" b="0" i="0" u="none" baseline="0"/>
              <a:t>Представители ключевых пострадавших социальных групп, имеющие представление о своих правах, считали, что к ним не всегда относятся с уважением.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400" b="0" i="0" u="none" baseline="0"/>
              <a:t>Страх получить положительный результат способствует низкому показателю тестирования.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400" b="0" i="0" u="none" baseline="0"/>
              <a:t>Консультационные услуги получили высокую оценку, особенно это касается услуг оповещения.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400" b="0" i="0" u="none" baseline="0"/>
              <a:t>Широко одобрение получили организации, действующие на уровне общин, которые предоставляли представителям ключевых пострадавших социальных групп доброжелательное обслуживание.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ru-RU" sz="2200" b="0" i="0" u="none" baseline="0"/>
              <a:t>Здесь можно получить информацию, а также пройти тестирование и получить уход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400" b="0" i="0" u="none" baseline="0"/>
              <a:t>Медицинские работники признали пробелы в своей подготовке и информированности, включая уровень осведомленности о правах человека.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/>
            </a:r>
            <a:br>
              <a:rPr lang="ru-RU"/>
            </a:b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ВЫВОДЫ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Кения увеличивает уровень тестирования на ВИЧ и извещения о нем представителей ключевых пострадавших социальных групп благодаря общественному партнерству. Сохраняется проблема неуверенности ключевых пострадавших социальных групп и их недоверия к поставщикам услуг здравоохранения и системе здравоохранения в целом. За счет выявления возможностей сотрудничества между ключевыми пострадавшими социальными группами с поставщиками услуг здравоохранения, расширения охвата организаций, действующих на уровне общин, и повышения правовой грамотности в рамках прав человека и внедрения подхода на основе прав человека (HRBA) в программы, нормы и практики борьбы с ВИЧ, большее число представителей ключевых групп населения сможет использовать услуги, связанные с ВИЧ, и помогать выявлять других лиц, находящихся в группе риска.</a:t>
            </a:r>
          </a:p>
          <a:p>
            <a:pPr marL="0" indent="0" algn="l" rtl="0">
              <a:buNone/>
            </a:pPr>
            <a:r>
              <a:rPr lang="ru-RU" b="0" i="1" u="none" baseline="0">
                <a:solidFill>
                  <a:srgbClr val="E40C3A"/>
                </a:solidFill>
              </a:rPr>
              <a:t>Кенийский подход к ВИЧ на основе прав человека искренен, но его можно улучшить.</a:t>
            </a:r>
          </a:p>
          <a:p>
            <a:endParaRPr lang="ru-RU" b="1" noProof="0" dirty="0">
              <a:solidFill>
                <a:schemeClr val="tx1"/>
              </a:solidFill>
            </a:endParaRP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ru-RU" b="1" i="0" u="none" baseline="0">
                <a:solidFill>
                  <a:schemeClr val="tx1"/>
                </a:solidFill>
              </a:rPr>
              <a:t>Представители ключевых пострадавших социальных групп имели некоторое представление о своих правах, но считали, что к ним не всегда проявляют должного уважения.</a:t>
            </a:r>
          </a:p>
          <a:p>
            <a:pPr marL="457200" lvl="1" indent="0" algn="l" rtl="0">
              <a:buFont typeface="Arial" panose="020B0604020202020204" pitchFamily="34" charset="0"/>
              <a:buNone/>
            </a:pPr>
            <a:r>
              <a:rPr lang="ru-RU" b="0" i="0" u="none" baseline="0">
                <a:solidFill>
                  <a:schemeClr val="tx1"/>
                </a:solidFill>
              </a:rPr>
              <a:t>Страх последующей стигматизации способствует низкому уровню тестирования.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ru-RU" b="1" i="0" u="none" baseline="0">
                <a:solidFill>
                  <a:schemeClr val="tx1"/>
                </a:solidFill>
              </a:rPr>
              <a:t>Работники здравоохранения признали, что реализация лечебных практик и политики не является единообразной, ослабляет подотчетность и подрывает доверие:</a:t>
            </a:r>
          </a:p>
          <a:p>
            <a:pPr marL="457200" lvl="1" indent="0" algn="l" rtl="0">
              <a:buFont typeface="Arial" panose="020B0604020202020204" pitchFamily="34" charset="0"/>
              <a:buNone/>
            </a:pPr>
            <a:r>
              <a:rPr lang="ru-RU" b="0" i="0" u="none" baseline="0">
                <a:solidFill>
                  <a:schemeClr val="tx1"/>
                </a:solidFill>
              </a:rPr>
              <a:t>Долговременная подготовка и обучение медицинских работников могут способствовать укреплению доверия. 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ru-RU" b="1" i="0" u="none" baseline="0">
                <a:solidFill>
                  <a:schemeClr val="tx1"/>
                </a:solidFill>
              </a:rPr>
              <a:t>Консультирование перед тестированием и после него получило высокую оценку среди представителей ключевых пострадавших социальных групп</a:t>
            </a:r>
          </a:p>
          <a:p>
            <a:pPr marL="457200" lvl="1" indent="0" algn="l" rtl="0">
              <a:buFont typeface="Arial" panose="020B0604020202020204" pitchFamily="34" charset="0"/>
              <a:buNone/>
            </a:pPr>
            <a:r>
              <a:rPr lang="ru-RU" b="0" i="0" u="none" baseline="0">
                <a:solidFill>
                  <a:schemeClr val="tx1"/>
                </a:solidFill>
              </a:rPr>
              <a:t>-Может помочь преодолеть барьер в виде страха перед тестированием, службой оповещения.</a:t>
            </a:r>
          </a:p>
          <a:p>
            <a:pPr marL="457200" lvl="1" indent="0" algn="l" rtl="0">
              <a:buFont typeface="Arial" panose="020B0604020202020204" pitchFamily="34" charset="0"/>
              <a:buNone/>
            </a:pPr>
            <a:r>
              <a:rPr lang="ru-RU" b="0" i="0" u="none" baseline="0">
                <a:solidFill>
                  <a:schemeClr val="tx1"/>
                </a:solidFill>
              </a:rPr>
              <a:t>Крайне важно для предварительной оценки рисков, касающихся потенциальной опасности оповещения партнера.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ru-RU" b="1" i="0" u="none" baseline="0">
                <a:solidFill>
                  <a:schemeClr val="tx1"/>
                </a:solidFill>
              </a:rPr>
              <a:t>Правовая грамотность имела высокую оценку, но не во всех группах:</a:t>
            </a:r>
          </a:p>
          <a:p>
            <a:pPr marL="457200" lvl="1" indent="0" algn="l" rtl="0">
              <a:buFont typeface="Arial" panose="020B0604020202020204" pitchFamily="34" charset="0"/>
              <a:buNone/>
            </a:pPr>
            <a:r>
              <a:rPr lang="ru-RU" b="0" i="0" u="none" baseline="0">
                <a:solidFill>
                  <a:schemeClr val="tx1"/>
                </a:solidFill>
              </a:rPr>
              <a:t>Случаи нарушения конфиденциальности и права на неприкосновенность частной жизни подрывают реализацию прав человека, как и уровень тестирования и лечения ВИЧ. Последовательная и систематическая подготовка медицинских работников могла бы содействовать решению этих проблем, вызывающих тревогу.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ru-RU" b="1" i="0" u="none" baseline="0">
                <a:solidFill>
                  <a:schemeClr val="tx1"/>
                </a:solidFill>
              </a:rPr>
              <a:t>Организации, действующие на уровне общин, показали высокую эффективность, но их число весьма ограничено</a:t>
            </a:r>
          </a:p>
          <a:p>
            <a:pPr marL="457200" lvl="1" indent="0" algn="l" rtl="0">
              <a:buFont typeface="Arial" panose="020B0604020202020204" pitchFamily="34" charset="0"/>
              <a:buNone/>
            </a:pPr>
            <a:r>
              <a:rPr lang="ru-RU" b="0" i="0" u="none" baseline="0">
                <a:solidFill>
                  <a:schemeClr val="tx1"/>
                </a:solidFill>
              </a:rPr>
              <a:t>Сотрудничество в области формирования норм и практик может улучшить кенийскую программу по ВИЧ в целом.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6FC7D159-9DD4-41A1-915D-943A0A890F2B}" type="slidenum">
              <a:r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95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9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99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9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9140E9AE-AB8C-45D2-8169-8A8F93E9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512" y="1294944"/>
            <a:ext cx="8137526" cy="4762956"/>
          </a:xfrm>
        </p:spPr>
        <p:txBody>
          <a:bodyPr/>
          <a:lstStyle>
            <a:lvl1pPr>
              <a:lnSpc>
                <a:spcPct val="85000"/>
              </a:lnSpc>
              <a:defRPr sz="75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0583FDD7-9A57-49D6-92B5-D5F33EBBFF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454977"/>
            <a:ext cx="1233487" cy="450502"/>
          </a:xfrm>
          <a:prstGeom prst="rect">
            <a:avLst/>
          </a:prstGeom>
        </p:spPr>
      </p:pic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03A5B761-8BC0-42AF-81B9-7B9A73AAED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19512" y="6248400"/>
            <a:ext cx="8137526" cy="39624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8BC6A7D-A966-48AF-8316-B852FFDEEF66}"/>
              </a:ext>
            </a:extLst>
          </p:cNvPr>
          <p:cNvSpPr txBox="1"/>
          <p:nvPr userDrawn="1"/>
        </p:nvSpPr>
        <p:spPr>
          <a:xfrm>
            <a:off x="3733801" y="444583"/>
            <a:ext cx="1471612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dirty="0">
                <a:solidFill>
                  <a:prstClr val="black"/>
                </a:solidFill>
              </a:rPr>
              <a:t>International AIDS Society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55D9016-FECC-4E5D-ADF2-7843F8F8B2A1}"/>
              </a:ext>
            </a:extLst>
          </p:cNvPr>
          <p:cNvSpPr txBox="1"/>
          <p:nvPr userDrawn="1"/>
        </p:nvSpPr>
        <p:spPr>
          <a:xfrm>
            <a:off x="5360194" y="444583"/>
            <a:ext cx="1275556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dirty="0">
                <a:solidFill>
                  <a:prstClr val="black"/>
                </a:solidFill>
              </a:rPr>
              <a:t>iasociety.org</a:t>
            </a:r>
          </a:p>
        </p:txBody>
      </p:sp>
    </p:spTree>
    <p:extLst>
      <p:ext uri="{BB962C8B-B14F-4D97-AF65-F5344CB8AC3E}">
        <p14:creationId xmlns:p14="http://schemas.microsoft.com/office/powerpoint/2010/main" val="531558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rafik 33">
            <a:extLst>
              <a:ext uri="{FF2B5EF4-FFF2-40B4-BE49-F238E27FC236}">
                <a16:creationId xmlns:a16="http://schemas.microsoft.com/office/drawing/2014/main" id="{0583FDD7-9A57-49D6-92B5-D5F33EBBFF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454977"/>
            <a:ext cx="1233487" cy="450502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98BC6A7D-A966-48AF-8316-B852FFDEEF66}"/>
              </a:ext>
            </a:extLst>
          </p:cNvPr>
          <p:cNvSpPr txBox="1"/>
          <p:nvPr userDrawn="1"/>
        </p:nvSpPr>
        <p:spPr>
          <a:xfrm>
            <a:off x="3733801" y="444583"/>
            <a:ext cx="1471612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dirty="0">
                <a:solidFill>
                  <a:prstClr val="black"/>
                </a:solidFill>
              </a:rPr>
              <a:t>International AIDS Society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55D9016-FECC-4E5D-ADF2-7843F8F8B2A1}"/>
              </a:ext>
            </a:extLst>
          </p:cNvPr>
          <p:cNvSpPr txBox="1"/>
          <p:nvPr userDrawn="1"/>
        </p:nvSpPr>
        <p:spPr>
          <a:xfrm>
            <a:off x="5360194" y="444583"/>
            <a:ext cx="1275556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dirty="0">
                <a:solidFill>
                  <a:prstClr val="black"/>
                </a:solidFill>
              </a:rPr>
              <a:t>iasociety.org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33EC23C-51C9-47E8-9EC0-51E75A990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401624"/>
            <a:ext cx="6192838" cy="115107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9E4F12-16AF-4CA2-9394-804A194915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912" y="2552700"/>
            <a:ext cx="6192837" cy="3505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42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Bildplatzhalter 7">
            <a:extLst>
              <a:ext uri="{FF2B5EF4-FFF2-40B4-BE49-F238E27FC236}">
                <a16:creationId xmlns:a16="http://schemas.microsoft.com/office/drawing/2014/main" id="{0222BDBD-0C76-472C-A496-F0F76AC3E6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gray">
          <a:xfrm>
            <a:off x="6996113" y="0"/>
            <a:ext cx="5195887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561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F3A56-2912-4F6C-B763-FA01B5A3DBD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78F880-622A-4AD4-AD12-DB8ACC4A855D}"/>
              </a:ext>
            </a:extLst>
          </p:cNvPr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2E4203-C6EB-4A6B-B123-7F7ECE10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Name of the Speaker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ACFDB4-E040-4C21-85D2-79A74809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Topic Lore Ipsum</a:t>
            </a:r>
          </a:p>
        </p:txBody>
      </p:sp>
    </p:spTree>
    <p:extLst>
      <p:ext uri="{BB962C8B-B14F-4D97-AF65-F5344CB8AC3E}">
        <p14:creationId xmlns:p14="http://schemas.microsoft.com/office/powerpoint/2010/main" val="2686144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F3A56-2912-4F6C-B763-FA01B5A3DBD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78F880-622A-4AD4-AD12-DB8ACC4A855D}"/>
              </a:ext>
            </a:extLst>
          </p:cNvPr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2E4203-C6EB-4A6B-B123-7F7ECE10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Name of the Speaker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ACFDB4-E040-4C21-85D2-79A74809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Topic Lore Ipsum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F5E3B62B-CF09-471B-9761-31105E803B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gray">
          <a:xfrm>
            <a:off x="6996113" y="0"/>
            <a:ext cx="5195887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775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7EA35-F68A-454D-A1CC-5E137F915BE5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C0582F-CD7C-43A1-A31F-61C84AF5187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Name of the Speaker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65BDC8B-AC16-40EC-9659-81A213A0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Topic Lore Ipsum</a:t>
            </a:r>
          </a:p>
        </p:txBody>
      </p:sp>
    </p:spTree>
    <p:extLst>
      <p:ext uri="{BB962C8B-B14F-4D97-AF65-F5344CB8AC3E}">
        <p14:creationId xmlns:p14="http://schemas.microsoft.com/office/powerpoint/2010/main" val="2735217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C0582F-CD7C-43A1-A31F-61C84AF5187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Name of the Speaker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65BDC8B-AC16-40EC-9659-81A213A0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Topic Lore Ipsum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A3000E4-2BD5-435D-AE69-C20EC0E3F2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gray">
          <a:xfrm>
            <a:off x="3725862" y="1346515"/>
            <a:ext cx="8131175" cy="4711385"/>
          </a:xfrm>
        </p:spPr>
        <p:txBody>
          <a:bodyPr/>
          <a:lstStyle>
            <a:lvl1pPr marL="266700" indent="-266700">
              <a:lnSpc>
                <a:spcPct val="90000"/>
              </a:lnSpc>
              <a:buFont typeface="Ping LCG Light" pitchFamily="50" charset="0"/>
              <a:buChar char="»"/>
              <a:defRPr sz="4200">
                <a:solidFill>
                  <a:schemeClr val="accent1"/>
                </a:solidFill>
              </a:defRPr>
            </a:lvl1pPr>
            <a:lvl2pPr marL="182563" indent="0" algn="r">
              <a:lnSpc>
                <a:spcPct val="90000"/>
              </a:lnSpc>
              <a:buNone/>
              <a:defRPr sz="2000">
                <a:solidFill>
                  <a:schemeClr val="accent1"/>
                </a:solidFill>
              </a:defRPr>
            </a:lvl2pPr>
            <a:lvl3pPr>
              <a:lnSpc>
                <a:spcPct val="90000"/>
              </a:lnSpc>
              <a:defRPr sz="4200"/>
            </a:lvl3pPr>
            <a:lvl4pPr>
              <a:lnSpc>
                <a:spcPct val="90000"/>
              </a:lnSpc>
              <a:defRPr sz="4200"/>
            </a:lvl4pPr>
            <a:lvl5pPr>
              <a:lnSpc>
                <a:spcPct val="90000"/>
              </a:lnSpc>
              <a:defRPr sz="4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75769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2CC7437-6059-43F9-AED7-852A052197E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Name of the Speaker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DC35EB0-B8D6-413D-890C-D0905B12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Topic Lore Ipsum</a:t>
            </a:r>
          </a:p>
        </p:txBody>
      </p:sp>
    </p:spTree>
    <p:extLst>
      <p:ext uri="{BB962C8B-B14F-4D97-AF65-F5344CB8AC3E}">
        <p14:creationId xmlns:p14="http://schemas.microsoft.com/office/powerpoint/2010/main" val="283981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8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5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2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3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38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8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" y="478524"/>
            <a:ext cx="1368152" cy="50035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33259" y="6505599"/>
            <a:ext cx="2515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www.iasociety.org</a:t>
            </a:r>
            <a:endParaRPr lang="en-GB" sz="13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7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9509" y="188640"/>
            <a:ext cx="99028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76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097AD9D-CB55-4687-8CA2-BD97C7BC954E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42913" y="1401624"/>
            <a:ext cx="6192838" cy="12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34E4A2-260E-40E9-AC47-DF4CBDE6A31B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42913" y="2766059"/>
            <a:ext cx="6192837" cy="3291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4889AC-79BD-4225-8067-CB3E052B3BBB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42913" y="6276101"/>
            <a:ext cx="3130867" cy="2443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>
                <a:solidFill>
                  <a:prstClr val="black"/>
                </a:solidFill>
              </a:rPr>
              <a:t>Name </a:t>
            </a:r>
            <a:r>
              <a:rPr lang="de-DE" dirty="0" err="1">
                <a:solidFill>
                  <a:prstClr val="black"/>
                </a:solidFill>
              </a:rPr>
              <a:t>of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the</a:t>
            </a:r>
            <a:r>
              <a:rPr lang="de-DE" dirty="0">
                <a:solidFill>
                  <a:prstClr val="black"/>
                </a:solidFill>
              </a:rPr>
              <a:t> Speaker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4A541A-BF46-4134-A473-7ECADFE55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725863" y="6276101"/>
            <a:ext cx="2909887" cy="244317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>
                <a:solidFill>
                  <a:prstClr val="black"/>
                </a:solidFill>
              </a:rPr>
              <a:t>Topic Lore Ipsum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833CDCE-25B5-4F69-9C0F-55D421676E2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459740"/>
            <a:ext cx="728662" cy="2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0663" indent="-220663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55638" indent="-212725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98525" indent="-23495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7125" indent="-23495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07">
          <p15:clr>
            <a:srgbClr val="F26B43"/>
          </p15:clr>
        </p15:guide>
        <p15:guide id="2" pos="279">
          <p15:clr>
            <a:srgbClr val="F26B43"/>
          </p15:clr>
        </p15:guide>
        <p15:guide id="3" pos="7469">
          <p15:clr>
            <a:srgbClr val="F26B43"/>
          </p15:clr>
        </p15:guide>
        <p15:guide id="4" pos="4180">
          <p15:clr>
            <a:srgbClr val="F26B43"/>
          </p15:clr>
        </p15:guide>
        <p15:guide id="5" orient="horz" pos="38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en/universal-declaration-human-rights/index.html" TargetMode="External"/><Relationship Id="rId2" Type="http://schemas.openxmlformats.org/officeDocument/2006/relationships/hyperlink" Target="https://www.unglobalcompact.org/what-is-gc/our-work/social/human-righ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eglobalfund.org/media/1279/core_harmreduction_infonote_e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ttendee.abstractsonline.com/meeting/9289/presentation/31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gramme.aids2020.org/Abstract/Abstract/515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ttendee.abstractsonline.com/meeting/9289/presentation/31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gramme.aids2020.org/Programme/Session/9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ttendee.abstractsonline.com/meeting/9289/presentation/31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gramme.aids2020.org/Programme/Session/9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gramme.aids2020.org/Programme/Session/9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9F560-D0D1-4B76-8B86-EA3E033B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AIDS 2020 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Toolkits</a:t>
            </a:r>
            <a:r>
              <a:rPr lang="en-US" dirty="0"/>
              <a:t/>
            </a:r>
            <a:br>
              <a:rPr lang="en-US" dirty="0"/>
            </a:br>
            <a:r>
              <a:rPr lang="az-Cyrl-AZ" dirty="0"/>
              <a:t>Права человека</a:t>
            </a:r>
            <a:endParaRPr lang="de-DE" dirty="0"/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B1D70F63-F5E4-490E-9A28-8139D161CA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61316" y="6188015"/>
            <a:ext cx="8137526" cy="396240"/>
          </a:xfrm>
        </p:spPr>
        <p:txBody>
          <a:bodyPr/>
          <a:lstStyle/>
          <a:p>
            <a:pPr algn="ctr"/>
            <a:r>
              <a:rPr lang="az-Cyrl-AZ" sz="1200" dirty="0"/>
              <a:t>РОЗРАБОТАНО </a:t>
            </a:r>
            <a:r>
              <a:rPr lang="de-DE" sz="1200" dirty="0"/>
              <a:t>IAS – INTERNATIONAL AIDS SOCIETY </a:t>
            </a:r>
          </a:p>
          <a:p>
            <a:pPr algn="ctr"/>
            <a:r>
              <a:rPr lang="az-Cyrl-AZ" sz="1200" dirty="0" smtClean="0"/>
              <a:t>Июль </a:t>
            </a:r>
            <a:r>
              <a:rPr lang="az-Cyrl-AZ" sz="1200" dirty="0"/>
              <a:t>2021 г.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91517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0" y="0"/>
            <a:ext cx="9144000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ru-RU" sz="3500" b="1" i="0" u="none" baseline="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Содержание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6771" y="2110382"/>
            <a:ext cx="10705170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Введение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………………………………………………………………………………………………</a:t>
            </a:r>
            <a:r>
              <a:rPr lang="en-CH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………………………………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3</a:t>
            </a:r>
            <a:endParaRPr lang="ru-RU" b="0" i="0" u="none" baseline="0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Разработка доброжелательной политики на рабочем месте по отношению к мужчинам, имеющим половые контакты с мужчинами, и </a:t>
            </a:r>
            <a:r>
              <a:rPr lang="ru-RU" b="0" i="0" u="none" baseline="0" dirty="0" err="1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трансгендерным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лицам в Индии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.........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.....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...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.................................................................................................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5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Повышение уровня вовлеченности людей, живущих с ВИЧ, в исследования (GIPA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)........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..........................................................................................................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6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Преодоление барьеров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..............................................................................................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................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7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Оценка подхода к ВИЧ, основанного на соблюдении прав человека в Кении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................</a:t>
            </a:r>
            <a:r>
              <a:rPr lang="en-US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...................................................................................................</a:t>
            </a:r>
            <a:r>
              <a:rPr lang="ru-RU" b="0" i="0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8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CB8D-67C1-4AC5-B10A-29E016E2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0" y="188640"/>
            <a:ext cx="8959462" cy="1143000"/>
          </a:xfrm>
        </p:spPr>
        <p:txBody>
          <a:bodyPr>
            <a:normAutofit/>
          </a:bodyPr>
          <a:lstStyle/>
          <a:p>
            <a:pPr rtl="0"/>
            <a:r>
              <a:rPr lang="ru-RU" sz="3600" b="1" i="0" u="none" baseline="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Введение</a:t>
            </a:r>
            <a:endParaRPr lang="ru-RU" sz="3600" b="1" dirty="0">
              <a:solidFill>
                <a:srgbClr val="E0001B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AC3F0-BBC1-47E1-B711-466562E2E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84301"/>
            <a:ext cx="10972800" cy="504666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l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Права человека являются общепризнанными, и каждый человек в мире заслуживает уважения и равного обращения.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Права человека включают в себя право на наивысший достижимый уровень здоровья, право на свободу волеизъявления, право на приватность, право на свободу от рабства и безопасность, а также право на достойный уровень жизни. </a:t>
            </a:r>
          </a:p>
          <a:p>
            <a:pPr algn="l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Всеобщая декларация прав человека устанавливает основополагающие права человека, защита которых обеспечивается на глобальном уровне.</a:t>
            </a:r>
          </a:p>
          <a:p>
            <a:pPr marL="0" indent="0" algn="l" rtl="0">
              <a:buNone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algn="l" rtl="0">
              <a:buNone/>
            </a:pPr>
            <a:r>
              <a:rPr lang="ru-RU" sz="16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Глобальный договор ООН. Доступен по адресу: </a:t>
            </a:r>
            <a:r>
              <a:rPr lang="ru-RU" sz="16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  <a:hlinkClick r:id="rId2"/>
              </a:rPr>
              <a:t>https://www.unglobalcompact.org/what-is-gc/our-work/social/human-rights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>
              <a:buNone/>
            </a:pPr>
            <a:r>
              <a:rPr lang="ru-RU" sz="16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Всеобщая декларация прав человека. Доступна по адресу: </a:t>
            </a:r>
            <a:r>
              <a:rPr lang="ru-RU" sz="16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  <a:hlinkClick r:id="rId3"/>
              </a:rPr>
              <a:t>https://www.un.org/en/universal-declaration-human-rights/index.html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algn="l" rtl="0">
              <a:buNone/>
            </a:pPr>
            <a:r>
              <a:rPr lang="ru-RU" sz="16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Глобальный фонд для борьбы со СПИДом, туберкулезом и малярией. Снижение вреда для лиц, употребляющих наркотики. </a:t>
            </a: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algn="l" rtl="0">
              <a:buNone/>
            </a:pPr>
            <a:r>
              <a:rPr lang="ru-RU" sz="16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	Документ доступен по адресу: </a:t>
            </a:r>
            <a:r>
              <a:rPr lang="ru-RU" sz="16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  <a:hlinkClick r:id="rId4"/>
              </a:rPr>
              <a:t>https://www.theglobalfund.org/media/1279/core_harmreduction_infonote_en.pdf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440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0" y="0"/>
            <a:ext cx="9144000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ru-RU" sz="3500" b="1" i="0" u="none" baseline="0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Обзор</a:t>
            </a:r>
            <a:endParaRPr lang="ru-RU" sz="35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hlinkClick r:id="rId3" action="ppaction://hlinksldjump"/>
            <a:extLst>
              <a:ext uri="{FF2B5EF4-FFF2-40B4-BE49-F238E27FC236}">
                <a16:creationId xmlns:a16="http://schemas.microsoft.com/office/drawing/2014/main" id="{5C36565D-90AD-4A65-B87B-66910576EB41}"/>
              </a:ext>
            </a:extLst>
          </p:cNvPr>
          <p:cNvSpPr/>
          <p:nvPr/>
        </p:nvSpPr>
        <p:spPr>
          <a:xfrm>
            <a:off x="659467" y="2474414"/>
            <a:ext cx="3600000" cy="2114193"/>
          </a:xfrm>
          <a:prstGeom prst="roundRect">
            <a:avLst/>
          </a:prstGeom>
          <a:solidFill>
            <a:srgbClr val="1A99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2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Права человека</a:t>
            </a:r>
          </a:p>
        </p:txBody>
      </p:sp>
      <p:sp>
        <p:nvSpPr>
          <p:cNvPr id="17" name="Rectangle: Rounded Corners 16">
            <a:hlinkClick r:id="rId3" action="ppaction://hlinksldjump"/>
            <a:extLst>
              <a:ext uri="{FF2B5EF4-FFF2-40B4-BE49-F238E27FC236}">
                <a16:creationId xmlns:a16="http://schemas.microsoft.com/office/drawing/2014/main" id="{45773E4A-A260-49BA-840E-D0B21DF210CE}"/>
              </a:ext>
            </a:extLst>
          </p:cNvPr>
          <p:cNvSpPr/>
          <p:nvPr/>
        </p:nvSpPr>
        <p:spPr>
          <a:xfrm>
            <a:off x="4383391" y="2505144"/>
            <a:ext cx="2388691" cy="9361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Доброжелательная политика на рабочем месте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sp>
        <p:nvSpPr>
          <p:cNvPr id="18" name="Rectangle: Rounded Corners 17">
            <a:hlinkClick r:id="rId4" action="ppaction://hlinksldjump"/>
            <a:extLst>
              <a:ext uri="{FF2B5EF4-FFF2-40B4-BE49-F238E27FC236}">
                <a16:creationId xmlns:a16="http://schemas.microsoft.com/office/drawing/2014/main" id="{14DEED26-42BB-405D-A2DB-73644C228FEF}"/>
              </a:ext>
            </a:extLst>
          </p:cNvPr>
          <p:cNvSpPr/>
          <p:nvPr/>
        </p:nvSpPr>
        <p:spPr>
          <a:xfrm>
            <a:off x="4383392" y="3535417"/>
            <a:ext cx="2264766" cy="9361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Преодоление барьеров</a:t>
            </a:r>
          </a:p>
        </p:txBody>
      </p:sp>
      <p:sp>
        <p:nvSpPr>
          <p:cNvPr id="20" name="Rectangle: Rounded Corners 19">
            <a:hlinkClick r:id="rId5" action="ppaction://hlinksldjump"/>
            <a:extLst>
              <a:ext uri="{FF2B5EF4-FFF2-40B4-BE49-F238E27FC236}">
                <a16:creationId xmlns:a16="http://schemas.microsoft.com/office/drawing/2014/main" id="{359BF92D-979F-4E7A-ACAE-A6D84933A86B}"/>
              </a:ext>
            </a:extLst>
          </p:cNvPr>
          <p:cNvSpPr/>
          <p:nvPr/>
        </p:nvSpPr>
        <p:spPr>
          <a:xfrm>
            <a:off x="6772083" y="3535417"/>
            <a:ext cx="3647264" cy="9361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Оценка подхода, основанного на соблюдении прав человека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sp>
        <p:nvSpPr>
          <p:cNvPr id="22" name="Rectangle: Rounded Corners 21">
            <a:hlinkClick r:id="rId6" action="ppaction://hlinksldjump"/>
            <a:extLst>
              <a:ext uri="{FF2B5EF4-FFF2-40B4-BE49-F238E27FC236}">
                <a16:creationId xmlns:a16="http://schemas.microsoft.com/office/drawing/2014/main" id="{6FD2688E-FE14-4C7A-95BE-B71423A903D2}"/>
              </a:ext>
            </a:extLst>
          </p:cNvPr>
          <p:cNvSpPr/>
          <p:nvPr/>
        </p:nvSpPr>
        <p:spPr>
          <a:xfrm>
            <a:off x="6896006" y="2474414"/>
            <a:ext cx="4786371" cy="96683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Повышение уровня вовлеченности людей, живущих с ВИЧ, в исследования (GIPA)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1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7CD8B2CF-1E54-4132-B037-34DDDEC6F56A}"/>
              </a:ext>
            </a:extLst>
          </p:cNvPr>
          <p:cNvSpPr/>
          <p:nvPr/>
        </p:nvSpPr>
        <p:spPr>
          <a:xfrm>
            <a:off x="9875479" y="5987664"/>
            <a:ext cx="2107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4"/>
              </a:rPr>
              <a:t>Тинеш Чопаде, PEF1821</a:t>
            </a:r>
            <a:endParaRPr lang="ru-RU" sz="1200" i="0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580240-701E-4DEE-96BE-B80E1B9F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925" y="320888"/>
            <a:ext cx="10632503" cy="1143000"/>
          </a:xfrm>
        </p:spPr>
        <p:txBody>
          <a:bodyPr>
            <a:noAutofit/>
          </a:bodyPr>
          <a:lstStyle/>
          <a:p>
            <a:pPr algn="l" rtl="0"/>
            <a:r>
              <a:rPr lang="ru-RU" sz="2400" b="1" i="0" u="none" baseline="0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Права человека</a:t>
            </a:r>
            <a:r>
              <a:rPr lang="ru-RU" sz="2800" b="1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800" b="1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b="1" i="0" u="non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</a:t>
            </a:r>
            <a:r>
              <a:rPr lang="ru-RU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Разработка доброжелательной политики на рабочем месте по отношению к мужчинам, имеющим половые контакты с мужчинами, и </a:t>
            </a:r>
            <a:r>
              <a:rPr lang="ru-RU" sz="2400" b="1" i="0" u="none" baseline="0" dirty="0" err="1">
                <a:latin typeface="Verdana" panose="020B0604030504040204" pitchFamily="34" charset="0"/>
                <a:ea typeface="Verdana" panose="020B0604030504040204" pitchFamily="34" charset="0"/>
              </a:rPr>
              <a:t>трансгендерам</a:t>
            </a:r>
            <a:r>
              <a:rPr lang="ru-RU" sz="2400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 в Индии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046EE-EAE5-41A5-8CC6-653FEADB9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941" y="1838228"/>
            <a:ext cx="10849697" cy="4426436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l" rtl="0"/>
            <a:r>
              <a:rPr lang="ru-RU" b="0" i="0" u="none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Хотя половые отношения по обоюдному согласию между однополыми партнерами в Индии были декриминализированы, в стране по-прежнему действуют законы и нормы, ограниченность которых защищает дискриминацию </a:t>
            </a: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мужчин, имеющих половые контакты с мужчинами, и</a:t>
            </a:r>
            <a:r>
              <a:rPr lang="ru-RU" b="0" i="0" u="none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женщин-трансгендеров </a:t>
            </a:r>
            <a:r>
              <a:rPr lang="ru-RU" b="0" i="0" u="none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на рабочих местах и в учебных заведениях.</a:t>
            </a: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/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Из-за отсутствия норм, дружественных по отношению к мужчинам, имеющим половые контакты с мужчинами, и трансгендерным лицам, многие не решаются сообщать о случаях притеснения или насилия. Средства правовой защиты ограничены, а действующие законы, регулирующие проблему насилия и домогательств, не являются гендерно-нейтральными и/или не признают мужчин, имеющих половые контакты с мужчинами, и трансгендерных лиц.</a:t>
            </a:r>
          </a:p>
          <a:p>
            <a:endParaRPr lang="ru-RU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/>
            <a:r>
              <a:rPr lang="ru-RU" b="0" i="0" u="none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Проведение информационно-просветительских работ позволило 38 корпоративным и образовательным учреждениям разработать программы мер по борьбе с притеснением и развить сети по оказанию поддержки, что позволило им создать рабочую среду, доброжелательную по отношению к </a:t>
            </a: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мужчинам, имеющим половые контакты с мужчинами, и трансгендерным</a:t>
            </a:r>
            <a:r>
              <a:rPr lang="ru-RU" b="0" i="0" u="none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общинам.</a:t>
            </a: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7CD8B2CF-1E54-4132-B037-34DDDEC6F56A}"/>
              </a:ext>
            </a:extLst>
          </p:cNvPr>
          <p:cNvSpPr/>
          <p:nvPr/>
        </p:nvSpPr>
        <p:spPr>
          <a:xfrm>
            <a:off x="10049440" y="6339517"/>
            <a:ext cx="21291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ru-RU" sz="1200" b="0" i="0" u="none" baseline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4"/>
              </a:rPr>
              <a:t>Динис Лучано, 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4"/>
              </a:rPr>
              <a:t>OAF0104</a:t>
            </a:r>
            <a:endParaRPr lang="ru-RU" sz="1200" i="0" dirty="0">
              <a:solidFill>
                <a:srgbClr val="33333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580240-701E-4DEE-96BE-B80E1B9F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453" y="346687"/>
            <a:ext cx="10049538" cy="1143000"/>
          </a:xfrm>
        </p:spPr>
        <p:txBody>
          <a:bodyPr>
            <a:noAutofit/>
          </a:bodyPr>
          <a:lstStyle/>
          <a:p>
            <a:pPr algn="l" rtl="0"/>
            <a:r>
              <a:rPr lang="ru-RU" sz="1800" b="1" i="0" u="none" baseline="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Права человека</a:t>
            </a:r>
            <a:r>
              <a:rPr lang="ru-RU" sz="2000" b="1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00" b="0" i="0" u="non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</a:t>
            </a:r>
            <a:r>
              <a:rPr lang="ru-RU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Повышение уровня вовлеченности людей, живущих с ВИЧ, в исследования (GIPA).  Исследование, посвященное насилию и женщинам Латинской Америки, живущим с ВИЧ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7297" y="1938312"/>
            <a:ext cx="683402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 2016 по 2018 год организация ICW </a:t>
            </a:r>
            <a:r>
              <a:rPr lang="ru-RU" b="0" i="0" u="non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Latina</a:t>
            </a: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 партнерстве с </a:t>
            </a:r>
            <a:r>
              <a:rPr lang="ru-RU" b="0" i="0" u="non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Hivos</a:t>
            </a: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реализовала региональный проект «Ускорение региональных действий в поддержку гражданских, сексуальных и репродуктивных прав женщин, живущих с ВИЧ, а также развитие мер по борьбе с насилием против них».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Целью этого проекта было расширение прав и возможностей женщин, живущих с ВИЧ, за счет учета их нужд, уважения их прав (особенно сексуальных и репродуктивных), а также создания безопасных условий жизни путем решения проблемы насилия против женщин.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Женщины прошли подготовку по 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методологическим</a:t>
            </a:r>
            <a:r>
              <a:rPr lang="ru-RU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аспектам проведения исследований, применения анкет и фокус-групп, а также заполнения баз данных.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00474" y="1938312"/>
            <a:ext cx="49915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-RU" sz="2000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Данное исследование позволило нам узнать, что женщины с ВИЧ: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000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Принимали активное участие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000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Делились навыками с другими женщинами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000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Вовлекали разные демографические и этнические группы, внося важный вклад (проводили интервью с представителями коренных народов, общаясь с ними на их родном языке)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2000" b="0" i="0" u="non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Брали на себя ответственность за исследование и весь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272360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7CD8B2CF-1E54-4132-B037-34DDDEC6F56A}"/>
              </a:ext>
            </a:extLst>
          </p:cNvPr>
          <p:cNvSpPr/>
          <p:nvPr/>
        </p:nvSpPr>
        <p:spPr>
          <a:xfrm>
            <a:off x="9647996" y="6229309"/>
            <a:ext cx="21547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4"/>
              </a:rPr>
              <a:t>Ральф Юргенс, OAF0402</a:t>
            </a:r>
            <a:endParaRPr lang="ru-RU" sz="1200" i="0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580240-701E-4DEE-96BE-B80E1B9F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188913"/>
            <a:ext cx="10382161" cy="1143000"/>
          </a:xfrm>
        </p:spPr>
        <p:txBody>
          <a:bodyPr>
            <a:noAutofit/>
          </a:bodyPr>
          <a:lstStyle/>
          <a:p>
            <a:pPr algn="l" rtl="0"/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i="0" u="none" baseline="0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Права человека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i="1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Преодоление </a:t>
            </a:r>
            <a:r>
              <a:rPr lang="ru-RU" sz="3200" b="1" i="1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барьеров</a:t>
            </a:r>
            <a:r>
              <a:rPr lang="ru-RU" sz="32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:</a:t>
            </a:r>
            <a:r>
              <a:rPr lang="ru-RU" sz="3200" b="1" i="1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ru-RU" sz="32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Инициатива по оказанию услуг в сфере лечения ВИЧ и туберкулеза в 20 странах</a:t>
            </a:r>
            <a:endParaRPr lang="ru-RU" sz="3200" b="1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0346"/>
            <a:ext cx="10972800" cy="4342396"/>
          </a:xfrm>
        </p:spPr>
        <p:txBody>
          <a:bodyPr>
            <a:normAutofit fontScale="40000" lnSpcReduction="20000"/>
          </a:bodyPr>
          <a:lstStyle/>
          <a:p>
            <a:pPr marL="0" indent="0" algn="l" rtl="0">
              <a:buNone/>
            </a:pP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Прогресс инициативы на сегодняшний день:</a:t>
            </a:r>
          </a:p>
          <a:p>
            <a:pPr marL="0" indent="0" algn="l" rtl="0">
              <a:buNone/>
            </a:pPr>
            <a:endParaRPr lang="ru-RU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>
              <a:buAutoNum type="arabicPeriod"/>
            </a:pP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Инвестиции в программы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 в 20 странах, охватываемых инициативой, в период с 2017 по 2019 год составили </a:t>
            </a: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78,2 млн долл. США, что на 640% или в 7 раз превышает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 показатели прошлого цикла, составившие 10,57 млн долл. США.</a:t>
            </a:r>
          </a:p>
          <a:p>
            <a:pPr algn="l" rtl="0">
              <a:buAutoNum type="arabicPeriod"/>
            </a:pP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>
              <a:buAutoNum type="arabicPeriod"/>
            </a:pP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Программы основаны на фактических данных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, полученных в результате исходных оценок в 19 странах.</a:t>
            </a:r>
          </a:p>
          <a:p>
            <a:pPr algn="l" rtl="0">
              <a:buAutoNum type="arabicPeriod"/>
            </a:pP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>
              <a:buAutoNum type="arabicPeriod"/>
            </a:pP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В июле в Кении состоялось </a:t>
            </a: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19 коллегиальных совещаний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, которые велись в виртуальном режиме.</a:t>
            </a:r>
          </a:p>
          <a:p>
            <a:pPr algn="l" rtl="0">
              <a:buAutoNum type="arabicPeriod"/>
            </a:pP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>
              <a:buAutoNum type="arabicPeriod"/>
            </a:pP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Восемь стран (Непал, Гондурас, Украина, Южная Африка, Тунис, Уганда, Бенин, Гана) приняли комплексные </a:t>
            </a: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планы ответных мер, необходимых для снижения барьеров, связанных с правами человека. 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В других странах планы находятся на стадии разработки, но многие из них уже почти готовы. Задержки вызваны пандемией COVID-19. </a:t>
            </a:r>
          </a:p>
          <a:p>
            <a:pPr algn="l" rtl="0">
              <a:buAutoNum type="arabicPeriod"/>
            </a:pP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>
              <a:buAutoNum type="arabicPeriod"/>
            </a:pP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На </a:t>
            </a: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стратегическую инициативу в области прав человека 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было выделено 2,15 млн долл. США. </a:t>
            </a: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90%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 этой суммы уже задействовано.</a:t>
            </a:r>
          </a:p>
          <a:p>
            <a:pPr algn="l" rtl="0">
              <a:buAutoNum type="arabicPeriod"/>
            </a:pP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>
              <a:buAutoNum type="arabicPeriod"/>
            </a:pP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В большинстве из 20 стран инициативы была </a:t>
            </a: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развернута ограниченная техническая база 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для быстрого реагирования и помощи в эффективной реализации стратегических инициатив в области </a:t>
            </a: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прав общин, гендерного равенства и прав человека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 rtl="0">
              <a:buAutoNum type="arabicPeriod"/>
            </a:pP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>
              <a:buAutoNum type="arabicPeriod"/>
            </a:pPr>
            <a:r>
              <a:rPr lang="ru-RU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Были проведены промежуточные оценки</a:t>
            </a:r>
            <a:r>
              <a:rPr lang="ru-RU" b="0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 для Украины, Сьерра-Леоне и Филиппин. Были начаты проверки в других странах. </a:t>
            </a:r>
          </a:p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0EF20-6899-43AE-9944-8FA4120F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320" y="322561"/>
            <a:ext cx="10609179" cy="1143000"/>
          </a:xfrm>
        </p:spPr>
        <p:txBody>
          <a:bodyPr>
            <a:normAutofit fontScale="90000"/>
          </a:bodyPr>
          <a:lstStyle/>
          <a:p>
            <a:pPr algn="l" rtl="0"/>
            <a:r>
              <a:rPr lang="ru-RU" sz="3100" b="1" i="0" u="none" baseline="0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Права человека</a:t>
            </a:r>
            <a:r>
              <a:rPr lang="ru-RU" sz="3600" b="1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600" b="1" dirty="0">
                <a:solidFill>
                  <a:srgbClr val="E3000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300" b="0" i="0" u="non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</a:t>
            </a:r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600" b="1" i="0" u="none" baseline="0" dirty="0">
                <a:latin typeface="Verdana" panose="020B0604030504040204" pitchFamily="34" charset="0"/>
                <a:ea typeface="Verdana" panose="020B0604030504040204" pitchFamily="34" charset="0"/>
              </a:rPr>
              <a:t>Оценка подхода к ВИЧ, основанного на соблюдении прав человека в Кении</a:t>
            </a:r>
            <a:endParaRPr lang="ru-RU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C86057-8927-4BC4-B7C9-191BF20C9B46}"/>
              </a:ext>
            </a:extLst>
          </p:cNvPr>
          <p:cNvSpPr/>
          <p:nvPr/>
        </p:nvSpPr>
        <p:spPr>
          <a:xfrm>
            <a:off x="9939231" y="6136942"/>
            <a:ext cx="1947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ru-RU" sz="1200" b="0" i="0" u="none" baseline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3"/>
              </a:rPr>
              <a:t>Нил Сиркар, </a:t>
            </a:r>
            <a:r>
              <a:rPr lang="ru-RU" sz="12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3"/>
              </a:rPr>
              <a:t>OAF0406</a:t>
            </a:r>
            <a:endParaRPr lang="ru-RU" sz="1200" i="0" dirty="0">
              <a:solidFill>
                <a:srgbClr val="333333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048" y="2065106"/>
            <a:ext cx="115481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Представители ключевых пострадавших социальных групп (знание, отношение и практика) имели некоторое представление о своих правах, но считали, что к ним не всегда проявляют должного уважения</a:t>
            </a:r>
          </a:p>
          <a:p>
            <a:pPr lvl="1" algn="l" rtl="0"/>
            <a:r>
              <a:rPr lang="ru-RU" sz="1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Страх последующей стигматизации способствует низкому уровню тестирования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Работники здравоохранения признали, что реализация лечебных практик и политики не являются единообразной, ослабляет подотчетность и подрывает доверие</a:t>
            </a:r>
          </a:p>
          <a:p>
            <a:pPr lvl="1" algn="l" rtl="0"/>
            <a:r>
              <a:rPr lang="ru-RU" sz="1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Долговременная подготовка и обучение медицинских работников могут способствовать укреплению доверия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Консультирование перед тестированием и после него получило высокую оценку среди представителей ключевых пострадавших социальных групп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 algn="l" rtl="0"/>
            <a:r>
              <a:rPr lang="ru-RU" sz="1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Может помочь преодолеть барьер в виде страха перед тестированием, службой оповещения</a:t>
            </a:r>
          </a:p>
          <a:p>
            <a:pPr lvl="1" algn="l" rtl="0"/>
            <a:r>
              <a:rPr lang="ru-RU" sz="1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Крайне важно для предварительной оценки рисков, касающихся потенциальной опасности оповещения партнера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Правовая грамотность имела высокую оценку, но не во всех группах</a:t>
            </a:r>
          </a:p>
          <a:p>
            <a:pPr lvl="1" algn="l" rtl="0"/>
            <a:r>
              <a:rPr lang="ru-RU" sz="1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Случаи нарушения конфиденциальности и права на неприкосновенность частной жизни подрывают реализацию прав человека, как и уровень тестирования и лечения ВИЧ. Последовательная и систематическая подготовка медицинских работников могла бы содействовать решению этих проблем, вызывающих тревогу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Организации, действующие на уровне общин, показали высокую эффективность, но их число весьма ограничено</a:t>
            </a:r>
          </a:p>
          <a:p>
            <a:pPr lvl="1" algn="l" rtl="0"/>
            <a:r>
              <a:rPr lang="ru-RU" sz="1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Сотрудничество в области формирования норм и практик может улучшить кенийскую программу по ВИЧ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2289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rnational AIDS Society">
  <a:themeElements>
    <a:clrScheme name="Benutzerdefiniert 114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E0001B"/>
      </a:accent1>
      <a:accent2>
        <a:srgbClr val="C8F04B"/>
      </a:accent2>
      <a:accent3>
        <a:srgbClr val="472482"/>
      </a:accent3>
      <a:accent4>
        <a:srgbClr val="8CCDCD"/>
      </a:accent4>
      <a:accent5>
        <a:srgbClr val="B4BEA5"/>
      </a:accent5>
      <a:accent6>
        <a:srgbClr val="7F7F7F"/>
      </a:accent6>
      <a:hlink>
        <a:srgbClr val="000000"/>
      </a:hlink>
      <a:folHlink>
        <a:srgbClr val="000000"/>
      </a:folHlink>
    </a:clrScheme>
    <a:fontScheme name="Benutzerdefiniert 237">
      <a:majorFont>
        <a:latin typeface="IAS Ribbon Sans Bold"/>
        <a:ea typeface=""/>
        <a:cs typeface=""/>
      </a:majorFont>
      <a:minorFont>
        <a:latin typeface="IAS Ribbo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AS_PowerPoint_Template_IASRibbonSans_" id="{F6C8508D-56C0-4948-82D5-761702551B31}" vid="{85DB46F8-4291-4468-8429-5E053EE055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C977353A179648BE2A153B66ADCC4C" ma:contentTypeVersion="10" ma:contentTypeDescription="Create a new document." ma:contentTypeScope="" ma:versionID="c93aa8bfbaa0a79ec11fef712bbbd77a">
  <xsd:schema xmlns:xsd="http://www.w3.org/2001/XMLSchema" xmlns:xs="http://www.w3.org/2001/XMLSchema" xmlns:p="http://schemas.microsoft.com/office/2006/metadata/properties" xmlns:ns2="da0e1dfa-61eb-48b9-80bb-a2770ec06ea8" targetNamespace="http://schemas.microsoft.com/office/2006/metadata/properties" ma:root="true" ma:fieldsID="6c4f4e57ea1230d932af4f0fa29f76b6" ns2:_="">
    <xsd:import namespace="da0e1dfa-61eb-48b9-80bb-a2770ec06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e1dfa-61eb-48b9-80bb-a2770ec06e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6C3EF2-8F8D-4DC1-842A-1AE659DCE3D8}">
  <ds:schemaRefs>
    <ds:schemaRef ds:uri="da0e1dfa-61eb-48b9-80bb-a2770ec06e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97DA5F8-D59F-40D8-8E80-459CF8E04BAE}">
  <ds:schemaRefs>
    <ds:schemaRef ds:uri="http://schemas.microsoft.com/office/2006/documentManagement/types"/>
    <ds:schemaRef ds:uri="da0e1dfa-61eb-48b9-80bb-a2770ec06ea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AE8FE3-8822-44AC-95BA-D87DD625F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4382</Words>
  <Application>Microsoft Office PowerPoint</Application>
  <PresentationFormat>Widescreen</PresentationFormat>
  <Paragraphs>189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IAS Ribbon Sans Bold</vt:lpstr>
      <vt:lpstr>IAS Ribbon Sans Light</vt:lpstr>
      <vt:lpstr>Ping LCG Light</vt:lpstr>
      <vt:lpstr>Verdana</vt:lpstr>
      <vt:lpstr>Office Theme</vt:lpstr>
      <vt:lpstr>International AIDS Society</vt:lpstr>
      <vt:lpstr>AIDS 2020  Toolkits Права человека</vt:lpstr>
      <vt:lpstr>PowerPoint Presentation</vt:lpstr>
      <vt:lpstr>Введение</vt:lpstr>
      <vt:lpstr>PowerPoint Presentation</vt:lpstr>
      <vt:lpstr>Права человека Y Разработка доброжелательной политики на рабочем месте по отношению к мужчинам, имеющим половые контакты с мужчинами, и трансгендерам в Индии</vt:lpstr>
      <vt:lpstr>Права человека Y Повышение уровня вовлеченности людей, живущих с ВИЧ, в исследования (GIPA).  Исследование, посвященное насилию и женщинам Латинской Америки, живущим с ВИЧ</vt:lpstr>
      <vt:lpstr> Права человека Преодоление барьеров: Инициатива по оказанию услуг в сфере лечения ВИЧ и туберкулеза в 20 странах</vt:lpstr>
      <vt:lpstr>Права человека Y Оценка подхода к ВИЧ, основанного на соблюдении прав человека в Кении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Kevin Lopes</cp:lastModifiedBy>
  <cp:revision>126</cp:revision>
  <dcterms:created xsi:type="dcterms:W3CDTF">2015-07-06T08:16:27Z</dcterms:created>
  <dcterms:modified xsi:type="dcterms:W3CDTF">2021-07-01T06:44:20Z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0x010100F3C977353A179648BE2A153B66ADCC4C</vt:lpwstr>
  </property>
</Properties>
</file>