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3"/>
  </p:notesMasterIdLst>
  <p:sldIdLst>
    <p:sldId id="536" r:id="rId6"/>
    <p:sldId id="342" r:id="rId7"/>
    <p:sldId id="535" r:id="rId8"/>
    <p:sldId id="534" r:id="rId9"/>
    <p:sldId id="459" r:id="rId10"/>
    <p:sldId id="460" r:id="rId11"/>
    <p:sldId id="4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ina" initials="I" lastIdx="0" clrIdx="0"/>
  <p:cmAuthor id="1" name="Elisa de Castro Alvarez" initials="EdCA" lastIdx="6" clrIdx="1"/>
  <p:cmAuthor id="2" name="Laura Fernandez Diaz" initials="LFD" lastIdx="27" clrIdx="2"/>
  <p:cmAuthor id="3" name="Irina Lut" initials="IL" lastIdx="5" clrIdx="3"/>
  <p:cmAuthor id="4" name="Taruna Gupta" initials="TG" lastIdx="52" clrIdx="4">
    <p:extLst>
      <p:ext uri="{19B8F6BF-5375-455C-9EA6-DF929625EA0E}">
        <p15:presenceInfo xmlns:p15="http://schemas.microsoft.com/office/powerpoint/2012/main" userId="795968865cb70a96" providerId="Windows Live"/>
      </p:ext>
    </p:extLst>
  </p:cmAuthor>
  <p:cmAuthor id="5" name="Lucy Kanya" initials="" lastIdx="2" clrIdx="5"/>
  <p:cmAuthor id="6" name="Radka Serakova" initials="RS" lastIdx="9" clrIdx="6">
    <p:extLst>
      <p:ext uri="{19B8F6BF-5375-455C-9EA6-DF929625EA0E}">
        <p15:presenceInfo xmlns:p15="http://schemas.microsoft.com/office/powerpoint/2012/main" userId="S-1-5-21-1220945662-2139871995-725345543-10306" providerId="AD"/>
      </p:ext>
    </p:extLst>
  </p:cmAuthor>
  <p:cmAuthor id="7" name="Teri Roberts" initials="TR" lastIdx="2" clrIdx="7">
    <p:extLst>
      <p:ext uri="{19B8F6BF-5375-455C-9EA6-DF929625EA0E}">
        <p15:presenceInfo xmlns:p15="http://schemas.microsoft.com/office/powerpoint/2012/main" userId="S::teri.roberts@iasociety.org::037c9fee-5bfb-411b-9dd8-8c9d890df7b6" providerId="AD"/>
      </p:ext>
    </p:extLst>
  </p:cmAuthor>
  <p:cmAuthor id="8" name="Amy Henderson" initials="AH" lastIdx="19" clrIdx="8">
    <p:extLst>
      <p:ext uri="{19B8F6BF-5375-455C-9EA6-DF929625EA0E}">
        <p15:presenceInfo xmlns:p15="http://schemas.microsoft.com/office/powerpoint/2012/main" userId="S::amy.henderson@iasociety.org::e0eff513-c659-43c9-b4bd-afffbce8d7ba" providerId="AD"/>
      </p:ext>
    </p:extLst>
  </p:cmAuthor>
  <p:cmAuthor id="9" name="Guest User" initials="GU" lastIdx="6" clrIdx="9">
    <p:extLst>
      <p:ext uri="{19B8F6BF-5375-455C-9EA6-DF929625EA0E}">
        <p15:presenceInfo xmlns:p15="http://schemas.microsoft.com/office/powerpoint/2012/main" userId="S::urn:spo:anon#f804d08e58260a8c39beecbf366e87684d0640ed21fee63d7e457299bea2a3b8::" providerId="AD"/>
      </p:ext>
    </p:extLst>
  </p:cmAuthor>
  <p:cmAuthor id="10" name="Marlène Bras" initials="MB" lastIdx="4" clrIdx="10">
    <p:extLst>
      <p:ext uri="{19B8F6BF-5375-455C-9EA6-DF929625EA0E}">
        <p15:presenceInfo xmlns:p15="http://schemas.microsoft.com/office/powerpoint/2012/main" userId="S::marlene.bras@iasociety.org::6dec99bb-6012-4053-8cb2-4eb6ff6b9486" providerId="AD"/>
      </p:ext>
    </p:extLst>
  </p:cmAuthor>
  <p:cmAuthor id="11" name="Tara Mansell" initials="TM" lastIdx="7" clrIdx="11">
    <p:extLst>
      <p:ext uri="{19B8F6BF-5375-455C-9EA6-DF929625EA0E}">
        <p15:presenceInfo xmlns:p15="http://schemas.microsoft.com/office/powerpoint/2012/main" userId="S::tara.mansell@iasociety.org::48e95b18-80d7-4e4b-9b88-7a73aa9a2259" providerId="AD"/>
      </p:ext>
    </p:extLst>
  </p:cmAuthor>
  <p:cmAuthor id="12" name="Anna Grimsrud" initials="AG" lastIdx="8" clrIdx="12">
    <p:extLst>
      <p:ext uri="{19B8F6BF-5375-455C-9EA6-DF929625EA0E}">
        <p15:presenceInfo xmlns:p15="http://schemas.microsoft.com/office/powerpoint/2012/main" userId="S::anna.grimsrud@iasociety.org::f85a3dff-7d89-4dbf-9104-c8b3290d15ec" providerId="AD"/>
      </p:ext>
    </p:extLst>
  </p:cmAuthor>
  <p:cmAuthor id="13" name="Lucy Stackpool-Moore" initials="LS" lastIdx="8" clrIdx="13">
    <p:extLst>
      <p:ext uri="{19B8F6BF-5375-455C-9EA6-DF929625EA0E}">
        <p15:presenceInfo xmlns:p15="http://schemas.microsoft.com/office/powerpoint/2012/main" userId="S::lucy.stackpool-moore@iasociety.org::29233e98-1389-4ad2-ad3b-44361e4cfe15" providerId="AD"/>
      </p:ext>
    </p:extLst>
  </p:cmAuthor>
  <p:cmAuthor id="14" name="Rosanne Lamplough" initials="RL" lastIdx="1" clrIdx="14">
    <p:extLst>
      <p:ext uri="{19B8F6BF-5375-455C-9EA6-DF929625EA0E}">
        <p15:presenceInfo xmlns:p15="http://schemas.microsoft.com/office/powerpoint/2012/main" userId="S::rosanne.lamplough@iasociety.org::2665370f-ced2-40ca-80dd-9a1cd6ff6495" providerId="AD"/>
      </p:ext>
    </p:extLst>
  </p:cmAuthor>
  <p:cmAuthor id="15" name="Roger Tatoud" initials="RT" lastIdx="23" clrIdx="15">
    <p:extLst>
      <p:ext uri="{19B8F6BF-5375-455C-9EA6-DF929625EA0E}">
        <p15:presenceInfo xmlns:p15="http://schemas.microsoft.com/office/powerpoint/2012/main" userId="S::roger.tatoud@iasociety.org::530243c4-39b4-4396-ba2f-a0130b861ec8" providerId="AD"/>
      </p:ext>
    </p:extLst>
  </p:cmAuthor>
  <p:cmAuthor id="16" name="Erika Lundström" initials="EL" lastIdx="1" clrIdx="16">
    <p:extLst>
      <p:ext uri="{19B8F6BF-5375-455C-9EA6-DF929625EA0E}">
        <p15:presenceInfo xmlns:p15="http://schemas.microsoft.com/office/powerpoint/2012/main" userId="S::erika.lundstrom@iasociety.org::eb08ea8b-01aa-4655-962a-841d776116b3" providerId="AD"/>
      </p:ext>
    </p:extLst>
  </p:cmAuthor>
  <p:cmAuthor id="17" name="Janette" initials="JB" lastIdx="6" clrIdx="17">
    <p:extLst>
      <p:ext uri="{19B8F6BF-5375-455C-9EA6-DF929625EA0E}">
        <p15:presenceInfo xmlns:p15="http://schemas.microsoft.com/office/powerpoint/2012/main" userId="Janett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001B"/>
    <a:srgbClr val="1A998C"/>
    <a:srgbClr val="E6000F"/>
    <a:srgbClr val="008000"/>
    <a:srgbClr val="E3000F"/>
    <a:srgbClr val="ED5C66"/>
    <a:srgbClr val="FE8946"/>
    <a:srgbClr val="818386"/>
    <a:srgbClr val="3DB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02ACAB-3959-A7DB-85AE-6DBEA4FF3915}" v="57" dt="2020-11-11T18:13:45.4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98" autoAdjust="0"/>
    <p:restoredTop sz="81806" autoAdjust="0"/>
  </p:normalViewPr>
  <p:slideViewPr>
    <p:cSldViewPr snapToGrid="0">
      <p:cViewPr varScale="1">
        <p:scale>
          <a:sx n="104" d="100"/>
          <a:sy n="104" d="100"/>
        </p:scale>
        <p:origin x="1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AFFDA-3892-4AB0-961E-54459459815A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7D159-9DD4-41A1-915D-943A0A890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68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6FC7D159-9DD4-41A1-915D-943A0A890F2B}" type="slidenum">
              <a:r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669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6FC7D159-9DD4-41A1-915D-943A0A890F2B}" type="slidenum">
              <a:r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99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ru-RU" b="1" i="0" u="none" baseline="0" dirty="0">
                <a:solidFill>
                  <a:srgbClr val="000000"/>
                </a:solidFill>
                <a:effectLst/>
                <a:latin typeface="+mn-lt"/>
              </a:rPr>
              <a:t>ОБЩИЕ СВЕДЕНИЯ:</a:t>
            </a:r>
          </a:p>
          <a:p>
            <a:pPr algn="l" rtl="0"/>
            <a:r>
              <a:rPr lang="ru-RU" b="0" i="0" u="none" baseline="0" dirty="0">
                <a:solidFill>
                  <a:srgbClr val="000000"/>
                </a:solidFill>
                <a:effectLst/>
                <a:latin typeface="+mn-lt"/>
              </a:rPr>
              <a:t>Расстройства психического характера более распространены среди людей, живущих с ВИЧ, по сравнению со среднестатистическими жителями. </a:t>
            </a:r>
            <a:r>
              <a:rPr lang="ru-RU" b="0" i="0" u="none" baseline="0">
                <a:solidFill>
                  <a:srgbClr val="000000"/>
                </a:solidFill>
                <a:effectLst/>
                <a:latin typeface="+mn-lt"/>
              </a:rPr>
              <a:t>Важно своевременно выявлять проблемы с психическим здоровьем и предоставлять необходимое психологическое сопровождение, поскольку наличие психических недугов может приводить к неэффективному соблюдению схем антиретровирусного лечения со стороны пациента, его неявке для последующего наблюдения и, как следствие, ухудшению клинических результатов и повышению показателей заболеваемости/смертности. </a:t>
            </a:r>
            <a:r>
              <a:rPr lang="ru-RU" b="0" i="0" u="none" baseline="0" dirty="0">
                <a:solidFill>
                  <a:srgbClr val="000000"/>
                </a:solidFill>
                <a:effectLst/>
                <a:latin typeface="+mn-lt"/>
              </a:rPr>
              <a:t>Целью этого исследования было провести оценку симптомов, связанных с психическим здоровьем, а также психологического сопровождения госпитализированных людей, живущих с ВИЧ, в больнице третьего уровня в Мехико.</a:t>
            </a:r>
            <a:r>
              <a:rPr lang="ru-RU" dirty="0">
                <a:latin typeface="+mn-lt"/>
              </a:rPr>
              <a:t/>
            </a:r>
            <a:br>
              <a:rPr lang="ru-RU" dirty="0">
                <a:latin typeface="+mn-lt"/>
              </a:rPr>
            </a:br>
            <a:endParaRPr lang="ru-RU" dirty="0">
              <a:latin typeface="+mn-lt"/>
            </a:endParaRPr>
          </a:p>
          <a:p>
            <a:pPr algn="l" rtl="0"/>
            <a:r>
              <a:rPr lang="ru-RU" b="1" i="0" u="none" baseline="0" dirty="0">
                <a:solidFill>
                  <a:srgbClr val="000000"/>
                </a:solidFill>
                <a:effectLst/>
                <a:latin typeface="+mn-lt"/>
              </a:rPr>
              <a:t>РЕЗУЛЬТАТЫ</a:t>
            </a:r>
          </a:p>
          <a:p>
            <a:pPr algn="l" rtl="0"/>
            <a:r>
              <a:rPr lang="ru-RU" b="0" i="0" u="none" baseline="0" dirty="0">
                <a:solidFill>
                  <a:srgbClr val="000000"/>
                </a:solidFill>
                <a:effectLst/>
                <a:latin typeface="+mn-lt"/>
              </a:rPr>
              <a:t>За весь период исследования была проведена оценка психического здоровья 121 человека, живущего с ВИЧ. Из них 90,1% (n=109) были мужчинами, средний возраст которых составил 36,5 года (SD=9,5). 42,1% (n=51) имели недавний диагноз ВИЧ (4 месяца). Что касается психологических симптомов, то 23,9% (n=29) проявляли симптомы депрессии, 36,6% (n=44) — симптомы состояния тревоги, 57,9% (n=70) сообщали о проблемах со сном, 32,2% (n=39) — о пониженном/повышенном аппетите, и 18,2% (n=22) — о суицидальных настроениях. Что касается психологического сопровождения, то только 30,6% (n=37) имели по крайней мере один амбулаторный прием по оказанию психологической помощи. Среди людей, живущих с ВИЧ, те, кто получил диагноз ВИЧ недавно ('¤4 месяцев), были более склонны к прохождению лечения психического здоровья в амбулаторных условиях (41,2% по сравнению с 22,9%, р=0,031).</a:t>
            </a:r>
            <a:r>
              <a:rPr lang="ru-RU" dirty="0">
                <a:latin typeface="+mn-lt"/>
              </a:rPr>
              <a:t/>
            </a:r>
            <a:br>
              <a:rPr lang="ru-RU" dirty="0">
                <a:latin typeface="+mn-lt"/>
              </a:rPr>
            </a:br>
            <a:endParaRPr lang="ru-RU" dirty="0">
              <a:latin typeface="+mn-lt"/>
            </a:endParaRPr>
          </a:p>
          <a:p>
            <a:pPr algn="l" rtl="0"/>
            <a:r>
              <a:rPr lang="ru-RU" b="1" i="0" u="none" baseline="0" dirty="0">
                <a:solidFill>
                  <a:srgbClr val="000000"/>
                </a:solidFill>
                <a:effectLst/>
                <a:latin typeface="+mn-lt"/>
              </a:rPr>
              <a:t>ВЫВОДЫ</a:t>
            </a:r>
          </a:p>
          <a:p>
            <a:pPr algn="l" rtl="0"/>
            <a:r>
              <a:rPr lang="ru-RU" b="0" i="0" u="none" baseline="0" dirty="0">
                <a:solidFill>
                  <a:srgbClr val="000000"/>
                </a:solidFill>
                <a:effectLst/>
                <a:latin typeface="+mn-lt"/>
              </a:rPr>
              <a:t>Мы выявили, что у людей, живущих с ВИЧ и находящихся на стационарном лечении, очень часто наблюдаются проблемы с психическим здоровьем. Мы также наблюдали низкий уровень (30%) посещаемости приемов по оказанию психологической помощи после выписки из больницы. Целесообразным является обеспечение более эффективной интеграции услуг в области психического здоровья, особенно для пациентов лечебных учреждений третьего уровня. </a:t>
            </a:r>
          </a:p>
          <a:p>
            <a:endParaRPr lang="ru-RU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l" rtl="0"/>
            <a:r>
              <a:rPr lang="ru-RU" b="0" i="0" u="none" baseline="0" dirty="0">
                <a:solidFill>
                  <a:srgbClr val="000000"/>
                </a:solidFill>
                <a:effectLst/>
                <a:latin typeface="+mn-lt"/>
              </a:rPr>
              <a:t>- Принимать меры в области психического здоровья лучше всего вскоре после постановки диагноза ВИЧ. </a:t>
            </a:r>
          </a:p>
          <a:p>
            <a:pPr algn="l" rtl="0"/>
            <a:r>
              <a:rPr lang="ru-RU" b="0" i="0" u="none" baseline="0" dirty="0">
                <a:solidFill>
                  <a:srgbClr val="000000"/>
                </a:solidFill>
                <a:effectLst/>
                <a:latin typeface="+mn-lt"/>
              </a:rPr>
              <a:t>- Более высокий уровень симптомов состояния тревоги по сравнению с симптомами депрессии может быть связан с адаптационной реакцией в период госпитализации. </a:t>
            </a:r>
          </a:p>
          <a:p>
            <a:pPr algn="l" rtl="0"/>
            <a:r>
              <a:rPr lang="ru-RU" b="0" i="0" u="none" baseline="0" dirty="0">
                <a:solidFill>
                  <a:srgbClr val="000000"/>
                </a:solidFill>
                <a:effectLst/>
                <a:latin typeface="+mn-lt"/>
              </a:rPr>
              <a:t>- Оценка состояния психического здоровья может использоваться для выявления ВИЧ-положительных людей, которые имеют расстройства психического характера и нуждаются в принятии мер в отношении других психологических переменных, таких как стигматизация, дискриминация и примирение с диагнозом ВИЧ. </a:t>
            </a:r>
          </a:p>
          <a:p>
            <a:pPr algn="l" rtl="0"/>
            <a:r>
              <a:rPr lang="ru-RU" b="0" i="0" u="none" baseline="0" dirty="0">
                <a:solidFill>
                  <a:srgbClr val="000000"/>
                </a:solidFill>
                <a:effectLst/>
                <a:latin typeface="+mn-lt"/>
              </a:rPr>
              <a:t>- Применение методов воздействия в сфере психического здоровья (психологической и/или психиатрической помощи) является ключевым фактором в решении проблем с психическим здоровьем и обеспечении тщательного соблюдения режима лечения на антиретровирусной терапии, необходимых для контроля ВИЧ. </a:t>
            </a:r>
            <a:endParaRPr lang="ru-RU" b="0" i="0" dirty="0"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6FC7D159-9DD4-41A1-915D-943A0A890F2B}" type="slidenum">
              <a:r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086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ru-RU" b="1" i="0" u="none" baseline="0">
                <a:solidFill>
                  <a:srgbClr val="000000"/>
                </a:solidFill>
                <a:effectLst/>
                <a:latin typeface="+mn-lt"/>
              </a:rPr>
              <a:t>ОБЩИЕ СВЕДЕНИЯ:</a:t>
            </a:r>
          </a:p>
          <a:p>
            <a:pPr algn="l" rtl="0"/>
            <a:r>
              <a:rPr lang="ru-RU" b="0" i="0" u="none" baseline="0">
                <a:solidFill>
                  <a:srgbClr val="000000"/>
                </a:solidFill>
                <a:effectLst/>
                <a:latin typeface="+mn-lt"/>
              </a:rPr>
              <a:t>Бездомные ВИЧ-положительные люди, которые употребляют наркотики или страдают от диагностированного психического расстройства, имеют более низкие показатели клинических результатов по сравнению с другими группами ВИЧ-инфицированных. Координационные модели могут быть эффективной мерой для улучшения показателя удержания в программе лечения, а также достижения вирусной супрессии и более стабильного места жительства. В этом исследовании рассматриваются механизмы, с помощью которых осуществляется координация пациентов, позволяющая достичь стабильности места жительства и улучшения клинических результатов среди представителей этих ключевых групп населения.</a:t>
            </a:r>
            <a:r>
              <a:rPr lang="ru-RU">
                <a:latin typeface="+mn-lt"/>
              </a:rPr>
              <a:t/>
            </a:r>
            <a:br>
              <a:rPr lang="ru-RU">
                <a:latin typeface="+mn-lt"/>
              </a:rPr>
            </a:br>
            <a:endParaRPr lang="ru-RU" dirty="0">
              <a:latin typeface="+mn-lt"/>
            </a:endParaRPr>
          </a:p>
          <a:p>
            <a:pPr algn="l" rtl="0"/>
            <a:r>
              <a:rPr lang="ru-RU" b="1" i="0" u="none" baseline="0">
                <a:solidFill>
                  <a:srgbClr val="000000"/>
                </a:solidFill>
                <a:effectLst/>
                <a:latin typeface="+mn-lt"/>
              </a:rPr>
              <a:t>РЕЗУЛЬТАТЫ</a:t>
            </a:r>
          </a:p>
          <a:p>
            <a:pPr algn="l" rtl="0"/>
            <a:r>
              <a:rPr lang="ru-RU" b="0" i="0" u="none" baseline="0">
                <a:solidFill>
                  <a:srgbClr val="000000"/>
                </a:solidFill>
                <a:effectLst/>
                <a:latin typeface="+mn-lt"/>
              </a:rPr>
              <a:t>Вопрос стабильности жилья был тесно связан с мужским полом, более молодыми возрастными группами, вирусной супрессией на момент включения в исследование, меньшим риском употребления опиатов, меньшим сроком бездомности, обеспеченностью продовольствием, повышенной самоэффективностью в вопросах получения ресурсов и более длительным сроком жизни с ВИЧ. Стабильность места жительства, меньшее количество неудовлетворенных потребностей, наличие умеренного или высокого риска употребления опиатов и вирусная супрессия на момент включения в исследование оказали прямое влияние на поддержание вирусной супрессии через 12 месяцев. Интенсивность координационного контакта с пациентом не имела прямого влияния на стабильность места жительства и имела отрицательную связь с вирусной супрессией. Недавний диагноз ВИЧ, женский пол, более высокий уровень социальной поддержки и интенсивности координационного контакта с пациентами оказали прямое влияние на лучшее удержание в первичном медицинском обслуживании по ВИЧ через 12 месяцев.</a:t>
            </a:r>
            <a:r>
              <a:rPr lang="ru-RU">
                <a:latin typeface="+mn-lt"/>
              </a:rPr>
              <a:t/>
            </a:r>
            <a:br>
              <a:rPr lang="ru-RU">
                <a:latin typeface="+mn-lt"/>
              </a:rPr>
            </a:br>
            <a:endParaRPr lang="ru-RU" dirty="0">
              <a:latin typeface="+mn-lt"/>
            </a:endParaRPr>
          </a:p>
          <a:p>
            <a:pPr algn="l" rtl="0"/>
            <a:r>
              <a:rPr lang="ru-RU" b="1" i="0" u="none" baseline="0">
                <a:solidFill>
                  <a:srgbClr val="000000"/>
                </a:solidFill>
                <a:effectLst/>
                <a:latin typeface="+mn-lt"/>
              </a:rPr>
              <a:t>ВЫВОДЫ</a:t>
            </a:r>
          </a:p>
          <a:p>
            <a:pPr algn="l" rtl="0"/>
            <a:r>
              <a:rPr lang="ru-RU" b="0" i="0" u="none" baseline="0">
                <a:solidFill>
                  <a:srgbClr val="000000"/>
                </a:solidFill>
                <a:effectLst/>
                <a:latin typeface="+mn-lt"/>
              </a:rPr>
              <a:t>В этой выборке бездомных людей, живущих с ВИЧ, стабильность места жительства имела значительное прямое воздействие на вирусную супрессию. Меры по координации пациентов не имели прямого воздействия на стабильность места жительства и вирусную супрессию, но были напрямую связаны с удержанием в программе лечения. Результаты исследования выявили ключевые группы населения и факторы, позволяющие определить целевые ресурсы для клиник и нормотворческих органов, которые необходимы для достижения стабильности места жительства и улучшения клинических результатов по ВИЧ.</a:t>
            </a:r>
            <a:endParaRPr lang="ru-RU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6FC7D159-9DD4-41A1-915D-943A0A890F2B}" type="slidenum">
              <a:r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521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ru-RU" b="1" i="0" u="none" baseline="0">
                <a:solidFill>
                  <a:srgbClr val="000000"/>
                </a:solidFill>
                <a:effectLst/>
                <a:latin typeface="+mn-lt"/>
              </a:rPr>
              <a:t>ОБЩИЕ СВЕДЕНИЯ:</a:t>
            </a:r>
          </a:p>
          <a:p>
            <a:pPr algn="l" rtl="0"/>
            <a:r>
              <a:rPr lang="ru-RU" b="0" i="0" u="none" baseline="0">
                <a:solidFill>
                  <a:srgbClr val="000000"/>
                </a:solidFill>
                <a:effectLst/>
                <a:latin typeface="+mn-lt"/>
              </a:rPr>
              <a:t>Teenergizer — это движение, созданное ВИЧ-положительными и ВИЧ-негативными подростками и молодежью для подростков и молодежи. Мы объединяем подростков и молодежь, чтобы создать мир, в котором они смогут реализовать свой потенциал, имея равные права и свободы. Пандемия COVID-19 и введение карантинов вдохновили нас на создание кампании #StaySafe для оказания психологической и информационной поддержки подростков и молодежи, которая придает силы молодым людям и вдохновляет их на лучшую жизнь. Эта пандемия показала, что подростки и молодежь серьезно нуждаются в психологической поддержке, в основном из-за вынужденной самоизоляции в связи с локдаунами.</a:t>
            </a:r>
            <a:r>
              <a:rPr lang="ru-RU" b="0" i="0">
                <a:solidFill>
                  <a:srgbClr val="000000"/>
                </a:solidFill>
                <a:effectLst/>
                <a:latin typeface="+mn-lt"/>
              </a:rPr>
              <a:t/>
            </a:r>
            <a:br>
              <a:rPr lang="ru-RU" b="0" i="0">
                <a:solidFill>
                  <a:srgbClr val="000000"/>
                </a:solidFill>
                <a:effectLst/>
                <a:latin typeface="+mn-lt"/>
              </a:rPr>
            </a:br>
            <a:endParaRPr lang="ru-RU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l" rtl="0"/>
            <a:r>
              <a:rPr lang="ru-RU" b="1" i="0" u="none" baseline="0">
                <a:solidFill>
                  <a:srgbClr val="000000"/>
                </a:solidFill>
                <a:effectLst/>
                <a:latin typeface="+mn-lt"/>
              </a:rPr>
              <a:t>ОПИСАНИЕ</a:t>
            </a:r>
          </a:p>
          <a:p>
            <a:pPr algn="l" rtl="0"/>
            <a:r>
              <a:rPr lang="ru-RU" b="0" i="0" u="none" baseline="0">
                <a:solidFill>
                  <a:srgbClr val="000000"/>
                </a:solidFill>
                <a:effectLst/>
                <a:latin typeface="+mn-lt"/>
              </a:rPr>
              <a:t>Кампания #StaySafe охватила пять стран Восточной Европы и Центральной Азии и включала три основных компонента:</a:t>
            </a:r>
          </a:p>
          <a:p>
            <a:pPr algn="l" rtl="0">
              <a:buFont typeface="+mj-lt"/>
              <a:buAutoNum type="arabicPeriod"/>
            </a:pPr>
            <a:r>
              <a:rPr lang="ru-RU" b="0" i="0" u="none" baseline="0">
                <a:solidFill>
                  <a:srgbClr val="000000"/>
                </a:solidFill>
                <a:effectLst/>
                <a:latin typeface="+mn-lt"/>
              </a:rPr>
              <a:t> Онлайн-тренинги для подростков и молодежи по вопросам психического здоровья во время самоизоляции, права на репродуктивное здоровье и равенства в вопросах пола, COVID-19 и почему важно оставаться дома. Всего было обучено 816 подростков и 220 поставщиков медицинских услуг.</a:t>
            </a:r>
          </a:p>
          <a:p>
            <a:pPr algn="l" rtl="0">
              <a:buFont typeface="+mj-lt"/>
              <a:buAutoNum type="arabicPeriod"/>
            </a:pPr>
            <a:r>
              <a:rPr lang="ru-RU" b="0" i="0" u="none" baseline="0">
                <a:solidFill>
                  <a:srgbClr val="000000"/>
                </a:solidFill>
                <a:effectLst/>
                <a:latin typeface="+mn-lt"/>
              </a:rPr>
              <a:t> Интерактивные мероприятия с известными людьми, посвященные психологической поддержке и адаптации к условиям карантина, мерам безопасности в связи с эпидемией COVID-19, сексуальному просвещению и ВИЧ/СПИДу посетили 2 364 844 молодых человека в странах Восточной Европы и Центральной Азии.</a:t>
            </a:r>
          </a:p>
          <a:p>
            <a:pPr algn="l" rtl="0">
              <a:buFont typeface="+mj-lt"/>
              <a:buAutoNum type="arabicPeriod"/>
            </a:pPr>
            <a:r>
              <a:rPr lang="ru-RU" b="0" i="0" u="none" baseline="0">
                <a:solidFill>
                  <a:srgbClr val="000000"/>
                </a:solidFill>
                <a:effectLst/>
                <a:latin typeface="+mn-lt"/>
              </a:rPr>
              <a:t> Информационные видеоролики, посвященные проблемам психического здоровья и изоляции, посмотрели 10 399 подростков и молодых людей из стран Восточной Европы и Центральной Азии. Психологи и консультанты-сверстники провели в общей сложности 225 онлайн-консультаций для молодых людей. Во время карантина был отмечен значительный рост числа обращений, связанных с эмоциональным состоянием и депрессивными настроениями.</a:t>
            </a:r>
          </a:p>
          <a:p>
            <a:pPr algn="l" rtl="0"/>
            <a:r>
              <a:rPr lang="ru-RU" b="0" i="0">
                <a:solidFill>
                  <a:srgbClr val="000000"/>
                </a:solidFill>
                <a:effectLst/>
                <a:latin typeface="+mn-lt"/>
              </a:rPr>
              <a:t/>
            </a:r>
            <a:br>
              <a:rPr lang="ru-RU" b="0" i="0">
                <a:solidFill>
                  <a:srgbClr val="000000"/>
                </a:solidFill>
                <a:effectLst/>
                <a:latin typeface="+mn-lt"/>
              </a:rPr>
            </a:br>
            <a:r>
              <a:rPr lang="ru-RU" b="1" i="0" u="none" baseline="0">
                <a:solidFill>
                  <a:srgbClr val="000000"/>
                </a:solidFill>
                <a:effectLst/>
                <a:latin typeface="+mn-lt"/>
              </a:rPr>
              <a:t>ЧТО МЫ ВЫЯСНИЛИ</a:t>
            </a:r>
          </a:p>
          <a:p>
            <a:pPr algn="l" rtl="0"/>
            <a:r>
              <a:rPr lang="ru-RU" b="0" i="0" u="none" baseline="0">
                <a:solidFill>
                  <a:srgbClr val="000000"/>
                </a:solidFill>
                <a:effectLst/>
                <a:latin typeface="+mn-lt"/>
              </a:rPr>
              <a:t>Наш опыт показал, что для того, чтобы справиться с изоляцией и социальным дистанцированием, подросткам и молодым людям часто нужна большая поддержка, чем взрослым. Им может быть очень трудно постоянно оставаться дома, особенно если у них напряженные отношения с родственниками. Поэтому крайне важно обеспечить им доступную профессиональную поддержку. С другой стороны, молодые люди также могут самостоятельно распространять достоверную информацию о COVID-19 среди своих родственников и поддерживать своих сверстников.</a:t>
            </a:r>
            <a:r>
              <a:rPr lang="ru-RU" b="0" i="0">
                <a:solidFill>
                  <a:srgbClr val="000000"/>
                </a:solidFill>
                <a:effectLst/>
                <a:latin typeface="+mn-lt"/>
              </a:rPr>
              <a:t/>
            </a:r>
            <a:br>
              <a:rPr lang="ru-RU" b="0" i="0">
                <a:solidFill>
                  <a:srgbClr val="000000"/>
                </a:solidFill>
                <a:effectLst/>
                <a:latin typeface="+mn-lt"/>
              </a:rPr>
            </a:br>
            <a:endParaRPr lang="ru-RU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l" rtl="0"/>
            <a:r>
              <a:rPr lang="ru-RU" b="1" i="0" u="none" baseline="0">
                <a:solidFill>
                  <a:srgbClr val="000000"/>
                </a:solidFill>
                <a:effectLst/>
                <a:latin typeface="+mn-lt"/>
              </a:rPr>
              <a:t>ВЫВОДЫ</a:t>
            </a:r>
          </a:p>
          <a:p>
            <a:pPr algn="l" rtl="0"/>
            <a:r>
              <a:rPr lang="ru-RU" b="0" i="0" u="none" baseline="0">
                <a:solidFill>
                  <a:srgbClr val="000000"/>
                </a:solidFill>
                <a:effectLst/>
                <a:latin typeface="+mn-lt"/>
              </a:rPr>
              <a:t>В сложившейся из-за COVID-19 ситуации поддержка и обеспечение мер по расширению возможностей и прав подростков и молодых людей приносят большую пользу. Поэтому необходимо проводить целевые мероприятия для удовлетворения их социальных и эмоциональных потребностей.</a:t>
            </a:r>
            <a:r>
              <a:rPr lang="ru-RU">
                <a:latin typeface="+mn-lt"/>
              </a:rPr>
              <a:t/>
            </a:r>
            <a:br>
              <a:rPr lang="ru-RU">
                <a:latin typeface="+mn-lt"/>
              </a:rPr>
            </a:br>
            <a:endParaRPr lang="ru-RU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6FC7D159-9DD4-41A1-915D-943A0A890F2B}" type="slidenum">
              <a:r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649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4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25" y="478524"/>
            <a:ext cx="1368152" cy="500352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9533259" y="6505599"/>
            <a:ext cx="25154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www.iasociety.org</a:t>
            </a:r>
            <a:endParaRPr lang="en-GB" sz="13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694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25" y="478524"/>
            <a:ext cx="1368152" cy="5003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9533259" y="6505599"/>
            <a:ext cx="25154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www.iasociety.org</a:t>
            </a:r>
            <a:endParaRPr lang="en-GB" sz="13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99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25" y="478524"/>
            <a:ext cx="1368152" cy="5003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9533259" y="6505599"/>
            <a:ext cx="25154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www.iasociety.org</a:t>
            </a:r>
            <a:endParaRPr lang="en-GB" sz="13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996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9140E9AE-AB8C-45D2-8169-8A8F93E93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512" y="1294944"/>
            <a:ext cx="8137526" cy="4762956"/>
          </a:xfrm>
        </p:spPr>
        <p:txBody>
          <a:bodyPr/>
          <a:lstStyle>
            <a:lvl1pPr>
              <a:lnSpc>
                <a:spcPct val="85000"/>
              </a:lnSpc>
              <a:defRPr sz="75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pic>
        <p:nvPicPr>
          <p:cNvPr id="34" name="Grafik 33">
            <a:extLst>
              <a:ext uri="{FF2B5EF4-FFF2-40B4-BE49-F238E27FC236}">
                <a16:creationId xmlns:a16="http://schemas.microsoft.com/office/drawing/2014/main" id="{0583FDD7-9A57-49D6-92B5-D5F33EBBFF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63" y="454977"/>
            <a:ext cx="1233487" cy="450502"/>
          </a:xfrm>
          <a:prstGeom prst="rect">
            <a:avLst/>
          </a:prstGeom>
        </p:spPr>
      </p:pic>
      <p:sp>
        <p:nvSpPr>
          <p:cNvPr id="35" name="Textplatzhalter 34">
            <a:extLst>
              <a:ext uri="{FF2B5EF4-FFF2-40B4-BE49-F238E27FC236}">
                <a16:creationId xmlns:a16="http://schemas.microsoft.com/office/drawing/2014/main" id="{03A5B761-8BC0-42AF-81B9-7B9A73AAED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19512" y="6248400"/>
            <a:ext cx="8137526" cy="396240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98BC6A7D-A966-48AF-8316-B852FFDEEF66}"/>
              </a:ext>
            </a:extLst>
          </p:cNvPr>
          <p:cNvSpPr txBox="1"/>
          <p:nvPr userDrawn="1"/>
        </p:nvSpPr>
        <p:spPr>
          <a:xfrm>
            <a:off x="3733801" y="444583"/>
            <a:ext cx="1471612" cy="18406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de-DE" sz="750" dirty="0">
                <a:solidFill>
                  <a:prstClr val="black"/>
                </a:solidFill>
              </a:rPr>
              <a:t>International AIDS Society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855D9016-FECC-4E5D-ADF2-7843F8F8B2A1}"/>
              </a:ext>
            </a:extLst>
          </p:cNvPr>
          <p:cNvSpPr txBox="1"/>
          <p:nvPr userDrawn="1"/>
        </p:nvSpPr>
        <p:spPr>
          <a:xfrm>
            <a:off x="5360194" y="444583"/>
            <a:ext cx="1275556" cy="18406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de-DE" sz="750" dirty="0">
                <a:solidFill>
                  <a:prstClr val="black"/>
                </a:solidFill>
              </a:rPr>
              <a:t>iasociety.org</a:t>
            </a:r>
          </a:p>
        </p:txBody>
      </p:sp>
    </p:spTree>
    <p:extLst>
      <p:ext uri="{BB962C8B-B14F-4D97-AF65-F5344CB8AC3E}">
        <p14:creationId xmlns:p14="http://schemas.microsoft.com/office/powerpoint/2010/main" val="2126494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rafik 33">
            <a:extLst>
              <a:ext uri="{FF2B5EF4-FFF2-40B4-BE49-F238E27FC236}">
                <a16:creationId xmlns:a16="http://schemas.microsoft.com/office/drawing/2014/main" id="{0583FDD7-9A57-49D6-92B5-D5F33EBBFF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63" y="454977"/>
            <a:ext cx="1233487" cy="450502"/>
          </a:xfrm>
          <a:prstGeom prst="rect">
            <a:avLst/>
          </a:prstGeom>
        </p:spPr>
      </p:pic>
      <p:sp>
        <p:nvSpPr>
          <p:cNvPr id="37" name="Textfeld 36">
            <a:extLst>
              <a:ext uri="{FF2B5EF4-FFF2-40B4-BE49-F238E27FC236}">
                <a16:creationId xmlns:a16="http://schemas.microsoft.com/office/drawing/2014/main" id="{98BC6A7D-A966-48AF-8316-B852FFDEEF66}"/>
              </a:ext>
            </a:extLst>
          </p:cNvPr>
          <p:cNvSpPr txBox="1"/>
          <p:nvPr userDrawn="1"/>
        </p:nvSpPr>
        <p:spPr>
          <a:xfrm>
            <a:off x="3733801" y="444583"/>
            <a:ext cx="1471612" cy="18406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de-DE" sz="750" dirty="0">
                <a:solidFill>
                  <a:prstClr val="black"/>
                </a:solidFill>
              </a:rPr>
              <a:t>International AIDS Society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855D9016-FECC-4E5D-ADF2-7843F8F8B2A1}"/>
              </a:ext>
            </a:extLst>
          </p:cNvPr>
          <p:cNvSpPr txBox="1"/>
          <p:nvPr userDrawn="1"/>
        </p:nvSpPr>
        <p:spPr>
          <a:xfrm>
            <a:off x="5360194" y="444583"/>
            <a:ext cx="1275556" cy="18406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de-DE" sz="750" dirty="0">
                <a:solidFill>
                  <a:prstClr val="black"/>
                </a:solidFill>
              </a:rPr>
              <a:t>iasociety.org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33EC23C-51C9-47E8-9EC0-51E75A990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401624"/>
            <a:ext cx="6192838" cy="115107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79E4F12-16AF-4CA2-9394-804A194915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912" y="2552700"/>
            <a:ext cx="6192837" cy="35052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42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Bildplatzhalter 7">
            <a:extLst>
              <a:ext uri="{FF2B5EF4-FFF2-40B4-BE49-F238E27FC236}">
                <a16:creationId xmlns:a16="http://schemas.microsoft.com/office/drawing/2014/main" id="{0222BDBD-0C76-472C-A496-F0F76AC3E68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 bwMode="gray">
          <a:xfrm>
            <a:off x="6996113" y="0"/>
            <a:ext cx="5195887" cy="685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1270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9F3A56-2912-4F6C-B763-FA01B5A3DBD6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78F880-622A-4AD4-AD12-DB8ACC4A855D}"/>
              </a:ext>
            </a:extLst>
          </p:cNvPr>
          <p:cNvSpPr>
            <a:spLocks noGrp="1"/>
          </p:cNvSpPr>
          <p:nvPr>
            <p:ph idx="1"/>
          </p:nvPr>
        </p:nvSpPr>
        <p:spPr bwMode="gray"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2E4203-C6EB-4A6B-B123-7F7ECE103EA1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Name of the Speaker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ACFDB4-E040-4C21-85D2-79A74809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Topic Lore Ipsum</a:t>
            </a:r>
          </a:p>
        </p:txBody>
      </p:sp>
    </p:spTree>
    <p:extLst>
      <p:ext uri="{BB962C8B-B14F-4D97-AF65-F5344CB8AC3E}">
        <p14:creationId xmlns:p14="http://schemas.microsoft.com/office/powerpoint/2010/main" val="60272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9F3A56-2912-4F6C-B763-FA01B5A3DBD6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78F880-622A-4AD4-AD12-DB8ACC4A855D}"/>
              </a:ext>
            </a:extLst>
          </p:cNvPr>
          <p:cNvSpPr>
            <a:spLocks noGrp="1"/>
          </p:cNvSpPr>
          <p:nvPr>
            <p:ph idx="1"/>
          </p:nvPr>
        </p:nvSpPr>
        <p:spPr bwMode="gray"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2E4203-C6EB-4A6B-B123-7F7ECE103EA1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Name of the Speaker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ACFDB4-E040-4C21-85D2-79A74809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Topic Lore Ipsum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F5E3B62B-CF09-471B-9761-31105E803B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 bwMode="gray">
          <a:xfrm>
            <a:off x="6996113" y="0"/>
            <a:ext cx="5195887" cy="685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15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67EA35-F68A-454D-A1CC-5E137F915BE5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EC0582F-CD7C-43A1-A31F-61C84AF5187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Name of the Speaker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65BDC8B-AC16-40EC-9659-81A213A0A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Topic Lore Ipsum</a:t>
            </a:r>
          </a:p>
        </p:txBody>
      </p:sp>
    </p:spTree>
    <p:extLst>
      <p:ext uri="{BB962C8B-B14F-4D97-AF65-F5344CB8AC3E}">
        <p14:creationId xmlns:p14="http://schemas.microsoft.com/office/powerpoint/2010/main" val="3220077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EC0582F-CD7C-43A1-A31F-61C84AF5187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Name of the Speaker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65BDC8B-AC16-40EC-9659-81A213A0A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Topic Lore Ipsum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A3000E4-2BD5-435D-AE69-C20EC0E3F2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gray">
          <a:xfrm>
            <a:off x="3725862" y="1346515"/>
            <a:ext cx="8131175" cy="4711385"/>
          </a:xfrm>
        </p:spPr>
        <p:txBody>
          <a:bodyPr/>
          <a:lstStyle>
            <a:lvl1pPr marL="266700" indent="-266700">
              <a:lnSpc>
                <a:spcPct val="90000"/>
              </a:lnSpc>
              <a:buFont typeface="Ping LCG Light" pitchFamily="50" charset="0"/>
              <a:buChar char="»"/>
              <a:defRPr sz="4200">
                <a:solidFill>
                  <a:schemeClr val="accent1"/>
                </a:solidFill>
              </a:defRPr>
            </a:lvl1pPr>
            <a:lvl2pPr marL="182563" indent="0" algn="r">
              <a:lnSpc>
                <a:spcPct val="90000"/>
              </a:lnSpc>
              <a:buNone/>
              <a:defRPr sz="2000">
                <a:solidFill>
                  <a:schemeClr val="accent1"/>
                </a:solidFill>
              </a:defRPr>
            </a:lvl2pPr>
            <a:lvl3pPr>
              <a:lnSpc>
                <a:spcPct val="90000"/>
              </a:lnSpc>
              <a:defRPr sz="4200"/>
            </a:lvl3pPr>
            <a:lvl4pPr>
              <a:lnSpc>
                <a:spcPct val="90000"/>
              </a:lnSpc>
              <a:defRPr sz="4200"/>
            </a:lvl4pPr>
            <a:lvl5pPr>
              <a:lnSpc>
                <a:spcPct val="90000"/>
              </a:lnSpc>
              <a:defRPr sz="4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557012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2CC7437-6059-43F9-AED7-852A052197E8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Name of the Speaker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DC35EB0-B8D6-413D-890C-D0905B12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Topic Lore Ipsum</a:t>
            </a:r>
          </a:p>
        </p:txBody>
      </p:sp>
    </p:spTree>
    <p:extLst>
      <p:ext uri="{BB962C8B-B14F-4D97-AF65-F5344CB8AC3E}">
        <p14:creationId xmlns:p14="http://schemas.microsoft.com/office/powerpoint/2010/main" val="2316810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4" name="Picture 3">
            <a:hlinkClick r:id="rId2" action="ppaction://hlinksldjump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25" y="478524"/>
            <a:ext cx="1368152" cy="5003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9533259" y="6505599"/>
            <a:ext cx="25154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www.iasociety.org</a:t>
            </a:r>
            <a:endParaRPr lang="en-GB" sz="13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38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25" y="478524"/>
            <a:ext cx="1368152" cy="5003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9533259" y="6505599"/>
            <a:ext cx="25154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www.iasociety.org</a:t>
            </a:r>
            <a:endParaRPr lang="en-GB" sz="13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95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25" y="478524"/>
            <a:ext cx="1368152" cy="500352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9533259" y="6505599"/>
            <a:ext cx="25154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www.iasociety.org</a:t>
            </a:r>
            <a:endParaRPr lang="en-GB" sz="13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523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25" y="478524"/>
            <a:ext cx="1368152" cy="50035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9533259" y="6505599"/>
            <a:ext cx="25154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www.iasociety.org</a:t>
            </a:r>
            <a:endParaRPr lang="en-GB" sz="13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53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25" y="478524"/>
            <a:ext cx="1368152" cy="500352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9533259" y="6505599"/>
            <a:ext cx="25154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www.iasociety.org</a:t>
            </a:r>
            <a:endParaRPr lang="en-GB" sz="13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3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538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25" y="478524"/>
            <a:ext cx="1368152" cy="500352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9533259" y="6505599"/>
            <a:ext cx="25154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www.iasociety.org</a:t>
            </a:r>
            <a:endParaRPr lang="en-GB" sz="13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83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25" y="478524"/>
            <a:ext cx="1368152" cy="500352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9533259" y="6505599"/>
            <a:ext cx="25154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www.iasociety.org</a:t>
            </a:r>
            <a:endParaRPr lang="en-GB" sz="13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87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9509" y="188640"/>
            <a:ext cx="990289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76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097AD9D-CB55-4687-8CA2-BD97C7BC954E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42913" y="1401624"/>
            <a:ext cx="6192838" cy="12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34E4A2-260E-40E9-AC47-DF4CBDE6A31B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42913" y="2766059"/>
            <a:ext cx="6192837" cy="3291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4889AC-79BD-4225-8067-CB3E052B3BBB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42913" y="6276101"/>
            <a:ext cx="3130867" cy="24431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>
                <a:solidFill>
                  <a:prstClr val="black"/>
                </a:solidFill>
              </a:rPr>
              <a:t>Name </a:t>
            </a:r>
            <a:r>
              <a:rPr lang="de-DE" dirty="0" err="1">
                <a:solidFill>
                  <a:prstClr val="black"/>
                </a:solidFill>
              </a:rPr>
              <a:t>of</a:t>
            </a: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err="1">
                <a:solidFill>
                  <a:prstClr val="black"/>
                </a:solidFill>
              </a:rPr>
              <a:t>the</a:t>
            </a:r>
            <a:r>
              <a:rPr lang="de-DE" dirty="0">
                <a:solidFill>
                  <a:prstClr val="black"/>
                </a:solidFill>
              </a:rPr>
              <a:t> Speaker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4A541A-BF46-4134-A473-7ECADFE557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725863" y="6276101"/>
            <a:ext cx="2909887" cy="244317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>
                <a:solidFill>
                  <a:prstClr val="black"/>
                </a:solidFill>
              </a:rPr>
              <a:t>Topic Lore Ipsum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833CDCE-25B5-4F69-9C0F-55D421676E24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63" y="459740"/>
            <a:ext cx="728662" cy="26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04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0663" indent="-220663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○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○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55638" indent="-21272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○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98525" indent="-23495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○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7125" indent="-23495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○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407">
          <p15:clr>
            <a:srgbClr val="F26B43"/>
          </p15:clr>
        </p15:guide>
        <p15:guide id="2" pos="279">
          <p15:clr>
            <a:srgbClr val="F26B43"/>
          </p15:clr>
        </p15:guide>
        <p15:guide id="3" pos="7469">
          <p15:clr>
            <a:srgbClr val="F26B43"/>
          </p15:clr>
        </p15:guide>
        <p15:guide id="4" pos="4180">
          <p15:clr>
            <a:srgbClr val="F26B43"/>
          </p15:clr>
        </p15:guide>
        <p15:guide id="5" orient="horz" pos="381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371/journal.pone.0140940" TargetMode="External"/><Relationship Id="rId2" Type="http://schemas.openxmlformats.org/officeDocument/2006/relationships/hyperlink" Target="https://doi.org/10.1177/070674371771142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097/QAD.0000000000002227" TargetMode="External"/><Relationship Id="rId4" Type="http://schemas.openxmlformats.org/officeDocument/2006/relationships/hyperlink" Target="https://doi.org/10.2105/AJPH.2018.30473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rogramme.aids2020.org/Abstract/Abstract/851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rogramme.aids2020.org/Abstract/Abstract/99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gramme.aids2020.org/Abstract/Abstract/1144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49F560-D0D1-4B76-8B86-EA3E033B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AIDS 2020 </a:t>
            </a:r>
            <a:br>
              <a:rPr lang="en-US" dirty="0" smtClean="0">
                <a:solidFill>
                  <a:schemeClr val="tx1"/>
                </a:solidFill>
                <a:latin typeface="+mn-lt"/>
              </a:rPr>
            </a:br>
            <a:r>
              <a:rPr lang="en-US" dirty="0" smtClean="0">
                <a:solidFill>
                  <a:schemeClr val="tx1"/>
                </a:solidFill>
                <a:latin typeface="+mn-lt"/>
              </a:rPr>
              <a:t>Toolkits</a:t>
            </a:r>
            <a:r>
              <a:rPr lang="en-US" dirty="0"/>
              <a:t/>
            </a:r>
            <a:br>
              <a:rPr lang="en-US" dirty="0"/>
            </a:br>
            <a:r>
              <a:rPr lang="az-Cyrl-AZ" dirty="0"/>
              <a:t>Психическое здоровье</a:t>
            </a:r>
            <a:endParaRPr lang="de-DE" dirty="0"/>
          </a:p>
        </p:txBody>
      </p:sp>
      <p:sp>
        <p:nvSpPr>
          <p:cNvPr id="5" name="Textplatzhalter 2">
            <a:extLst>
              <a:ext uri="{FF2B5EF4-FFF2-40B4-BE49-F238E27FC236}">
                <a16:creationId xmlns:a16="http://schemas.microsoft.com/office/drawing/2014/main" id="{B1D70F63-F5E4-490E-9A28-8139D161CA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61316" y="6188015"/>
            <a:ext cx="8137526" cy="396240"/>
          </a:xfrm>
        </p:spPr>
        <p:txBody>
          <a:bodyPr/>
          <a:lstStyle/>
          <a:p>
            <a:pPr algn="ctr"/>
            <a:r>
              <a:rPr lang="az-Cyrl-AZ" sz="1200" dirty="0"/>
              <a:t>РОЗРАБОТАНО </a:t>
            </a:r>
            <a:r>
              <a:rPr lang="de-DE" sz="1200" dirty="0"/>
              <a:t>IAS – INTERNATIONAL AIDS SOCIETY </a:t>
            </a:r>
          </a:p>
          <a:p>
            <a:pPr algn="ctr"/>
            <a:r>
              <a:rPr lang="az-Cyrl-AZ" sz="1200" dirty="0"/>
              <a:t>Июль </a:t>
            </a:r>
            <a:r>
              <a:rPr lang="az-Cyrl-AZ" sz="1200" dirty="0" smtClean="0"/>
              <a:t>2021 </a:t>
            </a:r>
            <a:r>
              <a:rPr lang="az-Cyrl-AZ" sz="1200" dirty="0"/>
              <a:t>г.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665557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0" y="0"/>
            <a:ext cx="9144000" cy="1484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rtl="0"/>
            <a:r>
              <a:rPr lang="ru-RU" sz="3500" b="1" i="0" u="none" baseline="0" dirty="0">
                <a:solidFill>
                  <a:srgbClr val="E0001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Содержание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5100" y="2340499"/>
            <a:ext cx="11861800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rtl="0"/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Введение</a:t>
            </a:r>
            <a:r>
              <a:rPr lang="ru-RU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………………………………………………………………………………………………………………………</a:t>
            </a:r>
            <a:r>
              <a:rPr lang="en-CH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………………</a:t>
            </a:r>
            <a:r>
              <a:rPr lang="en-US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.</a:t>
            </a:r>
            <a:r>
              <a:rPr lang="ru-RU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3 </a:t>
            </a:r>
            <a:endParaRPr lang="ru-RU" b="0" i="0" u="none" baseline="0" dirty="0"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rtl="0"/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Оценка состояния и последующее врачебное наблюдение госпитализированных людей, живущих с </a:t>
            </a:r>
            <a:r>
              <a:rPr lang="ru-RU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ВИЧ</a:t>
            </a:r>
            <a:r>
              <a:rPr lang="ru-RU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…</a:t>
            </a:r>
            <a:r>
              <a:rPr lang="en-CH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…………………………………………………………………………………………………………………………</a:t>
            </a:r>
            <a:r>
              <a:rPr lang="en-US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.</a:t>
            </a:r>
            <a:r>
              <a:rPr lang="ru-RU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5</a:t>
            </a:r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rtl="0"/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Стабильность места жительства и вирусная </a:t>
            </a:r>
            <a:r>
              <a:rPr lang="ru-RU" b="0" i="0" u="none" baseline="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супрессия</a:t>
            </a:r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людей, живущих с ВИЧ и расстройствами психического здоровья, а также расстройствами, вызванными употреблением </a:t>
            </a:r>
            <a:r>
              <a:rPr lang="ru-RU" b="0" i="0" u="none" baseline="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психоактивных</a:t>
            </a:r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веществ</a:t>
            </a:r>
            <a:r>
              <a:rPr lang="ru-RU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…</a:t>
            </a:r>
            <a:r>
              <a:rPr lang="en-US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r>
              <a:rPr lang="ru-RU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..</a:t>
            </a:r>
            <a:r>
              <a:rPr lang="en-US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.................................................................................................................</a:t>
            </a:r>
            <a:r>
              <a:rPr lang="ru-RU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6</a:t>
            </a:r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rtl="0"/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Кампания #</a:t>
            </a:r>
            <a:r>
              <a:rPr lang="ru-RU" b="0" i="0" u="none" baseline="0" dirty="0" err="1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StaySafe</a:t>
            </a:r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(#</a:t>
            </a:r>
            <a:r>
              <a:rPr lang="ru-RU" b="0" i="0" u="none" baseline="0" dirty="0" err="1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БерегитеСебя</a:t>
            </a:r>
            <a:r>
              <a:rPr lang="ru-RU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)………………</a:t>
            </a:r>
            <a:r>
              <a:rPr lang="en-US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…………………………………………………………………</a:t>
            </a:r>
            <a:r>
              <a:rPr lang="ru-RU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….</a:t>
            </a:r>
            <a:r>
              <a:rPr lang="en-US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.</a:t>
            </a:r>
            <a:r>
              <a:rPr lang="ru-RU" b="0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7</a:t>
            </a:r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rtl="0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3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5C269-8445-49FB-8313-68422764F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09" y="188640"/>
            <a:ext cx="8884217" cy="1143000"/>
          </a:xfrm>
        </p:spPr>
        <p:txBody>
          <a:bodyPr>
            <a:normAutofit/>
          </a:bodyPr>
          <a:lstStyle/>
          <a:p>
            <a:pPr rtl="0"/>
            <a:r>
              <a:rPr lang="ru-RU" sz="3600" b="1" i="0" u="none" baseline="0" dirty="0">
                <a:solidFill>
                  <a:srgbClr val="E0001B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Введение</a:t>
            </a:r>
            <a:endParaRPr lang="ru-RU" sz="3600" b="1" dirty="0">
              <a:solidFill>
                <a:srgbClr val="E0001B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464DD-98D6-4C26-915F-E7BB85CDC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7301"/>
            <a:ext cx="10972800" cy="5135563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pPr algn="l" rtl="0"/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Интеграция услуг в области психического здоровья для людей, живущих с ВИЧ, является ключевой в обеспечении высококачественной помощи. </a:t>
            </a:r>
          </a:p>
          <a:p>
            <a:pPr algn="l" rtl="0"/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ВОЗ определяет психическое здоровье как «состояние благополучия, в котором человек реализует свои способности, может противостоять обычным жизненным стрессам, продуктивно работать и вносить вклад в общество». Психическое здоровье включает в себя, помимо прочего, «субъективное благополучие, уверенность в себе, самостоятельность, компетентность, самореализацию интеллектуального и эмоционального потенциала, а также способность поддерживать межпоколенное взаимодействие.</a:t>
            </a:r>
          </a:p>
          <a:p>
            <a:pPr algn="l" rtl="0"/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Качественные и доступные услуги в области психического здоровья должны предоставляться с соблюдением прав человека, исключая дискриминацию и стигматизацию. </a:t>
            </a:r>
          </a:p>
          <a:p>
            <a:pPr algn="l" rtl="0"/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Люди, живущие с тяжелыми психическими расстройствами, часто являются более уязвимыми к ВИЧ и имеют ограниченный доступ к образованию, методам профилактики, тестированию и лечению. </a:t>
            </a:r>
          </a:p>
          <a:p>
            <a:pPr algn="l" rtl="0"/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Среди бездомных людей, являвшихся участниками нескольких исследований, отмечался высокий показатель психических заболеваний. Обеспечение в схемах лечения скрининга психического здоровья и должного ухода за ним наряду с тестированием на ВИЧ поможет достичь лучших результатов профилактики и лечения ВИЧ, а также повысить доступность услуг в области психического здоровья [1–4].</a:t>
            </a:r>
          </a:p>
          <a:p>
            <a:endParaRPr lang="ru-RU" sz="1200" dirty="0"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  <a:p>
            <a:pPr marL="0" indent="0" algn="l" rtl="0">
              <a:buNone/>
            </a:pPr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[1] Patten S. B. (2017). Homelessness and Mental Health. </a:t>
            </a:r>
            <a:r>
              <a:rPr lang="ru-RU" sz="1200" b="0" i="1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Canadian journal of psychiatry. </a:t>
            </a:r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Revue canadienne de psychiatrie, 62(7), 440–441. </a:t>
            </a:r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  <a:hlinkClick r:id="rId2"/>
              </a:rPr>
              <a:t>https://doi.org/10.1177/0706743717711423</a:t>
            </a:r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 </a:t>
            </a:r>
            <a:endParaRPr lang="ru-RU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l" rtl="0">
              <a:buNone/>
            </a:pPr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[2] Yim, L. C., Leung, H. C., Chan, W. C., Lam, M. H., &amp; Lim, V. W. (2015). Prevalence of Mental Illness among Homeless People in Hong Kong. PloS one, 10(10), e0140940. </a:t>
            </a:r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  <a:hlinkClick r:id="rId3"/>
              </a:rPr>
              <a:t>https://doi.org/10.1371/journal.pone.0140940</a:t>
            </a:r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 </a:t>
            </a:r>
            <a:endParaRPr lang="ru-RU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l" rtl="0">
              <a:buNone/>
            </a:pPr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[3] Giordano, T. P., Gallagher, K., Davich, J., Rathore, M., Borne, D., Davies, E., Altice, F. L., &amp; Cabral, H. (2018). The Impact of Housing and HIV Treatment on Health-Related Quality of Life Among People With HIV Experiencing Homelessness or Unstable Housing. American journal of public health, 108(S7), S531–S538. </a:t>
            </a:r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  <a:hlinkClick r:id="rId4"/>
              </a:rPr>
              <a:t>https://doi.org/10.2105/AJPH.2018.304731</a:t>
            </a:r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 </a:t>
            </a:r>
            <a:endParaRPr lang="ru-RU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l" rtl="0">
              <a:buNone/>
            </a:pPr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[4] Remien, R. H., Stirratt, M. J., Nguyen, N., Robbins, R. N., Pala, A. N., &amp; Mellins, C. A. (2019). Mental health and HIV/AIDS: the need for an integrated response. AIDS (London, England), 33(9), 1411–1420. </a:t>
            </a:r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  <a:hlinkClick r:id="rId5"/>
              </a:rPr>
              <a:t>https://doi.org/10.1097/QAD.0000000000002227</a:t>
            </a:r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   </a:t>
            </a:r>
            <a:endParaRPr lang="ru-RU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14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0" y="0"/>
            <a:ext cx="9144000" cy="1484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rtl="0"/>
            <a:r>
              <a:rPr lang="ru-RU" sz="3500" b="1" i="0" u="none" baseline="0" dirty="0">
                <a:solidFill>
                  <a:srgbClr val="E0001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Обзор</a:t>
            </a:r>
          </a:p>
        </p:txBody>
      </p:sp>
      <p:sp>
        <p:nvSpPr>
          <p:cNvPr id="11" name="Rectangle: Rounded Corners 9">
            <a:hlinkClick r:id="rId3" action="ppaction://hlinksldjump"/>
            <a:extLst>
              <a:ext uri="{FF2B5EF4-FFF2-40B4-BE49-F238E27FC236}">
                <a16:creationId xmlns:a16="http://schemas.microsoft.com/office/drawing/2014/main" id="{20335ED3-D6FE-4C97-8649-C39A4577539B}"/>
              </a:ext>
            </a:extLst>
          </p:cNvPr>
          <p:cNvSpPr/>
          <p:nvPr/>
        </p:nvSpPr>
        <p:spPr>
          <a:xfrm>
            <a:off x="322891" y="2636912"/>
            <a:ext cx="3600000" cy="936104"/>
          </a:xfrm>
          <a:prstGeom prst="roundRect">
            <a:avLst/>
          </a:prstGeom>
          <a:solidFill>
            <a:srgbClr val="1A99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24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Психическое здоровье</a:t>
            </a:r>
          </a:p>
        </p:txBody>
      </p:sp>
      <p:sp>
        <p:nvSpPr>
          <p:cNvPr id="12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CA3393D6-CDA2-4E5F-849A-9ACD211ABC0B}"/>
              </a:ext>
            </a:extLst>
          </p:cNvPr>
          <p:cNvSpPr/>
          <p:nvPr/>
        </p:nvSpPr>
        <p:spPr>
          <a:xfrm>
            <a:off x="4163922" y="2633801"/>
            <a:ext cx="2859876" cy="9361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rtl="0"/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Госпитализированные люди, живущие с ВИЧ</a:t>
            </a:r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Arial"/>
            </a:endParaRPr>
          </a:p>
        </p:txBody>
      </p:sp>
      <p:sp>
        <p:nvSpPr>
          <p:cNvPr id="13" name="Rectangle: Rounded Corners 11">
            <a:hlinkClick r:id="rId4" action="ppaction://hlinksldjump"/>
            <a:extLst>
              <a:ext uri="{FF2B5EF4-FFF2-40B4-BE49-F238E27FC236}">
                <a16:creationId xmlns:a16="http://schemas.microsoft.com/office/drawing/2014/main" id="{634A8C8E-BB20-40CE-BB49-1F31C2FD6827}"/>
              </a:ext>
            </a:extLst>
          </p:cNvPr>
          <p:cNvSpPr/>
          <p:nvPr/>
        </p:nvSpPr>
        <p:spPr>
          <a:xfrm>
            <a:off x="7146468" y="2633801"/>
            <a:ext cx="1895581" cy="9361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Стабильность места жительства</a:t>
            </a:r>
          </a:p>
        </p:txBody>
      </p:sp>
      <p:sp>
        <p:nvSpPr>
          <p:cNvPr id="15" name="Rectangle: Rounded Corners 19">
            <a:hlinkClick r:id="rId5" action="ppaction://hlinksldjump"/>
            <a:extLst>
              <a:ext uri="{FF2B5EF4-FFF2-40B4-BE49-F238E27FC236}">
                <a16:creationId xmlns:a16="http://schemas.microsoft.com/office/drawing/2014/main" id="{D956DBD5-59AF-4CF2-ACAC-ABFB37AB1D38}"/>
              </a:ext>
            </a:extLst>
          </p:cNvPr>
          <p:cNvSpPr/>
          <p:nvPr/>
        </p:nvSpPr>
        <p:spPr>
          <a:xfrm>
            <a:off x="9164719" y="2633801"/>
            <a:ext cx="2242247" cy="9361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Кампания #</a:t>
            </a:r>
            <a:r>
              <a:rPr lang="ru-RU" b="0" i="0" u="none" baseline="0" dirty="0" err="1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StaySafe</a:t>
            </a:r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(#</a:t>
            </a:r>
            <a:r>
              <a:rPr lang="ru-RU" b="0" i="0" u="none" baseline="0" dirty="0" err="1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БерегитеСебя</a:t>
            </a:r>
            <a:r>
              <a:rPr lang="ru-RU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4852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F918D-3624-4331-8403-4CDBCCF6F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4109" y="181541"/>
            <a:ext cx="9902891" cy="1143000"/>
          </a:xfrm>
        </p:spPr>
        <p:txBody>
          <a:bodyPr>
            <a:normAutofit fontScale="90000"/>
          </a:bodyPr>
          <a:lstStyle/>
          <a:p>
            <a:pPr algn="l" rtl="0"/>
            <a:r>
              <a:rPr lang="ru-RU" sz="2800" b="1" i="0" u="none" baseline="0" dirty="0">
                <a:solidFill>
                  <a:srgbClr val="E0001B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Психическое здоровье</a:t>
            </a:r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3100" b="1" i="0" u="none" baseline="0" dirty="0" smtClean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Оценка </a:t>
            </a:r>
            <a:r>
              <a:rPr lang="ru-RU" sz="3100" b="1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состояния и последующее врачебное наблюдение людей, живущих с ВИЧ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482D97-2AC2-4CCE-A209-75A4EDF7ABEA}"/>
              </a:ext>
            </a:extLst>
          </p:cNvPr>
          <p:cNvSpPr txBox="1"/>
          <p:nvPr/>
        </p:nvSpPr>
        <p:spPr>
          <a:xfrm>
            <a:off x="7362836" y="1365030"/>
            <a:ext cx="3888432" cy="32932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 rtl="0"/>
            <a:r>
              <a:rPr lang="ru-RU" sz="16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У людей, живущих с ВИЧ</a:t>
            </a:r>
            <a:r>
              <a:rPr lang="ru-RU" sz="1600" b="0" i="0" u="none" baseline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 и находящихся на стационарном лечении,  </a:t>
            </a:r>
            <a:r>
              <a:rPr lang="ru-RU" sz="1600" b="0" i="0" u="none" baseline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очень часто наблюдаются проблемы с психическим здоровьем.</a:t>
            </a:r>
          </a:p>
          <a:p>
            <a:pPr algn="l" rtl="0"/>
            <a:r>
              <a:rPr lang="ru-RU" sz="1600" b="0" i="0" u="none" baseline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Крайне важным является применение методов воздействия в сфере психического здоровья для пациентов, у которых недавно был диагностирован ВИЧ, чтобы обеспечить тщательное соблюдение режима лечения на АРТ.</a:t>
            </a:r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9F6331-C898-4165-89A4-76503F3BF2E8}"/>
              </a:ext>
            </a:extLst>
          </p:cNvPr>
          <p:cNvSpPr txBox="1"/>
          <p:nvPr/>
        </p:nvSpPr>
        <p:spPr>
          <a:xfrm>
            <a:off x="8903855" y="6098938"/>
            <a:ext cx="302479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3"/>
              </a:rPr>
              <a:t>Нэнси Кабальеро-Суарес, PED0860</a:t>
            </a:r>
            <a:endParaRPr lang="ru-RU" sz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376" y="1437009"/>
            <a:ext cx="6686550" cy="4695825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4388" y="4279663"/>
            <a:ext cx="401955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28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9BD8C-2F08-4EBE-B699-664F4C0D3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512" y="464202"/>
            <a:ext cx="10369152" cy="1143000"/>
          </a:xfrm>
        </p:spPr>
        <p:txBody>
          <a:bodyPr>
            <a:noAutofit/>
          </a:bodyPr>
          <a:lstStyle/>
          <a:p>
            <a:pPr algn="l" rtl="0"/>
            <a:r>
              <a:rPr lang="ru-RU" sz="2000" b="1" i="0" u="none" baseline="0" dirty="0">
                <a:solidFill>
                  <a:srgbClr val="E3000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Психическое здоровье</a:t>
            </a:r>
            <a:r>
              <a:rPr lang="ru-RU" sz="3200" b="1" dirty="0">
                <a:solidFill>
                  <a:srgbClr val="E3000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sz="3200" b="1" dirty="0">
                <a:solidFill>
                  <a:srgbClr val="E3000F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400" b="1" i="0" u="none" baseline="0" dirty="0" smtClean="0">
                <a:latin typeface="Verdana" panose="020B0604030504040204" pitchFamily="34" charset="0"/>
                <a:ea typeface="Verdana" panose="020B0604030504040204" pitchFamily="34" charset="0"/>
              </a:rPr>
              <a:t>Стабильность </a:t>
            </a:r>
            <a:r>
              <a:rPr lang="ru-RU" sz="2400" b="1" i="0" u="none" baseline="0" dirty="0">
                <a:latin typeface="Verdana" panose="020B0604030504040204" pitchFamily="34" charset="0"/>
                <a:ea typeface="Verdana" panose="020B0604030504040204" pitchFamily="34" charset="0"/>
              </a:rPr>
              <a:t>места жительства и вирусная </a:t>
            </a:r>
            <a:r>
              <a:rPr lang="ru-RU" sz="2400" b="1" i="0" u="none" baseline="0" dirty="0" err="1">
                <a:latin typeface="Verdana" panose="020B0604030504040204" pitchFamily="34" charset="0"/>
                <a:ea typeface="Verdana" panose="020B0604030504040204" pitchFamily="34" charset="0"/>
              </a:rPr>
              <a:t>супрессия</a:t>
            </a:r>
            <a:r>
              <a:rPr lang="ru-RU" sz="2400" b="1" i="0" u="none" baseline="0" dirty="0">
                <a:latin typeface="Verdana" panose="020B0604030504040204" pitchFamily="34" charset="0"/>
                <a:ea typeface="Verdana" panose="020B0604030504040204" pitchFamily="34" charset="0"/>
              </a:rPr>
              <a:t> людей, живущих с ВИЧ и расстройствами психического здоровья, а также расстройствами, вызванными употреблением </a:t>
            </a:r>
            <a:r>
              <a:rPr lang="ru-RU" sz="2400" b="1" i="0" u="none" baseline="0" dirty="0" err="1">
                <a:latin typeface="Verdana" panose="020B0604030504040204" pitchFamily="34" charset="0"/>
                <a:ea typeface="Verdana" panose="020B0604030504040204" pitchFamily="34" charset="0"/>
              </a:rPr>
              <a:t>психоактивных</a:t>
            </a:r>
            <a:r>
              <a:rPr lang="ru-RU" sz="2400" b="1" i="0" u="none" baseline="0" dirty="0">
                <a:latin typeface="Verdana" panose="020B0604030504040204" pitchFamily="34" charset="0"/>
                <a:ea typeface="Verdana" panose="020B0604030504040204" pitchFamily="34" charset="0"/>
              </a:rPr>
              <a:t> веществ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ACA6D9-9ACB-40FE-8E4E-D32973DDFC57}"/>
              </a:ext>
            </a:extLst>
          </p:cNvPr>
          <p:cNvSpPr txBox="1"/>
          <p:nvPr/>
        </p:nvSpPr>
        <p:spPr>
          <a:xfrm>
            <a:off x="9291782" y="6030940"/>
            <a:ext cx="25648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3"/>
              </a:rPr>
              <a:t>Серена Раджабиун, PED0899</a:t>
            </a:r>
            <a:endParaRPr lang="ru-RU" sz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5326" y="1907379"/>
            <a:ext cx="6086756" cy="440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74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A3E34-9008-443A-A9CC-A9932FDAC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ru-RU" sz="2800" b="1" i="0" u="none" baseline="0" dirty="0">
                <a:solidFill>
                  <a:srgbClr val="E0001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Психическое здоровье</a:t>
            </a:r>
            <a:r>
              <a:rPr lang="ru-RU" b="1" dirty="0">
                <a:solidFill>
                  <a:srgbClr val="E0001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b="1" dirty="0">
                <a:solidFill>
                  <a:srgbClr val="E0001B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000" dirty="0">
                <a:solidFill>
                  <a:srgbClr val="E0001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sz="2000" dirty="0">
                <a:solidFill>
                  <a:srgbClr val="E0001B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3600" b="1" i="0" u="none" baseline="0" dirty="0">
                <a:latin typeface="Verdana" panose="020B0604030504040204" pitchFamily="34" charset="0"/>
                <a:ea typeface="Verdana" panose="020B0604030504040204" pitchFamily="34" charset="0"/>
              </a:rPr>
              <a:t>Кампания #StaySafe (#БерегитеСебя)</a:t>
            </a:r>
            <a:endParaRPr lang="ru-RU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4782687-42DD-4F98-BEFB-D88E7856FD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4203" t="27678" r="8832" b="24592"/>
          <a:stretch/>
        </p:blipFill>
        <p:spPr>
          <a:xfrm>
            <a:off x="625792" y="1772816"/>
            <a:ext cx="10940416" cy="38164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10272F2-2D47-4A78-902B-7478900A23DA}"/>
              </a:ext>
            </a:extLst>
          </p:cNvPr>
          <p:cNvSpPr txBox="1"/>
          <p:nvPr/>
        </p:nvSpPr>
        <p:spPr>
          <a:xfrm>
            <a:off x="10560496" y="5996855"/>
            <a:ext cx="14539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ru-RU" sz="1200" b="0" i="0" u="none" baseline="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4"/>
              </a:rPr>
              <a:t>Яна Панфилова</a:t>
            </a:r>
            <a:endParaRPr lang="ru-RU" sz="1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93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rnational AIDS Society">
  <a:themeElements>
    <a:clrScheme name="Benutzerdefiniert 114">
      <a:dk1>
        <a:sysClr val="windowText" lastClr="000000"/>
      </a:dk1>
      <a:lt1>
        <a:sysClr val="window" lastClr="FFFFFF"/>
      </a:lt1>
      <a:dk2>
        <a:srgbClr val="7F7F7F"/>
      </a:dk2>
      <a:lt2>
        <a:srgbClr val="D8D8D8"/>
      </a:lt2>
      <a:accent1>
        <a:srgbClr val="E0001B"/>
      </a:accent1>
      <a:accent2>
        <a:srgbClr val="C8F04B"/>
      </a:accent2>
      <a:accent3>
        <a:srgbClr val="472482"/>
      </a:accent3>
      <a:accent4>
        <a:srgbClr val="8CCDCD"/>
      </a:accent4>
      <a:accent5>
        <a:srgbClr val="B4BEA5"/>
      </a:accent5>
      <a:accent6>
        <a:srgbClr val="7F7F7F"/>
      </a:accent6>
      <a:hlink>
        <a:srgbClr val="000000"/>
      </a:hlink>
      <a:folHlink>
        <a:srgbClr val="000000"/>
      </a:folHlink>
    </a:clrScheme>
    <a:fontScheme name="Benutzerdefiniert 237">
      <a:majorFont>
        <a:latin typeface="IAS Ribbon Sans Bold"/>
        <a:ea typeface=""/>
        <a:cs typeface=""/>
      </a:majorFont>
      <a:minorFont>
        <a:latin typeface="IAS Ribbo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IAS_PowerPoint_Template_IASRibbonSans_" id="{F6C8508D-56C0-4948-82D5-761702551B31}" vid="{85DB46F8-4291-4468-8429-5E053EE055F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C977353A179648BE2A153B66ADCC4C" ma:contentTypeVersion="10" ma:contentTypeDescription="Create a new document." ma:contentTypeScope="" ma:versionID="c93aa8bfbaa0a79ec11fef712bbbd77a">
  <xsd:schema xmlns:xsd="http://www.w3.org/2001/XMLSchema" xmlns:xs="http://www.w3.org/2001/XMLSchema" xmlns:p="http://schemas.microsoft.com/office/2006/metadata/properties" xmlns:ns2="da0e1dfa-61eb-48b9-80bb-a2770ec06ea8" targetNamespace="http://schemas.microsoft.com/office/2006/metadata/properties" ma:root="true" ma:fieldsID="6c4f4e57ea1230d932af4f0fa29f76b6" ns2:_="">
    <xsd:import namespace="da0e1dfa-61eb-48b9-80bb-a2770ec06e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e1dfa-61eb-48b9-80bb-a2770ec06e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6C3EF2-8F8D-4DC1-842A-1AE659DCE3D8}">
  <ds:schemaRefs>
    <ds:schemaRef ds:uri="da0e1dfa-61eb-48b9-80bb-a2770ec06ea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97DA5F8-D59F-40D8-8E80-459CF8E04BAE}">
  <ds:schemaRefs>
    <ds:schemaRef ds:uri="http://purl.org/dc/terms/"/>
    <ds:schemaRef ds:uri="http://schemas.microsoft.com/office/2006/documentManagement/types"/>
    <ds:schemaRef ds:uri="http://purl.org/dc/dcmitype/"/>
    <ds:schemaRef ds:uri="da0e1dfa-61eb-48b9-80bb-a2770ec06ea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BAE8FE3-8822-44AC-95BA-D87DD625F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1778</Words>
  <Application>Microsoft Office PowerPoint</Application>
  <PresentationFormat>Widescreen</PresentationFormat>
  <Paragraphs>65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IAS Ribbon Sans Bold</vt:lpstr>
      <vt:lpstr>IAS Ribbon Sans Light</vt:lpstr>
      <vt:lpstr>Ping LCG Light</vt:lpstr>
      <vt:lpstr>Verdana</vt:lpstr>
      <vt:lpstr>Office Theme</vt:lpstr>
      <vt:lpstr>International AIDS Society</vt:lpstr>
      <vt:lpstr>AIDS 2020  Toolkits Психическое здоровье</vt:lpstr>
      <vt:lpstr>PowerPoint Presentation</vt:lpstr>
      <vt:lpstr>Введение</vt:lpstr>
      <vt:lpstr>PowerPoint Presentation</vt:lpstr>
      <vt:lpstr>Психическое здоровье Оценка состояния и последующее врачебное наблюдение людей, живущих с ВИЧ</vt:lpstr>
      <vt:lpstr>Психическое здоровье Стабильность места жительства и вирусная супрессия людей, живущих с ВИЧ и расстройствами психического здоровья, а также расстройствами, вызванными употреблением психоактивных веществ</vt:lpstr>
      <vt:lpstr>Психическое здоровье  Кампания #StaySafe (#БерегитеСебя)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 Dolan</dc:creator>
  <cp:lastModifiedBy>Kevin Lopes</cp:lastModifiedBy>
  <cp:revision>191</cp:revision>
  <dcterms:created xsi:type="dcterms:W3CDTF">2015-07-06T08:16:27Z</dcterms:created>
  <dcterms:modified xsi:type="dcterms:W3CDTF">2021-07-01T06:48:25Z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0x010100F3C977353A179648BE2A153B66ADCC4C</vt:lpwstr>
  </property>
</Properties>
</file>