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13"/>
  </p:notesMasterIdLst>
  <p:sldIdLst>
    <p:sldId id="450" r:id="rId6"/>
    <p:sldId id="342" r:id="rId7"/>
    <p:sldId id="449" r:id="rId8"/>
    <p:sldId id="436" r:id="rId9"/>
    <p:sldId id="441" r:id="rId10"/>
    <p:sldId id="445" r:id="rId11"/>
    <p:sldId id="44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rina" initials="I" lastIdx="0" clrIdx="0"/>
  <p:cmAuthor id="1" name="Elisa de Castro Alvarez" initials="EdCA" lastIdx="6" clrIdx="1"/>
  <p:cmAuthor id="2" name="Laura Fernandez Diaz" initials="LFD" lastIdx="27" clrIdx="2"/>
  <p:cmAuthor id="3" name="Irina Lut" initials="IL" lastIdx="5" clrIdx="3"/>
  <p:cmAuthor id="4" name="Taruna Gupta" initials="TG" lastIdx="52" clrIdx="4">
    <p:extLst>
      <p:ext uri="{19B8F6BF-5375-455C-9EA6-DF929625EA0E}">
        <p15:presenceInfo xmlns:p15="http://schemas.microsoft.com/office/powerpoint/2012/main" userId="795968865cb70a96" providerId="Windows Live"/>
      </p:ext>
    </p:extLst>
  </p:cmAuthor>
  <p:cmAuthor id="5" name="Lucy Kanya" initials="" lastIdx="2" clrIdx="5"/>
  <p:cmAuthor id="6" name="Radka Serakova" initials="RS" lastIdx="10" clrIdx="6">
    <p:extLst>
      <p:ext uri="{19B8F6BF-5375-455C-9EA6-DF929625EA0E}">
        <p15:presenceInfo xmlns:p15="http://schemas.microsoft.com/office/powerpoint/2012/main" userId="S-1-5-21-1220945662-2139871995-725345543-10306" providerId="AD"/>
      </p:ext>
    </p:extLst>
  </p:cmAuthor>
  <p:cmAuthor id="7" name="Teri Roberts" initials="TR" lastIdx="2" clrIdx="7">
    <p:extLst>
      <p:ext uri="{19B8F6BF-5375-455C-9EA6-DF929625EA0E}">
        <p15:presenceInfo xmlns:p15="http://schemas.microsoft.com/office/powerpoint/2012/main" userId="S::teri.roberts@iasociety.org::037c9fee-5bfb-411b-9dd8-8c9d890df7b6" providerId="AD"/>
      </p:ext>
    </p:extLst>
  </p:cmAuthor>
  <p:cmAuthor id="8" name="Amy Henderson" initials="AH" lastIdx="19" clrIdx="8">
    <p:extLst>
      <p:ext uri="{19B8F6BF-5375-455C-9EA6-DF929625EA0E}">
        <p15:presenceInfo xmlns:p15="http://schemas.microsoft.com/office/powerpoint/2012/main" userId="S::amy.henderson@iasociety.org::e0eff513-c659-43c9-b4bd-afffbce8d7ba" providerId="AD"/>
      </p:ext>
    </p:extLst>
  </p:cmAuthor>
  <p:cmAuthor id="9" name="Guest User" initials="GU" lastIdx="6" clrIdx="9">
    <p:extLst>
      <p:ext uri="{19B8F6BF-5375-455C-9EA6-DF929625EA0E}">
        <p15:presenceInfo xmlns:p15="http://schemas.microsoft.com/office/powerpoint/2012/main" userId="S::urn:spo:anon#f804d08e58260a8c39beecbf366e87684d0640ed21fee63d7e457299bea2a3b8::" providerId="AD"/>
      </p:ext>
    </p:extLst>
  </p:cmAuthor>
  <p:cmAuthor id="10" name="Marlène Bras" initials="MB" lastIdx="4" clrIdx="10">
    <p:extLst>
      <p:ext uri="{19B8F6BF-5375-455C-9EA6-DF929625EA0E}">
        <p15:presenceInfo xmlns:p15="http://schemas.microsoft.com/office/powerpoint/2012/main" userId="S::marlene.bras@iasociety.org::6dec99bb-6012-4053-8cb2-4eb6ff6b9486" providerId="AD"/>
      </p:ext>
    </p:extLst>
  </p:cmAuthor>
  <p:cmAuthor id="11" name="Tara Mansell" initials="TM" lastIdx="7" clrIdx="11">
    <p:extLst>
      <p:ext uri="{19B8F6BF-5375-455C-9EA6-DF929625EA0E}">
        <p15:presenceInfo xmlns:p15="http://schemas.microsoft.com/office/powerpoint/2012/main" userId="S::tara.mansell@iasociety.org::48e95b18-80d7-4e4b-9b88-7a73aa9a2259" providerId="AD"/>
      </p:ext>
    </p:extLst>
  </p:cmAuthor>
  <p:cmAuthor id="12" name="Anna Grimsrud" initials="AG" lastIdx="8" clrIdx="12">
    <p:extLst>
      <p:ext uri="{19B8F6BF-5375-455C-9EA6-DF929625EA0E}">
        <p15:presenceInfo xmlns:p15="http://schemas.microsoft.com/office/powerpoint/2012/main" userId="S::anna.grimsrud@iasociety.org::f85a3dff-7d89-4dbf-9104-c8b3290d15ec" providerId="AD"/>
      </p:ext>
    </p:extLst>
  </p:cmAuthor>
  <p:cmAuthor id="13" name="Lucy Stackpool-Moore" initials="LS" lastIdx="8" clrIdx="13">
    <p:extLst>
      <p:ext uri="{19B8F6BF-5375-455C-9EA6-DF929625EA0E}">
        <p15:presenceInfo xmlns:p15="http://schemas.microsoft.com/office/powerpoint/2012/main" userId="S::lucy.stackpool-moore@iasociety.org::29233e98-1389-4ad2-ad3b-44361e4cfe15" providerId="AD"/>
      </p:ext>
    </p:extLst>
  </p:cmAuthor>
  <p:cmAuthor id="14" name="Rosanne Lamplough" initials="RL" lastIdx="1" clrIdx="14">
    <p:extLst>
      <p:ext uri="{19B8F6BF-5375-455C-9EA6-DF929625EA0E}">
        <p15:presenceInfo xmlns:p15="http://schemas.microsoft.com/office/powerpoint/2012/main" userId="S::rosanne.lamplough@iasociety.org::2665370f-ced2-40ca-80dd-9a1cd6ff6495" providerId="AD"/>
      </p:ext>
    </p:extLst>
  </p:cmAuthor>
  <p:cmAuthor id="15" name="Roger Tatoud" initials="RT" lastIdx="23" clrIdx="15">
    <p:extLst>
      <p:ext uri="{19B8F6BF-5375-455C-9EA6-DF929625EA0E}">
        <p15:presenceInfo xmlns:p15="http://schemas.microsoft.com/office/powerpoint/2012/main" userId="S::roger.tatoud@iasociety.org::530243c4-39b4-4396-ba2f-a0130b861ec8" providerId="AD"/>
      </p:ext>
    </p:extLst>
  </p:cmAuthor>
  <p:cmAuthor id="16" name="Janette" initials="JB" lastIdx="1" clrIdx="16">
    <p:extLst>
      <p:ext uri="{19B8F6BF-5375-455C-9EA6-DF929625EA0E}">
        <p15:presenceInfo xmlns:p15="http://schemas.microsoft.com/office/powerpoint/2012/main" userId="Janett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001B"/>
    <a:srgbClr val="1A998C"/>
    <a:srgbClr val="E6000F"/>
    <a:srgbClr val="008000"/>
    <a:srgbClr val="E3000F"/>
    <a:srgbClr val="ED5C66"/>
    <a:srgbClr val="FE8946"/>
    <a:srgbClr val="818386"/>
    <a:srgbClr val="3DBF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203D9C-B431-56BA-E554-0EA8DE1FF0C4}" v="4" dt="2020-11-11T18:39:14.361"/>
    <p1510:client id="{DDBCD08E-0D6A-EACC-71AD-3E79B656F259}" v="1" dt="2020-11-18T09:07:00.2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6450" autoAdjust="0"/>
    <p:restoredTop sz="68794" autoAdjust="0"/>
  </p:normalViewPr>
  <p:slideViewPr>
    <p:cSldViewPr snapToGrid="0">
      <p:cViewPr varScale="1">
        <p:scale>
          <a:sx n="75" d="100"/>
          <a:sy n="75" d="100"/>
        </p:scale>
        <p:origin x="1098" y="7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DAFFDA-3892-4AB0-961E-54459459815A}" type="datetimeFigureOut">
              <a:rPr lang="en-GB" smtClean="0"/>
              <a:t>01/07/2021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C7D159-9DD4-41A1-915D-943A0A890F2B}" type="slidenum">
              <a:rPr lang="en-GB" smtClean="0"/>
              <a:t>‹#›</a:t>
            </a:fld>
            <a:endParaRPr lang="en-GB"/>
          </a:p>
        </p:txBody>
      </p:sp>
    </p:spTree>
    <p:extLst>
      <p:ext uri="{BB962C8B-B14F-4D97-AF65-F5344CB8AC3E}">
        <p14:creationId xmlns:p14="http://schemas.microsoft.com/office/powerpoint/2010/main" val="1572688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ar"/>
          </a:p>
        </p:txBody>
      </p:sp>
      <p:sp>
        <p:nvSpPr>
          <p:cNvPr id="4" name="Slide Number Placeholder 3"/>
          <p:cNvSpPr>
            <a:spLocks noGrp="1"/>
          </p:cNvSpPr>
          <p:nvPr>
            <p:ph type="sldNum" sz="quarter" idx="10"/>
          </p:nvPr>
        </p:nvSpPr>
        <p:spPr/>
        <p:txBody>
          <a:bodyPr/>
          <a:lstStyle/>
          <a:p>
            <a:pPr algn="r" rtl="1"/>
            <a:fld id="{6FC7D159-9DD4-41A1-915D-943A0A890F2B}" type="slidenum">
              <a:rPr/>
              <a:t>2</a:t>
            </a:fld>
            <a:endParaRPr lang="ar"/>
          </a:p>
        </p:txBody>
      </p:sp>
    </p:spTree>
    <p:extLst>
      <p:ext uri="{BB962C8B-B14F-4D97-AF65-F5344CB8AC3E}">
        <p14:creationId xmlns:p14="http://schemas.microsoft.com/office/powerpoint/2010/main" val="2589669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ar" dirty="0"/>
          </a:p>
        </p:txBody>
      </p:sp>
      <p:sp>
        <p:nvSpPr>
          <p:cNvPr id="4" name="Slide Number Placeholder 3"/>
          <p:cNvSpPr>
            <a:spLocks noGrp="1"/>
          </p:cNvSpPr>
          <p:nvPr>
            <p:ph type="sldNum" sz="quarter" idx="10"/>
          </p:nvPr>
        </p:nvSpPr>
        <p:spPr/>
        <p:txBody>
          <a:bodyPr/>
          <a:lstStyle/>
          <a:p>
            <a:pPr algn="r" rtl="1"/>
            <a:fld id="{6FC7D159-9DD4-41A1-915D-943A0A890F2B}" type="slidenum">
              <a:rPr/>
              <a:t>4</a:t>
            </a:fld>
            <a:endParaRPr lang="ar"/>
          </a:p>
        </p:txBody>
      </p:sp>
    </p:spTree>
    <p:extLst>
      <p:ext uri="{BB962C8B-B14F-4D97-AF65-F5344CB8AC3E}">
        <p14:creationId xmlns:p14="http://schemas.microsoft.com/office/powerpoint/2010/main" val="1231273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 sz="1200" b="0" i="0" u="none" baseline="0">
                <a:latin typeface="Arial" panose="020B0604020202020204" pitchFamily="34" charset="0"/>
                <a:cs typeface="Arial" panose="020B0604020202020204" pitchFamily="34" charset="0"/>
              </a:rPr>
              <a:t>لا تزال السلوكيات التمييزية الممارسة تجاه المتعايشين مع فيروس نقص المناعة البشرية قائمة بمعدلات مرتفعة، على الرغم من التقدم المحرز في بعض البلدان.</a:t>
            </a:r>
          </a:p>
          <a:p>
            <a:pPr marL="171450" indent="-171450" algn="r" rtl="1">
              <a:buFont typeface="Arial" panose="020B0604020202020204" pitchFamily="34" charset="0"/>
              <a:buChar char="•"/>
            </a:pPr>
            <a:r>
              <a:rPr lang="ar" b="0" i="0" u="none" baseline="0">
                <a:latin typeface="Arial" panose="020B0604020202020204" pitchFamily="34" charset="0"/>
                <a:cs typeface="Arial" panose="020B0604020202020204" pitchFamily="34" charset="0"/>
              </a:rPr>
              <a:t>تم تطوير أسئلة ومؤشرات ومستويات استقصائية مختلفة لتقدير ممارسات الوصم عبر مختلف السياقات والسكان. </a:t>
            </a:r>
          </a:p>
          <a:p>
            <a:pPr marL="171450" indent="-171450" algn="r" rtl="1">
              <a:buFont typeface="Arial" panose="020B0604020202020204" pitchFamily="34" charset="0"/>
              <a:buChar char="•"/>
            </a:pPr>
            <a:r>
              <a:rPr lang="ar" b="0" i="0" u="none" baseline="0">
                <a:latin typeface="Arial" panose="020B0604020202020204" pitchFamily="34" charset="0"/>
                <a:cs typeface="Arial" panose="020B0604020202020204" pitchFamily="34" charset="0"/>
              </a:rPr>
              <a:t>يتيح تعدد التدابير وتنوعها فهم الدوافع والمظاهر المتنوعة لسلوكيات الوصم والتمييز.</a:t>
            </a:r>
          </a:p>
          <a:p>
            <a:pPr marL="171450" indent="-171450" algn="r" rtl="1">
              <a:buFont typeface="Arial" panose="020B0604020202020204" pitchFamily="34" charset="0"/>
              <a:buChar char="•"/>
            </a:pPr>
            <a:r>
              <a:rPr lang="ar" b="0" i="0" u="none" baseline="0">
                <a:latin typeface="Arial" panose="020B0604020202020204" pitchFamily="34" charset="0"/>
                <a:cs typeface="Arial" panose="020B0604020202020204" pitchFamily="34" charset="0"/>
              </a:rPr>
              <a:t>يختلف توافر البيانات باختلاف المقاييس والبلدان.</a:t>
            </a:r>
          </a:p>
          <a:p>
            <a:pPr marL="171450" indent="-171450" algn="r" rtl="1">
              <a:buFont typeface="Arial" panose="020B0604020202020204" pitchFamily="34" charset="0"/>
              <a:buChar char="•"/>
            </a:pPr>
            <a:endParaRPr lang="ar" dirty="0">
              <a:latin typeface="Arial" panose="020B0604020202020204" pitchFamily="34" charset="0"/>
              <a:cs typeface="Arial" panose="020B0604020202020204" pitchFamily="34" charset="0"/>
            </a:endParaRPr>
          </a:p>
          <a:p>
            <a:pPr marL="171450" indent="-171450" algn="r" rtl="1">
              <a:buFont typeface="Arial" panose="020B0604020202020204" pitchFamily="34" charset="0"/>
              <a:buChar char="•"/>
            </a:pPr>
            <a:r>
              <a:rPr lang="ar" b="0" i="0" u="none" baseline="0">
                <a:latin typeface="Arial" panose="020B0604020202020204" pitchFamily="34" charset="0"/>
                <a:cs typeface="Arial" panose="020B0604020202020204" pitchFamily="34" charset="0"/>
              </a:rPr>
              <a:t>قد تتيح التدابير الموجزة فهمًا أكثر شمولاً للوضع والتأثير في حياة الأفراد. </a:t>
            </a:r>
          </a:p>
          <a:p>
            <a:pPr marL="0" indent="0" algn="r" rtl="1">
              <a:buFont typeface="Arial" panose="020B0604020202020204" pitchFamily="34" charset="0"/>
              <a:buNone/>
            </a:pPr>
            <a:endParaRPr lang="ar" dirty="0">
              <a:latin typeface="Arial" panose="020B0604020202020204" pitchFamily="34" charset="0"/>
              <a:cs typeface="Arial" panose="020B0604020202020204" pitchFamily="34" charset="0"/>
            </a:endParaRPr>
          </a:p>
          <a:p>
            <a:pPr marL="171450" indent="-171450" algn="r" rtl="1">
              <a:buFont typeface="Arial" panose="020B0604020202020204" pitchFamily="34" charset="0"/>
              <a:buChar char="•"/>
            </a:pPr>
            <a:r>
              <a:rPr lang="ar" b="0" i="0" u="none" baseline="0">
                <a:latin typeface="Arial" panose="020B0604020202020204" pitchFamily="34" charset="0"/>
                <a:cs typeface="Arial" panose="020B0604020202020204" pitchFamily="34" charset="0"/>
              </a:rPr>
              <a:t>حددت المشاورات الافتراضية لعام 2019 المجالات الرئيسية الآتية ليتم تضمينها في التدابير الموجزة: </a:t>
            </a:r>
          </a:p>
          <a:p>
            <a:pPr marL="171450" indent="-171450" algn="r" rtl="1">
              <a:buFont typeface="Wingdings" panose="05000000000000000000" pitchFamily="2" charset="2"/>
              <a:buChar char="ü"/>
            </a:pPr>
            <a:r>
              <a:rPr lang="ar" b="0" i="0" u="none" baseline="0">
                <a:latin typeface="Arial" panose="020B0604020202020204" pitchFamily="34" charset="0"/>
                <a:cs typeface="Arial" panose="020B0604020202020204" pitchFamily="34" charset="0"/>
              </a:rPr>
              <a:t>العادات والسلوكيات الاجتماعية</a:t>
            </a:r>
          </a:p>
          <a:p>
            <a:pPr marL="171450" indent="-171450" algn="r" rtl="1">
              <a:buFont typeface="Wingdings" panose="05000000000000000000" pitchFamily="2" charset="2"/>
              <a:buChar char="ü"/>
            </a:pPr>
            <a:r>
              <a:rPr lang="ar" b="0" i="0" u="none" baseline="0">
                <a:latin typeface="Arial" panose="020B0604020202020204" pitchFamily="34" charset="0"/>
                <a:cs typeface="Arial" panose="020B0604020202020204" pitchFamily="34" charset="0"/>
              </a:rPr>
              <a:t>القوانين والسياسات وإمكانية اللجوء إلى سُبل العدالة </a:t>
            </a:r>
          </a:p>
          <a:p>
            <a:pPr marL="171450" indent="-171450" algn="r" rtl="1">
              <a:buFont typeface="Wingdings" panose="05000000000000000000" pitchFamily="2" charset="2"/>
              <a:buChar char="ü"/>
            </a:pPr>
            <a:r>
              <a:rPr lang="ar" b="0" i="0" u="none" baseline="0">
                <a:latin typeface="Arial" panose="020B0604020202020204" pitchFamily="34" charset="0"/>
                <a:cs typeface="Arial" panose="020B0604020202020204" pitchFamily="34" charset="0"/>
              </a:rPr>
              <a:t>العنف </a:t>
            </a:r>
          </a:p>
          <a:p>
            <a:pPr marL="171450" indent="-171450" algn="r" rtl="1">
              <a:buFont typeface="Wingdings" panose="05000000000000000000" pitchFamily="2" charset="2"/>
              <a:buChar char="ü"/>
            </a:pPr>
            <a:r>
              <a:rPr lang="ar" b="0" i="0" u="none" baseline="0">
                <a:latin typeface="Arial" panose="020B0604020202020204" pitchFamily="34" charset="0"/>
                <a:cs typeface="Arial" panose="020B0604020202020204" pitchFamily="34" charset="0"/>
              </a:rPr>
              <a:t>ممارسات الوصم والتمييز المتوقعة والمشهودة</a:t>
            </a:r>
          </a:p>
          <a:p>
            <a:pPr marL="171450" indent="-171450" algn="r" rtl="1">
              <a:buFont typeface="Wingdings" panose="05000000000000000000" pitchFamily="2" charset="2"/>
              <a:buChar char="ü"/>
            </a:pPr>
            <a:r>
              <a:rPr lang="ar" b="0" i="0" u="none" baseline="0">
                <a:latin typeface="Arial" panose="020B0604020202020204" pitchFamily="34" charset="0"/>
                <a:cs typeface="Arial" panose="020B0604020202020204" pitchFamily="34" charset="0"/>
              </a:rPr>
              <a:t>الوصم داخليًا/ ذاتيًا</a:t>
            </a:r>
          </a:p>
          <a:p>
            <a:pPr marL="171450" indent="-171450" algn="r" rtl="1">
              <a:buFont typeface="Wingdings" panose="05000000000000000000" pitchFamily="2" charset="2"/>
              <a:buChar char="ü"/>
            </a:pPr>
            <a:r>
              <a:rPr lang="ar" b="0" i="0" u="none" baseline="0">
                <a:latin typeface="Arial" panose="020B0604020202020204" pitchFamily="34" charset="0"/>
                <a:cs typeface="Arial" panose="020B0604020202020204" pitchFamily="34" charset="0"/>
              </a:rPr>
              <a:t>العوامل القائمة على الجنس</a:t>
            </a:r>
          </a:p>
          <a:p>
            <a:endParaRPr lang="ar" dirty="0">
              <a:latin typeface="Arial" panose="020B0604020202020204" pitchFamily="34" charset="0"/>
              <a:cs typeface="Arial" panose="020B0604020202020204" pitchFamily="34" charset="0"/>
            </a:endParaRPr>
          </a:p>
          <a:p>
            <a:pPr marL="171450" indent="-171450" algn="r" rtl="1">
              <a:buFont typeface="Arial" panose="020B0604020202020204" pitchFamily="34" charset="0"/>
              <a:buChar char="•"/>
            </a:pPr>
            <a:r>
              <a:rPr lang="ar" b="0" i="0" u="none" baseline="0">
                <a:latin typeface="Arial" panose="020B0604020202020204" pitchFamily="34" charset="0"/>
                <a:cs typeface="Arial" panose="020B0604020202020204" pitchFamily="34" charset="0"/>
              </a:rPr>
              <a:t>لا يزال جمع البيانات وتحليلها من أجل اتخاذ التدابير جاريًا، من المتوقع أن تظهر النتائج الموجزة في أغسطس 2020. </a:t>
            </a:r>
          </a:p>
          <a:p>
            <a:pPr marL="171450" indent="-171450" algn="r" rtl="1">
              <a:buFont typeface="Arial" panose="020B0604020202020204" pitchFamily="34" charset="0"/>
              <a:buChar char="•"/>
            </a:pPr>
            <a:endParaRPr lang="ar" dirty="0">
              <a:latin typeface="Arial" panose="020B0604020202020204" pitchFamily="34" charset="0"/>
              <a:cs typeface="Arial" panose="020B0604020202020204" pitchFamily="34" charset="0"/>
            </a:endParaRPr>
          </a:p>
          <a:p>
            <a:pPr marL="171450" indent="-171450" algn="r" rtl="1">
              <a:buFont typeface="Arial" panose="020B0604020202020204" pitchFamily="34" charset="0"/>
              <a:buChar char="•"/>
            </a:pPr>
            <a:r>
              <a:rPr lang="ar" b="0" i="0" u="none" baseline="0">
                <a:latin typeface="Arial" panose="020B0604020202020204" pitchFamily="34" charset="0"/>
                <a:cs typeface="Arial" panose="020B0604020202020204" pitchFamily="34" charset="0"/>
              </a:rPr>
              <a:t>المصدر: الدراسات الاستقصائية السكانية للفترة بين 2014-2019</a:t>
            </a:r>
          </a:p>
          <a:p>
            <a:endParaRPr lang="ar"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algn="r" rtl="1"/>
            <a:fld id="{6FC7D159-9DD4-41A1-915D-943A0A890F2B}" type="slidenum">
              <a:rPr/>
              <a:t>5</a:t>
            </a:fld>
            <a:endParaRPr lang="ar"/>
          </a:p>
        </p:txBody>
      </p:sp>
    </p:spTree>
    <p:extLst>
      <p:ext uri="{BB962C8B-B14F-4D97-AF65-F5344CB8AC3E}">
        <p14:creationId xmlns:p14="http://schemas.microsoft.com/office/powerpoint/2010/main" val="4303551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r" rtl="1">
              <a:buFont typeface="Arial" panose="020B0604020202020204" pitchFamily="34" charset="0"/>
              <a:buChar char="•"/>
            </a:pPr>
            <a:r>
              <a:rPr lang="ar" sz="1200" b="0" i="0" u="none" baseline="0">
                <a:solidFill>
                  <a:srgbClr val="000000"/>
                </a:solidFill>
                <a:effectLst/>
                <a:latin typeface="Arial" panose="020B0604020202020204" pitchFamily="34" charset="0"/>
                <a:cs typeface="Arial" panose="020B0604020202020204" pitchFamily="34" charset="0"/>
              </a:rPr>
              <a:t>بعد قضاء ما يقرب من عقد في الخبرة التنفيذية، وانعكاس توجيهات العلاج المنقحة، تم تحديث الدراسة الاستقصائية لعام 2008 من خلال عملية استشارية (2016-2017). </a:t>
            </a:r>
          </a:p>
          <a:p>
            <a:pPr marL="171450" marR="0" lvl="0" indent="-171450" algn="r" defTabSz="914400" rtl="1" eaLnBrk="1" fontAlgn="auto" latinLnBrk="0" hangingPunct="1">
              <a:lnSpc>
                <a:spcPct val="100000"/>
              </a:lnSpc>
              <a:spcBef>
                <a:spcPts val="0"/>
              </a:spcBef>
              <a:spcAft>
                <a:spcPts val="0"/>
              </a:spcAft>
              <a:buClrTx/>
              <a:buSzTx/>
              <a:buFont typeface="Arial" panose="020B0604020202020204" pitchFamily="34" charset="0"/>
              <a:buChar char="•"/>
              <a:tabLst/>
              <a:defRPr/>
            </a:pPr>
            <a:r>
              <a:rPr lang="ar" sz="1200" b="0" i="0" u="none" baseline="0">
                <a:solidFill>
                  <a:srgbClr val="000000"/>
                </a:solidFill>
                <a:effectLst/>
                <a:latin typeface="Arial" panose="020B0604020202020204" pitchFamily="34" charset="0"/>
                <a:cs typeface="Arial" panose="020B0604020202020204" pitchFamily="34" charset="0"/>
              </a:rPr>
              <a:t>تم تطوير مقياس القدرة على التأقلم</a:t>
            </a:r>
            <a:r>
              <a:rPr lang="ar" sz="1200" b="1" i="0" u="none" baseline="0">
                <a:solidFill>
                  <a:srgbClr val="000000"/>
                </a:solidFill>
                <a:effectLst/>
                <a:latin typeface="Arial" panose="020B0604020202020204" pitchFamily="34" charset="0"/>
                <a:cs typeface="Arial" panose="020B0604020202020204" pitchFamily="34" charset="0"/>
              </a:rPr>
              <a:t> </a:t>
            </a:r>
            <a:r>
              <a:rPr lang="ar" sz="1200" b="0" i="0" u="none" baseline="0">
                <a:solidFill>
                  <a:srgbClr val="000000"/>
                </a:solidFill>
                <a:effectLst/>
                <a:latin typeface="Arial" panose="020B0604020202020204" pitchFamily="34" charset="0"/>
                <a:cs typeface="Arial" panose="020B0604020202020204" pitchFamily="34" charset="0"/>
              </a:rPr>
              <a:t>لدى المتعايشين مع فيروس نقص المناعة البشرية (PLHIV-RS) المكون من 10 عناصر والتصديق عليه. يتم تقديم آراء المتعايشين مع فيروس نقص المناعة البشرية في الأسئلة الجديدة. </a:t>
            </a:r>
            <a:r>
              <a:rPr lang="ar" sz="1200" b="0" i="0" u="none" baseline="0">
                <a:solidFill>
                  <a:srgbClr val="000000"/>
                </a:solidFill>
                <a:latin typeface="Arial" panose="020B0604020202020204" pitchFamily="34" charset="0"/>
                <a:cs typeface="Arial" panose="020B0604020202020204" pitchFamily="34" charset="0"/>
              </a:rPr>
              <a:t>تقييم</a:t>
            </a:r>
            <a:r>
              <a:rPr lang="ar" sz="1200" b="0" i="0" u="none" baseline="0">
                <a:solidFill>
                  <a:srgbClr val="000000"/>
                </a:solidFill>
                <a:effectLst/>
                <a:latin typeface="Arial" panose="020B0604020202020204" pitchFamily="34" charset="0"/>
                <a:cs typeface="Arial" panose="020B0604020202020204" pitchFamily="34" charset="0"/>
              </a:rPr>
              <a:t> القدرة على التأقلم: "</a:t>
            </a:r>
            <a:r>
              <a:rPr lang="ar" sz="1200" b="0" i="1" u="none" baseline="0">
                <a:solidFill>
                  <a:srgbClr val="000000"/>
                </a:solidFill>
                <a:effectLst/>
                <a:latin typeface="Arial" panose="020B0604020202020204" pitchFamily="34" charset="0"/>
                <a:cs typeface="Arial" panose="020B0604020202020204" pitchFamily="34" charset="0"/>
              </a:rPr>
              <a:t>التكيف الإيجابي في سياق المحن العظيمة</a:t>
            </a:r>
            <a:r>
              <a:rPr lang="ar" sz="1200" b="0" i="0" u="none" baseline="0">
                <a:solidFill>
                  <a:srgbClr val="000000"/>
                </a:solidFill>
                <a:effectLst/>
                <a:latin typeface="Arial" panose="020B0604020202020204" pitchFamily="34" charset="0"/>
                <a:cs typeface="Arial" panose="020B0604020202020204" pitchFamily="34" charset="0"/>
              </a:rPr>
              <a:t>" إلى جانب مواجهة الوصم  </a:t>
            </a:r>
            <a:r>
              <a:rPr lang="ar" sz="1200" b="0" i="0" u="none" baseline="0">
                <a:solidFill>
                  <a:srgbClr val="000000"/>
                </a:solidFill>
                <a:latin typeface="Arial" panose="020B0604020202020204" pitchFamily="34" charset="0"/>
                <a:cs typeface="Arial" panose="020B0604020202020204" pitchFamily="34" charset="0"/>
              </a:rPr>
              <a:t>بمنزلة توصية أساسية تم تقديمها خلال تحديث دراسة استقصائية لعام 2008.</a:t>
            </a:r>
            <a:endParaRPr lang="ar" sz="1200" b="0" i="0" dirty="0">
              <a:solidFill>
                <a:srgbClr val="000000"/>
              </a:solidFill>
              <a:effectLst/>
              <a:latin typeface="Arial" panose="020B0604020202020204" pitchFamily="34" charset="0"/>
              <a:cs typeface="Arial" panose="020B0604020202020204" pitchFamily="34" charset="0"/>
            </a:endParaRPr>
          </a:p>
          <a:p>
            <a:pPr marL="171450" indent="-171450" algn="r" rtl="1">
              <a:buFont typeface="Arial" panose="020B0604020202020204" pitchFamily="34" charset="0"/>
              <a:buChar char="•"/>
            </a:pPr>
            <a:r>
              <a:rPr lang="ar" sz="1200" b="0" i="0" u="none" baseline="0">
                <a:solidFill>
                  <a:srgbClr val="000000"/>
                </a:solidFill>
                <a:effectLst/>
                <a:latin typeface="Arial" panose="020B0604020202020204" pitchFamily="34" charset="0"/>
                <a:cs typeface="Arial" panose="020B0604020202020204" pitchFamily="34" charset="0"/>
              </a:rPr>
              <a:t>يقيّم مقياس القدرة على التأقلم لدى المتعايشين مع فيروس نقص المناعة البشرية ما إذا كانت حالة التعايش مع فيروس نقص المناعة البشرية لها تأثير إيجابي أو محايد أو سلبي في تلبية الاحتياجات مثل القدرة على مواجهة الإجهاد أو إيجاد الحب أو المساهمة في المجتمع أو ممارسة الشعائر الدينية. </a:t>
            </a:r>
          </a:p>
          <a:p>
            <a:pPr marL="171450" indent="-171450" algn="r" rtl="1">
              <a:buFont typeface="Arial" panose="020B0604020202020204" pitchFamily="34" charset="0"/>
              <a:buChar char="•"/>
            </a:pPr>
            <a:r>
              <a:rPr lang="ar" sz="1200" b="0" i="0" u="none" baseline="0">
                <a:solidFill>
                  <a:srgbClr val="000000"/>
                </a:solidFill>
                <a:effectLst/>
                <a:latin typeface="Arial" panose="020B0604020202020204" pitchFamily="34" charset="0"/>
                <a:cs typeface="Arial" panose="020B0604020202020204" pitchFamily="34" charset="0"/>
              </a:rPr>
              <a:t>ظهرت عدة موضوعات رئيسية: كان طرح الأسئلة والإجابة عن أسئلة القدرة على التأقلم أسلوبًا علاجيًا؛ السماح للمستجيبين بالتفكير في الطرق الإيجابية التي يتعاملون بها مع الحالات الإيجابية لفيروس نقص المناعة البشرية بل ويستفيدون منها ("تظهر [الأسئلة] أنه يمكننا لعب دور مهم في المجتمع")؛ تشير الأسئلة إلى أن المتعايشين مع فيروس نقص المناعة البشرية لديهم الرغبات نفسها مثل الآخرين؛ وتُعد الأسئلة مهمة لمعرفة مدى قبول المتعايشين مع فيروس نقص المناعة البشرية لحالتهم، ويمكن للبيانات التي تم إنشاؤها مساعدة مقدمي الخدمات على معرفة المكان الذي يحتاجون فيه إلى تقديم دعم إضافي.</a:t>
            </a:r>
          </a:p>
          <a:p>
            <a:pPr marL="0" indent="0" algn="r" rtl="1">
              <a:buFont typeface="Arial" panose="020B0604020202020204" pitchFamily="34" charset="0"/>
              <a:buNone/>
            </a:pPr>
            <a:endParaRPr lang="ar" sz="1200" b="0" i="0" dirty="0">
              <a:solidFill>
                <a:srgbClr val="000000"/>
              </a:solidFill>
              <a:effectLst/>
              <a:latin typeface="Roboto Condensed"/>
            </a:endParaRPr>
          </a:p>
        </p:txBody>
      </p:sp>
      <p:sp>
        <p:nvSpPr>
          <p:cNvPr id="4" name="Slide Number Placeholder 3"/>
          <p:cNvSpPr>
            <a:spLocks noGrp="1"/>
          </p:cNvSpPr>
          <p:nvPr>
            <p:ph type="sldNum" sz="quarter" idx="5"/>
          </p:nvPr>
        </p:nvSpPr>
        <p:spPr/>
        <p:txBody>
          <a:bodyPr/>
          <a:lstStyle/>
          <a:p>
            <a:pPr algn="r" rtl="1"/>
            <a:fld id="{6FC7D159-9DD4-41A1-915D-943A0A890F2B}" type="slidenum">
              <a:rPr/>
              <a:t>6</a:t>
            </a:fld>
            <a:endParaRPr lang="ar"/>
          </a:p>
        </p:txBody>
      </p:sp>
    </p:spTree>
    <p:extLst>
      <p:ext uri="{BB962C8B-B14F-4D97-AF65-F5344CB8AC3E}">
        <p14:creationId xmlns:p14="http://schemas.microsoft.com/office/powerpoint/2010/main" val="2572036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ar" b="0" i="0" u="none" baseline="0">
                <a:latin typeface="+mn-lt"/>
              </a:rPr>
              <a:t>تم تحديد ثلاث إستراتيجيات برنامجية وهي: </a:t>
            </a:r>
          </a:p>
          <a:p>
            <a:pPr marL="171450" indent="-171450" algn="r" rtl="1">
              <a:buFont typeface="Arial" panose="020B0604020202020204" pitchFamily="34" charset="0"/>
              <a:buChar char="•"/>
            </a:pPr>
            <a:r>
              <a:rPr lang="ar" b="0" i="0" u="none" baseline="0">
                <a:latin typeface="+mn-lt"/>
              </a:rPr>
              <a:t>مجتمعًا خاليًا من الوصم  والتمييز المرتبط بالتعايش مع فيروس نقص المناعة البشرية</a:t>
            </a:r>
          </a:p>
          <a:p>
            <a:pPr marL="171450" indent="-171450" algn="r" rtl="1">
              <a:buFont typeface="Arial" panose="020B0604020202020204" pitchFamily="34" charset="0"/>
              <a:buChar char="•"/>
            </a:pPr>
            <a:r>
              <a:rPr lang="ar" b="0" i="0" u="none" baseline="0">
                <a:latin typeface="+mn-lt"/>
              </a:rPr>
              <a:t>بيئة داعمة قانونية وإمكانية اللجوء إلى سُبل العدالة</a:t>
            </a:r>
          </a:p>
          <a:p>
            <a:pPr marL="171450" indent="-171450" algn="r" rtl="1">
              <a:buFont typeface="Arial" panose="020B0604020202020204" pitchFamily="34" charset="0"/>
              <a:buChar char="•"/>
            </a:pPr>
            <a:r>
              <a:rPr lang="ar" b="0" i="0" u="none" baseline="0">
                <a:latin typeface="+mn-lt"/>
              </a:rPr>
              <a:t>المساواة بين الجنسين.</a:t>
            </a:r>
          </a:p>
          <a:p>
            <a:pPr marL="0" indent="0" algn="r" rtl="1">
              <a:buFontTx/>
              <a:buNone/>
            </a:pPr>
            <a:endParaRPr lang="ar" dirty="0">
              <a:latin typeface="+mn-lt"/>
            </a:endParaRPr>
          </a:p>
          <a:p>
            <a:pPr marL="342900" indent="-342900" algn="r" rtl="1">
              <a:buFont typeface="Arial" panose="020B0604020202020204" pitchFamily="34" charset="0"/>
              <a:buChar char="•"/>
            </a:pPr>
            <a:r>
              <a:rPr lang="ar" sz="2400" b="0" i="0" u="none" baseline="0">
                <a:latin typeface="+mn-lt"/>
              </a:rPr>
              <a:t>السلوكيات التمييزية بين عامة السكان:</a:t>
            </a:r>
          </a:p>
          <a:p>
            <a:pPr marL="457200" lvl="1" indent="0" algn="r" rtl="1">
              <a:buFont typeface="Arial" panose="020B0604020202020204" pitchFamily="34" charset="0"/>
              <a:buNone/>
            </a:pPr>
            <a:r>
              <a:rPr lang="ar" sz="2000" b="0" i="0" u="none" baseline="0">
                <a:latin typeface="+mn-lt"/>
              </a:rPr>
              <a:t>إبلاغ أقل من 10% من عامة السكان عن السلوكيات التمييزية الممارسة تجاه المتعايشين مع فيروس نقص المناعة البشرية. </a:t>
            </a:r>
          </a:p>
          <a:p>
            <a:pPr marL="342900" indent="-342900" algn="r" rtl="1">
              <a:buFont typeface="Arial" panose="020B0604020202020204" pitchFamily="34" charset="0"/>
              <a:buChar char="•"/>
            </a:pPr>
            <a:r>
              <a:rPr lang="ar" sz="2400" b="0" i="0" u="none" baseline="0">
                <a:latin typeface="+mn-lt"/>
              </a:rPr>
              <a:t>انتشار ممارسات الوصم والتمييز بين الفئات السكانية الرئيسية:</a:t>
            </a:r>
          </a:p>
          <a:p>
            <a:pPr marL="457200" lvl="1" indent="0" algn="r" rtl="1">
              <a:buFont typeface="Arial" panose="020B0604020202020204" pitchFamily="34" charset="0"/>
              <a:buNone/>
            </a:pPr>
            <a:r>
              <a:rPr lang="ar" sz="2000" b="0" i="0" u="none" baseline="0">
                <a:latin typeface="+mn-lt"/>
              </a:rPr>
              <a:t>إبلاغ أقل من 10% من الفئات السكانية الرئيسية عن تعرضهم للوصم بالعار والتمييز بحلول عام 2030. </a:t>
            </a:r>
          </a:p>
          <a:p>
            <a:pPr marL="342900" indent="-342900" algn="r" rtl="1">
              <a:buFont typeface="Arial" panose="020B0604020202020204" pitchFamily="34" charset="0"/>
              <a:buChar char="•"/>
            </a:pPr>
            <a:r>
              <a:rPr lang="ar" sz="2400" b="0" i="0" u="none" baseline="0">
                <a:latin typeface="+mn-lt"/>
              </a:rPr>
              <a:t>انتشار ممارسات الوصم والتمييز من قِبل المتعايشين مع فيروس نقص المناعة البشرية:</a:t>
            </a:r>
            <a:endParaRPr lang="ar" sz="2400" dirty="0">
              <a:latin typeface="+mn-lt"/>
            </a:endParaRPr>
          </a:p>
          <a:p>
            <a:pPr marL="457200" lvl="1" indent="0" algn="r" rtl="1">
              <a:buFont typeface="Arial" panose="020B0604020202020204" pitchFamily="34" charset="0"/>
              <a:buNone/>
            </a:pPr>
            <a:r>
              <a:rPr lang="ar" sz="2000" b="0" i="0" u="none" baseline="0">
                <a:latin typeface="+mn-lt"/>
              </a:rPr>
              <a:t>إبلاغ أقل من 10% من المتعايشين مع فيروس نقص المناعة البشرية أنهم تعرضوا لممارسات الوصم والتمييز في الأوساط المجتمعية بحلول عام 2030.</a:t>
            </a:r>
          </a:p>
          <a:p>
            <a:pPr marL="0" indent="0" algn="r" rtl="1">
              <a:buFontTx/>
              <a:buNone/>
            </a:pPr>
            <a:endParaRPr lang="ar" dirty="0">
              <a:latin typeface="+mn-lt"/>
            </a:endParaRPr>
          </a:p>
          <a:p>
            <a:pPr marL="0" indent="0" algn="r" rtl="1">
              <a:buFontTx/>
              <a:buNone/>
            </a:pPr>
            <a:r>
              <a:rPr lang="ar" b="0" i="0" u="none" baseline="0">
                <a:latin typeface="+mn-lt"/>
              </a:rPr>
              <a:t>أفادت إحدى الدراسات أنَّ </a:t>
            </a:r>
            <a:r>
              <a:rPr lang="ar" b="0" i="0" u="none" baseline="0">
                <a:solidFill>
                  <a:srgbClr val="000000"/>
                </a:solidFill>
                <a:effectLst/>
                <a:latin typeface="+mn-lt"/>
              </a:rPr>
              <a:t>الشبكات الاجتماعية للنساء اللاتي يتعاطين المخدرات كانت مصادر للوصم بالعار بخلاف الدعم لسُبل الوقاية من المرض قبل التعرض له، وكلاهما أثر في الكشف عن استخدام سُبل الوقاية من المرض قبل التعرض له. وتدعم النتائج الحاجة إلى اتباع إستراتيجيات قائمة على الأقران، مثل استشارات سُبل الوقاية من المرض قبل التعرض له القائمة على الأزواج لزيادة الدعم للالتزام بسُبل الوقاية من المرض قبل التعرض له مع تقليل سلوكيات الوصم. </a:t>
            </a:r>
            <a:endParaRPr lang="ar" dirty="0">
              <a:latin typeface="+mn-lt"/>
            </a:endParaRPr>
          </a:p>
          <a:p>
            <a:pPr marL="0" indent="0" algn="r" rtl="1">
              <a:buFontTx/>
              <a:buNone/>
            </a:pPr>
            <a:endParaRPr lang="ar" dirty="0">
              <a:latin typeface="+mn-lt"/>
            </a:endParaRPr>
          </a:p>
        </p:txBody>
      </p:sp>
      <p:sp>
        <p:nvSpPr>
          <p:cNvPr id="4" name="Slide Number Placeholder 3"/>
          <p:cNvSpPr>
            <a:spLocks noGrp="1"/>
          </p:cNvSpPr>
          <p:nvPr>
            <p:ph type="sldNum" sz="quarter" idx="5"/>
          </p:nvPr>
        </p:nvSpPr>
        <p:spPr/>
        <p:txBody>
          <a:bodyPr/>
          <a:lstStyle/>
          <a:p>
            <a:pPr algn="r" rtl="1"/>
            <a:fld id="{6FC7D159-9DD4-41A1-915D-943A0A890F2B}" type="slidenum">
              <a:rPr/>
              <a:t>7</a:t>
            </a:fld>
            <a:endParaRPr lang="ar"/>
          </a:p>
        </p:txBody>
      </p:sp>
    </p:spTree>
    <p:extLst>
      <p:ext uri="{BB962C8B-B14F-4D97-AF65-F5344CB8AC3E}">
        <p14:creationId xmlns:p14="http://schemas.microsoft.com/office/powerpoint/2010/main" val="1211912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s/slide4.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025" y="478524"/>
            <a:ext cx="1368152" cy="500352"/>
          </a:xfrm>
          <a:prstGeom prst="rect">
            <a:avLst/>
          </a:prstGeom>
        </p:spPr>
      </p:pic>
      <p:sp>
        <p:nvSpPr>
          <p:cNvPr id="6" name="TextBox 5"/>
          <p:cNvSpPr txBox="1"/>
          <p:nvPr userDrawn="1"/>
        </p:nvSpPr>
        <p:spPr>
          <a:xfrm>
            <a:off x="9533259" y="6505599"/>
            <a:ext cx="2515403" cy="292388"/>
          </a:xfrm>
          <a:prstGeom prst="rect">
            <a:avLst/>
          </a:prstGeom>
          <a:noFill/>
        </p:spPr>
        <p:txBody>
          <a:bodyPr wrap="square" rtlCol="0">
            <a:spAutoFit/>
          </a:bodyPr>
          <a:lstStyle/>
          <a:p>
            <a:pPr algn="r"/>
            <a:r>
              <a:rPr lang="fr-CH" sz="1300">
                <a:solidFill>
                  <a:schemeClr val="bg1"/>
                </a:solidFill>
                <a:latin typeface="Arial" panose="020B0604020202020204" pitchFamily="34" charset="0"/>
                <a:cs typeface="Arial" panose="020B0604020202020204" pitchFamily="34" charset="0"/>
              </a:rPr>
              <a:t>www.iasociety.org</a:t>
            </a:r>
            <a:endParaRPr lang="en-GB" sz="130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8694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025" y="478524"/>
            <a:ext cx="1368152" cy="500352"/>
          </a:xfrm>
          <a:prstGeom prst="rect">
            <a:avLst/>
          </a:prstGeom>
        </p:spPr>
      </p:pic>
      <p:sp>
        <p:nvSpPr>
          <p:cNvPr id="8" name="TextBox 7"/>
          <p:cNvSpPr txBox="1"/>
          <p:nvPr userDrawn="1"/>
        </p:nvSpPr>
        <p:spPr>
          <a:xfrm>
            <a:off x="9533259" y="6505599"/>
            <a:ext cx="2515403" cy="292388"/>
          </a:xfrm>
          <a:prstGeom prst="rect">
            <a:avLst/>
          </a:prstGeom>
          <a:noFill/>
        </p:spPr>
        <p:txBody>
          <a:bodyPr wrap="square" rtlCol="0">
            <a:spAutoFit/>
          </a:bodyPr>
          <a:lstStyle/>
          <a:p>
            <a:pPr algn="r"/>
            <a:r>
              <a:rPr lang="fr-CH" sz="1300">
                <a:solidFill>
                  <a:schemeClr val="bg1"/>
                </a:solidFill>
                <a:latin typeface="Arial" panose="020B0604020202020204" pitchFamily="34" charset="0"/>
                <a:cs typeface="Arial" panose="020B0604020202020204" pitchFamily="34" charset="0"/>
              </a:rPr>
              <a:t>www.iasociety.org</a:t>
            </a:r>
            <a:endParaRPr lang="en-GB" sz="130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1997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025" y="478524"/>
            <a:ext cx="1368152" cy="500352"/>
          </a:xfrm>
          <a:prstGeom prst="rect">
            <a:avLst/>
          </a:prstGeom>
        </p:spPr>
      </p:pic>
      <p:sp>
        <p:nvSpPr>
          <p:cNvPr id="8" name="TextBox 7"/>
          <p:cNvSpPr txBox="1"/>
          <p:nvPr userDrawn="1"/>
        </p:nvSpPr>
        <p:spPr>
          <a:xfrm>
            <a:off x="9533259" y="6505599"/>
            <a:ext cx="2515403" cy="292388"/>
          </a:xfrm>
          <a:prstGeom prst="rect">
            <a:avLst/>
          </a:prstGeom>
          <a:noFill/>
        </p:spPr>
        <p:txBody>
          <a:bodyPr wrap="square" rtlCol="0">
            <a:spAutoFit/>
          </a:bodyPr>
          <a:lstStyle/>
          <a:p>
            <a:pPr algn="r"/>
            <a:r>
              <a:rPr lang="fr-CH" sz="1300">
                <a:solidFill>
                  <a:schemeClr val="bg1"/>
                </a:solidFill>
                <a:latin typeface="Arial" panose="020B0604020202020204" pitchFamily="34" charset="0"/>
                <a:cs typeface="Arial" panose="020B0604020202020204" pitchFamily="34" charset="0"/>
              </a:rPr>
              <a:t>www.iasociety.org</a:t>
            </a:r>
            <a:endParaRPr lang="en-GB" sz="130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99963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elfolie">
    <p:bg bwMode="gray">
      <p:bgRef idx="1001">
        <a:schemeClr val="bg1"/>
      </p:bgRef>
    </p:bg>
    <p:spTree>
      <p:nvGrpSpPr>
        <p:cNvPr id="1" name=""/>
        <p:cNvGrpSpPr/>
        <p:nvPr/>
      </p:nvGrpSpPr>
      <p:grpSpPr>
        <a:xfrm>
          <a:off x="0" y="0"/>
          <a:ext cx="0" cy="0"/>
          <a:chOff x="0" y="0"/>
          <a:chExt cx="0" cy="0"/>
        </a:xfrm>
      </p:grpSpPr>
      <p:sp>
        <p:nvSpPr>
          <p:cNvPr id="9" name="Titel 8">
            <a:extLst>
              <a:ext uri="{FF2B5EF4-FFF2-40B4-BE49-F238E27FC236}">
                <a16:creationId xmlns:a16="http://schemas.microsoft.com/office/drawing/2014/main" id="{9140E9AE-AB8C-45D2-8169-8A8F93E9393A}"/>
              </a:ext>
            </a:extLst>
          </p:cNvPr>
          <p:cNvSpPr>
            <a:spLocks noGrp="1"/>
          </p:cNvSpPr>
          <p:nvPr>
            <p:ph type="title"/>
          </p:nvPr>
        </p:nvSpPr>
        <p:spPr>
          <a:xfrm>
            <a:off x="3719512" y="1294944"/>
            <a:ext cx="8137526" cy="4762956"/>
          </a:xfrm>
        </p:spPr>
        <p:txBody>
          <a:bodyPr/>
          <a:lstStyle>
            <a:lvl1pPr>
              <a:lnSpc>
                <a:spcPct val="85000"/>
              </a:lnSpc>
              <a:defRPr sz="7500">
                <a:solidFill>
                  <a:schemeClr val="accent1"/>
                </a:solidFill>
              </a:defRPr>
            </a:lvl1pPr>
          </a:lstStyle>
          <a:p>
            <a:r>
              <a:rPr lang="en-US" smtClean="0"/>
              <a:t>Click to edit Master title style</a:t>
            </a:r>
            <a:endParaRPr lang="de-DE" dirty="0"/>
          </a:p>
        </p:txBody>
      </p:sp>
      <p:pic>
        <p:nvPicPr>
          <p:cNvPr id="34" name="Grafik 33">
            <a:extLst>
              <a:ext uri="{FF2B5EF4-FFF2-40B4-BE49-F238E27FC236}">
                <a16:creationId xmlns:a16="http://schemas.microsoft.com/office/drawing/2014/main" id="{0583FDD7-9A57-49D6-92B5-D5F33EBBFFD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1963" y="454977"/>
            <a:ext cx="1233487" cy="450502"/>
          </a:xfrm>
          <a:prstGeom prst="rect">
            <a:avLst/>
          </a:prstGeom>
        </p:spPr>
      </p:pic>
      <p:sp>
        <p:nvSpPr>
          <p:cNvPr id="35" name="Textplatzhalter 34">
            <a:extLst>
              <a:ext uri="{FF2B5EF4-FFF2-40B4-BE49-F238E27FC236}">
                <a16:creationId xmlns:a16="http://schemas.microsoft.com/office/drawing/2014/main" id="{03A5B761-8BC0-42AF-81B9-7B9A73AAEDFA}"/>
              </a:ext>
            </a:extLst>
          </p:cNvPr>
          <p:cNvSpPr>
            <a:spLocks noGrp="1"/>
          </p:cNvSpPr>
          <p:nvPr>
            <p:ph type="body" sz="quarter" idx="10"/>
          </p:nvPr>
        </p:nvSpPr>
        <p:spPr>
          <a:xfrm>
            <a:off x="3719512" y="6248400"/>
            <a:ext cx="8137526" cy="396240"/>
          </a:xfrm>
        </p:spPr>
        <p:txBody>
          <a:bodyPr/>
          <a:lstStyle>
            <a:lvl1pPr marL="0" indent="0">
              <a:buNone/>
              <a:defRPr sz="1000"/>
            </a:lvl1pPr>
          </a:lstStyle>
          <a:p>
            <a:pPr lvl="0"/>
            <a:r>
              <a:rPr lang="en-US" smtClean="0"/>
              <a:t>Edit Master text styles</a:t>
            </a:r>
          </a:p>
        </p:txBody>
      </p:sp>
      <p:sp>
        <p:nvSpPr>
          <p:cNvPr id="37" name="Textfeld 36">
            <a:extLst>
              <a:ext uri="{FF2B5EF4-FFF2-40B4-BE49-F238E27FC236}">
                <a16:creationId xmlns:a16="http://schemas.microsoft.com/office/drawing/2014/main" id="{98BC6A7D-A966-48AF-8316-B852FFDEEF66}"/>
              </a:ext>
            </a:extLst>
          </p:cNvPr>
          <p:cNvSpPr txBox="1"/>
          <p:nvPr userDrawn="1"/>
        </p:nvSpPr>
        <p:spPr>
          <a:xfrm>
            <a:off x="3733801" y="444583"/>
            <a:ext cx="1471612" cy="184067"/>
          </a:xfrm>
          <a:prstGeom prst="rect">
            <a:avLst/>
          </a:prstGeom>
          <a:noFill/>
        </p:spPr>
        <p:txBody>
          <a:bodyPr wrap="square" lIns="0" tIns="0" rIns="0" bIns="0">
            <a:noAutofit/>
          </a:bodyPr>
          <a:lstStyle/>
          <a:p>
            <a:r>
              <a:rPr lang="de-DE" sz="750" dirty="0">
                <a:solidFill>
                  <a:prstClr val="black"/>
                </a:solidFill>
              </a:rPr>
              <a:t>International AIDS Society</a:t>
            </a:r>
          </a:p>
        </p:txBody>
      </p:sp>
      <p:sp>
        <p:nvSpPr>
          <p:cNvPr id="38" name="Textfeld 37">
            <a:extLst>
              <a:ext uri="{FF2B5EF4-FFF2-40B4-BE49-F238E27FC236}">
                <a16:creationId xmlns:a16="http://schemas.microsoft.com/office/drawing/2014/main" id="{855D9016-FECC-4E5D-ADF2-7843F8F8B2A1}"/>
              </a:ext>
            </a:extLst>
          </p:cNvPr>
          <p:cNvSpPr txBox="1"/>
          <p:nvPr userDrawn="1"/>
        </p:nvSpPr>
        <p:spPr>
          <a:xfrm>
            <a:off x="5360194" y="444583"/>
            <a:ext cx="1275556" cy="184067"/>
          </a:xfrm>
          <a:prstGeom prst="rect">
            <a:avLst/>
          </a:prstGeom>
          <a:noFill/>
        </p:spPr>
        <p:txBody>
          <a:bodyPr wrap="square" lIns="0" tIns="0" rIns="0" bIns="0">
            <a:noAutofit/>
          </a:bodyPr>
          <a:lstStyle/>
          <a:p>
            <a:r>
              <a:rPr lang="de-DE" sz="750" dirty="0">
                <a:solidFill>
                  <a:prstClr val="black"/>
                </a:solidFill>
              </a:rPr>
              <a:t>iasociety.org</a:t>
            </a:r>
          </a:p>
        </p:txBody>
      </p:sp>
    </p:spTree>
    <p:extLst>
      <p:ext uri="{BB962C8B-B14F-4D97-AF65-F5344CB8AC3E}">
        <p14:creationId xmlns:p14="http://schemas.microsoft.com/office/powerpoint/2010/main" val="26690559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elfolie mit Bild">
    <p:bg bwMode="gray">
      <p:bgRef idx="1001">
        <a:schemeClr val="bg1"/>
      </p:bgRef>
    </p:bg>
    <p:spTree>
      <p:nvGrpSpPr>
        <p:cNvPr id="1" name=""/>
        <p:cNvGrpSpPr/>
        <p:nvPr/>
      </p:nvGrpSpPr>
      <p:grpSpPr>
        <a:xfrm>
          <a:off x="0" y="0"/>
          <a:ext cx="0" cy="0"/>
          <a:chOff x="0" y="0"/>
          <a:chExt cx="0" cy="0"/>
        </a:xfrm>
      </p:grpSpPr>
      <p:pic>
        <p:nvPicPr>
          <p:cNvPr id="34" name="Grafik 33">
            <a:extLst>
              <a:ext uri="{FF2B5EF4-FFF2-40B4-BE49-F238E27FC236}">
                <a16:creationId xmlns:a16="http://schemas.microsoft.com/office/drawing/2014/main" id="{0583FDD7-9A57-49D6-92B5-D5F33EBBFFD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1963" y="454977"/>
            <a:ext cx="1233487" cy="450502"/>
          </a:xfrm>
          <a:prstGeom prst="rect">
            <a:avLst/>
          </a:prstGeom>
        </p:spPr>
      </p:pic>
      <p:sp>
        <p:nvSpPr>
          <p:cNvPr id="37" name="Textfeld 36">
            <a:extLst>
              <a:ext uri="{FF2B5EF4-FFF2-40B4-BE49-F238E27FC236}">
                <a16:creationId xmlns:a16="http://schemas.microsoft.com/office/drawing/2014/main" id="{98BC6A7D-A966-48AF-8316-B852FFDEEF66}"/>
              </a:ext>
            </a:extLst>
          </p:cNvPr>
          <p:cNvSpPr txBox="1"/>
          <p:nvPr userDrawn="1"/>
        </p:nvSpPr>
        <p:spPr>
          <a:xfrm>
            <a:off x="3733801" y="444583"/>
            <a:ext cx="1471612" cy="184067"/>
          </a:xfrm>
          <a:prstGeom prst="rect">
            <a:avLst/>
          </a:prstGeom>
          <a:noFill/>
        </p:spPr>
        <p:txBody>
          <a:bodyPr wrap="square" lIns="0" tIns="0" rIns="0" bIns="0">
            <a:noAutofit/>
          </a:bodyPr>
          <a:lstStyle/>
          <a:p>
            <a:r>
              <a:rPr lang="de-DE" sz="750" dirty="0">
                <a:solidFill>
                  <a:prstClr val="black"/>
                </a:solidFill>
              </a:rPr>
              <a:t>International AIDS Society</a:t>
            </a:r>
          </a:p>
        </p:txBody>
      </p:sp>
      <p:sp>
        <p:nvSpPr>
          <p:cNvPr id="38" name="Textfeld 37">
            <a:extLst>
              <a:ext uri="{FF2B5EF4-FFF2-40B4-BE49-F238E27FC236}">
                <a16:creationId xmlns:a16="http://schemas.microsoft.com/office/drawing/2014/main" id="{855D9016-FECC-4E5D-ADF2-7843F8F8B2A1}"/>
              </a:ext>
            </a:extLst>
          </p:cNvPr>
          <p:cNvSpPr txBox="1"/>
          <p:nvPr userDrawn="1"/>
        </p:nvSpPr>
        <p:spPr>
          <a:xfrm>
            <a:off x="5360194" y="444583"/>
            <a:ext cx="1275556" cy="184067"/>
          </a:xfrm>
          <a:prstGeom prst="rect">
            <a:avLst/>
          </a:prstGeom>
          <a:noFill/>
        </p:spPr>
        <p:txBody>
          <a:bodyPr wrap="square" lIns="0" tIns="0" rIns="0" bIns="0">
            <a:noAutofit/>
          </a:bodyPr>
          <a:lstStyle/>
          <a:p>
            <a:r>
              <a:rPr lang="de-DE" sz="750" dirty="0">
                <a:solidFill>
                  <a:prstClr val="black"/>
                </a:solidFill>
              </a:rPr>
              <a:t>iasociety.org</a:t>
            </a:r>
          </a:p>
        </p:txBody>
      </p:sp>
      <p:sp>
        <p:nvSpPr>
          <p:cNvPr id="2" name="Titel 1">
            <a:extLst>
              <a:ext uri="{FF2B5EF4-FFF2-40B4-BE49-F238E27FC236}">
                <a16:creationId xmlns:a16="http://schemas.microsoft.com/office/drawing/2014/main" id="{933EC23C-51C9-47E8-9EC0-51E75A9906EB}"/>
              </a:ext>
            </a:extLst>
          </p:cNvPr>
          <p:cNvSpPr>
            <a:spLocks noGrp="1"/>
          </p:cNvSpPr>
          <p:nvPr>
            <p:ph type="title"/>
          </p:nvPr>
        </p:nvSpPr>
        <p:spPr>
          <a:xfrm>
            <a:off x="442913" y="1401624"/>
            <a:ext cx="6192838" cy="1151076"/>
          </a:xfrm>
        </p:spPr>
        <p:txBody>
          <a:bodyPr/>
          <a:lstStyle>
            <a:lvl1pPr>
              <a:defRPr>
                <a:solidFill>
                  <a:schemeClr val="accent1"/>
                </a:solidFill>
              </a:defRPr>
            </a:lvl1pPr>
          </a:lstStyle>
          <a:p>
            <a:r>
              <a:rPr lang="en-US" smtClean="0"/>
              <a:t>Click to edit Master title style</a:t>
            </a:r>
            <a:endParaRPr lang="de-DE" dirty="0"/>
          </a:p>
        </p:txBody>
      </p:sp>
      <p:sp>
        <p:nvSpPr>
          <p:cNvPr id="4" name="Textplatzhalter 3">
            <a:extLst>
              <a:ext uri="{FF2B5EF4-FFF2-40B4-BE49-F238E27FC236}">
                <a16:creationId xmlns:a16="http://schemas.microsoft.com/office/drawing/2014/main" id="{F79E4F12-16AF-4CA2-9394-804A19491551}"/>
              </a:ext>
            </a:extLst>
          </p:cNvPr>
          <p:cNvSpPr>
            <a:spLocks noGrp="1"/>
          </p:cNvSpPr>
          <p:nvPr>
            <p:ph type="body" sz="quarter" idx="11"/>
          </p:nvPr>
        </p:nvSpPr>
        <p:spPr>
          <a:xfrm>
            <a:off x="442912" y="2552700"/>
            <a:ext cx="6192837" cy="3505200"/>
          </a:xfrm>
        </p:spPr>
        <p:txBody>
          <a:bodyPr/>
          <a:lstStyle>
            <a:lvl1pPr marL="0" indent="0">
              <a:lnSpc>
                <a:spcPct val="90000"/>
              </a:lnSpc>
              <a:buNone/>
              <a:defRPr sz="4200"/>
            </a:lvl1pPr>
          </a:lstStyle>
          <a:p>
            <a:pPr lvl="0"/>
            <a:r>
              <a:rPr lang="en-US" smtClean="0"/>
              <a:t>Edit Master text styles</a:t>
            </a:r>
          </a:p>
        </p:txBody>
      </p:sp>
      <p:sp>
        <p:nvSpPr>
          <p:cNvPr id="11" name="Bildplatzhalter 7">
            <a:extLst>
              <a:ext uri="{FF2B5EF4-FFF2-40B4-BE49-F238E27FC236}">
                <a16:creationId xmlns:a16="http://schemas.microsoft.com/office/drawing/2014/main" id="{0222BDBD-0C76-472C-A496-F0F76AC3E687}"/>
              </a:ext>
            </a:extLst>
          </p:cNvPr>
          <p:cNvSpPr>
            <a:spLocks noGrp="1"/>
          </p:cNvSpPr>
          <p:nvPr>
            <p:ph type="pic" sz="quarter" idx="12"/>
          </p:nvPr>
        </p:nvSpPr>
        <p:spPr bwMode="gray">
          <a:xfrm>
            <a:off x="6996113" y="0"/>
            <a:ext cx="5195887" cy="6858000"/>
          </a:xfrm>
          <a:solidFill>
            <a:schemeClr val="bg1">
              <a:lumMod val="85000"/>
            </a:schemeClr>
          </a:solidFill>
        </p:spPr>
        <p:txBody>
          <a:bodyPr anchor="ctr"/>
          <a:lstStyle>
            <a:lvl1pPr algn="ctr">
              <a:buNone/>
              <a:defRPr sz="1400"/>
            </a:lvl1pPr>
          </a:lstStyle>
          <a:p>
            <a:r>
              <a:rPr lang="en-US" smtClean="0"/>
              <a:t>Click icon to add picture</a:t>
            </a:r>
            <a:endParaRPr lang="de-DE"/>
          </a:p>
        </p:txBody>
      </p:sp>
    </p:spTree>
    <p:extLst>
      <p:ext uri="{BB962C8B-B14F-4D97-AF65-F5344CB8AC3E}">
        <p14:creationId xmlns:p14="http://schemas.microsoft.com/office/powerpoint/2010/main" val="31946684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el und Inhalt">
    <p:bg bwMode="gray">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9F3A56-2912-4F6C-B763-FA01B5A3DBD6}"/>
              </a:ext>
            </a:extLst>
          </p:cNvPr>
          <p:cNvSpPr>
            <a:spLocks noGrp="1"/>
          </p:cNvSpPr>
          <p:nvPr>
            <p:ph type="title"/>
          </p:nvPr>
        </p:nvSpPr>
        <p:spPr bwMode="gray"/>
        <p:txBody>
          <a:bodyPr/>
          <a:lstStyle/>
          <a:p>
            <a:r>
              <a:rPr lang="en-US" smtClean="0"/>
              <a:t>Click to edit Master title style</a:t>
            </a:r>
            <a:endParaRPr lang="de-DE" dirty="0"/>
          </a:p>
        </p:txBody>
      </p:sp>
      <p:sp>
        <p:nvSpPr>
          <p:cNvPr id="3" name="Inhaltsplatzhalter 2">
            <a:extLst>
              <a:ext uri="{FF2B5EF4-FFF2-40B4-BE49-F238E27FC236}">
                <a16:creationId xmlns:a16="http://schemas.microsoft.com/office/drawing/2014/main" id="{A978F880-622A-4AD4-AD12-DB8ACC4A855D}"/>
              </a:ext>
            </a:extLst>
          </p:cNvPr>
          <p:cNvSpPr>
            <a:spLocks noGrp="1"/>
          </p:cNvSpPr>
          <p:nvPr>
            <p:ph idx="1"/>
          </p:nvPr>
        </p:nvSpPr>
        <p:spPr bwMode="gray"/>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dirty="0"/>
          </a:p>
        </p:txBody>
      </p:sp>
      <p:sp>
        <p:nvSpPr>
          <p:cNvPr id="4" name="Datumsplatzhalter 3">
            <a:extLst>
              <a:ext uri="{FF2B5EF4-FFF2-40B4-BE49-F238E27FC236}">
                <a16:creationId xmlns:a16="http://schemas.microsoft.com/office/drawing/2014/main" id="{C42E4203-C6EB-4A6B-B123-7F7ECE103EA1}"/>
              </a:ext>
            </a:extLst>
          </p:cNvPr>
          <p:cNvSpPr>
            <a:spLocks noGrp="1"/>
          </p:cNvSpPr>
          <p:nvPr>
            <p:ph type="dt" sz="half" idx="10"/>
          </p:nvPr>
        </p:nvSpPr>
        <p:spPr bwMode="gray"/>
        <p:txBody>
          <a:bodyPr/>
          <a:lstStyle/>
          <a:p>
            <a:r>
              <a:rPr lang="de-DE">
                <a:solidFill>
                  <a:prstClr val="black"/>
                </a:solidFill>
              </a:rPr>
              <a:t>Name of the Speaker</a:t>
            </a:r>
          </a:p>
        </p:txBody>
      </p:sp>
      <p:sp>
        <p:nvSpPr>
          <p:cNvPr id="5" name="Fußzeilenplatzhalter 4">
            <a:extLst>
              <a:ext uri="{FF2B5EF4-FFF2-40B4-BE49-F238E27FC236}">
                <a16:creationId xmlns:a16="http://schemas.microsoft.com/office/drawing/2014/main" id="{F5ACFDB4-E040-4C21-85D2-79A7480946FD}"/>
              </a:ext>
            </a:extLst>
          </p:cNvPr>
          <p:cNvSpPr>
            <a:spLocks noGrp="1"/>
          </p:cNvSpPr>
          <p:nvPr>
            <p:ph type="ftr" sz="quarter" idx="11"/>
          </p:nvPr>
        </p:nvSpPr>
        <p:spPr bwMode="gray"/>
        <p:txBody>
          <a:bodyPr/>
          <a:lstStyle/>
          <a:p>
            <a:r>
              <a:rPr lang="de-DE">
                <a:solidFill>
                  <a:prstClr val="black"/>
                </a:solidFill>
              </a:rPr>
              <a:t>Topic Lore Ipsum</a:t>
            </a:r>
          </a:p>
        </p:txBody>
      </p:sp>
    </p:spTree>
    <p:extLst>
      <p:ext uri="{BB962C8B-B14F-4D97-AF65-F5344CB8AC3E}">
        <p14:creationId xmlns:p14="http://schemas.microsoft.com/office/powerpoint/2010/main" val="31597280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xt und Bild">
    <p:bg bwMode="gray">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9F3A56-2912-4F6C-B763-FA01B5A3DBD6}"/>
              </a:ext>
            </a:extLst>
          </p:cNvPr>
          <p:cNvSpPr>
            <a:spLocks noGrp="1"/>
          </p:cNvSpPr>
          <p:nvPr>
            <p:ph type="title"/>
          </p:nvPr>
        </p:nvSpPr>
        <p:spPr bwMode="gray"/>
        <p:txBody>
          <a:bodyPr/>
          <a:lstStyle/>
          <a:p>
            <a:r>
              <a:rPr lang="en-US" smtClean="0"/>
              <a:t>Click to edit Master title style</a:t>
            </a:r>
            <a:endParaRPr lang="de-DE" dirty="0"/>
          </a:p>
        </p:txBody>
      </p:sp>
      <p:sp>
        <p:nvSpPr>
          <p:cNvPr id="3" name="Inhaltsplatzhalter 2">
            <a:extLst>
              <a:ext uri="{FF2B5EF4-FFF2-40B4-BE49-F238E27FC236}">
                <a16:creationId xmlns:a16="http://schemas.microsoft.com/office/drawing/2014/main" id="{A978F880-622A-4AD4-AD12-DB8ACC4A855D}"/>
              </a:ext>
            </a:extLst>
          </p:cNvPr>
          <p:cNvSpPr>
            <a:spLocks noGrp="1"/>
          </p:cNvSpPr>
          <p:nvPr>
            <p:ph idx="1"/>
          </p:nvPr>
        </p:nvSpPr>
        <p:spPr bwMode="gray"/>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dirty="0"/>
          </a:p>
        </p:txBody>
      </p:sp>
      <p:sp>
        <p:nvSpPr>
          <p:cNvPr id="4" name="Datumsplatzhalter 3">
            <a:extLst>
              <a:ext uri="{FF2B5EF4-FFF2-40B4-BE49-F238E27FC236}">
                <a16:creationId xmlns:a16="http://schemas.microsoft.com/office/drawing/2014/main" id="{C42E4203-C6EB-4A6B-B123-7F7ECE103EA1}"/>
              </a:ext>
            </a:extLst>
          </p:cNvPr>
          <p:cNvSpPr>
            <a:spLocks noGrp="1"/>
          </p:cNvSpPr>
          <p:nvPr>
            <p:ph type="dt" sz="half" idx="10"/>
          </p:nvPr>
        </p:nvSpPr>
        <p:spPr bwMode="gray"/>
        <p:txBody>
          <a:bodyPr/>
          <a:lstStyle/>
          <a:p>
            <a:r>
              <a:rPr lang="de-DE">
                <a:solidFill>
                  <a:prstClr val="black"/>
                </a:solidFill>
              </a:rPr>
              <a:t>Name of the Speaker</a:t>
            </a:r>
          </a:p>
        </p:txBody>
      </p:sp>
      <p:sp>
        <p:nvSpPr>
          <p:cNvPr id="5" name="Fußzeilenplatzhalter 4">
            <a:extLst>
              <a:ext uri="{FF2B5EF4-FFF2-40B4-BE49-F238E27FC236}">
                <a16:creationId xmlns:a16="http://schemas.microsoft.com/office/drawing/2014/main" id="{F5ACFDB4-E040-4C21-85D2-79A7480946FD}"/>
              </a:ext>
            </a:extLst>
          </p:cNvPr>
          <p:cNvSpPr>
            <a:spLocks noGrp="1"/>
          </p:cNvSpPr>
          <p:nvPr>
            <p:ph type="ftr" sz="quarter" idx="11"/>
          </p:nvPr>
        </p:nvSpPr>
        <p:spPr bwMode="gray"/>
        <p:txBody>
          <a:bodyPr/>
          <a:lstStyle/>
          <a:p>
            <a:r>
              <a:rPr lang="de-DE">
                <a:solidFill>
                  <a:prstClr val="black"/>
                </a:solidFill>
              </a:rPr>
              <a:t>Topic Lore Ipsum</a:t>
            </a:r>
          </a:p>
        </p:txBody>
      </p:sp>
      <p:sp>
        <p:nvSpPr>
          <p:cNvPr id="8" name="Bildplatzhalter 7">
            <a:extLst>
              <a:ext uri="{FF2B5EF4-FFF2-40B4-BE49-F238E27FC236}">
                <a16:creationId xmlns:a16="http://schemas.microsoft.com/office/drawing/2014/main" id="{F5E3B62B-CF09-471B-9761-31105E803B91}"/>
              </a:ext>
            </a:extLst>
          </p:cNvPr>
          <p:cNvSpPr>
            <a:spLocks noGrp="1"/>
          </p:cNvSpPr>
          <p:nvPr>
            <p:ph type="pic" sz="quarter" idx="12"/>
          </p:nvPr>
        </p:nvSpPr>
        <p:spPr bwMode="gray">
          <a:xfrm>
            <a:off x="6996113" y="0"/>
            <a:ext cx="5195887" cy="6858000"/>
          </a:xfrm>
          <a:solidFill>
            <a:schemeClr val="bg1">
              <a:lumMod val="85000"/>
            </a:schemeClr>
          </a:solidFill>
        </p:spPr>
        <p:txBody>
          <a:bodyPr anchor="ctr"/>
          <a:lstStyle>
            <a:lvl1pPr algn="ctr">
              <a:buNone/>
              <a:defRPr sz="1400"/>
            </a:lvl1pPr>
          </a:lstStyle>
          <a:p>
            <a:r>
              <a:rPr lang="en-US" smtClean="0"/>
              <a:t>Click icon to add picture</a:t>
            </a:r>
            <a:endParaRPr lang="de-DE"/>
          </a:p>
        </p:txBody>
      </p:sp>
    </p:spTree>
    <p:extLst>
      <p:ext uri="{BB962C8B-B14F-4D97-AF65-F5344CB8AC3E}">
        <p14:creationId xmlns:p14="http://schemas.microsoft.com/office/powerpoint/2010/main" val="15364592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Nur Titel">
    <p:bg bwMode="gray">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67EA35-F68A-454D-A1CC-5E137F915BE5}"/>
              </a:ext>
            </a:extLst>
          </p:cNvPr>
          <p:cNvSpPr>
            <a:spLocks noGrp="1"/>
          </p:cNvSpPr>
          <p:nvPr>
            <p:ph type="title"/>
          </p:nvPr>
        </p:nvSpPr>
        <p:spPr bwMode="gray"/>
        <p:txBody>
          <a:bodyPr/>
          <a:lstStyle/>
          <a:p>
            <a:r>
              <a:rPr lang="en-US" smtClean="0"/>
              <a:t>Click to edit Master title style</a:t>
            </a:r>
            <a:endParaRPr lang="de-DE"/>
          </a:p>
        </p:txBody>
      </p:sp>
      <p:sp>
        <p:nvSpPr>
          <p:cNvPr id="3" name="Datumsplatzhalter 2">
            <a:extLst>
              <a:ext uri="{FF2B5EF4-FFF2-40B4-BE49-F238E27FC236}">
                <a16:creationId xmlns:a16="http://schemas.microsoft.com/office/drawing/2014/main" id="{CEC0582F-CD7C-43A1-A31F-61C84AF5187C}"/>
              </a:ext>
            </a:extLst>
          </p:cNvPr>
          <p:cNvSpPr>
            <a:spLocks noGrp="1"/>
          </p:cNvSpPr>
          <p:nvPr>
            <p:ph type="dt" sz="half" idx="10"/>
          </p:nvPr>
        </p:nvSpPr>
        <p:spPr bwMode="gray"/>
        <p:txBody>
          <a:bodyPr/>
          <a:lstStyle/>
          <a:p>
            <a:r>
              <a:rPr lang="de-DE">
                <a:solidFill>
                  <a:prstClr val="black"/>
                </a:solidFill>
              </a:rPr>
              <a:t>Name of the Speaker</a:t>
            </a:r>
          </a:p>
        </p:txBody>
      </p:sp>
      <p:sp>
        <p:nvSpPr>
          <p:cNvPr id="4" name="Fußzeilenplatzhalter 3">
            <a:extLst>
              <a:ext uri="{FF2B5EF4-FFF2-40B4-BE49-F238E27FC236}">
                <a16:creationId xmlns:a16="http://schemas.microsoft.com/office/drawing/2014/main" id="{765BDC8B-AC16-40EC-9659-81A213A0A1B0}"/>
              </a:ext>
            </a:extLst>
          </p:cNvPr>
          <p:cNvSpPr>
            <a:spLocks noGrp="1"/>
          </p:cNvSpPr>
          <p:nvPr>
            <p:ph type="ftr" sz="quarter" idx="11"/>
          </p:nvPr>
        </p:nvSpPr>
        <p:spPr bwMode="gray"/>
        <p:txBody>
          <a:bodyPr/>
          <a:lstStyle/>
          <a:p>
            <a:r>
              <a:rPr lang="de-DE">
                <a:solidFill>
                  <a:prstClr val="black"/>
                </a:solidFill>
              </a:rPr>
              <a:t>Topic Lore Ipsum</a:t>
            </a:r>
          </a:p>
        </p:txBody>
      </p:sp>
    </p:spTree>
    <p:extLst>
      <p:ext uri="{BB962C8B-B14F-4D97-AF65-F5344CB8AC3E}">
        <p14:creationId xmlns:p14="http://schemas.microsoft.com/office/powerpoint/2010/main" val="22561684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aption">
    <p:spTree>
      <p:nvGrpSpPr>
        <p:cNvPr id="1" name=""/>
        <p:cNvGrpSpPr/>
        <p:nvPr/>
      </p:nvGrpSpPr>
      <p:grpSpPr>
        <a:xfrm>
          <a:off x="0" y="0"/>
          <a:ext cx="0" cy="0"/>
          <a:chOff x="0" y="0"/>
          <a:chExt cx="0" cy="0"/>
        </a:xfrm>
      </p:grpSpPr>
      <p:sp>
        <p:nvSpPr>
          <p:cNvPr id="3" name="Datumsplatzhalter 2">
            <a:extLst>
              <a:ext uri="{FF2B5EF4-FFF2-40B4-BE49-F238E27FC236}">
                <a16:creationId xmlns:a16="http://schemas.microsoft.com/office/drawing/2014/main" id="{CEC0582F-CD7C-43A1-A31F-61C84AF5187C}"/>
              </a:ext>
            </a:extLst>
          </p:cNvPr>
          <p:cNvSpPr>
            <a:spLocks noGrp="1"/>
          </p:cNvSpPr>
          <p:nvPr>
            <p:ph type="dt" sz="half" idx="10"/>
          </p:nvPr>
        </p:nvSpPr>
        <p:spPr bwMode="gray"/>
        <p:txBody>
          <a:bodyPr/>
          <a:lstStyle/>
          <a:p>
            <a:r>
              <a:rPr lang="de-DE">
                <a:solidFill>
                  <a:prstClr val="black"/>
                </a:solidFill>
              </a:rPr>
              <a:t>Name of the Speaker</a:t>
            </a:r>
          </a:p>
        </p:txBody>
      </p:sp>
      <p:sp>
        <p:nvSpPr>
          <p:cNvPr id="4" name="Fußzeilenplatzhalter 3">
            <a:extLst>
              <a:ext uri="{FF2B5EF4-FFF2-40B4-BE49-F238E27FC236}">
                <a16:creationId xmlns:a16="http://schemas.microsoft.com/office/drawing/2014/main" id="{765BDC8B-AC16-40EC-9659-81A213A0A1B0}"/>
              </a:ext>
            </a:extLst>
          </p:cNvPr>
          <p:cNvSpPr>
            <a:spLocks noGrp="1"/>
          </p:cNvSpPr>
          <p:nvPr>
            <p:ph type="ftr" sz="quarter" idx="11"/>
          </p:nvPr>
        </p:nvSpPr>
        <p:spPr bwMode="gray"/>
        <p:txBody>
          <a:bodyPr/>
          <a:lstStyle/>
          <a:p>
            <a:r>
              <a:rPr lang="de-DE">
                <a:solidFill>
                  <a:prstClr val="black"/>
                </a:solidFill>
              </a:rPr>
              <a:t>Topic Lore Ipsum</a:t>
            </a:r>
          </a:p>
        </p:txBody>
      </p:sp>
      <p:sp>
        <p:nvSpPr>
          <p:cNvPr id="9" name="Textplatzhalter 8">
            <a:extLst>
              <a:ext uri="{FF2B5EF4-FFF2-40B4-BE49-F238E27FC236}">
                <a16:creationId xmlns:a16="http://schemas.microsoft.com/office/drawing/2014/main" id="{CA3000E4-2BD5-435D-AE69-C20EC0E3F2C1}"/>
              </a:ext>
            </a:extLst>
          </p:cNvPr>
          <p:cNvSpPr>
            <a:spLocks noGrp="1"/>
          </p:cNvSpPr>
          <p:nvPr>
            <p:ph type="body" sz="quarter" idx="12"/>
          </p:nvPr>
        </p:nvSpPr>
        <p:spPr bwMode="gray">
          <a:xfrm>
            <a:off x="3725862" y="1346515"/>
            <a:ext cx="8131175" cy="4711385"/>
          </a:xfrm>
        </p:spPr>
        <p:txBody>
          <a:bodyPr/>
          <a:lstStyle>
            <a:lvl1pPr marL="266700" indent="-266700">
              <a:lnSpc>
                <a:spcPct val="90000"/>
              </a:lnSpc>
              <a:buFont typeface="Ping LCG Light" pitchFamily="50" charset="0"/>
              <a:buChar char="»"/>
              <a:defRPr sz="4200">
                <a:solidFill>
                  <a:schemeClr val="accent1"/>
                </a:solidFill>
              </a:defRPr>
            </a:lvl1pPr>
            <a:lvl2pPr marL="182563" indent="0" algn="r">
              <a:lnSpc>
                <a:spcPct val="90000"/>
              </a:lnSpc>
              <a:buNone/>
              <a:defRPr sz="2000">
                <a:solidFill>
                  <a:schemeClr val="accent1"/>
                </a:solidFill>
              </a:defRPr>
            </a:lvl2pPr>
            <a:lvl3pPr>
              <a:lnSpc>
                <a:spcPct val="90000"/>
              </a:lnSpc>
              <a:defRPr sz="4200"/>
            </a:lvl3pPr>
            <a:lvl4pPr>
              <a:lnSpc>
                <a:spcPct val="90000"/>
              </a:lnSpc>
              <a:defRPr sz="4200"/>
            </a:lvl4pPr>
            <a:lvl5pPr>
              <a:lnSpc>
                <a:spcPct val="90000"/>
              </a:lnSpc>
              <a:defRPr sz="4200"/>
            </a:lvl5pPr>
          </a:lstStyle>
          <a:p>
            <a:pPr lvl="0"/>
            <a:r>
              <a:rPr lang="en-US" smtClean="0"/>
              <a:t>Edit Master text styles</a:t>
            </a:r>
          </a:p>
          <a:p>
            <a:pPr lvl="1"/>
            <a:r>
              <a:rPr lang="en-US" smtClean="0"/>
              <a:t>Second level</a:t>
            </a:r>
          </a:p>
        </p:txBody>
      </p:sp>
    </p:spTree>
    <p:extLst>
      <p:ext uri="{BB962C8B-B14F-4D97-AF65-F5344CB8AC3E}">
        <p14:creationId xmlns:p14="http://schemas.microsoft.com/office/powerpoint/2010/main" val="9799304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bg bwMode="gray">
      <p:bgRef idx="1001">
        <a:schemeClr val="bg1"/>
      </p:bgRef>
    </p:bg>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82CC7437-6059-43F9-AED7-852A052197E8}"/>
              </a:ext>
            </a:extLst>
          </p:cNvPr>
          <p:cNvSpPr>
            <a:spLocks noGrp="1"/>
          </p:cNvSpPr>
          <p:nvPr>
            <p:ph type="dt" sz="half" idx="10"/>
          </p:nvPr>
        </p:nvSpPr>
        <p:spPr bwMode="gray"/>
        <p:txBody>
          <a:bodyPr/>
          <a:lstStyle/>
          <a:p>
            <a:r>
              <a:rPr lang="de-DE">
                <a:solidFill>
                  <a:prstClr val="black"/>
                </a:solidFill>
              </a:rPr>
              <a:t>Name of the Speaker</a:t>
            </a:r>
          </a:p>
        </p:txBody>
      </p:sp>
      <p:sp>
        <p:nvSpPr>
          <p:cNvPr id="3" name="Fußzeilenplatzhalter 2">
            <a:extLst>
              <a:ext uri="{FF2B5EF4-FFF2-40B4-BE49-F238E27FC236}">
                <a16:creationId xmlns:a16="http://schemas.microsoft.com/office/drawing/2014/main" id="{EDC35EB0-B8D6-413D-890C-D0905B12D5B2}"/>
              </a:ext>
            </a:extLst>
          </p:cNvPr>
          <p:cNvSpPr>
            <a:spLocks noGrp="1"/>
          </p:cNvSpPr>
          <p:nvPr>
            <p:ph type="ftr" sz="quarter" idx="11"/>
          </p:nvPr>
        </p:nvSpPr>
        <p:spPr bwMode="gray"/>
        <p:txBody>
          <a:bodyPr/>
          <a:lstStyle/>
          <a:p>
            <a:r>
              <a:rPr lang="de-DE">
                <a:solidFill>
                  <a:prstClr val="black"/>
                </a:solidFill>
              </a:rPr>
              <a:t>Topic Lore Ipsum</a:t>
            </a:r>
          </a:p>
        </p:txBody>
      </p:sp>
    </p:spTree>
    <p:extLst>
      <p:ext uri="{BB962C8B-B14F-4D97-AF65-F5344CB8AC3E}">
        <p14:creationId xmlns:p14="http://schemas.microsoft.com/office/powerpoint/2010/main" val="1584926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4" name="Picture 3">
            <a:hlinkClick r:id="rId2" action="ppaction://hlinksldjump"/>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28025" y="478524"/>
            <a:ext cx="1368152" cy="500352"/>
          </a:xfrm>
          <a:prstGeom prst="rect">
            <a:avLst/>
          </a:prstGeom>
        </p:spPr>
      </p:pic>
      <p:sp>
        <p:nvSpPr>
          <p:cNvPr id="8" name="TextBox 7"/>
          <p:cNvSpPr txBox="1"/>
          <p:nvPr userDrawn="1"/>
        </p:nvSpPr>
        <p:spPr>
          <a:xfrm>
            <a:off x="9533259" y="6505599"/>
            <a:ext cx="2515403" cy="292388"/>
          </a:xfrm>
          <a:prstGeom prst="rect">
            <a:avLst/>
          </a:prstGeom>
          <a:noFill/>
        </p:spPr>
        <p:txBody>
          <a:bodyPr wrap="square" rtlCol="0">
            <a:spAutoFit/>
          </a:bodyPr>
          <a:lstStyle/>
          <a:p>
            <a:pPr algn="r"/>
            <a:r>
              <a:rPr lang="fr-CH" sz="1300">
                <a:solidFill>
                  <a:schemeClr val="bg1"/>
                </a:solidFill>
                <a:latin typeface="Arial" panose="020B0604020202020204" pitchFamily="34" charset="0"/>
                <a:cs typeface="Arial" panose="020B0604020202020204" pitchFamily="34" charset="0"/>
              </a:rPr>
              <a:t>www.iasociety.org</a:t>
            </a:r>
            <a:endParaRPr lang="en-GB" sz="130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2383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025" y="478524"/>
            <a:ext cx="1368152" cy="500352"/>
          </a:xfrm>
          <a:prstGeom prst="rect">
            <a:avLst/>
          </a:prstGeom>
        </p:spPr>
      </p:pic>
      <p:sp>
        <p:nvSpPr>
          <p:cNvPr id="8" name="TextBox 7"/>
          <p:cNvSpPr txBox="1"/>
          <p:nvPr userDrawn="1"/>
        </p:nvSpPr>
        <p:spPr>
          <a:xfrm>
            <a:off x="9533259" y="6505599"/>
            <a:ext cx="2515403" cy="292388"/>
          </a:xfrm>
          <a:prstGeom prst="rect">
            <a:avLst/>
          </a:prstGeom>
          <a:noFill/>
        </p:spPr>
        <p:txBody>
          <a:bodyPr wrap="square" rtlCol="0">
            <a:spAutoFit/>
          </a:bodyPr>
          <a:lstStyle/>
          <a:p>
            <a:pPr algn="r"/>
            <a:r>
              <a:rPr lang="fr-CH" sz="1300">
                <a:solidFill>
                  <a:schemeClr val="bg1"/>
                </a:solidFill>
                <a:latin typeface="Arial" panose="020B0604020202020204" pitchFamily="34" charset="0"/>
                <a:cs typeface="Arial" panose="020B0604020202020204" pitchFamily="34" charset="0"/>
              </a:rPr>
              <a:t>www.iasociety.org</a:t>
            </a:r>
            <a:endParaRPr lang="en-GB" sz="130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0959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025" y="478524"/>
            <a:ext cx="1368152" cy="500352"/>
          </a:xfrm>
          <a:prstGeom prst="rect">
            <a:avLst/>
          </a:prstGeom>
        </p:spPr>
      </p:pic>
      <p:sp>
        <p:nvSpPr>
          <p:cNvPr id="9" name="TextBox 8"/>
          <p:cNvSpPr txBox="1"/>
          <p:nvPr userDrawn="1"/>
        </p:nvSpPr>
        <p:spPr>
          <a:xfrm>
            <a:off x="9533259" y="6505599"/>
            <a:ext cx="2515403" cy="292388"/>
          </a:xfrm>
          <a:prstGeom prst="rect">
            <a:avLst/>
          </a:prstGeom>
          <a:noFill/>
        </p:spPr>
        <p:txBody>
          <a:bodyPr wrap="square" rtlCol="0">
            <a:spAutoFit/>
          </a:bodyPr>
          <a:lstStyle/>
          <a:p>
            <a:pPr algn="r"/>
            <a:r>
              <a:rPr lang="fr-CH" sz="1300">
                <a:solidFill>
                  <a:schemeClr val="bg1"/>
                </a:solidFill>
                <a:latin typeface="Arial" panose="020B0604020202020204" pitchFamily="34" charset="0"/>
                <a:cs typeface="Arial" panose="020B0604020202020204" pitchFamily="34" charset="0"/>
              </a:rPr>
              <a:t>www.iasociety.org</a:t>
            </a:r>
            <a:endParaRPr lang="en-GB" sz="130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3523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025" y="478524"/>
            <a:ext cx="1368152" cy="500352"/>
          </a:xfrm>
          <a:prstGeom prst="rect">
            <a:avLst/>
          </a:prstGeom>
        </p:spPr>
      </p:pic>
      <p:sp>
        <p:nvSpPr>
          <p:cNvPr id="11" name="TextBox 10"/>
          <p:cNvSpPr txBox="1"/>
          <p:nvPr userDrawn="1"/>
        </p:nvSpPr>
        <p:spPr>
          <a:xfrm>
            <a:off x="9533259" y="6505599"/>
            <a:ext cx="2515403" cy="292388"/>
          </a:xfrm>
          <a:prstGeom prst="rect">
            <a:avLst/>
          </a:prstGeom>
          <a:noFill/>
        </p:spPr>
        <p:txBody>
          <a:bodyPr wrap="square" rtlCol="0">
            <a:spAutoFit/>
          </a:bodyPr>
          <a:lstStyle/>
          <a:p>
            <a:pPr algn="r"/>
            <a:r>
              <a:rPr lang="fr-CH" sz="1300">
                <a:solidFill>
                  <a:schemeClr val="bg1"/>
                </a:solidFill>
                <a:latin typeface="Arial" panose="020B0604020202020204" pitchFamily="34" charset="0"/>
                <a:cs typeface="Arial" panose="020B0604020202020204" pitchFamily="34" charset="0"/>
              </a:rPr>
              <a:t>www.iasociety.org</a:t>
            </a:r>
            <a:endParaRPr lang="en-GB" sz="130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7539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025" y="478524"/>
            <a:ext cx="1368152" cy="500352"/>
          </a:xfrm>
          <a:prstGeom prst="rect">
            <a:avLst/>
          </a:prstGeom>
        </p:spPr>
      </p:pic>
      <p:sp>
        <p:nvSpPr>
          <p:cNvPr id="7" name="TextBox 6"/>
          <p:cNvSpPr txBox="1"/>
          <p:nvPr userDrawn="1"/>
        </p:nvSpPr>
        <p:spPr>
          <a:xfrm>
            <a:off x="9533259" y="6505599"/>
            <a:ext cx="2515403" cy="292388"/>
          </a:xfrm>
          <a:prstGeom prst="rect">
            <a:avLst/>
          </a:prstGeom>
          <a:noFill/>
        </p:spPr>
        <p:txBody>
          <a:bodyPr wrap="square" rtlCol="0">
            <a:spAutoFit/>
          </a:bodyPr>
          <a:lstStyle/>
          <a:p>
            <a:pPr algn="r"/>
            <a:r>
              <a:rPr lang="fr-CH" sz="1300">
                <a:solidFill>
                  <a:schemeClr val="bg1"/>
                </a:solidFill>
                <a:latin typeface="Arial" panose="020B0604020202020204" pitchFamily="34" charset="0"/>
                <a:cs typeface="Arial" panose="020B0604020202020204" pitchFamily="34" charset="0"/>
              </a:rPr>
              <a:t>www.iasociety.org</a:t>
            </a:r>
            <a:endParaRPr lang="en-GB" sz="130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9362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5381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025" y="478524"/>
            <a:ext cx="1368152" cy="500352"/>
          </a:xfrm>
          <a:prstGeom prst="rect">
            <a:avLst/>
          </a:prstGeom>
        </p:spPr>
      </p:pic>
      <p:sp>
        <p:nvSpPr>
          <p:cNvPr id="9" name="TextBox 8"/>
          <p:cNvSpPr txBox="1"/>
          <p:nvPr userDrawn="1"/>
        </p:nvSpPr>
        <p:spPr>
          <a:xfrm>
            <a:off x="9533259" y="6505599"/>
            <a:ext cx="2515403" cy="292388"/>
          </a:xfrm>
          <a:prstGeom prst="rect">
            <a:avLst/>
          </a:prstGeom>
          <a:noFill/>
        </p:spPr>
        <p:txBody>
          <a:bodyPr wrap="square" rtlCol="0">
            <a:spAutoFit/>
          </a:bodyPr>
          <a:lstStyle/>
          <a:p>
            <a:pPr algn="r"/>
            <a:r>
              <a:rPr lang="fr-CH" sz="1300">
                <a:solidFill>
                  <a:schemeClr val="bg1"/>
                </a:solidFill>
                <a:latin typeface="Arial" panose="020B0604020202020204" pitchFamily="34" charset="0"/>
                <a:cs typeface="Arial" panose="020B0604020202020204" pitchFamily="34" charset="0"/>
              </a:rPr>
              <a:t>www.iasociety.org</a:t>
            </a:r>
            <a:endParaRPr lang="en-GB" sz="130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3083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025" y="478524"/>
            <a:ext cx="1368152" cy="500352"/>
          </a:xfrm>
          <a:prstGeom prst="rect">
            <a:avLst/>
          </a:prstGeom>
        </p:spPr>
      </p:pic>
      <p:sp>
        <p:nvSpPr>
          <p:cNvPr id="9" name="TextBox 8"/>
          <p:cNvSpPr txBox="1"/>
          <p:nvPr userDrawn="1"/>
        </p:nvSpPr>
        <p:spPr>
          <a:xfrm>
            <a:off x="9533259" y="6505599"/>
            <a:ext cx="2515403" cy="292388"/>
          </a:xfrm>
          <a:prstGeom prst="rect">
            <a:avLst/>
          </a:prstGeom>
          <a:noFill/>
        </p:spPr>
        <p:txBody>
          <a:bodyPr wrap="square" rtlCol="0">
            <a:spAutoFit/>
          </a:bodyPr>
          <a:lstStyle/>
          <a:p>
            <a:pPr algn="r"/>
            <a:r>
              <a:rPr lang="fr-CH" sz="1300">
                <a:solidFill>
                  <a:schemeClr val="bg1"/>
                </a:solidFill>
                <a:latin typeface="Arial" panose="020B0604020202020204" pitchFamily="34" charset="0"/>
                <a:cs typeface="Arial" panose="020B0604020202020204" pitchFamily="34" charset="0"/>
              </a:rPr>
              <a:t>www.iasociety.org</a:t>
            </a:r>
            <a:endParaRPr lang="en-GB" sz="130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5870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9509" y="188640"/>
            <a:ext cx="9902891"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26768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097AD9D-CB55-4687-8CA2-BD97C7BC954E}"/>
              </a:ext>
            </a:extLst>
          </p:cNvPr>
          <p:cNvSpPr>
            <a:spLocks noGrp="1"/>
          </p:cNvSpPr>
          <p:nvPr>
            <p:ph type="title"/>
          </p:nvPr>
        </p:nvSpPr>
        <p:spPr bwMode="gray">
          <a:xfrm>
            <a:off x="442913" y="1401624"/>
            <a:ext cx="6192838" cy="1260000"/>
          </a:xfrm>
          <a:prstGeom prst="rect">
            <a:avLst/>
          </a:prstGeom>
        </p:spPr>
        <p:txBody>
          <a:bodyPr vert="horz" lIns="0" tIns="0" rIns="0" bIns="0" rtlCol="0" anchor="t" anchorCtr="0">
            <a:noAutofit/>
          </a:bodyPr>
          <a:lstStyle/>
          <a:p>
            <a:r>
              <a:rPr lang="de-DE" dirty="0"/>
              <a:t>Mastertitelformat bearbeiten</a:t>
            </a:r>
          </a:p>
        </p:txBody>
      </p:sp>
      <p:sp>
        <p:nvSpPr>
          <p:cNvPr id="3" name="Textplatzhalter 2">
            <a:extLst>
              <a:ext uri="{FF2B5EF4-FFF2-40B4-BE49-F238E27FC236}">
                <a16:creationId xmlns:a16="http://schemas.microsoft.com/office/drawing/2014/main" id="{2934E4A2-260E-40E9-AC47-DF4CBDE6A31B}"/>
              </a:ext>
            </a:extLst>
          </p:cNvPr>
          <p:cNvSpPr>
            <a:spLocks noGrp="1"/>
          </p:cNvSpPr>
          <p:nvPr>
            <p:ph type="body" idx="1"/>
          </p:nvPr>
        </p:nvSpPr>
        <p:spPr bwMode="gray">
          <a:xfrm>
            <a:off x="442913" y="2766059"/>
            <a:ext cx="6192837" cy="3291841"/>
          </a:xfrm>
          <a:prstGeom prst="rect">
            <a:avLst/>
          </a:prstGeom>
        </p:spPr>
        <p:txBody>
          <a:bodyPr vert="horz" lIns="0" tIns="0" rIns="0" bIns="0" rtlCol="0" anchor="t" anchorCtr="0">
            <a:no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C24889AC-79BD-4225-8067-CB3E052B3BBB}"/>
              </a:ext>
            </a:extLst>
          </p:cNvPr>
          <p:cNvSpPr>
            <a:spLocks noGrp="1"/>
          </p:cNvSpPr>
          <p:nvPr>
            <p:ph type="dt" sz="half" idx="2"/>
          </p:nvPr>
        </p:nvSpPr>
        <p:spPr bwMode="gray">
          <a:xfrm>
            <a:off x="442913" y="6276101"/>
            <a:ext cx="3130867" cy="244317"/>
          </a:xfrm>
          <a:prstGeom prst="rect">
            <a:avLst/>
          </a:prstGeom>
        </p:spPr>
        <p:txBody>
          <a:bodyPr vert="horz" lIns="0" tIns="0" rIns="0" bIns="0" rtlCol="0" anchor="t" anchorCtr="0">
            <a:noAutofit/>
          </a:bodyPr>
          <a:lstStyle>
            <a:lvl1pPr algn="l">
              <a:defRPr sz="1000">
                <a:solidFill>
                  <a:schemeClr val="tx1"/>
                </a:solidFill>
              </a:defRPr>
            </a:lvl1pPr>
          </a:lstStyle>
          <a:p>
            <a:r>
              <a:rPr lang="de-DE" dirty="0">
                <a:solidFill>
                  <a:prstClr val="black"/>
                </a:solidFill>
              </a:rPr>
              <a:t>Name </a:t>
            </a:r>
            <a:r>
              <a:rPr lang="de-DE" dirty="0" err="1">
                <a:solidFill>
                  <a:prstClr val="black"/>
                </a:solidFill>
              </a:rPr>
              <a:t>of</a:t>
            </a:r>
            <a:r>
              <a:rPr lang="de-DE" dirty="0">
                <a:solidFill>
                  <a:prstClr val="black"/>
                </a:solidFill>
              </a:rPr>
              <a:t> </a:t>
            </a:r>
            <a:r>
              <a:rPr lang="de-DE" dirty="0" err="1">
                <a:solidFill>
                  <a:prstClr val="black"/>
                </a:solidFill>
              </a:rPr>
              <a:t>the</a:t>
            </a:r>
            <a:r>
              <a:rPr lang="de-DE" dirty="0">
                <a:solidFill>
                  <a:prstClr val="black"/>
                </a:solidFill>
              </a:rPr>
              <a:t> Speaker</a:t>
            </a:r>
          </a:p>
        </p:txBody>
      </p:sp>
      <p:sp>
        <p:nvSpPr>
          <p:cNvPr id="5" name="Fußzeilenplatzhalter 4">
            <a:extLst>
              <a:ext uri="{FF2B5EF4-FFF2-40B4-BE49-F238E27FC236}">
                <a16:creationId xmlns:a16="http://schemas.microsoft.com/office/drawing/2014/main" id="{A94A541A-BF46-4134-A473-7ECADFE557E6}"/>
              </a:ext>
            </a:extLst>
          </p:cNvPr>
          <p:cNvSpPr>
            <a:spLocks noGrp="1"/>
          </p:cNvSpPr>
          <p:nvPr>
            <p:ph type="ftr" sz="quarter" idx="3"/>
          </p:nvPr>
        </p:nvSpPr>
        <p:spPr bwMode="gray">
          <a:xfrm>
            <a:off x="3725863" y="6276101"/>
            <a:ext cx="2909887" cy="244317"/>
          </a:xfrm>
          <a:prstGeom prst="rect">
            <a:avLst/>
          </a:prstGeom>
        </p:spPr>
        <p:txBody>
          <a:bodyPr vert="horz" wrap="none" lIns="0" tIns="0" rIns="0" bIns="0" rtlCol="0" anchor="t" anchorCtr="0">
            <a:noAutofit/>
          </a:bodyPr>
          <a:lstStyle>
            <a:lvl1pPr algn="l">
              <a:defRPr sz="1000">
                <a:solidFill>
                  <a:schemeClr val="tx1"/>
                </a:solidFill>
              </a:defRPr>
            </a:lvl1pPr>
          </a:lstStyle>
          <a:p>
            <a:r>
              <a:rPr lang="de-DE" dirty="0">
                <a:solidFill>
                  <a:prstClr val="black"/>
                </a:solidFill>
              </a:rPr>
              <a:t>Topic Lore Ipsum</a:t>
            </a:r>
          </a:p>
        </p:txBody>
      </p:sp>
      <p:pic>
        <p:nvPicPr>
          <p:cNvPr id="8" name="Grafik 7">
            <a:extLst>
              <a:ext uri="{FF2B5EF4-FFF2-40B4-BE49-F238E27FC236}">
                <a16:creationId xmlns:a16="http://schemas.microsoft.com/office/drawing/2014/main" id="{A833CDCE-25B5-4F69-9C0F-55D421676E24}"/>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461963" y="459740"/>
            <a:ext cx="728662" cy="266127"/>
          </a:xfrm>
          <a:prstGeom prst="rect">
            <a:avLst/>
          </a:prstGeom>
        </p:spPr>
      </p:pic>
    </p:spTree>
    <p:extLst>
      <p:ext uri="{BB962C8B-B14F-4D97-AF65-F5344CB8AC3E}">
        <p14:creationId xmlns:p14="http://schemas.microsoft.com/office/powerpoint/2010/main" val="24058428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sldNum="0" hdr="0"/>
  <p:txStyles>
    <p:titleStyle>
      <a:lvl1pPr algn="l" defTabSz="914400" rtl="0" eaLnBrk="1" latinLnBrk="0" hangingPunct="1">
        <a:lnSpc>
          <a:spcPct val="90000"/>
        </a:lnSpc>
        <a:spcBef>
          <a:spcPct val="0"/>
        </a:spcBef>
        <a:buNone/>
        <a:defRPr sz="4200" b="0" kern="1200">
          <a:solidFill>
            <a:schemeClr val="tx1"/>
          </a:solidFill>
          <a:latin typeface="+mj-lt"/>
          <a:ea typeface="+mj-ea"/>
          <a:cs typeface="+mj-cs"/>
        </a:defRPr>
      </a:lvl1pPr>
    </p:titleStyle>
    <p:bodyStyle>
      <a:lvl1pPr marL="220663" indent="-220663"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1pPr>
      <a:lvl2pPr marL="449263" indent="-228600"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2pPr>
      <a:lvl3pPr marL="655638" indent="-212725"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3pPr>
      <a:lvl4pPr marL="898525" indent="-234950"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4pPr>
      <a:lvl5pPr marL="1127125" indent="-234950"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407">
          <p15:clr>
            <a:srgbClr val="F26B43"/>
          </p15:clr>
        </p15:guide>
        <p15:guide id="2" pos="279">
          <p15:clr>
            <a:srgbClr val="F26B43"/>
          </p15:clr>
        </p15:guide>
        <p15:guide id="3" pos="7469">
          <p15:clr>
            <a:srgbClr val="F26B43"/>
          </p15:clr>
        </p15:guide>
        <p15:guide id="4" pos="4180">
          <p15:clr>
            <a:srgbClr val="F26B43"/>
          </p15:clr>
        </p15:guide>
        <p15:guide id="5" orient="horz" pos="381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iasociety.org/Who-we-are/About-the-IAS/Annual-Letter-2019"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slide" Target="slide7.xml"/><Relationship Id="rId4" Type="http://schemas.openxmlformats.org/officeDocument/2006/relationships/slide" Target="slide6.xml"/></Relationships>
</file>

<file path=ppt/slides/_rels/slide5.xml.rels><?xml version="1.0" encoding="UTF-8" standalone="yes"?>
<Relationships xmlns="http://schemas.openxmlformats.org/package/2006/relationships"><Relationship Id="rId3" Type="http://schemas.openxmlformats.org/officeDocument/2006/relationships/hyperlink" Target="https://cattendee.abstractsonline.com/meeting/9289/search?query=@preconference~Pre-Confere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hyperlink" Target="http://programme.aids2020.org/Programme/Session/6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programme.aids2020.org/Programme/Session/94"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49F560-D0D1-4B76-8B86-EA3E033B96AE}"/>
              </a:ext>
            </a:extLst>
          </p:cNvPr>
          <p:cNvSpPr>
            <a:spLocks noGrp="1"/>
          </p:cNvSpPr>
          <p:nvPr>
            <p:ph type="title"/>
          </p:nvPr>
        </p:nvSpPr>
        <p:spPr/>
        <p:txBody>
          <a:bodyPr/>
          <a:lstStyle/>
          <a:p>
            <a:r>
              <a:rPr lang="en-US" dirty="0" smtClean="0">
                <a:solidFill>
                  <a:schemeClr val="tx1"/>
                </a:solidFill>
                <a:latin typeface="+mn-lt"/>
              </a:rPr>
              <a:t>AIDS 2020 </a:t>
            </a:r>
            <a:br>
              <a:rPr lang="en-US" dirty="0" smtClean="0">
                <a:solidFill>
                  <a:schemeClr val="tx1"/>
                </a:solidFill>
                <a:latin typeface="+mn-lt"/>
              </a:rPr>
            </a:br>
            <a:r>
              <a:rPr lang="en-US" dirty="0" smtClean="0">
                <a:solidFill>
                  <a:schemeClr val="tx1"/>
                </a:solidFill>
                <a:latin typeface="+mn-lt"/>
              </a:rPr>
              <a:t>Toolkits</a:t>
            </a:r>
            <a:r>
              <a:rPr lang="en-US" dirty="0"/>
              <a:t/>
            </a:r>
            <a:br>
              <a:rPr lang="en-US" dirty="0"/>
            </a:br>
            <a:r>
              <a:rPr lang="ar-SA" dirty="0"/>
              <a:t>الوصم </a:t>
            </a:r>
            <a:endParaRPr lang="de-DE" dirty="0"/>
          </a:p>
        </p:txBody>
      </p:sp>
      <p:sp>
        <p:nvSpPr>
          <p:cNvPr id="5" name="Textplatzhalter 2">
            <a:extLst>
              <a:ext uri="{FF2B5EF4-FFF2-40B4-BE49-F238E27FC236}">
                <a16:creationId xmlns:a16="http://schemas.microsoft.com/office/drawing/2014/main" id="{B1D70F63-F5E4-490E-9A28-8139D161CABC}"/>
              </a:ext>
            </a:extLst>
          </p:cNvPr>
          <p:cNvSpPr>
            <a:spLocks noGrp="1"/>
          </p:cNvSpPr>
          <p:nvPr>
            <p:ph type="body" sz="quarter" idx="10"/>
          </p:nvPr>
        </p:nvSpPr>
        <p:spPr>
          <a:xfrm>
            <a:off x="1761316" y="6057900"/>
            <a:ext cx="8487584" cy="526355"/>
          </a:xfrm>
        </p:spPr>
        <p:txBody>
          <a:bodyPr/>
          <a:lstStyle/>
          <a:p>
            <a:pPr algn="ctr"/>
            <a:r>
              <a:rPr lang="ar-AE" sz="1200" dirty="0"/>
              <a:t>إنتاج </a:t>
            </a:r>
            <a:r>
              <a:rPr lang="en-US" sz="1200" dirty="0"/>
              <a:t> </a:t>
            </a:r>
            <a:r>
              <a:rPr lang="de-DE" sz="1200" dirty="0"/>
              <a:t>IAS – THE INTERNATIONAL AIDS SOCIETY </a:t>
            </a:r>
          </a:p>
          <a:p>
            <a:pPr algn="ctr"/>
            <a:r>
              <a:rPr lang="ar-AE" sz="1200" dirty="0"/>
              <a:t>يوليو 2021</a:t>
            </a:r>
            <a:endParaRPr lang="de-DE" sz="1200" dirty="0"/>
          </a:p>
        </p:txBody>
      </p:sp>
    </p:spTree>
    <p:extLst>
      <p:ext uri="{BB962C8B-B14F-4D97-AF65-F5344CB8AC3E}">
        <p14:creationId xmlns:p14="http://schemas.microsoft.com/office/powerpoint/2010/main" val="17542851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524000" y="0"/>
            <a:ext cx="9144000" cy="14847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rtl="1"/>
            <a:r>
              <a:rPr lang="ar" sz="3500" b="1" i="0" u="none" baseline="0">
                <a:solidFill>
                  <a:srgbClr val="E0001B"/>
                </a:solidFill>
              </a:rPr>
              <a:t>المحتويات</a:t>
            </a:r>
          </a:p>
        </p:txBody>
      </p:sp>
      <p:sp>
        <p:nvSpPr>
          <p:cNvPr id="2" name="TextBox 1"/>
          <p:cNvSpPr txBox="1"/>
          <p:nvPr/>
        </p:nvSpPr>
        <p:spPr>
          <a:xfrm>
            <a:off x="1105786" y="2315099"/>
            <a:ext cx="10802679" cy="1477328"/>
          </a:xfrm>
          <a:prstGeom prst="rect">
            <a:avLst/>
          </a:prstGeom>
          <a:noFill/>
        </p:spPr>
        <p:txBody>
          <a:bodyPr wrap="square" rtlCol="0">
            <a:spAutoFit/>
          </a:bodyPr>
          <a:lstStyle/>
          <a:p>
            <a:pPr algn="r" rtl="1"/>
            <a:r>
              <a:rPr lang="ar" b="0" i="0" u="none" baseline="0" dirty="0">
                <a:latin typeface="Arial" panose="020B0604020202020204" pitchFamily="34" charset="0"/>
                <a:cs typeface="Arial" panose="020B0604020202020204" pitchFamily="34" charset="0"/>
              </a:rPr>
              <a:t>مقدمة</a:t>
            </a:r>
            <a:r>
              <a:rPr lang="ar" b="0" i="0" u="none" baseline="0" dirty="0" smtClean="0">
                <a:latin typeface="Arial" panose="020B0604020202020204" pitchFamily="34" charset="0"/>
                <a:cs typeface="Arial" panose="020B0604020202020204" pitchFamily="34" charset="0"/>
              </a:rPr>
              <a:t>……………………………………………………………………………………</a:t>
            </a:r>
            <a:r>
              <a:rPr lang="ar-EG" b="0" i="0" u="none" baseline="0" dirty="0" smtClean="0">
                <a:latin typeface="Arial" panose="020B0604020202020204" pitchFamily="34" charset="0"/>
                <a:cs typeface="Arial" panose="020B0604020202020204" pitchFamily="34" charset="0"/>
              </a:rPr>
              <a:t>...</a:t>
            </a:r>
            <a:r>
              <a:rPr lang="ar" b="0" i="0" u="none" baseline="0" dirty="0" smtClean="0">
                <a:latin typeface="Arial" panose="020B0604020202020204" pitchFamily="34" charset="0"/>
                <a:cs typeface="Arial" panose="020B0604020202020204" pitchFamily="34" charset="0"/>
              </a:rPr>
              <a:t>……………...</a:t>
            </a:r>
            <a:r>
              <a:rPr lang="ar" b="0" i="0" u="none" baseline="0" dirty="0">
                <a:latin typeface="Arial" panose="020B0604020202020204" pitchFamily="34" charset="0"/>
                <a:cs typeface="Arial" panose="020B0604020202020204" pitchFamily="34" charset="0"/>
              </a:rPr>
              <a:t>3</a:t>
            </a:r>
          </a:p>
          <a:p>
            <a:pPr algn="r" rtl="1"/>
            <a:r>
              <a:rPr lang="ar" b="0" i="0" u="none" baseline="0" dirty="0">
                <a:latin typeface="Arial" panose="020B0604020202020204" pitchFamily="34" charset="0"/>
                <a:cs typeface="Arial" panose="020B0604020202020204" pitchFamily="34" charset="0"/>
              </a:rPr>
              <a:t>المقاييس المستخدمة للتقييم …………………………………………………………………………………....5</a:t>
            </a:r>
            <a:endParaRPr lang="ar" dirty="0">
              <a:latin typeface="Arial" panose="020B0604020202020204" pitchFamily="34" charset="0"/>
              <a:cs typeface="Arial" panose="020B0604020202020204" pitchFamily="34" charset="0"/>
            </a:endParaRPr>
          </a:p>
          <a:p>
            <a:pPr algn="r" rtl="1"/>
            <a:r>
              <a:rPr lang="ar" b="0" i="0" u="none" baseline="0" dirty="0">
                <a:latin typeface="Arial" panose="020B0604020202020204" pitchFamily="34" charset="0"/>
                <a:cs typeface="Arial" panose="020B0604020202020204" pitchFamily="34" charset="0"/>
              </a:rPr>
              <a:t>القدرة على التأقلم لدى المتعايشين مع فيروس نقص المناعة البشرية بمؤشر وصم قدره 2.0</a:t>
            </a:r>
            <a:r>
              <a:rPr lang="ar" b="0" i="0" u="none" baseline="0" dirty="0" smtClean="0">
                <a:latin typeface="Arial" panose="020B0604020202020204" pitchFamily="34" charset="0"/>
                <a:cs typeface="Arial" panose="020B0604020202020204" pitchFamily="34" charset="0"/>
              </a:rPr>
              <a:t>………………………………</a:t>
            </a:r>
            <a:r>
              <a:rPr lang="ar" b="0" i="0" u="none" baseline="0" dirty="0">
                <a:latin typeface="Arial" panose="020B0604020202020204" pitchFamily="34" charset="0"/>
                <a:cs typeface="Arial" panose="020B0604020202020204" pitchFamily="34" charset="0"/>
              </a:rPr>
              <a:t>6</a:t>
            </a:r>
            <a:endParaRPr lang="ar" dirty="0">
              <a:latin typeface="Arial" panose="020B0604020202020204" pitchFamily="34" charset="0"/>
              <a:cs typeface="Arial" panose="020B0604020202020204" pitchFamily="34" charset="0"/>
            </a:endParaRPr>
          </a:p>
          <a:p>
            <a:pPr algn="r" rtl="1"/>
            <a:r>
              <a:rPr lang="ar" b="0" i="0" u="none" baseline="0" dirty="0">
                <a:latin typeface="Arial" panose="020B0604020202020204" pitchFamily="34" charset="0"/>
                <a:cs typeface="Arial" panose="020B0604020202020204" pitchFamily="34" charset="0"/>
              </a:rPr>
              <a:t>التمكين الاجتماعي للفئات المستهدفة</a:t>
            </a:r>
            <a:r>
              <a:rPr lang="ar" b="0" i="0" u="none" baseline="0" dirty="0" smtClean="0">
                <a:latin typeface="Arial" panose="020B0604020202020204" pitchFamily="34" charset="0"/>
                <a:cs typeface="Arial" panose="020B0604020202020204" pitchFamily="34" charset="0"/>
              </a:rPr>
              <a:t>………………………………………………………</a:t>
            </a:r>
            <a:r>
              <a:rPr lang="ar-EG" b="0" i="0" u="none" baseline="0" dirty="0" smtClean="0">
                <a:latin typeface="Arial" panose="020B0604020202020204" pitchFamily="34" charset="0"/>
                <a:cs typeface="Arial" panose="020B0604020202020204" pitchFamily="34" charset="0"/>
              </a:rPr>
              <a:t>...</a:t>
            </a:r>
            <a:r>
              <a:rPr lang="ar" b="0" i="0" u="none" baseline="0" dirty="0" smtClean="0">
                <a:latin typeface="Arial" panose="020B0604020202020204" pitchFamily="34" charset="0"/>
                <a:cs typeface="Arial" panose="020B0604020202020204" pitchFamily="34" charset="0"/>
              </a:rPr>
              <a:t>…………………..</a:t>
            </a:r>
            <a:r>
              <a:rPr lang="ar" b="0" i="0" u="none" baseline="0" dirty="0">
                <a:latin typeface="Arial" panose="020B0604020202020204" pitchFamily="34" charset="0"/>
                <a:cs typeface="Arial" panose="020B0604020202020204" pitchFamily="34" charset="0"/>
              </a:rPr>
              <a:t>7</a:t>
            </a:r>
            <a:endParaRPr lang="ar" dirty="0">
              <a:latin typeface="Arial" panose="020B0604020202020204" pitchFamily="34" charset="0"/>
              <a:cs typeface="Arial" panose="020B0604020202020204" pitchFamily="34" charset="0"/>
            </a:endParaRPr>
          </a:p>
          <a:p>
            <a:endParaRPr lang="a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7332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E2418-68ED-47F7-8F69-23F0D386AAEF}"/>
              </a:ext>
            </a:extLst>
          </p:cNvPr>
          <p:cNvSpPr>
            <a:spLocks noGrp="1"/>
          </p:cNvSpPr>
          <p:nvPr>
            <p:ph type="title"/>
          </p:nvPr>
        </p:nvSpPr>
        <p:spPr>
          <a:xfrm>
            <a:off x="1679509" y="188640"/>
            <a:ext cx="8872377" cy="1143000"/>
          </a:xfrm>
        </p:spPr>
        <p:txBody>
          <a:bodyPr>
            <a:normAutofit/>
          </a:bodyPr>
          <a:lstStyle/>
          <a:p>
            <a:pPr rtl="1"/>
            <a:r>
              <a:rPr lang="ar" sz="3600" b="1" i="0" u="none" baseline="0">
                <a:solidFill>
                  <a:srgbClr val="E0001B"/>
                </a:solidFill>
                <a:latin typeface="Arial"/>
                <a:cs typeface="Arial"/>
              </a:rPr>
              <a:t>مقدمة</a:t>
            </a:r>
            <a:endParaRPr lang="ar" sz="3600" b="1" dirty="0">
              <a:solidFill>
                <a:srgbClr val="E0001B"/>
              </a:solidFill>
            </a:endParaRPr>
          </a:p>
        </p:txBody>
      </p:sp>
      <p:sp>
        <p:nvSpPr>
          <p:cNvPr id="3" name="Content Placeholder 2">
            <a:extLst>
              <a:ext uri="{FF2B5EF4-FFF2-40B4-BE49-F238E27FC236}">
                <a16:creationId xmlns:a16="http://schemas.microsoft.com/office/drawing/2014/main" id="{9FB7FA30-2B30-4947-BDF0-569268A43B15}"/>
              </a:ext>
            </a:extLst>
          </p:cNvPr>
          <p:cNvSpPr>
            <a:spLocks noGrp="1"/>
          </p:cNvSpPr>
          <p:nvPr>
            <p:ph idx="1"/>
          </p:nvPr>
        </p:nvSpPr>
        <p:spPr>
          <a:xfrm>
            <a:off x="609600" y="1447801"/>
            <a:ext cx="10972800" cy="4906963"/>
          </a:xfrm>
        </p:spPr>
        <p:txBody>
          <a:bodyPr vert="horz" lIns="91440" tIns="45720" rIns="91440" bIns="45720" rtlCol="0" anchor="t">
            <a:normAutofit fontScale="92500" lnSpcReduction="10000"/>
          </a:bodyPr>
          <a:lstStyle/>
          <a:p>
            <a:pPr algn="r" rtl="1"/>
            <a:r>
              <a:rPr lang="ar" b="0" i="0" u="none" baseline="0" dirty="0">
                <a:latin typeface="Arial"/>
                <a:cs typeface="Arial"/>
              </a:rPr>
              <a:t>منذ بدء ظهور مرض الإيدز أول مرة، أحرزنا تقدمًا كبيرًا في الحد من الإصابات الجديدة بفيروس نقص المناعة البشرية والوفيات المرتبطة به. لكن افتقارنا إلى التقدم في مواجهة سلوكيات الوصم نتيجة الإصابة بالوباء، فضلاً عن التمييز والإقصاء الاجتماعي أدى إلى إضعاف جهودنا في مواجهة تشخيص فيروس نقص المناعة البشرية وعلاج المتعايشين مع الفيروس ورعايتهم. </a:t>
            </a:r>
          </a:p>
          <a:p>
            <a:pPr algn="r" rtl="1"/>
            <a:r>
              <a:rPr lang="ar" b="0" i="0" u="none" baseline="0" dirty="0">
                <a:latin typeface="Arial"/>
                <a:cs typeface="Arial"/>
              </a:rPr>
              <a:t>يتسبب استمرار الوصم في إطار التعايش مع فيروس نقص المناعة البشرية في معاناة إنسانية هائلة ويقلل من شأننا بصفتنا مجتمعًا عالميًا.</a:t>
            </a:r>
          </a:p>
          <a:p>
            <a:pPr algn="r" rtl="1"/>
            <a:r>
              <a:rPr lang="ar" b="0" i="0" u="none" baseline="0" dirty="0">
                <a:latin typeface="Arial"/>
                <a:cs typeface="Arial"/>
              </a:rPr>
              <a:t>تُعد قدرة الفرد والمجتمع على التأقلم في مواجهة سلوكيات الوصم والتغلب عليه أمرًا يستحق الثناء ويجب فهمه ودعمه وتضخيمه بشكل أفضل.</a:t>
            </a:r>
          </a:p>
          <a:p>
            <a:endParaRPr lang="ar" sz="1800" dirty="0">
              <a:latin typeface="Arial"/>
              <a:cs typeface="Arial"/>
            </a:endParaRPr>
          </a:p>
          <a:p>
            <a:pPr marL="0" indent="0" algn="r" rtl="1">
              <a:buNone/>
            </a:pPr>
            <a:r>
              <a:rPr lang="ar" sz="1800" b="0" i="0" u="none" baseline="0" dirty="0">
                <a:latin typeface="Arial"/>
                <a:cs typeface="Arial"/>
              </a:rPr>
              <a:t>الرسالة السنوية لـ IAS0 لعام 2019: الوصول إلى جوهر مشكلة الوصم. متاح عبر </a:t>
            </a:r>
            <a:r>
              <a:rPr lang="ar" sz="1800" b="0" i="0" u="none" baseline="0" dirty="0" smtClean="0">
                <a:latin typeface="Arial"/>
                <a:cs typeface="Arial"/>
              </a:rPr>
              <a:t>الرابط: </a:t>
            </a:r>
            <a:r>
              <a:rPr lang="ar" sz="1800" b="0" i="0" u="none" baseline="0" dirty="0" smtClean="0">
                <a:latin typeface="Arial"/>
                <a:cs typeface="Arial"/>
                <a:hlinkClick r:id="rId2"/>
              </a:rPr>
              <a:t>https://www.iasociety.org/Who-we-are/About-the-IAS/Annual-Letter-2019</a:t>
            </a:r>
            <a:endParaRPr lang="ar" sz="1800" dirty="0"/>
          </a:p>
        </p:txBody>
      </p:sp>
    </p:spTree>
    <p:extLst>
      <p:ext uri="{BB962C8B-B14F-4D97-AF65-F5344CB8AC3E}">
        <p14:creationId xmlns:p14="http://schemas.microsoft.com/office/powerpoint/2010/main" val="31374552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524000" y="0"/>
            <a:ext cx="9144000" cy="148478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a:lstStyle>
          <a:p>
            <a:pPr rtl="1"/>
            <a:r>
              <a:rPr lang="ar" sz="3500" b="1" i="0" u="none" baseline="0">
                <a:solidFill>
                  <a:srgbClr val="E0001B"/>
                </a:solidFill>
              </a:rPr>
              <a:t>نظرة عامة</a:t>
            </a:r>
          </a:p>
        </p:txBody>
      </p:sp>
      <p:sp>
        <p:nvSpPr>
          <p:cNvPr id="2" name="Rectangle: Rounded Corners 1">
            <a:hlinkClick r:id="rId3" action="ppaction://hlinksldjump"/>
            <a:extLst>
              <a:ext uri="{FF2B5EF4-FFF2-40B4-BE49-F238E27FC236}">
                <a16:creationId xmlns:a16="http://schemas.microsoft.com/office/drawing/2014/main" id="{6BC34A43-6579-43B9-B412-24415228A395}"/>
              </a:ext>
            </a:extLst>
          </p:cNvPr>
          <p:cNvSpPr/>
          <p:nvPr/>
        </p:nvSpPr>
        <p:spPr>
          <a:xfrm>
            <a:off x="8315550" y="2682166"/>
            <a:ext cx="3600000" cy="936104"/>
          </a:xfrm>
          <a:prstGeom prst="roundRect">
            <a:avLst/>
          </a:prstGeom>
          <a:solidFill>
            <a:srgbClr val="1A998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 sz="2400" b="0" i="0" u="none" baseline="0" dirty="0">
                <a:latin typeface="Arial"/>
                <a:cs typeface="Arial"/>
              </a:rPr>
              <a:t>الوصم </a:t>
            </a:r>
          </a:p>
        </p:txBody>
      </p:sp>
      <p:sp>
        <p:nvSpPr>
          <p:cNvPr id="13" name="Rectangle: Rounded Corners 12">
            <a:hlinkClick r:id="rId3" action="ppaction://hlinksldjump"/>
            <a:extLst>
              <a:ext uri="{FF2B5EF4-FFF2-40B4-BE49-F238E27FC236}">
                <a16:creationId xmlns:a16="http://schemas.microsoft.com/office/drawing/2014/main" id="{9A4360A7-C4A3-4186-AA34-22DFA5A88EAE}"/>
              </a:ext>
            </a:extLst>
          </p:cNvPr>
          <p:cNvSpPr/>
          <p:nvPr/>
        </p:nvSpPr>
        <p:spPr>
          <a:xfrm>
            <a:off x="6859547" y="2682166"/>
            <a:ext cx="1216000" cy="936104"/>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 b="0" i="0" u="none" baseline="0" dirty="0">
                <a:latin typeface="Arial"/>
                <a:cs typeface="Arial"/>
              </a:rPr>
              <a:t>المقاييس</a:t>
            </a:r>
          </a:p>
        </p:txBody>
      </p:sp>
      <p:sp>
        <p:nvSpPr>
          <p:cNvPr id="9" name="Rectangle: Rounded Corners 8">
            <a:hlinkClick r:id="rId4" action="ppaction://hlinksldjump"/>
            <a:extLst>
              <a:ext uri="{FF2B5EF4-FFF2-40B4-BE49-F238E27FC236}">
                <a16:creationId xmlns:a16="http://schemas.microsoft.com/office/drawing/2014/main" id="{7853CD0B-6957-4FF4-AC51-EC5B57EF71ED}"/>
              </a:ext>
            </a:extLst>
          </p:cNvPr>
          <p:cNvSpPr/>
          <p:nvPr/>
        </p:nvSpPr>
        <p:spPr>
          <a:xfrm>
            <a:off x="5236768" y="2643722"/>
            <a:ext cx="1382776" cy="951614"/>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 b="0" i="0" u="none" baseline="0">
                <a:latin typeface="Arial"/>
                <a:cs typeface="Arial"/>
              </a:rPr>
              <a:t>القدرة على التأقلم</a:t>
            </a:r>
          </a:p>
        </p:txBody>
      </p:sp>
      <p:sp>
        <p:nvSpPr>
          <p:cNvPr id="15" name="Rectangle: Rounded Corners 14">
            <a:hlinkClick r:id="rId5" action="ppaction://hlinksldjump"/>
            <a:extLst>
              <a:ext uri="{FF2B5EF4-FFF2-40B4-BE49-F238E27FC236}">
                <a16:creationId xmlns:a16="http://schemas.microsoft.com/office/drawing/2014/main" id="{835150C3-E465-4D28-B9A2-340F63BD692F}"/>
              </a:ext>
            </a:extLst>
          </p:cNvPr>
          <p:cNvSpPr/>
          <p:nvPr/>
        </p:nvSpPr>
        <p:spPr>
          <a:xfrm>
            <a:off x="3285961" y="2643722"/>
            <a:ext cx="1710804" cy="951614"/>
          </a:xfrm>
          <a:prstGeom prst="round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 b="0" i="0" u="none" baseline="0">
                <a:latin typeface="Arial"/>
                <a:cs typeface="Arial"/>
              </a:rPr>
              <a:t>التمكين الاجتماعي للفئات المستهدفة</a:t>
            </a:r>
          </a:p>
        </p:txBody>
      </p:sp>
    </p:spTree>
    <p:extLst>
      <p:ext uri="{BB962C8B-B14F-4D97-AF65-F5344CB8AC3E}">
        <p14:creationId xmlns:p14="http://schemas.microsoft.com/office/powerpoint/2010/main" val="17083569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98950-B27D-4260-93B6-FE350FC626B4}"/>
              </a:ext>
            </a:extLst>
          </p:cNvPr>
          <p:cNvSpPr>
            <a:spLocks noGrp="1"/>
          </p:cNvSpPr>
          <p:nvPr>
            <p:ph type="title"/>
          </p:nvPr>
        </p:nvSpPr>
        <p:spPr>
          <a:xfrm>
            <a:off x="1703512" y="-27384"/>
            <a:ext cx="9902891" cy="1152000"/>
          </a:xfrm>
        </p:spPr>
        <p:txBody>
          <a:bodyPr>
            <a:normAutofit fontScale="90000"/>
          </a:bodyPr>
          <a:lstStyle/>
          <a:p>
            <a:pPr algn="r" rtl="1"/>
            <a:r>
              <a:rPr lang="ar" sz="3600" b="1">
                <a:solidFill>
                  <a:srgbClr val="E3000F"/>
                </a:solidFill>
              </a:rPr>
              <a:t/>
            </a:r>
            <a:br>
              <a:rPr lang="ar" sz="3600" b="1">
                <a:solidFill>
                  <a:srgbClr val="E3000F"/>
                </a:solidFill>
              </a:rPr>
            </a:br>
            <a:r>
              <a:rPr lang="ar" sz="3600" b="1">
                <a:solidFill>
                  <a:srgbClr val="E3000F"/>
                </a:solidFill>
              </a:rPr>
              <a:t/>
            </a:r>
            <a:br>
              <a:rPr lang="ar" sz="3600" b="1">
                <a:solidFill>
                  <a:srgbClr val="E3000F"/>
                </a:solidFill>
              </a:rPr>
            </a:br>
            <a:r>
              <a:rPr lang="ar" sz="3600" b="1">
                <a:solidFill>
                  <a:srgbClr val="E3000F"/>
                </a:solidFill>
              </a:rPr>
              <a:t/>
            </a:r>
            <a:br>
              <a:rPr lang="ar" sz="3600" b="1">
                <a:solidFill>
                  <a:srgbClr val="E3000F"/>
                </a:solidFill>
              </a:rPr>
            </a:br>
            <a:r>
              <a:rPr lang="ar" sz="3100" b="1" i="0" u="none" baseline="0">
                <a:solidFill>
                  <a:srgbClr val="E3000F"/>
                </a:solidFill>
              </a:rPr>
              <a:t>الوصم </a:t>
            </a:r>
            <a:r>
              <a:rPr lang="ar" sz="2800" b="1">
                <a:solidFill>
                  <a:srgbClr val="E3000F"/>
                </a:solidFill>
              </a:rPr>
              <a:t/>
            </a:r>
            <a:br>
              <a:rPr lang="ar" sz="2800" b="1">
                <a:solidFill>
                  <a:srgbClr val="E3000F"/>
                </a:solidFill>
              </a:rPr>
            </a:br>
            <a:r>
              <a:rPr lang="ar" sz="1200" b="1" i="0" u="none" baseline="0">
                <a:solidFill>
                  <a:schemeClr val="bg1"/>
                </a:solidFill>
              </a:rPr>
              <a:t>e</a:t>
            </a:r>
            <a:r>
              <a:rPr lang="ar" sz="2800" b="1">
                <a:solidFill>
                  <a:srgbClr val="E3000F"/>
                </a:solidFill>
              </a:rPr>
              <a:t/>
            </a:r>
            <a:br>
              <a:rPr lang="ar" sz="2800" b="1">
                <a:solidFill>
                  <a:srgbClr val="E3000F"/>
                </a:solidFill>
              </a:rPr>
            </a:br>
            <a:r>
              <a:rPr lang="ar" sz="4000" b="1" i="0" u="none" baseline="0"/>
              <a:t>المقاييس المستخدمة للتقييم </a:t>
            </a:r>
            <a:r>
              <a:rPr lang="ar" b="1"/>
              <a:t/>
            </a:r>
            <a:br>
              <a:rPr lang="ar" b="1"/>
            </a:br>
            <a:r>
              <a:rPr lang="ar" b="1"/>
              <a:t/>
            </a:r>
            <a:br>
              <a:rPr lang="ar" b="1"/>
            </a:br>
            <a:endParaRPr lang="ar" b="1" dirty="0"/>
          </a:p>
        </p:txBody>
      </p:sp>
      <p:sp>
        <p:nvSpPr>
          <p:cNvPr id="3" name="Content Placeholder 2">
            <a:extLst>
              <a:ext uri="{FF2B5EF4-FFF2-40B4-BE49-F238E27FC236}">
                <a16:creationId xmlns:a16="http://schemas.microsoft.com/office/drawing/2014/main" id="{E747857F-E87B-4DA8-A66F-0956AC81EE85}"/>
              </a:ext>
            </a:extLst>
          </p:cNvPr>
          <p:cNvSpPr>
            <a:spLocks noGrp="1"/>
          </p:cNvSpPr>
          <p:nvPr>
            <p:ph idx="1"/>
          </p:nvPr>
        </p:nvSpPr>
        <p:spPr>
          <a:xfrm>
            <a:off x="479376" y="1491003"/>
            <a:ext cx="5184576" cy="4525963"/>
          </a:xfrm>
        </p:spPr>
        <p:txBody>
          <a:bodyPr>
            <a:normAutofit/>
          </a:bodyPr>
          <a:lstStyle/>
          <a:p>
            <a:pPr marL="0" indent="0" algn="r" rtl="1">
              <a:buNone/>
            </a:pPr>
            <a:r>
              <a:rPr lang="ar" sz="2400" b="0" i="0" u="none" baseline="0"/>
              <a:t>تشمل مقاييس المجالات الرئيسة ما يأتي: </a:t>
            </a:r>
          </a:p>
          <a:p>
            <a:pPr lvl="1" algn="r" rtl="1"/>
            <a:r>
              <a:rPr lang="ar" sz="2000" b="0" i="0" u="none" baseline="0"/>
              <a:t>العادات والسلوكيات الاجتماعية</a:t>
            </a:r>
          </a:p>
          <a:p>
            <a:pPr lvl="1" algn="r" rtl="1"/>
            <a:r>
              <a:rPr lang="ar" sz="2000" b="0" i="0" u="none" baseline="0"/>
              <a:t>القوانين والسياسات وإمكانية اللجوء إلى سُبل العدالة </a:t>
            </a:r>
          </a:p>
          <a:p>
            <a:pPr lvl="1" algn="r" rtl="1"/>
            <a:r>
              <a:rPr lang="ar" sz="2000" b="0" i="0" u="none" baseline="0"/>
              <a:t>العنف </a:t>
            </a:r>
          </a:p>
          <a:p>
            <a:pPr lvl="1" algn="r" rtl="1"/>
            <a:r>
              <a:rPr lang="ar" sz="2000" b="0" i="0" u="none" baseline="0"/>
              <a:t>ممارسات الوصم والتمييز المتوقعة والمشهودة</a:t>
            </a:r>
          </a:p>
          <a:p>
            <a:pPr lvl="1" algn="r" rtl="1"/>
            <a:r>
              <a:rPr lang="ar" sz="2000" b="0" i="0" u="none" baseline="0"/>
              <a:t>الوصم  داخليًا/ ذاتيًا</a:t>
            </a:r>
          </a:p>
          <a:p>
            <a:pPr lvl="1" algn="r" rtl="1"/>
            <a:r>
              <a:rPr lang="ar" sz="2000" b="0" i="0" u="none" baseline="0"/>
              <a:t>العوامل القائمة على الجنس</a:t>
            </a:r>
          </a:p>
          <a:p>
            <a:pPr lvl="1" algn="r" rtl="1"/>
            <a:endParaRPr lang="ar" sz="2000" dirty="0"/>
          </a:p>
          <a:p>
            <a:pPr marL="0" indent="0" algn="r" rtl="1">
              <a:buNone/>
            </a:pPr>
            <a:r>
              <a:rPr lang="ar" sz="2400" b="0" i="0" u="none" baseline="0"/>
              <a:t>أفاد أكثر من 25% من المستجيبين في معظم المناطق عن سلوكيات تمييزية تمارس تجاه المتعايشين مع فيروس نقص المناعة البشرية.</a:t>
            </a:r>
          </a:p>
          <a:p>
            <a:endParaRPr lang="ar" dirty="0"/>
          </a:p>
        </p:txBody>
      </p:sp>
      <p:sp>
        <p:nvSpPr>
          <p:cNvPr id="7" name="TextBox 6">
            <a:extLst>
              <a:ext uri="{FF2B5EF4-FFF2-40B4-BE49-F238E27FC236}">
                <a16:creationId xmlns:a16="http://schemas.microsoft.com/office/drawing/2014/main" id="{F1A17546-725B-4526-AD22-78B6046A7920}"/>
              </a:ext>
            </a:extLst>
          </p:cNvPr>
          <p:cNvSpPr txBox="1"/>
          <p:nvPr/>
        </p:nvSpPr>
        <p:spPr>
          <a:xfrm>
            <a:off x="479376" y="6043402"/>
            <a:ext cx="1080120" cy="276999"/>
          </a:xfrm>
          <a:prstGeom prst="rect">
            <a:avLst/>
          </a:prstGeom>
          <a:noFill/>
        </p:spPr>
        <p:txBody>
          <a:bodyPr wrap="square">
            <a:spAutoFit/>
          </a:bodyPr>
          <a:lstStyle/>
          <a:p>
            <a:pPr algn="r" rtl="1"/>
            <a:r>
              <a:rPr lang="ar" sz="1200" b="0" i="0" u="none" baseline="0" dirty="0">
                <a:solidFill>
                  <a:srgbClr val="333333"/>
                </a:solidFill>
                <a:effectLst/>
                <a:latin typeface="Arial" panose="020B0604020202020204" pitchFamily="34" charset="0"/>
                <a:cs typeface="Arial" panose="020B0604020202020204" pitchFamily="34" charset="0"/>
                <a:hlinkClick r:id="rId3"/>
              </a:rPr>
              <a:t>بيتر جيس</a:t>
            </a:r>
            <a:endParaRPr lang="ar" sz="1200" b="0" i="0" dirty="0">
              <a:solidFill>
                <a:srgbClr val="333333"/>
              </a:solidFill>
              <a:effectLst/>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66727832-1B0A-4F14-BF00-E8B9230CF6D5}"/>
              </a:ext>
            </a:extLst>
          </p:cNvPr>
          <p:cNvPicPr>
            <a:picLocks noChangeAspect="1"/>
          </p:cNvPicPr>
          <p:nvPr/>
        </p:nvPicPr>
        <p:blipFill>
          <a:blip r:embed="rId4"/>
          <a:stretch>
            <a:fillRect/>
          </a:stretch>
        </p:blipFill>
        <p:spPr>
          <a:xfrm>
            <a:off x="6096120" y="1276719"/>
            <a:ext cx="5693793" cy="4864767"/>
          </a:xfrm>
          <a:prstGeom prst="rect">
            <a:avLst/>
          </a:prstGeom>
        </p:spPr>
      </p:pic>
    </p:spTree>
    <p:extLst>
      <p:ext uri="{BB962C8B-B14F-4D97-AF65-F5344CB8AC3E}">
        <p14:creationId xmlns:p14="http://schemas.microsoft.com/office/powerpoint/2010/main" val="3724927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DC862-D5EC-4AF4-9500-E644FA7C2090}"/>
              </a:ext>
            </a:extLst>
          </p:cNvPr>
          <p:cNvSpPr>
            <a:spLocks noGrp="1"/>
          </p:cNvSpPr>
          <p:nvPr>
            <p:ph type="title"/>
          </p:nvPr>
        </p:nvSpPr>
        <p:spPr>
          <a:xfrm>
            <a:off x="1679509" y="20877"/>
            <a:ext cx="10249139" cy="1143000"/>
          </a:xfrm>
        </p:spPr>
        <p:txBody>
          <a:bodyPr>
            <a:normAutofit fontScale="90000"/>
          </a:bodyPr>
          <a:lstStyle/>
          <a:p>
            <a:pPr algn="r" rtl="1"/>
            <a:r>
              <a:rPr lang="ar" sz="3600"/>
              <a:t/>
            </a:r>
            <a:br>
              <a:rPr lang="ar" sz="3600"/>
            </a:br>
            <a:r>
              <a:rPr lang="ar" sz="3100" b="1" i="0" u="none" baseline="0">
                <a:solidFill>
                  <a:srgbClr val="E3000F"/>
                </a:solidFill>
              </a:rPr>
              <a:t>الوصم </a:t>
            </a:r>
            <a:r>
              <a:rPr lang="ar" sz="3600" b="1">
                <a:solidFill>
                  <a:srgbClr val="E3000F"/>
                </a:solidFill>
              </a:rPr>
              <a:t/>
            </a:r>
            <a:br>
              <a:rPr lang="ar" sz="3600" b="1">
                <a:solidFill>
                  <a:srgbClr val="E3000F"/>
                </a:solidFill>
              </a:rPr>
            </a:br>
            <a:r>
              <a:rPr lang="ar" sz="4000" b="1" i="0" u="none" baseline="0"/>
              <a:t>القدرة على التأقلم لدى المتعايشين مع فيروس نقص المناعة البشرية بمؤشر وصم قدره 2.0</a:t>
            </a:r>
            <a:endParaRPr lang="ar" sz="4000" b="1" dirty="0"/>
          </a:p>
        </p:txBody>
      </p:sp>
      <p:sp>
        <p:nvSpPr>
          <p:cNvPr id="3" name="Content Placeholder 2">
            <a:extLst>
              <a:ext uri="{FF2B5EF4-FFF2-40B4-BE49-F238E27FC236}">
                <a16:creationId xmlns:a16="http://schemas.microsoft.com/office/drawing/2014/main" id="{057EEA86-F7EC-432C-AEBB-22E4183B57BA}"/>
              </a:ext>
            </a:extLst>
          </p:cNvPr>
          <p:cNvSpPr>
            <a:spLocks noGrp="1"/>
          </p:cNvSpPr>
          <p:nvPr>
            <p:ph idx="1"/>
          </p:nvPr>
        </p:nvSpPr>
        <p:spPr/>
        <p:txBody>
          <a:bodyPr>
            <a:noAutofit/>
          </a:bodyPr>
          <a:lstStyle/>
          <a:p>
            <a:pPr algn="r" rtl="1"/>
            <a:r>
              <a:rPr lang="ar" sz="2400" b="0" i="0" u="none" baseline="0">
                <a:solidFill>
                  <a:srgbClr val="000000"/>
                </a:solidFill>
                <a:effectLst/>
              </a:rPr>
              <a:t>تم تنفيذ المؤشر حسب المتعايشين مع فيروس نقص المناعة البشرية وفيما بينهم </a:t>
            </a:r>
            <a:endParaRPr lang="ar" sz="2400" dirty="0">
              <a:solidFill>
                <a:srgbClr val="000000"/>
              </a:solidFill>
            </a:endParaRPr>
          </a:p>
          <a:p>
            <a:pPr lvl="1" algn="r" rtl="1"/>
            <a:r>
              <a:rPr lang="ar" sz="2000" b="0" i="0" u="none" baseline="0">
                <a:solidFill>
                  <a:srgbClr val="000000"/>
                </a:solidFill>
                <a:effectLst/>
              </a:rPr>
              <a:t>الدراسة الاستقصائية الأكثر استخدامًا لتوثيق سلوكيات الوصم  والتمييز التي يعاني منها </a:t>
            </a:r>
            <a:r>
              <a:rPr lang="ar" sz="2000" b="0" i="0" u="none" baseline="0">
                <a:solidFill>
                  <a:srgbClr val="000000"/>
                </a:solidFill>
              </a:rPr>
              <a:t>المتعايشون مع فيروس نقص المناعة البشرية</a:t>
            </a:r>
            <a:r>
              <a:rPr lang="ar" sz="2000" b="0" i="0" u="none" baseline="0">
                <a:solidFill>
                  <a:srgbClr val="000000"/>
                </a:solidFill>
                <a:effectLst/>
              </a:rPr>
              <a:t> على مستوى العالم</a:t>
            </a:r>
          </a:p>
          <a:p>
            <a:pPr lvl="1" algn="r" rtl="1"/>
            <a:r>
              <a:rPr lang="ar" sz="2000" b="0" i="0" u="none" baseline="0">
                <a:solidFill>
                  <a:srgbClr val="000000"/>
                </a:solidFill>
              </a:rPr>
              <a:t>يقيّم مقياس القدرة على التأقلم لدى المتعايشين مع فيروس نقص المناعة البشرية (PLHIV-RS) ما إذا كانت حالة التعايش مع فيروس نقص المناعة البشرية لها تأثير إيجابي أو محايد أو سلبي في تلبية الاحتياجات مثل: القدرة على مواجهة الإجهاد أو إيجاد الحب أو الإسهام في المجتمع أو ممارسة الشعائر الدينية. </a:t>
            </a:r>
          </a:p>
          <a:p>
            <a:pPr algn="r" rtl="1"/>
            <a:r>
              <a:rPr lang="ar" sz="2400" b="0" i="0" u="none" baseline="0">
                <a:solidFill>
                  <a:srgbClr val="000000"/>
                </a:solidFill>
              </a:rPr>
              <a:t>"</a:t>
            </a:r>
            <a:r>
              <a:rPr lang="ar" sz="2400" b="0" i="0" u="none" baseline="0">
                <a:solidFill>
                  <a:srgbClr val="000000"/>
                </a:solidFill>
                <a:effectLst/>
              </a:rPr>
              <a:t>كانت أسئلة القدرة على التأقلم مهمة وذات صلة، وكانت العناصر المحددة شاملة" (المتعايشون مع فيروس نقص المناعة البشرية). </a:t>
            </a:r>
          </a:p>
          <a:p>
            <a:pPr algn="r" rtl="1"/>
            <a:r>
              <a:rPr lang="ar" sz="2400" b="0" i="0" u="none" baseline="0">
                <a:solidFill>
                  <a:srgbClr val="000000"/>
                </a:solidFill>
                <a:effectLst/>
              </a:rPr>
              <a:t>ينبغي إعطاء الأولوية لتطبيق مقياس القدرة على التأقلم لدى المتعايشين مع فيروس نقص المناعة البشرية بصفته جزءًا من مؤشر وصم قدره 2.0 وتجربة مفيدة ذات مغزى لدى المتعايشين مع فيروس نقص المناعة البشرية.</a:t>
            </a:r>
            <a:endParaRPr lang="ar" sz="2400" dirty="0">
              <a:solidFill>
                <a:srgbClr val="000000"/>
              </a:solidFill>
            </a:endParaRPr>
          </a:p>
          <a:p>
            <a:pPr lvl="1" algn="r" rtl="1"/>
            <a:r>
              <a:rPr lang="ar" sz="2000" b="0" i="0" u="none" baseline="0">
                <a:solidFill>
                  <a:srgbClr val="000000"/>
                </a:solidFill>
                <a:effectLst/>
              </a:rPr>
              <a:t>كما يساعد كذلك على إرشاد التدخلات وتقييمها لتحسين حياة </a:t>
            </a:r>
            <a:r>
              <a:rPr lang="ar" sz="2000" b="0" i="0" u="none" baseline="0">
                <a:solidFill>
                  <a:srgbClr val="000000"/>
                </a:solidFill>
              </a:rPr>
              <a:t>المتعايشين مع فيروس نقص المناعة البشرية.</a:t>
            </a:r>
            <a:endParaRPr lang="ar" sz="2000" dirty="0"/>
          </a:p>
        </p:txBody>
      </p:sp>
      <p:sp>
        <p:nvSpPr>
          <p:cNvPr id="5" name="TextBox 4">
            <a:extLst>
              <a:ext uri="{FF2B5EF4-FFF2-40B4-BE49-F238E27FC236}">
                <a16:creationId xmlns:a16="http://schemas.microsoft.com/office/drawing/2014/main" id="{AD227A57-E069-4774-A2EF-7CD1E9625EAF}"/>
              </a:ext>
            </a:extLst>
          </p:cNvPr>
          <p:cNvSpPr txBox="1"/>
          <p:nvPr/>
        </p:nvSpPr>
        <p:spPr>
          <a:xfrm>
            <a:off x="0" y="5987664"/>
            <a:ext cx="2376264" cy="276999"/>
          </a:xfrm>
          <a:prstGeom prst="rect">
            <a:avLst/>
          </a:prstGeom>
          <a:noFill/>
        </p:spPr>
        <p:txBody>
          <a:bodyPr wrap="square">
            <a:spAutoFit/>
          </a:bodyPr>
          <a:lstStyle/>
          <a:p>
            <a:pPr algn="r" rtl="1"/>
            <a:r>
              <a:rPr lang="ar" sz="1200" b="0" i="0" u="none" baseline="0" dirty="0">
                <a:solidFill>
                  <a:srgbClr val="333333"/>
                </a:solidFill>
                <a:effectLst/>
                <a:latin typeface="Arial" panose="020B0604020202020204" pitchFamily="34" charset="0"/>
                <a:cs typeface="Arial" panose="020B0604020202020204" pitchFamily="34" charset="0"/>
                <a:hlinkClick r:id="rId3"/>
              </a:rPr>
              <a:t>باربرا ايه </a:t>
            </a:r>
            <a:r>
              <a:rPr lang="ar" sz="1200" b="0" i="0" u="none" baseline="0" dirty="0">
                <a:solidFill>
                  <a:srgbClr val="333333"/>
                </a:solidFill>
                <a:latin typeface="Arial" panose="020B0604020202020204" pitchFamily="34" charset="0"/>
                <a:cs typeface="Arial" panose="020B0604020202020204" pitchFamily="34" charset="0"/>
                <a:hlinkClick r:id="rId3"/>
              </a:rPr>
              <a:t>فريدلاند، </a:t>
            </a:r>
            <a:r>
              <a:rPr lang="ar" sz="1200" b="0" i="0" u="none" baseline="0" dirty="0">
                <a:latin typeface="Arial" panose="020B0604020202020204" pitchFamily="34" charset="0"/>
                <a:cs typeface="Arial" panose="020B0604020202020204" pitchFamily="34" charset="0"/>
                <a:hlinkClick r:id="rId3"/>
              </a:rPr>
              <a:t>OAD0102</a:t>
            </a:r>
            <a:r>
              <a:rPr lang="ar" sz="1200" b="0" i="0" u="none" baseline="0" dirty="0">
                <a:solidFill>
                  <a:srgbClr val="333333"/>
                </a:solidFill>
                <a:latin typeface="Arial" panose="020B0604020202020204" pitchFamily="34" charset="0"/>
                <a:cs typeface="Arial" panose="020B0604020202020204" pitchFamily="34" charset="0"/>
                <a:hlinkClick r:id="rId3"/>
              </a:rPr>
              <a:t> </a:t>
            </a:r>
            <a:endParaRPr lang="ar" sz="1200" dirty="0">
              <a:solidFill>
                <a:srgbClr val="33333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5956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DBC8E-B7BF-4E9C-91B3-23971DD8A20C}"/>
              </a:ext>
            </a:extLst>
          </p:cNvPr>
          <p:cNvSpPr>
            <a:spLocks noGrp="1"/>
          </p:cNvSpPr>
          <p:nvPr>
            <p:ph type="title"/>
          </p:nvPr>
        </p:nvSpPr>
        <p:spPr/>
        <p:txBody>
          <a:bodyPr>
            <a:normAutofit fontScale="90000"/>
          </a:bodyPr>
          <a:lstStyle/>
          <a:p>
            <a:pPr algn="r" rtl="1"/>
            <a:r>
              <a:rPr lang="ar" sz="3100" b="1" i="0" u="none" baseline="0">
                <a:solidFill>
                  <a:srgbClr val="E3000F"/>
                </a:solidFill>
              </a:rPr>
              <a:t>الوصم </a:t>
            </a:r>
            <a:r>
              <a:rPr lang="ar" sz="4400" b="1">
                <a:solidFill>
                  <a:srgbClr val="E3000F"/>
                </a:solidFill>
              </a:rPr>
              <a:t/>
            </a:r>
            <a:br>
              <a:rPr lang="ar" sz="4400" b="1">
                <a:solidFill>
                  <a:srgbClr val="E3000F"/>
                </a:solidFill>
              </a:rPr>
            </a:br>
            <a:r>
              <a:rPr lang="ar" sz="2000" b="1" i="0" u="none" baseline="0">
                <a:solidFill>
                  <a:schemeClr val="bg1"/>
                </a:solidFill>
              </a:rPr>
              <a:t>e </a:t>
            </a:r>
            <a:r>
              <a:rPr lang="ar" sz="2000" b="1">
                <a:solidFill>
                  <a:schemeClr val="bg1"/>
                </a:solidFill>
              </a:rPr>
              <a:t/>
            </a:r>
            <a:br>
              <a:rPr lang="ar" sz="2000" b="1">
                <a:solidFill>
                  <a:schemeClr val="bg1"/>
                </a:solidFill>
              </a:rPr>
            </a:br>
            <a:r>
              <a:rPr lang="ar" sz="4000" b="1" i="0" u="none" baseline="0"/>
              <a:t>التمكين الاجتماعي للفئات المستهدفة</a:t>
            </a:r>
          </a:p>
        </p:txBody>
      </p:sp>
      <p:sp>
        <p:nvSpPr>
          <p:cNvPr id="3" name="Content Placeholder 2">
            <a:extLst>
              <a:ext uri="{FF2B5EF4-FFF2-40B4-BE49-F238E27FC236}">
                <a16:creationId xmlns:a16="http://schemas.microsoft.com/office/drawing/2014/main" id="{1034B0AA-6471-48D4-86E9-6CB8EEA4BBF8}"/>
              </a:ext>
            </a:extLst>
          </p:cNvPr>
          <p:cNvSpPr>
            <a:spLocks noGrp="1"/>
          </p:cNvSpPr>
          <p:nvPr>
            <p:ph idx="1"/>
          </p:nvPr>
        </p:nvSpPr>
        <p:spPr/>
        <p:txBody>
          <a:bodyPr/>
          <a:lstStyle/>
          <a:p>
            <a:pPr algn="r" rtl="1"/>
            <a:r>
              <a:rPr lang="ar" sz="2400" b="0" i="0" u="none" baseline="0"/>
              <a:t>سيتم التركيز على تحديد العوامل التمكينية الاجتماعية وتوسيعها وتعريفها بشكل أفضل لتناسب الاستجابة لخدمات فيروس نقص المناعة البشرية خلال الفترة من 2021 إلى 2030. تم تحديد ثلاث إستراتيجيات برنامجية لتحقيق بيئة مواتية اجتماعيًا لتقديم خدمات للمصابين بفيروس نقص المناعة البشرية تشمل:</a:t>
            </a:r>
          </a:p>
          <a:p>
            <a:pPr marL="457200" lvl="1" indent="0" algn="r" rtl="1">
              <a:buNone/>
            </a:pPr>
            <a:endParaRPr lang="ar" sz="2000" dirty="0"/>
          </a:p>
          <a:p>
            <a:endParaRPr lang="ar" dirty="0"/>
          </a:p>
          <a:p>
            <a:endParaRPr lang="ar" dirty="0"/>
          </a:p>
          <a:p>
            <a:endParaRPr lang="ar" dirty="0"/>
          </a:p>
        </p:txBody>
      </p:sp>
      <p:grpSp>
        <p:nvGrpSpPr>
          <p:cNvPr id="4" name="Group 3">
            <a:extLst>
              <a:ext uri="{FF2B5EF4-FFF2-40B4-BE49-F238E27FC236}">
                <a16:creationId xmlns:a16="http://schemas.microsoft.com/office/drawing/2014/main" id="{C34163DD-BAA8-4E6D-B370-F603369E897D}"/>
              </a:ext>
            </a:extLst>
          </p:cNvPr>
          <p:cNvGrpSpPr/>
          <p:nvPr/>
        </p:nvGrpSpPr>
        <p:grpSpPr>
          <a:xfrm>
            <a:off x="2661588" y="2901224"/>
            <a:ext cx="8390252" cy="2455929"/>
            <a:chOff x="2538861" y="2650587"/>
            <a:chExt cx="8390252" cy="2455929"/>
          </a:xfrm>
        </p:grpSpPr>
        <p:sp>
          <p:nvSpPr>
            <p:cNvPr id="5" name="Oval 4">
              <a:extLst>
                <a:ext uri="{FF2B5EF4-FFF2-40B4-BE49-F238E27FC236}">
                  <a16:creationId xmlns:a16="http://schemas.microsoft.com/office/drawing/2014/main" id="{B4A740D8-B7E5-4096-AC51-D50F43D3641E}"/>
                </a:ext>
              </a:extLst>
            </p:cNvPr>
            <p:cNvSpPr/>
            <p:nvPr/>
          </p:nvSpPr>
          <p:spPr>
            <a:xfrm>
              <a:off x="8408833" y="2697384"/>
              <a:ext cx="2520280" cy="2409132"/>
            </a:xfrm>
            <a:prstGeom prst="ellipse">
              <a:avLst/>
            </a:prstGeom>
            <a:solidFill>
              <a:srgbClr val="1A998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 sz="2000" b="0" i="0" u="none" baseline="0">
                  <a:latin typeface="Arial" panose="020B0604020202020204" pitchFamily="34" charset="0"/>
                  <a:cs typeface="Arial" panose="020B0604020202020204" pitchFamily="34" charset="0"/>
                </a:rPr>
                <a:t>مجتمعًا خاليًا من الوصم  والتمييز المرتبط بالتعايش مع فيروس نقص المناعة البشرية</a:t>
              </a:r>
            </a:p>
          </p:txBody>
        </p:sp>
        <p:sp>
          <p:nvSpPr>
            <p:cNvPr id="7" name="Oval 6">
              <a:extLst>
                <a:ext uri="{FF2B5EF4-FFF2-40B4-BE49-F238E27FC236}">
                  <a16:creationId xmlns:a16="http://schemas.microsoft.com/office/drawing/2014/main" id="{3BCA87E4-DBC0-4188-BFCD-B50DE78BB362}"/>
                </a:ext>
              </a:extLst>
            </p:cNvPr>
            <p:cNvSpPr/>
            <p:nvPr/>
          </p:nvSpPr>
          <p:spPr>
            <a:xfrm>
              <a:off x="5473847" y="2697384"/>
              <a:ext cx="2520280" cy="2409132"/>
            </a:xfrm>
            <a:prstGeom prst="ellipse">
              <a:avLst/>
            </a:prstGeom>
            <a:solidFill>
              <a:srgbClr val="1A998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 sz="2000" b="0" i="0" u="none" baseline="0">
                  <a:latin typeface="Arial" panose="020B0604020202020204" pitchFamily="34" charset="0"/>
                  <a:cs typeface="Arial" panose="020B0604020202020204" pitchFamily="34" charset="0"/>
                </a:rPr>
                <a:t>بيئة داعمة قانونية وإمكانية اللجوء إلى سُبل العدالة</a:t>
              </a:r>
            </a:p>
          </p:txBody>
        </p:sp>
        <p:sp>
          <p:nvSpPr>
            <p:cNvPr id="9" name="Oval 8">
              <a:extLst>
                <a:ext uri="{FF2B5EF4-FFF2-40B4-BE49-F238E27FC236}">
                  <a16:creationId xmlns:a16="http://schemas.microsoft.com/office/drawing/2014/main" id="{F5F99971-A61B-4269-9E6C-B8BDC07AE294}"/>
                </a:ext>
              </a:extLst>
            </p:cNvPr>
            <p:cNvSpPr/>
            <p:nvPr/>
          </p:nvSpPr>
          <p:spPr>
            <a:xfrm>
              <a:off x="2538861" y="2650587"/>
              <a:ext cx="2520280" cy="2409132"/>
            </a:xfrm>
            <a:prstGeom prst="ellipse">
              <a:avLst/>
            </a:prstGeom>
            <a:solidFill>
              <a:srgbClr val="1A998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 sz="2000" b="0" i="0" u="none" baseline="0">
                  <a:latin typeface="Arial" panose="020B0604020202020204" pitchFamily="34" charset="0"/>
                  <a:cs typeface="Arial" panose="020B0604020202020204" pitchFamily="34" charset="0"/>
                </a:rPr>
                <a:t>المساواة بين الجنسين</a:t>
              </a:r>
            </a:p>
          </p:txBody>
        </p:sp>
      </p:grpSp>
      <p:sp>
        <p:nvSpPr>
          <p:cNvPr id="11" name="TextBox 10">
            <a:extLst>
              <a:ext uri="{FF2B5EF4-FFF2-40B4-BE49-F238E27FC236}">
                <a16:creationId xmlns:a16="http://schemas.microsoft.com/office/drawing/2014/main" id="{65FD9E92-3898-4F3C-AAD0-1EAD2A19F89E}"/>
              </a:ext>
            </a:extLst>
          </p:cNvPr>
          <p:cNvSpPr txBox="1"/>
          <p:nvPr/>
        </p:nvSpPr>
        <p:spPr>
          <a:xfrm>
            <a:off x="-292646" y="5987664"/>
            <a:ext cx="3210930" cy="276999"/>
          </a:xfrm>
          <a:prstGeom prst="rect">
            <a:avLst/>
          </a:prstGeom>
          <a:noFill/>
        </p:spPr>
        <p:txBody>
          <a:bodyPr wrap="square" rtlCol="0">
            <a:spAutoFit/>
          </a:bodyPr>
          <a:lstStyle/>
          <a:p>
            <a:pPr algn="r" rtl="1"/>
            <a:r>
              <a:rPr lang="ar" sz="1200" b="0" i="0" u="none" baseline="0" dirty="0">
                <a:solidFill>
                  <a:srgbClr val="333333"/>
                </a:solidFill>
                <a:latin typeface="Arial" panose="020B0604020202020204" pitchFamily="34" charset="0"/>
                <a:cs typeface="Arial" panose="020B0604020202020204" pitchFamily="34" charset="0"/>
                <a:hlinkClick r:id="rId3"/>
              </a:rPr>
              <a:t>خوسيه أنطونيو إيزازولا ليسيا، OAF0303</a:t>
            </a:r>
            <a:endParaRPr lang="ar" sz="1200" dirty="0">
              <a:solidFill>
                <a:srgbClr val="33333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08996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nternational AIDS Society">
  <a:themeElements>
    <a:clrScheme name="Benutzerdefiniert 114">
      <a:dk1>
        <a:sysClr val="windowText" lastClr="000000"/>
      </a:dk1>
      <a:lt1>
        <a:sysClr val="window" lastClr="FFFFFF"/>
      </a:lt1>
      <a:dk2>
        <a:srgbClr val="7F7F7F"/>
      </a:dk2>
      <a:lt2>
        <a:srgbClr val="D8D8D8"/>
      </a:lt2>
      <a:accent1>
        <a:srgbClr val="E0001B"/>
      </a:accent1>
      <a:accent2>
        <a:srgbClr val="C8F04B"/>
      </a:accent2>
      <a:accent3>
        <a:srgbClr val="472482"/>
      </a:accent3>
      <a:accent4>
        <a:srgbClr val="8CCDCD"/>
      </a:accent4>
      <a:accent5>
        <a:srgbClr val="B4BEA5"/>
      </a:accent5>
      <a:accent6>
        <a:srgbClr val="7F7F7F"/>
      </a:accent6>
      <a:hlink>
        <a:srgbClr val="000000"/>
      </a:hlink>
      <a:folHlink>
        <a:srgbClr val="000000"/>
      </a:folHlink>
    </a:clrScheme>
    <a:fontScheme name="Benutzerdefiniert 237">
      <a:majorFont>
        <a:latin typeface="IAS Ribbon Sans Bold"/>
        <a:ea typeface=""/>
        <a:cs typeface=""/>
      </a:majorFont>
      <a:minorFont>
        <a:latin typeface="IAS Ribbon San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IAS_PowerPoint_Template_IASRibbonSans_" id="{F6C8508D-56C0-4948-82D5-761702551B31}" vid="{85DB46F8-4291-4468-8429-5E053EE055F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3C977353A179648BE2A153B66ADCC4C" ma:contentTypeVersion="10" ma:contentTypeDescription="Create a new document." ma:contentTypeScope="" ma:versionID="c93aa8bfbaa0a79ec11fef712bbbd77a">
  <xsd:schema xmlns:xsd="http://www.w3.org/2001/XMLSchema" xmlns:xs="http://www.w3.org/2001/XMLSchema" xmlns:p="http://schemas.microsoft.com/office/2006/metadata/properties" xmlns:ns2="da0e1dfa-61eb-48b9-80bb-a2770ec06ea8" targetNamespace="http://schemas.microsoft.com/office/2006/metadata/properties" ma:root="true" ma:fieldsID="6c4f4e57ea1230d932af4f0fa29f76b6" ns2:_="">
    <xsd:import namespace="da0e1dfa-61eb-48b9-80bb-a2770ec06ea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0e1dfa-61eb-48b9-80bb-a2770ec06ea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97DA5F8-D59F-40D8-8E80-459CF8E04BAE}">
  <ds:schemaRefs>
    <ds:schemaRef ds:uri="http://schemas.microsoft.com/office/2006/documentManagement/types"/>
    <ds:schemaRef ds:uri="http://purl.org/dc/elements/1.1/"/>
    <ds:schemaRef ds:uri="http://schemas.openxmlformats.org/package/2006/metadata/core-properties"/>
    <ds:schemaRef ds:uri="da0e1dfa-61eb-48b9-80bb-a2770ec06ea8"/>
    <ds:schemaRef ds:uri="http://purl.org/dc/terms/"/>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1F6C3EF2-8F8D-4DC1-842A-1AE659DCE3D8}">
  <ds:schemaRefs>
    <ds:schemaRef ds:uri="da0e1dfa-61eb-48b9-80bb-a2770ec06ea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1BAE8FE3-8822-44AC-95BA-D87DD625F81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79</TotalTime>
  <Words>1094</Words>
  <Application>Microsoft Office PowerPoint</Application>
  <PresentationFormat>Widescreen</PresentationFormat>
  <Paragraphs>86</Paragraphs>
  <Slides>7</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Arial</vt:lpstr>
      <vt:lpstr>IAS Ribbon Sans Bold</vt:lpstr>
      <vt:lpstr>IAS Ribbon Sans Light</vt:lpstr>
      <vt:lpstr>Ping LCG Light</vt:lpstr>
      <vt:lpstr>Roboto Condensed</vt:lpstr>
      <vt:lpstr>Wingdings</vt:lpstr>
      <vt:lpstr>Office Theme</vt:lpstr>
      <vt:lpstr>International AIDS Society</vt:lpstr>
      <vt:lpstr>AIDS 2020  Toolkits الوصم </vt:lpstr>
      <vt:lpstr>PowerPoint Presentation</vt:lpstr>
      <vt:lpstr>مقدمة</vt:lpstr>
      <vt:lpstr>PowerPoint Presentation</vt:lpstr>
      <vt:lpstr>   الوصم  e المقاييس المستخدمة للتقييم   </vt:lpstr>
      <vt:lpstr> الوصم  القدرة على التأقلم لدى المتعايشين مع فيروس نقص المناعة البشرية بمؤشر وصم قدره 2.0</vt:lpstr>
      <vt:lpstr>الوصم  e  التمكين الاجتماعي للفئات المستهدفة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Mona Dolan</dc:creator>
  <cp:lastModifiedBy>Kevin Lopes</cp:lastModifiedBy>
  <cp:revision>188</cp:revision>
  <dcterms:created xsi:type="dcterms:W3CDTF">2015-07-06T08:16:27Z</dcterms:created>
  <dcterms:modified xsi:type="dcterms:W3CDTF">2021-07-01T06:20:43Z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0x010100F3C977353A179648BE2A153B66ADCC4C</vt:lpwstr>
  </property>
</Properties>
</file>