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7"/>
  </p:notesMasterIdLst>
  <p:sldIdLst>
    <p:sldId id="546" r:id="rId6"/>
    <p:sldId id="342" r:id="rId7"/>
    <p:sldId id="545" r:id="rId8"/>
    <p:sldId id="436" r:id="rId9"/>
    <p:sldId id="535" r:id="rId10"/>
    <p:sldId id="536" r:id="rId11"/>
    <p:sldId id="537" r:id="rId12"/>
    <p:sldId id="538" r:id="rId13"/>
    <p:sldId id="539" r:id="rId14"/>
    <p:sldId id="542" r:id="rId15"/>
    <p:sldId id="54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rina" initials="I" lastIdx="0" clrIdx="0"/>
  <p:cmAuthor id="1" name="Elisa de Castro Alvarez" initials="EdCA" lastIdx="6" clrIdx="1"/>
  <p:cmAuthor id="2" name="Laura Fernandez Diaz" initials="LFD" lastIdx="27" clrIdx="2"/>
  <p:cmAuthor id="3" name="Irina Lut" initials="IL" lastIdx="5" clrIdx="3"/>
  <p:cmAuthor id="4" name="Taruna Gupta" initials="TG" lastIdx="1" clrIdx="4">
    <p:extLst>
      <p:ext uri="{19B8F6BF-5375-455C-9EA6-DF929625EA0E}">
        <p15:presenceInfo xmlns:p15="http://schemas.microsoft.com/office/powerpoint/2012/main" userId="795968865cb70a96" providerId="Windows Live"/>
      </p:ext>
    </p:extLst>
  </p:cmAuthor>
  <p:cmAuthor id="5" name="Lucy Kanya" initials="" lastIdx="2" clrIdx="5"/>
  <p:cmAuthor id="6" name="Radka Serakova" initials="RS" lastIdx="9" clrIdx="6">
    <p:extLst>
      <p:ext uri="{19B8F6BF-5375-455C-9EA6-DF929625EA0E}">
        <p15:presenceInfo xmlns:p15="http://schemas.microsoft.com/office/powerpoint/2012/main" userId="S-1-5-21-1220945662-2139871995-725345543-10306" providerId="AD"/>
      </p:ext>
    </p:extLst>
  </p:cmAuthor>
  <p:cmAuthor id="7" name="Teri Roberts" initials="TR" lastIdx="2" clrIdx="7">
    <p:extLst>
      <p:ext uri="{19B8F6BF-5375-455C-9EA6-DF929625EA0E}">
        <p15:presenceInfo xmlns:p15="http://schemas.microsoft.com/office/powerpoint/2012/main" userId="S::teri.roberts@iasociety.org::037c9fee-5bfb-411b-9dd8-8c9d890df7b6" providerId="AD"/>
      </p:ext>
    </p:extLst>
  </p:cmAuthor>
  <p:cmAuthor id="8" name="Amy Henderson" initials="AH" lastIdx="19" clrIdx="8">
    <p:extLst>
      <p:ext uri="{19B8F6BF-5375-455C-9EA6-DF929625EA0E}">
        <p15:presenceInfo xmlns:p15="http://schemas.microsoft.com/office/powerpoint/2012/main" userId="S::amy.henderson@iasociety.org::e0eff513-c659-43c9-b4bd-afffbce8d7ba" providerId="AD"/>
      </p:ext>
    </p:extLst>
  </p:cmAuthor>
  <p:cmAuthor id="9" name="Guest User" initials="GU" lastIdx="6" clrIdx="9">
    <p:extLst>
      <p:ext uri="{19B8F6BF-5375-455C-9EA6-DF929625EA0E}">
        <p15:presenceInfo xmlns:p15="http://schemas.microsoft.com/office/powerpoint/2012/main" userId="S::urn:spo:anon#f804d08e58260a8c39beecbf366e87684d0640ed21fee63d7e457299bea2a3b8::" providerId="AD"/>
      </p:ext>
    </p:extLst>
  </p:cmAuthor>
  <p:cmAuthor id="10" name="Marlène Bras" initials="MB" lastIdx="4" clrIdx="10">
    <p:extLst>
      <p:ext uri="{19B8F6BF-5375-455C-9EA6-DF929625EA0E}">
        <p15:presenceInfo xmlns:p15="http://schemas.microsoft.com/office/powerpoint/2012/main" userId="S::marlene.bras@iasociety.org::6dec99bb-6012-4053-8cb2-4eb6ff6b9486" providerId="AD"/>
      </p:ext>
    </p:extLst>
  </p:cmAuthor>
  <p:cmAuthor id="11" name="Tara Mansell" initials="TM" lastIdx="7" clrIdx="11">
    <p:extLst>
      <p:ext uri="{19B8F6BF-5375-455C-9EA6-DF929625EA0E}">
        <p15:presenceInfo xmlns:p15="http://schemas.microsoft.com/office/powerpoint/2012/main" userId="S::tara.mansell@iasociety.org::48e95b18-80d7-4e4b-9b88-7a73aa9a2259" providerId="AD"/>
      </p:ext>
    </p:extLst>
  </p:cmAuthor>
  <p:cmAuthor id="12" name="Anna Grimsrud" initials="AG" lastIdx="8" clrIdx="12">
    <p:extLst>
      <p:ext uri="{19B8F6BF-5375-455C-9EA6-DF929625EA0E}">
        <p15:presenceInfo xmlns:p15="http://schemas.microsoft.com/office/powerpoint/2012/main" userId="S::anna.grimsrud@iasociety.org::f85a3dff-7d89-4dbf-9104-c8b3290d15ec" providerId="AD"/>
      </p:ext>
    </p:extLst>
  </p:cmAuthor>
  <p:cmAuthor id="13" name="Lucy Stackpool-Moore" initials="LS" lastIdx="7" clrIdx="13">
    <p:extLst>
      <p:ext uri="{19B8F6BF-5375-455C-9EA6-DF929625EA0E}">
        <p15:presenceInfo xmlns:p15="http://schemas.microsoft.com/office/powerpoint/2012/main" userId="S::lucy.stackpool-moore@iasociety.org::29233e98-1389-4ad2-ad3b-44361e4cfe15" providerId="AD"/>
      </p:ext>
    </p:extLst>
  </p:cmAuthor>
  <p:cmAuthor id="14" name="Rosanne Lamplough" initials="RL" lastIdx="1" clrIdx="14">
    <p:extLst>
      <p:ext uri="{19B8F6BF-5375-455C-9EA6-DF929625EA0E}">
        <p15:presenceInfo xmlns:p15="http://schemas.microsoft.com/office/powerpoint/2012/main" userId="S::rosanne.lamplough@iasociety.org::2665370f-ced2-40ca-80dd-9a1cd6ff6495" providerId="AD"/>
      </p:ext>
    </p:extLst>
  </p:cmAuthor>
  <p:cmAuthor id="15" name="Roger Tatoud" initials="RT" lastIdx="25" clrIdx="15">
    <p:extLst>
      <p:ext uri="{19B8F6BF-5375-455C-9EA6-DF929625EA0E}">
        <p15:presenceInfo xmlns:p15="http://schemas.microsoft.com/office/powerpoint/2012/main" userId="S::roger.tatoud@iasociety.org::530243c4-39b4-4396-ba2f-a0130b861ec8" providerId="AD"/>
      </p:ext>
    </p:extLst>
  </p:cmAuthor>
  <p:cmAuthor id="16" name="Simon Azariah" initials="SA" lastIdx="11" clrIdx="16">
    <p:extLst>
      <p:ext uri="{19B8F6BF-5375-455C-9EA6-DF929625EA0E}">
        <p15:presenceInfo xmlns:p15="http://schemas.microsoft.com/office/powerpoint/2012/main" userId="28cfa4f3c5950594" providerId="Windows Live"/>
      </p:ext>
    </p:extLst>
  </p:cmAuthor>
  <p:cmAuthor id="17" name="Erika Lundström" initials="EL" lastIdx="1" clrIdx="17">
    <p:extLst>
      <p:ext uri="{19B8F6BF-5375-455C-9EA6-DF929625EA0E}">
        <p15:presenceInfo xmlns:p15="http://schemas.microsoft.com/office/powerpoint/2012/main" userId="S::erika.lundstrom@iasociety.org::eb08ea8b-01aa-4655-962a-841d776116b3" providerId="AD"/>
      </p:ext>
    </p:extLst>
  </p:cmAuthor>
  <p:cmAuthor id="18" name="Janette" initials="JB" lastIdx="14" clrIdx="18">
    <p:extLst>
      <p:ext uri="{19B8F6BF-5375-455C-9EA6-DF929625EA0E}">
        <p15:presenceInfo xmlns:p15="http://schemas.microsoft.com/office/powerpoint/2012/main" userId="Janett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001B"/>
    <a:srgbClr val="CCFFFF"/>
    <a:srgbClr val="1A998C"/>
    <a:srgbClr val="E6000F"/>
    <a:srgbClr val="008000"/>
    <a:srgbClr val="E3000F"/>
    <a:srgbClr val="ED5C66"/>
    <a:srgbClr val="FE8946"/>
    <a:srgbClr val="818386"/>
    <a:srgbClr val="3DB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2A835D-78F8-A908-3915-E2C8F3E18CAD}" v="2" dt="2020-11-08T17:29:01.163"/>
    <p1510:client id="{4BBBA293-1BE0-CED5-A583-65A3F6A687B8}" v="7" dt="2020-11-11T18:27:36.655"/>
    <p1510:client id="{4E9960CF-8B71-37E9-53C8-EA17D3728A47}" v="2" dt="2020-11-17T09:25:48.445"/>
    <p1510:client id="{D84D63E0-FCDA-F77F-13F5-46C6676871CA}" v="10" dt="2020-12-01T09:34:02.6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563" autoAdjust="0"/>
    <p:restoredTop sz="78010" autoAdjust="0"/>
  </p:normalViewPr>
  <p:slideViewPr>
    <p:cSldViewPr snapToGrid="0">
      <p:cViewPr varScale="1">
        <p:scale>
          <a:sx n="86" d="100"/>
          <a:sy n="86" d="100"/>
        </p:scale>
        <p:origin x="696" y="96"/>
      </p:cViewPr>
      <p:guideLst>
        <p:guide orient="horz" pos="2160"/>
        <p:guide pos="3840"/>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DAFFDA-3892-4AB0-961E-54459459815A}" type="datetimeFigureOut">
              <a:rPr lang="en-GB" smtClean="0"/>
              <a:t>01/07/2021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C7D159-9DD4-41A1-915D-943A0A890F2B}" type="slidenum">
              <a:rPr lang="en-GB" smtClean="0"/>
              <a:t>‹#›</a:t>
            </a:fld>
            <a:endParaRPr lang="en-GB"/>
          </a:p>
        </p:txBody>
      </p:sp>
    </p:spTree>
    <p:extLst>
      <p:ext uri="{BB962C8B-B14F-4D97-AF65-F5344CB8AC3E}">
        <p14:creationId xmlns:p14="http://schemas.microsoft.com/office/powerpoint/2010/main" val="1572688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ar"/>
          </a:p>
        </p:txBody>
      </p:sp>
      <p:sp>
        <p:nvSpPr>
          <p:cNvPr id="4" name="Slide Number Placeholder 3"/>
          <p:cNvSpPr>
            <a:spLocks noGrp="1"/>
          </p:cNvSpPr>
          <p:nvPr>
            <p:ph type="sldNum" sz="quarter" idx="10"/>
          </p:nvPr>
        </p:nvSpPr>
        <p:spPr/>
        <p:txBody>
          <a:bodyPr/>
          <a:lstStyle/>
          <a:p>
            <a:pPr algn="r" rtl="1"/>
            <a:fld id="{6FC7D159-9DD4-41A1-915D-943A0A890F2B}" type="slidenum">
              <a:rPr/>
              <a:t>2</a:t>
            </a:fld>
            <a:endParaRPr lang="ar"/>
          </a:p>
        </p:txBody>
      </p:sp>
    </p:spTree>
    <p:extLst>
      <p:ext uri="{BB962C8B-B14F-4D97-AF65-F5344CB8AC3E}">
        <p14:creationId xmlns:p14="http://schemas.microsoft.com/office/powerpoint/2010/main" val="2589669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ar" dirty="0"/>
          </a:p>
        </p:txBody>
      </p:sp>
      <p:sp>
        <p:nvSpPr>
          <p:cNvPr id="4" name="Slide Number Placeholder 3"/>
          <p:cNvSpPr>
            <a:spLocks noGrp="1"/>
          </p:cNvSpPr>
          <p:nvPr>
            <p:ph type="sldNum" sz="quarter" idx="10"/>
          </p:nvPr>
        </p:nvSpPr>
        <p:spPr/>
        <p:txBody>
          <a:bodyPr/>
          <a:lstStyle/>
          <a:p>
            <a:pPr algn="r" rtl="1"/>
            <a:fld id="{6FC7D159-9DD4-41A1-915D-943A0A890F2B}" type="slidenum">
              <a:rPr/>
              <a:t>4</a:t>
            </a:fld>
            <a:endParaRPr lang="ar"/>
          </a:p>
        </p:txBody>
      </p:sp>
    </p:spTree>
    <p:extLst>
      <p:ext uri="{BB962C8B-B14F-4D97-AF65-F5344CB8AC3E}">
        <p14:creationId xmlns:p14="http://schemas.microsoft.com/office/powerpoint/2010/main" val="1231273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 b="1" i="0" u="none" baseline="0"/>
              <a:t>الوقاية الطبية الحيوية من فيروس نقص المناعة البشرية: ما وراء العلاج الوقائي اليومي قبل التعرض عن طريق الفم. سيغطي هذا الحديث سبب أن العلاج الوقائي اليومي عن طريق الفم، على الرغم من فعاليته العالية، لا يكفي للوصول إلى جميع السكان الذين يحتاجون إلى إستراتيجيات وقائية عالية الفعالية. ستتم مناقشة إستراتيجيات مختلفة، تتضمن: توسيع نطاق العلاج (غير قابل للاكتشاف = غير قابل للانتقال)؛ جداول الجرعات البديلة للعلاج الوقائي قبل التعرض والأدوية وطرق التقديم؛ والوقاية بعد التعرض؛ ولقاحات فيروس نقص المناعة البشرية</a:t>
            </a:r>
            <a:endParaRPr lang="ar" noProof="0" dirty="0"/>
          </a:p>
          <a:p>
            <a:pPr marL="0" marR="0" lvl="0" indent="0" algn="r" rtl="1">
              <a:lnSpc>
                <a:spcPct val="100000"/>
              </a:lnSpc>
              <a:spcBef>
                <a:spcPts val="0"/>
              </a:spcBef>
              <a:spcAft>
                <a:spcPts val="0"/>
              </a:spcAft>
              <a:buClr>
                <a:srgbClr val="333333"/>
              </a:buClr>
              <a:buSzPts val="1050"/>
              <a:buFont typeface="Roboto Condensed"/>
              <a:buNone/>
            </a:pPr>
            <a:r>
              <a:rPr lang="ar" b="0" i="0" u="none" baseline="0">
                <a:solidFill>
                  <a:srgbClr val="333333"/>
                </a:solidFill>
              </a:rPr>
              <a:t>سوزان بوتشبيندر</a:t>
            </a:r>
            <a:endParaRPr lang="ar" noProof="0" dirty="0"/>
          </a:p>
          <a:p>
            <a:pPr marL="0" lvl="0" indent="0" algn="r" rtl="1">
              <a:spcBef>
                <a:spcPts val="0"/>
              </a:spcBef>
              <a:spcAft>
                <a:spcPts val="0"/>
              </a:spcAft>
              <a:buNone/>
            </a:pPr>
            <a:endParaRPr lang="ar" b="1" noProof="0" dirty="0"/>
          </a:p>
          <a:p>
            <a:pPr marL="171450" lvl="0" indent="-171450" algn="r" rtl="1">
              <a:spcBef>
                <a:spcPts val="0"/>
              </a:spcBef>
              <a:spcAft>
                <a:spcPts val="0"/>
              </a:spcAft>
              <a:buFont typeface="Arial" panose="020B0604020202020204" pitchFamily="34" charset="0"/>
              <a:buChar char="•"/>
            </a:pPr>
            <a:r>
              <a:rPr lang="ar" b="0" i="0" u="none" baseline="0"/>
              <a:t>تشكل الفئات الرئيسة من السكان أكثر من 50% من كل الإصابات الجديدة بفيروس نقص المناعة البشرية وتحتاج إلى الوقاية من فيروس نقص المناعة البشرية.</a:t>
            </a:r>
          </a:p>
          <a:p>
            <a:pPr marL="171450" lvl="0" indent="-171450" algn="r" rtl="1">
              <a:spcBef>
                <a:spcPts val="0"/>
              </a:spcBef>
              <a:spcAft>
                <a:spcPts val="0"/>
              </a:spcAft>
              <a:buFont typeface="Arial" panose="020B0604020202020204" pitchFamily="34" charset="0"/>
              <a:buChar char="•"/>
            </a:pPr>
            <a:r>
              <a:rPr lang="ar" b="0" i="0" u="none" baseline="0"/>
              <a:t>لكي يكون للعلاج الوقائي قبل التعرض تأثير في المستوى السكاني، فإن التغطية الواسعة ضرورية، أما على المستوى الفردي، فلا بد من زيادة الإقبال والالتزام والمثابرة.</a:t>
            </a:r>
          </a:p>
          <a:p>
            <a:pPr marL="171450" lvl="0" indent="-171450" algn="r" rtl="1">
              <a:spcBef>
                <a:spcPts val="0"/>
              </a:spcBef>
              <a:spcAft>
                <a:spcPts val="0"/>
              </a:spcAft>
              <a:buFont typeface="Arial" panose="020B0604020202020204" pitchFamily="34" charset="0"/>
              <a:buChar char="•"/>
            </a:pPr>
            <a:r>
              <a:rPr lang="ar" b="0" i="0" u="none" baseline="0"/>
              <a:t>بالنسبة إلى العلاج الوقائي قبل التعرض، يُعد اختيار (نوع العلاج الوقائي قبل التعرض وطريقته) أمرًا مهمًا. </a:t>
            </a:r>
          </a:p>
          <a:p>
            <a:pPr marL="171450" lvl="0" indent="-171450" algn="r" rtl="1">
              <a:spcBef>
                <a:spcPts val="0"/>
              </a:spcBef>
              <a:spcAft>
                <a:spcPts val="0"/>
              </a:spcAft>
              <a:buFont typeface="Arial" panose="020B0604020202020204" pitchFamily="34" charset="0"/>
              <a:buChar char="•"/>
            </a:pPr>
            <a:r>
              <a:rPr lang="ar" b="0" i="0" u="none" baseline="0"/>
              <a:t>يحتاج الأشخاص إلى خيارات أخرى بجانب العلاج الوقائي اليومي قبل التعرض.</a:t>
            </a:r>
          </a:p>
          <a:p>
            <a:pPr marL="171450" lvl="0" indent="-171450" algn="r" rtl="1">
              <a:spcBef>
                <a:spcPts val="0"/>
              </a:spcBef>
              <a:spcAft>
                <a:spcPts val="0"/>
              </a:spcAft>
              <a:buFont typeface="Arial" panose="020B0604020202020204" pitchFamily="34" charset="0"/>
              <a:buChar char="•"/>
            </a:pPr>
            <a:r>
              <a:rPr lang="ar" b="0" i="0" u="none" baseline="0"/>
              <a:t>مزايا المنتجات حسب الطلب، خصوصًا بالنسبة إلى التعرض الأقل شيوعًا</a:t>
            </a:r>
          </a:p>
          <a:p>
            <a:pPr marL="628650" lvl="1" indent="-171450" algn="r" rtl="1">
              <a:spcBef>
                <a:spcPts val="0"/>
              </a:spcBef>
              <a:spcAft>
                <a:spcPts val="0"/>
              </a:spcAft>
              <a:buFont typeface="Arial" panose="020B0604020202020204" pitchFamily="34" charset="0"/>
              <a:buChar char="•"/>
            </a:pPr>
            <a:r>
              <a:rPr lang="ar" b="0" i="0" u="none" baseline="0"/>
              <a:t>ربما يكون من الصعب اختبارها ولكن من المفيد الحصول على أنظمة أقصر أمدًا للعلاج الوقائي قبل التعرض</a:t>
            </a:r>
          </a:p>
          <a:p>
            <a:pPr marL="628650" lvl="1" indent="-171450" algn="r" rtl="1">
              <a:spcBef>
                <a:spcPts val="0"/>
              </a:spcBef>
              <a:spcAft>
                <a:spcPts val="0"/>
              </a:spcAft>
              <a:buFont typeface="Arial" panose="020B0604020202020204" pitchFamily="34" charset="0"/>
              <a:buChar char="•"/>
            </a:pPr>
            <a:r>
              <a:rPr lang="ar" b="0" i="0" u="none" baseline="0"/>
              <a:t>ما دور المنتجات التي يتم توصيلها عن طريق الغشاء المخاطي؟</a:t>
            </a:r>
          </a:p>
          <a:p>
            <a:pPr marL="171450" lvl="0" indent="-171450" algn="r" rtl="1">
              <a:spcBef>
                <a:spcPts val="0"/>
              </a:spcBef>
              <a:spcAft>
                <a:spcPts val="0"/>
              </a:spcAft>
              <a:buFont typeface="Arial" panose="020B0604020202020204" pitchFamily="34" charset="0"/>
              <a:buChar char="•"/>
            </a:pPr>
            <a:endParaRPr lang="ar" noProof="0" dirty="0"/>
          </a:p>
          <a:p>
            <a:pPr marL="171450" marR="0" lvl="0" indent="-171450" algn="r" rtl="1">
              <a:lnSpc>
                <a:spcPct val="100000"/>
              </a:lnSpc>
              <a:spcBef>
                <a:spcPts val="0"/>
              </a:spcBef>
              <a:spcAft>
                <a:spcPts val="0"/>
              </a:spcAft>
              <a:buClr>
                <a:schemeClr val="dk1"/>
              </a:buClr>
              <a:buSzPts val="800"/>
              <a:buFont typeface="Arial" panose="020B0604020202020204" pitchFamily="34" charset="0"/>
              <a:buChar char="•"/>
            </a:pPr>
            <a:r>
              <a:rPr lang="ar" b="0" i="0" u="none" baseline="0"/>
              <a:t>مع وجود خيارين ممتازين للعلاج الوقائي قبل التعرض عن طريق الفم، لماذا توجد حاجة إلى أي شيء آخر؟</a:t>
            </a:r>
          </a:p>
          <a:p>
            <a:pPr marL="171450" lvl="0" indent="-171450" algn="r" rtl="1">
              <a:spcBef>
                <a:spcPts val="0"/>
              </a:spcBef>
              <a:spcAft>
                <a:spcPts val="0"/>
              </a:spcAft>
              <a:buFont typeface="Arial" panose="020B0604020202020204" pitchFamily="34" charset="0"/>
              <a:buChar char="•"/>
            </a:pPr>
            <a:endParaRPr lang="ar" noProof="0" dirty="0"/>
          </a:p>
          <a:p>
            <a:pPr marL="171450" lvl="0" indent="-171450" algn="r" rtl="1">
              <a:spcBef>
                <a:spcPts val="0"/>
              </a:spcBef>
              <a:spcAft>
                <a:spcPts val="0"/>
              </a:spcAft>
              <a:buFont typeface="Arial" panose="020B0604020202020204" pitchFamily="34" charset="0"/>
              <a:buChar char="•"/>
            </a:pPr>
            <a:r>
              <a:rPr lang="ar" b="0" i="0" u="none" baseline="0"/>
              <a:t>العلاج الوقائي اليومي قبل التعرض عن طريق الفم</a:t>
            </a:r>
          </a:p>
          <a:p>
            <a:pPr marL="628650" lvl="1" indent="-171450" algn="r" rtl="1">
              <a:spcBef>
                <a:spcPts val="0"/>
              </a:spcBef>
              <a:spcAft>
                <a:spcPts val="0"/>
              </a:spcAft>
              <a:buFont typeface="Arial" panose="020B0604020202020204" pitchFamily="34" charset="0"/>
              <a:buChar char="•"/>
            </a:pPr>
            <a:r>
              <a:rPr lang="ar" b="0" i="0" u="none" baseline="0"/>
              <a:t>استخدمت التجارب الأولى للعلاج الوقائي قبل التعرض (العلاج الوهمي العشوائي للتحكم) أنظمة قائمة على تينوفوفير ديسوبروكسيل فيومارات؛ فشهد الرجال الذين يمارسون الجنس مع الرجال والأشخاص الذين يتعاطون المخدرات عن طريق الحقن والأزواج المتباينين مصليًا انخفاضًا كبيرًا في معدل الإصابة بفيروس نقص المناعة البشرية عند مقارنة العلاج الوهمي مع الدواء القائم على تينوفوفير ديسوبروكسيل فيومارات.</a:t>
            </a:r>
          </a:p>
          <a:p>
            <a:pPr marL="1085850" lvl="2" indent="-171450" algn="r" rtl="1">
              <a:spcBef>
                <a:spcPts val="0"/>
              </a:spcBef>
              <a:spcAft>
                <a:spcPts val="0"/>
              </a:spcAft>
              <a:buFont typeface="Arial" panose="020B0604020202020204" pitchFamily="34" charset="0"/>
              <a:buChar char="•"/>
            </a:pPr>
            <a:r>
              <a:rPr lang="ar" b="0" i="0" u="none" baseline="0"/>
              <a:t>من بين العينات الفرعية الملتزمة التزامًا شديدًا، كان معدل الإصابة بفيروس نقص المناعة البشرية في الأصل صفرًا، ما يُظهر فعالية عالية جدًا للأنظمة القائمة على تينوفوفير ديسوبروكسيل فيومارات ضد الإصابة بفيروس نقص المناعة البشرية.</a:t>
            </a:r>
          </a:p>
          <a:p>
            <a:pPr marL="628650" lvl="1" indent="-171450" algn="r" rtl="1">
              <a:spcBef>
                <a:spcPts val="0"/>
              </a:spcBef>
              <a:spcAft>
                <a:spcPts val="0"/>
              </a:spcAft>
              <a:buFont typeface="Arial" panose="020B0604020202020204" pitchFamily="34" charset="0"/>
              <a:buChar char="•"/>
            </a:pPr>
            <a:r>
              <a:rPr lang="ar" b="0" i="0" u="none" baseline="0"/>
              <a:t>اختبرت تجربة DISCOVER عاملاً ثانيًا للعلاج الوقائي اليومي قبل التعرض عن طريق الفم وهو تينوفوفير ألافيناميد مع إمتريسيتابين (F/TAF) مقارنةً بإمتريسيتابين/تينوفوفير ديسوبروكسيل فيومارات على 5400 رجل يمارس الجنس مع الرجال و1% من النساء العابرات جندريا (قُدمت في مؤتمر CROI عام 2019 وتم تحديثها ببيانات الأسبوع 96 في مؤتمر CROI عام 2020). عرض البيانات:</a:t>
            </a:r>
          </a:p>
          <a:p>
            <a:pPr marL="1085850" lvl="2" indent="-171450" algn="r" rtl="1">
              <a:spcBef>
                <a:spcPts val="0"/>
              </a:spcBef>
              <a:spcAft>
                <a:spcPts val="0"/>
              </a:spcAft>
              <a:buFont typeface="Arial" panose="020B0604020202020204" pitchFamily="34" charset="0"/>
              <a:buChar char="•"/>
            </a:pPr>
            <a:r>
              <a:rPr lang="ar" b="0" i="0" u="none" baseline="0"/>
              <a:t>8 إصابات مع دواء إمتريسيتابين/تينوفوفير ألافيناميد و15 إصابة مع دواء إمتريسيتابين/تينوفوفير ديسوبروكسيل فيومارات</a:t>
            </a:r>
          </a:p>
          <a:p>
            <a:pPr marL="1085850" lvl="2" indent="-171450" algn="r" rtl="1">
              <a:spcBef>
                <a:spcPts val="0"/>
              </a:spcBef>
              <a:spcAft>
                <a:spcPts val="0"/>
              </a:spcAft>
              <a:buFont typeface="Arial" panose="020B0604020202020204" pitchFamily="34" charset="0"/>
              <a:buChar char="•"/>
            </a:pPr>
            <a:r>
              <a:rPr lang="ar" b="0" i="0" u="none" baseline="0"/>
              <a:t>أظهرت مجموعة إمتريسيتابين/تينوفوفير ألافيناميد أنها ليست أقل كفاءة من إمتريسيتابين/تينوفوفير ديسوبروكسيل فيومارات</a:t>
            </a:r>
            <a:endParaRPr lang="ar" noProof="0" dirty="0"/>
          </a:p>
          <a:p>
            <a:pPr marL="1085850" lvl="2" indent="-171450" algn="r" rtl="1">
              <a:spcBef>
                <a:spcPts val="0"/>
              </a:spcBef>
              <a:spcAft>
                <a:spcPts val="0"/>
              </a:spcAft>
              <a:buFont typeface="Arial" panose="020B0604020202020204" pitchFamily="34" charset="0"/>
              <a:buChar char="•"/>
            </a:pPr>
            <a:r>
              <a:rPr lang="ar" b="0" i="0" u="none" baseline="0"/>
              <a:t>الاختلافات بالنسبة إلى السلامة في الأسبوع 96</a:t>
            </a:r>
          </a:p>
          <a:p>
            <a:pPr marL="1543050" lvl="3" indent="-171450" algn="r" rtl="1">
              <a:spcBef>
                <a:spcPts val="0"/>
              </a:spcBef>
              <a:spcAft>
                <a:spcPts val="0"/>
              </a:spcAft>
              <a:buFont typeface="Arial" panose="020B0604020202020204" pitchFamily="34" charset="0"/>
              <a:buChar char="•"/>
            </a:pPr>
            <a:r>
              <a:rPr lang="ar" b="0" i="0" u="none" baseline="0"/>
              <a:t>مزايا إمتريسيتابين/تينوفوفير ألافيناميد</a:t>
            </a:r>
            <a:endParaRPr lang="ar" noProof="0" dirty="0"/>
          </a:p>
          <a:p>
            <a:pPr marL="2000250" lvl="4" indent="-171450" algn="r" rtl="1">
              <a:spcBef>
                <a:spcPts val="0"/>
              </a:spcBef>
              <a:spcAft>
                <a:spcPts val="0"/>
              </a:spcAft>
              <a:buFont typeface="Arial" panose="020B0604020202020204" pitchFamily="34" charset="0"/>
              <a:buChar char="•"/>
            </a:pPr>
            <a:r>
              <a:rPr lang="ar" b="0" i="0" u="none" baseline="0"/>
              <a:t>1-2% فرق في كثافة المعادن في العظام في العمود الفقري والورك. لا يوجد فرق في الكسور</a:t>
            </a:r>
          </a:p>
          <a:p>
            <a:pPr marL="2000250" lvl="4" indent="-171450" algn="r" rtl="1">
              <a:spcBef>
                <a:spcPts val="0"/>
              </a:spcBef>
              <a:spcAft>
                <a:spcPts val="0"/>
              </a:spcAft>
              <a:buFont typeface="Arial" panose="020B0604020202020204" pitchFamily="34" charset="0"/>
              <a:buChar char="•"/>
            </a:pPr>
            <a:r>
              <a:rPr lang="ar" b="0" i="0" u="none" baseline="0"/>
              <a:t>يوجد فرق 4 مل/دقيقة في معدل الترشح الكبيبي</a:t>
            </a:r>
          </a:p>
          <a:p>
            <a:pPr marL="1543050" lvl="3" indent="-171450" algn="r" rtl="1">
              <a:spcBef>
                <a:spcPts val="0"/>
              </a:spcBef>
              <a:spcAft>
                <a:spcPts val="0"/>
              </a:spcAft>
              <a:buFont typeface="Arial" panose="020B0604020202020204" pitchFamily="34" charset="0"/>
              <a:buChar char="•"/>
            </a:pPr>
            <a:r>
              <a:rPr lang="ar" b="0" i="0" u="none" baseline="0"/>
              <a:t>مزايا إمتريسيتابين/تينوفوفير ديسوبروكسيل فيومارات</a:t>
            </a:r>
            <a:endParaRPr lang="ar" noProof="0" dirty="0"/>
          </a:p>
          <a:p>
            <a:pPr marL="2000250" lvl="4" indent="-171450" algn="r" rtl="1">
              <a:spcBef>
                <a:spcPts val="0"/>
              </a:spcBef>
              <a:spcAft>
                <a:spcPts val="0"/>
              </a:spcAft>
              <a:buFont typeface="Arial" panose="020B0604020202020204" pitchFamily="34" charset="0"/>
              <a:buChar char="•"/>
            </a:pPr>
            <a:r>
              <a:rPr lang="ar" b="0" i="0" u="none" baseline="0"/>
              <a:t>أقل بمقدار 11 مجم/ديسيلتر من الكوليسترول الكلي؛ ولا يوجد فرق في الكوليسترول الكلي: البروتين الدهني عالي الكثافة</a:t>
            </a:r>
          </a:p>
          <a:p>
            <a:pPr marL="2000250" lvl="4" indent="-171450" algn="r" rtl="1">
              <a:spcBef>
                <a:spcPts val="0"/>
              </a:spcBef>
              <a:spcAft>
                <a:spcPts val="0"/>
              </a:spcAft>
              <a:buFont typeface="Arial" panose="020B0604020202020204" pitchFamily="34" charset="0"/>
              <a:buChar char="•"/>
            </a:pPr>
            <a:r>
              <a:rPr lang="ar" b="0" i="0" u="none" baseline="0"/>
              <a:t>يوجد فرق 1 كجم في وزن الجسم</a:t>
            </a:r>
          </a:p>
          <a:p>
            <a:pPr marL="1085850" lvl="2" indent="-171450" algn="r" rtl="1">
              <a:spcBef>
                <a:spcPts val="0"/>
              </a:spcBef>
              <a:spcAft>
                <a:spcPts val="0"/>
              </a:spcAft>
              <a:buFont typeface="Arial" panose="020B0604020202020204" pitchFamily="34" charset="0"/>
              <a:buChar char="•"/>
            </a:pPr>
            <a:r>
              <a:rPr lang="ar" b="0" i="0" u="none" baseline="0"/>
              <a:t>ربما يكون الفرق الأكبر في التكلفة والتوافر، ما يعني أن إمتريسيتابين/تينوفوفير ديسوبروكسيل فيومارات يُعد العلاج الوقائي قبل التعرض على الصعيد العالمي</a:t>
            </a:r>
          </a:p>
          <a:p>
            <a:pPr marL="1543050" lvl="3" indent="-171450" algn="r" rtl="1">
              <a:spcBef>
                <a:spcPts val="0"/>
              </a:spcBef>
              <a:spcAft>
                <a:spcPts val="0"/>
              </a:spcAft>
              <a:buFont typeface="Arial" panose="020B0604020202020204" pitchFamily="34" charset="0"/>
              <a:buChar char="•"/>
            </a:pPr>
            <a:r>
              <a:rPr lang="ar" b="0" i="0" u="none" baseline="0"/>
              <a:t>تم اعتماد إمتريسيتابين/تينوفوفير ديسوبروكسيل فيومارات على نطاق واسع كما أنه متاح كدواء لا يحمل علامة تجارية (قريبًا في الولايات المتحدة الأمريكية أيضًا)</a:t>
            </a:r>
          </a:p>
          <a:p>
            <a:pPr marL="1543050" lvl="3" indent="-171450" algn="r" rtl="1">
              <a:spcBef>
                <a:spcPts val="0"/>
              </a:spcBef>
              <a:spcAft>
                <a:spcPts val="0"/>
              </a:spcAft>
              <a:buFont typeface="Arial" panose="020B0604020202020204" pitchFamily="34" charset="0"/>
              <a:buChar char="•"/>
            </a:pPr>
            <a:r>
              <a:rPr lang="ar" b="0" i="0" u="none" baseline="0"/>
              <a:t>لم يتم اعتماد إمتريسيتابين/تينوفوفير ألافيناميد على نطاق واسع كما أنه متاح فقط كدواء ذي علامة تجارية</a:t>
            </a:r>
          </a:p>
          <a:p>
            <a:pPr marL="1543050" lvl="3" indent="-171450" algn="r" rtl="1">
              <a:spcBef>
                <a:spcPts val="0"/>
              </a:spcBef>
              <a:spcAft>
                <a:spcPts val="0"/>
              </a:spcAft>
              <a:buFont typeface="Arial" panose="020B0604020202020204" pitchFamily="34" charset="0"/>
              <a:buChar char="•"/>
            </a:pPr>
            <a:r>
              <a:rPr lang="ar" b="0" i="0" u="none" baseline="0"/>
              <a:t>يمكن أن يستخدم جميع السكان إمتريسيتابين/تينوفوفير ديسوبروكسيل فيومارات</a:t>
            </a:r>
          </a:p>
          <a:p>
            <a:pPr marL="1543050" lvl="3" indent="-171450" algn="r" rtl="1">
              <a:spcBef>
                <a:spcPts val="0"/>
              </a:spcBef>
              <a:spcAft>
                <a:spcPts val="0"/>
              </a:spcAft>
              <a:buFont typeface="Arial" panose="020B0604020202020204" pitchFamily="34" charset="0"/>
              <a:buChar char="•"/>
            </a:pPr>
            <a:r>
              <a:rPr lang="ar" b="0" i="0" u="none" baseline="0"/>
              <a:t>إمتريسيتابين/تينوفوفير ألافيناميد مخصص للمرضى المتعايشين مع أمراض الكلى أو العظام الكامنة</a:t>
            </a:r>
          </a:p>
          <a:p>
            <a:pPr marL="1543050" lvl="3" indent="-171450" algn="r" rtl="1">
              <a:spcBef>
                <a:spcPts val="0"/>
              </a:spcBef>
              <a:spcAft>
                <a:spcPts val="0"/>
              </a:spcAft>
              <a:buFont typeface="Arial" panose="020B0604020202020204" pitchFamily="34" charset="0"/>
              <a:buChar char="•"/>
            </a:pPr>
            <a:endParaRPr lang="ar" noProof="0" dirty="0"/>
          </a:p>
          <a:p>
            <a:pPr marL="171450" lvl="0" indent="-171450" algn="r" rtl="1">
              <a:spcBef>
                <a:spcPts val="0"/>
              </a:spcBef>
              <a:spcAft>
                <a:spcPts val="0"/>
              </a:spcAft>
              <a:buFont typeface="Arial" panose="020B0604020202020204" pitchFamily="34" charset="0"/>
              <a:buChar char="•"/>
            </a:pPr>
            <a:r>
              <a:rPr lang="ar" b="0" i="0" u="none" baseline="0"/>
              <a:t>تغطية العلاج الوقائي قبل التعرض حسب البلد بدءًا من إبريل 2020:</a:t>
            </a:r>
          </a:p>
          <a:p>
            <a:pPr marL="628650" lvl="1" indent="-171450" algn="r" rtl="1">
              <a:spcBef>
                <a:spcPts val="0"/>
              </a:spcBef>
              <a:spcAft>
                <a:spcPts val="0"/>
              </a:spcAft>
              <a:buFont typeface="Arial" panose="020B0604020202020204" pitchFamily="34" charset="0"/>
              <a:buChar char="•"/>
            </a:pPr>
            <a:r>
              <a:rPr lang="ar" b="0" i="0" u="none" baseline="0"/>
              <a:t>يُعد 580000 بادئ للعلاج الوقائي قبل التعرض أقل من 25% من الهدف العالمي لبرنامج الأمم المتحدة المشترك لفيروس نقص المناعة البشرية في عام 2020 الذي يبلغ 3 ملايين.</a:t>
            </a:r>
          </a:p>
          <a:p>
            <a:pPr marL="628650" lvl="1" indent="-171450" algn="r" rtl="1">
              <a:spcBef>
                <a:spcPts val="0"/>
              </a:spcBef>
              <a:spcAft>
                <a:spcPts val="0"/>
              </a:spcAft>
              <a:buFont typeface="Arial" panose="020B0604020202020204" pitchFamily="34" charset="0"/>
              <a:buChar char="•"/>
            </a:pPr>
            <a:r>
              <a:rPr lang="ar" b="0" i="0" u="none" baseline="0"/>
              <a:t>ما زال الإقبال والالتزام والمثابرة من التحديات، على الرغم من أن المثابرة في تناول العلاج الوقائي قبل التعرض في الولايات المتحدة تتزايد، ففي عام 2017، ظل 2/3 فقط من المبتدئين في العلاج الوقائي قبل التعرض في تناوله لمدة 6 أشهر.</a:t>
            </a:r>
          </a:p>
          <a:p>
            <a:pPr marL="628650" lvl="1" indent="-171450" algn="r" rtl="1">
              <a:spcBef>
                <a:spcPts val="0"/>
              </a:spcBef>
              <a:spcAft>
                <a:spcPts val="0"/>
              </a:spcAft>
              <a:buFont typeface="Arial" panose="020B0604020202020204" pitchFamily="34" charset="0"/>
              <a:buChar char="•"/>
            </a:pPr>
            <a:r>
              <a:rPr lang="ar" b="0" i="0" u="none" baseline="0"/>
              <a:t>تُعد المثابرة على تناول العلاج الوقائي قبل التعرض أكثر انخفاضًا بين الشباب في الولايات المتحدة والملونين والنساء في المناطق الريفية والنساء في إفريقيا جنوب الصحراء الكبرى، لكنها أسوأ عند النساء الشابات.</a:t>
            </a:r>
          </a:p>
          <a:p>
            <a:pPr marL="171450" lvl="0" indent="-171450" algn="r" rtl="1">
              <a:spcBef>
                <a:spcPts val="0"/>
              </a:spcBef>
              <a:spcAft>
                <a:spcPts val="0"/>
              </a:spcAft>
              <a:buFont typeface="Arial" panose="020B0604020202020204" pitchFamily="34" charset="0"/>
              <a:buChar char="•"/>
            </a:pPr>
            <a:r>
              <a:rPr lang="ar" b="0" i="0" u="none" baseline="0"/>
              <a:t>من بين أسباب أخرى، عدم تناول العلاج الوقائي قبل التعرض أو وقفه يكون بسبب:</a:t>
            </a:r>
          </a:p>
          <a:p>
            <a:pPr marL="628650" lvl="1" indent="-171450" algn="r" rtl="1">
              <a:spcBef>
                <a:spcPts val="0"/>
              </a:spcBef>
              <a:spcAft>
                <a:spcPts val="0"/>
              </a:spcAft>
              <a:buFont typeface="Arial" panose="020B0604020202020204" pitchFamily="34" charset="0"/>
              <a:buChar char="•"/>
            </a:pPr>
            <a:r>
              <a:rPr lang="ar" b="0" i="0" u="none" baseline="0"/>
              <a:t>إدراك المخاطر الجنسية</a:t>
            </a:r>
          </a:p>
          <a:p>
            <a:pPr marL="628650" lvl="1" indent="-171450" algn="r" rtl="1">
              <a:spcBef>
                <a:spcPts val="0"/>
              </a:spcBef>
              <a:spcAft>
                <a:spcPts val="0"/>
              </a:spcAft>
              <a:buFont typeface="Arial" panose="020B0604020202020204" pitchFamily="34" charset="0"/>
              <a:buChar char="•"/>
            </a:pPr>
            <a:r>
              <a:rPr lang="ar" b="0" i="0" u="none" baseline="0"/>
              <a:t>إمكانية الوصول</a:t>
            </a:r>
          </a:p>
          <a:p>
            <a:pPr marL="628650" lvl="1" indent="-171450" algn="r" rtl="1">
              <a:spcBef>
                <a:spcPts val="0"/>
              </a:spcBef>
              <a:spcAft>
                <a:spcPts val="0"/>
              </a:spcAft>
              <a:buFont typeface="Arial" panose="020B0604020202020204" pitchFamily="34" charset="0"/>
              <a:buChar char="•"/>
            </a:pPr>
            <a:r>
              <a:rPr lang="ar" b="0" i="0" u="none" baseline="0"/>
              <a:t>مخاوف بشأن الأدوية</a:t>
            </a:r>
          </a:p>
          <a:p>
            <a:pPr marL="628650" lvl="1" indent="-171450" algn="r" rtl="1">
              <a:spcBef>
                <a:spcPts val="0"/>
              </a:spcBef>
              <a:spcAft>
                <a:spcPts val="0"/>
              </a:spcAft>
              <a:buFont typeface="Arial" panose="020B0604020202020204" pitchFamily="34" charset="0"/>
              <a:buChar char="•"/>
            </a:pPr>
            <a:r>
              <a:rPr lang="ar" b="0" i="0" u="none" baseline="0"/>
              <a:t>الوصم </a:t>
            </a:r>
          </a:p>
          <a:p>
            <a:pPr marL="628650" lvl="1" indent="-171450" algn="r" rtl="1">
              <a:spcBef>
                <a:spcPts val="0"/>
              </a:spcBef>
              <a:spcAft>
                <a:spcPts val="0"/>
              </a:spcAft>
              <a:buFont typeface="Arial" panose="020B0604020202020204" pitchFamily="34" charset="0"/>
              <a:buChar char="•"/>
            </a:pPr>
            <a:r>
              <a:rPr lang="ar" b="0" i="0" u="none" baseline="0"/>
              <a:t>أحداث الحياة.</a:t>
            </a: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endParaRPr lang="ar" noProof="0" dirty="0">
              <a:solidFill>
                <a:schemeClr val="dk1"/>
              </a:solidFill>
            </a:endParaRPr>
          </a:p>
          <a:p>
            <a:pPr marL="171450" lvl="0" indent="-171450" algn="r" rtl="1">
              <a:spcBef>
                <a:spcPts val="0"/>
              </a:spcBef>
              <a:spcAft>
                <a:spcPts val="0"/>
              </a:spcAft>
              <a:buFont typeface="Arial" panose="020B0604020202020204" pitchFamily="34" charset="0"/>
              <a:buChar char="•"/>
            </a:pPr>
            <a:r>
              <a:rPr lang="ar" b="0" i="0" u="none" baseline="0"/>
              <a:t>الجرعة حسب الطلب:</a:t>
            </a:r>
          </a:p>
          <a:p>
            <a:pPr marL="628650" lvl="1" indent="-171450" algn="r" rtl="1">
              <a:spcBef>
                <a:spcPts val="0"/>
              </a:spcBef>
              <a:spcAft>
                <a:spcPts val="0"/>
              </a:spcAft>
              <a:buFont typeface="Arial" panose="020B0604020202020204" pitchFamily="34" charset="0"/>
              <a:buChar char="•"/>
            </a:pPr>
            <a:r>
              <a:rPr lang="ar" b="0" i="0" u="none" baseline="0"/>
              <a:t>كانت الجرعة حسب الطلب في الأصل علاجًا وقائيًا غير مهني بعد التعرض</a:t>
            </a:r>
          </a:p>
          <a:p>
            <a:pPr marL="1085850" lvl="2" indent="-171450" algn="r" rtl="1">
              <a:spcBef>
                <a:spcPts val="0"/>
              </a:spcBef>
              <a:spcAft>
                <a:spcPts val="0"/>
              </a:spcAft>
              <a:buFont typeface="Arial" panose="020B0604020202020204" pitchFamily="34" charset="0"/>
              <a:buChar char="•"/>
            </a:pPr>
            <a:r>
              <a:rPr lang="ar" b="0" i="0" u="none" baseline="0"/>
              <a:t>مستويات عالية من الحماية إذا بدأ العلاج خلال 72 ساعة من التعرض واستمر لمدة 28 يومًا</a:t>
            </a:r>
          </a:p>
          <a:p>
            <a:pPr marL="1085850" lvl="2" indent="-171450" algn="r" rtl="1">
              <a:spcBef>
                <a:spcPts val="0"/>
              </a:spcBef>
              <a:spcAft>
                <a:spcPts val="0"/>
              </a:spcAft>
              <a:buFont typeface="Arial" panose="020B0604020202020204" pitchFamily="34" charset="0"/>
              <a:buChar char="•"/>
            </a:pPr>
            <a:r>
              <a:rPr lang="ar" b="0" i="0" u="none" baseline="0"/>
              <a:t>نظرًا إلى صعوبة الالتزام لمدة 28 يومًا بالنسبة إلى الكثيرين، يتم اختبار أنظمة الجرعات الواحدة والجرعتين</a:t>
            </a:r>
          </a:p>
          <a:p>
            <a:pPr marL="628650" lvl="1" indent="-171450" algn="r" rtl="1">
              <a:spcBef>
                <a:spcPts val="0"/>
              </a:spcBef>
              <a:spcAft>
                <a:spcPts val="0"/>
              </a:spcAft>
              <a:buFont typeface="Arial" panose="020B0604020202020204" pitchFamily="34" charset="0"/>
              <a:buChar char="•"/>
            </a:pPr>
            <a:r>
              <a:rPr lang="ar" b="0" i="0" u="none" baseline="0"/>
              <a:t>إستراتيجية أخرى للعلاج الوقائي قبل التعرض 2-1-1 (تجربة Ipergay)</a:t>
            </a:r>
          </a:p>
          <a:p>
            <a:pPr marL="1085850" lvl="2" indent="-171450" algn="r" rtl="1">
              <a:spcBef>
                <a:spcPts val="0"/>
              </a:spcBef>
              <a:spcAft>
                <a:spcPts val="0"/>
              </a:spcAft>
              <a:buFont typeface="Arial" panose="020B0604020202020204" pitchFamily="34" charset="0"/>
              <a:buChar char="•"/>
            </a:pPr>
            <a:r>
              <a:rPr lang="ar" b="0" i="0" u="none" baseline="0"/>
              <a:t>حبتان في مدة تتراوح بين ساعتين و24 ساعة قبل ممارسة الجنس؛ وحبة واحدة بعد 24 ساعة؛ وحبة واحدة بعد 48 ساعة من تناولها في المرة الأولى</a:t>
            </a:r>
          </a:p>
          <a:p>
            <a:pPr marL="1085850" lvl="2" indent="-171450" algn="r" rtl="1">
              <a:spcBef>
                <a:spcPts val="0"/>
              </a:spcBef>
              <a:spcAft>
                <a:spcPts val="0"/>
              </a:spcAft>
              <a:buFont typeface="Arial" panose="020B0604020202020204" pitchFamily="34" charset="0"/>
              <a:buChar char="•"/>
            </a:pPr>
            <a:r>
              <a:rPr lang="ar" b="0" i="0" u="none" baseline="0"/>
              <a:t>أظهرت التجربة العشوائية انخفاضًا بنسبة 86% في الإصابات بعدوى فيروس نقص المناعة البشرية</a:t>
            </a:r>
          </a:p>
          <a:p>
            <a:pPr marL="1085850" lvl="2" indent="-171450" algn="r" rtl="1">
              <a:spcBef>
                <a:spcPts val="0"/>
              </a:spcBef>
              <a:spcAft>
                <a:spcPts val="0"/>
              </a:spcAft>
              <a:buFont typeface="Arial" panose="020B0604020202020204" pitchFamily="34" charset="0"/>
              <a:buChar char="•"/>
            </a:pPr>
            <a:r>
              <a:rPr lang="ar" b="0" i="0" u="none" baseline="0"/>
              <a:t>أظهرت دراسة التوسع المعلومة للطرفين انخفاضًا بنسبة 97% في الإصابة بفيروس نقص المناعة البشرية مقابل العلاج الوهمي</a:t>
            </a:r>
          </a:p>
          <a:p>
            <a:pPr marL="1085850" lvl="2" indent="-171450" algn="r" rtl="1">
              <a:spcBef>
                <a:spcPts val="0"/>
              </a:spcBef>
              <a:spcAft>
                <a:spcPts val="0"/>
              </a:spcAft>
              <a:buFont typeface="Arial" panose="020B0604020202020204" pitchFamily="34" charset="0"/>
              <a:buChar char="•"/>
            </a:pPr>
            <a:r>
              <a:rPr lang="ar" b="0" i="0" u="none" baseline="0"/>
              <a:t>بناءً على هذه البيانات، أقرت منظمة الصحة العالمية إستراتيجية 2-1-1 كإستراتيجية وقائية فعالة فقط للرجال الذين يمارسون الجنس مع الرجال حيث تم اختبارها فقط على الرجال الذين يمارسون الجنس مع رجال.</a:t>
            </a:r>
          </a:p>
          <a:p>
            <a:pPr marL="171450" lvl="0" indent="-171450" algn="r" rtl="1">
              <a:spcBef>
                <a:spcPts val="0"/>
              </a:spcBef>
              <a:spcAft>
                <a:spcPts val="0"/>
              </a:spcAft>
              <a:buFont typeface="Arial" panose="020B0604020202020204" pitchFamily="34" charset="0"/>
              <a:buChar char="•"/>
            </a:pPr>
            <a:r>
              <a:rPr lang="ar" b="0" i="0" u="none" baseline="0"/>
              <a:t>نهج آخر للعلاج الوقائي قبل التعرض عند الطلب هو استخدام غسول المستقيم تينوفوفير</a:t>
            </a:r>
          </a:p>
          <a:p>
            <a:pPr marL="628650" lvl="1" indent="-171450" algn="r" rtl="1">
              <a:spcBef>
                <a:spcPts val="0"/>
              </a:spcBef>
              <a:spcAft>
                <a:spcPts val="0"/>
              </a:spcAft>
              <a:buFont typeface="Arial" panose="020B0604020202020204" pitchFamily="34" charset="0"/>
              <a:buChar char="•"/>
            </a:pPr>
            <a:r>
              <a:rPr lang="ar" b="0" i="0" u="none" baseline="0"/>
              <a:t>يُعد هذا النهج متوافقًا من الناحية السلوكية حيث إن العديد من الأشخاص يغتسلون قبل ممارسة الجنس، ويمكنهم دمجه في سلوكهم الحالي</a:t>
            </a:r>
          </a:p>
          <a:p>
            <a:pPr marL="171450" lvl="0" indent="-171450" algn="r" rtl="1">
              <a:spcBef>
                <a:spcPts val="0"/>
              </a:spcBef>
              <a:spcAft>
                <a:spcPts val="0"/>
              </a:spcAft>
              <a:buFont typeface="Arial" panose="020B0604020202020204" pitchFamily="34" charset="0"/>
              <a:buChar char="•"/>
            </a:pPr>
            <a:r>
              <a:rPr lang="ar" b="0" i="0" u="none" baseline="0"/>
              <a:t>نُهج طويلة المفعول</a:t>
            </a:r>
          </a:p>
          <a:p>
            <a:pPr marL="628650" marR="0" lvl="1" indent="-171450" algn="r" rtl="1">
              <a:lnSpc>
                <a:spcPct val="100000"/>
              </a:lnSpc>
              <a:spcBef>
                <a:spcPts val="0"/>
              </a:spcBef>
              <a:spcAft>
                <a:spcPts val="0"/>
              </a:spcAft>
              <a:buClr>
                <a:schemeClr val="dk1"/>
              </a:buClr>
              <a:buSzPts val="800"/>
              <a:buFont typeface="Arial" panose="020B0604020202020204" pitchFamily="34" charset="0"/>
              <a:buChar char="•"/>
            </a:pPr>
            <a:r>
              <a:rPr lang="ar" b="0" i="0" u="none" baseline="0"/>
              <a:t>تعمل العوامل طويلة المفعول على تخفيف بعض مشكلات الالتزام وليس كلها. </a:t>
            </a:r>
          </a:p>
          <a:p>
            <a:pPr marL="628650" marR="0" lvl="1" indent="-171450" algn="r" rtl="1">
              <a:lnSpc>
                <a:spcPct val="100000"/>
              </a:lnSpc>
              <a:spcBef>
                <a:spcPts val="0"/>
              </a:spcBef>
              <a:spcAft>
                <a:spcPts val="0"/>
              </a:spcAft>
              <a:buClr>
                <a:schemeClr val="dk1"/>
              </a:buClr>
              <a:buSzPts val="800"/>
              <a:buFont typeface="Arial" panose="020B0604020202020204" pitchFamily="34" charset="0"/>
              <a:buChar char="•"/>
            </a:pPr>
            <a:r>
              <a:rPr lang="ar" b="0" i="0" u="none" baseline="0"/>
              <a:t>تصبح بيئة اختبار المنتجات الجديدة أكثر تعقيدًا.</a:t>
            </a:r>
          </a:p>
          <a:p>
            <a:pPr marL="628650" lvl="1" indent="-171450" algn="r" rtl="1">
              <a:spcBef>
                <a:spcPts val="0"/>
              </a:spcBef>
              <a:spcAft>
                <a:spcPts val="0"/>
              </a:spcAft>
              <a:buFont typeface="Arial" panose="020B0604020202020204" pitchFamily="34" charset="0"/>
              <a:buChar char="•"/>
            </a:pPr>
            <a:endParaRPr lang="ar" noProof="0" dirty="0"/>
          </a:p>
          <a:p>
            <a:pPr marL="628650" lvl="1" indent="-171450" algn="r" rtl="1">
              <a:spcBef>
                <a:spcPts val="0"/>
              </a:spcBef>
              <a:spcAft>
                <a:spcPts val="0"/>
              </a:spcAft>
              <a:buFont typeface="Arial" panose="020B0604020202020204" pitchFamily="34" charset="0"/>
              <a:buChar char="•"/>
            </a:pPr>
            <a:r>
              <a:rPr lang="ar" b="0" i="0" u="none" baseline="0"/>
              <a:t>كان أول نهج ناجح طويل المفعول لمنع الإصابة بفيروس نقص المناعة البشرية هو الختان الطبي الطوعي للرجال الأسوياء متوافقي الجنس.</a:t>
            </a:r>
          </a:p>
          <a:p>
            <a:pPr marL="628650" lvl="1" indent="-171450" algn="r" rtl="1">
              <a:spcBef>
                <a:spcPts val="0"/>
              </a:spcBef>
              <a:spcAft>
                <a:spcPts val="0"/>
              </a:spcAft>
              <a:buFont typeface="Arial" panose="020B0604020202020204" pitchFamily="34" charset="0"/>
              <a:buChar char="•"/>
            </a:pPr>
            <a:r>
              <a:rPr lang="ar" b="0" i="0" u="none" baseline="0"/>
              <a:t>خفضت حلقة دابيفيرين المهبلية نسبة الإصابة بفيروس نقص المناعة البشرية من 27% إلى 31% في دراسات الوقاية من العدوى باستخدام حلقة للاستعمال لفترات طويلة، لكن الفعالية كانت أعلى بكثير عندما كان استخدام الحلقة مرتفعًا.</a:t>
            </a:r>
          </a:p>
          <a:p>
            <a:pPr marL="628650" lvl="1" indent="-171450" algn="r" rtl="1">
              <a:spcBef>
                <a:spcPts val="0"/>
              </a:spcBef>
              <a:spcAft>
                <a:spcPts val="0"/>
              </a:spcAft>
              <a:buFont typeface="Arial" panose="020B0604020202020204" pitchFamily="34" charset="0"/>
              <a:buChar char="•"/>
            </a:pPr>
            <a:r>
              <a:rPr lang="ar" b="0" i="0" u="none" baseline="0"/>
              <a:t>مستقبل الحلقات المهبلية - أظهرت دراستا توسع معلومتان للطرفين (HOPE وDREAM) أن نسبة الفعالية تصل إلى 39% - 63% للحلقات المهبلية [تخضع حاليًا للاستعراض التنظيمي]</a:t>
            </a:r>
          </a:p>
          <a:p>
            <a:pPr marL="628650" lvl="1" indent="-171450" algn="r" rtl="1">
              <a:spcBef>
                <a:spcPts val="0"/>
              </a:spcBef>
              <a:spcAft>
                <a:spcPts val="0"/>
              </a:spcAft>
              <a:buFont typeface="Arial" panose="020B0604020202020204" pitchFamily="34" charset="0"/>
              <a:buChar char="•"/>
            </a:pPr>
            <a:endParaRPr lang="ar" noProof="0" dirty="0"/>
          </a:p>
          <a:p>
            <a:pPr marL="628650" lvl="1" indent="-171450" algn="r" rtl="1">
              <a:spcBef>
                <a:spcPts val="0"/>
              </a:spcBef>
              <a:spcAft>
                <a:spcPts val="0"/>
              </a:spcAft>
              <a:buFont typeface="Arial" panose="020B0604020202020204" pitchFamily="34" charset="0"/>
              <a:buChar char="•"/>
            </a:pPr>
            <a:r>
              <a:rPr lang="ar" b="0" i="0" u="none" baseline="0"/>
              <a:t>يمكن أن تتضمن الحلقات المهبلية من الجيل القادم ما يأتي:</a:t>
            </a:r>
          </a:p>
          <a:p>
            <a:pPr marL="1085850" lvl="2" indent="-171450" algn="r" rtl="1">
              <a:spcBef>
                <a:spcPts val="0"/>
              </a:spcBef>
              <a:spcAft>
                <a:spcPts val="0"/>
              </a:spcAft>
              <a:buFont typeface="Arial" panose="020B0604020202020204" pitchFamily="34" charset="0"/>
              <a:buChar char="•"/>
            </a:pPr>
            <a:r>
              <a:rPr lang="ar" b="0" i="0" u="none" baseline="0"/>
              <a:t>علاج متعدد مضاد للفيروسات الارتجاعية لتحسين الفاعلية</a:t>
            </a:r>
          </a:p>
          <a:p>
            <a:pPr marL="1085850" lvl="2" indent="-171450" algn="r" rtl="1">
              <a:spcBef>
                <a:spcPts val="0"/>
              </a:spcBef>
              <a:spcAft>
                <a:spcPts val="0"/>
              </a:spcAft>
              <a:buFont typeface="Arial" panose="020B0604020202020204" pitchFamily="34" charset="0"/>
              <a:buChar char="•"/>
            </a:pPr>
            <a:r>
              <a:rPr lang="ar" b="0" i="0" u="none" baseline="0"/>
              <a:t>استخدام يدوم طويلاً ويتطلب تغييرًا للحلقة المهبلية بدرجة أقل </a:t>
            </a:r>
          </a:p>
          <a:p>
            <a:pPr marL="1085850" lvl="2" indent="-171450" algn="r" rtl="1">
              <a:spcBef>
                <a:spcPts val="0"/>
              </a:spcBef>
              <a:spcAft>
                <a:spcPts val="0"/>
              </a:spcAft>
              <a:buFont typeface="Arial" panose="020B0604020202020204" pitchFamily="34" charset="0"/>
              <a:buChar char="•"/>
            </a:pPr>
            <a:r>
              <a:rPr lang="ar" b="0" i="0" u="none" baseline="0"/>
              <a:t>الجمع بين الحلقات المهبلية ووسائل منع الحمل الهرمونية</a:t>
            </a:r>
          </a:p>
          <a:p>
            <a:pPr marL="628650" lvl="1" indent="-171450" algn="r" rtl="1">
              <a:spcBef>
                <a:spcPts val="0"/>
              </a:spcBef>
              <a:spcAft>
                <a:spcPts val="0"/>
              </a:spcAft>
              <a:buFont typeface="Arial" panose="020B0604020202020204" pitchFamily="34" charset="0"/>
              <a:buChar char="•"/>
            </a:pPr>
            <a:r>
              <a:rPr lang="ar" b="0" i="0" u="none" baseline="0"/>
              <a:t>حقن كابوتيغرافير طويل المفعول (CAB LA) – نظير عقار دولوتغرافير </a:t>
            </a:r>
          </a:p>
          <a:p>
            <a:pPr marL="1085850" lvl="2" indent="-171450" algn="r" rtl="1">
              <a:spcBef>
                <a:spcPts val="0"/>
              </a:spcBef>
              <a:spcAft>
                <a:spcPts val="0"/>
              </a:spcAft>
              <a:buFont typeface="Arial" panose="020B0604020202020204" pitchFamily="34" charset="0"/>
              <a:buChar char="•"/>
            </a:pPr>
            <a:r>
              <a:rPr lang="ar" b="0" i="0" u="none" baseline="0"/>
              <a:t>تظهر دراسات تحدي الرئيسيات غير البشرية تفوق كابوتيغرافير طويل المفعول على الطرق الأخرى.</a:t>
            </a:r>
          </a:p>
          <a:p>
            <a:pPr marL="1085850" lvl="2" indent="-171450" algn="r" rtl="1">
              <a:spcBef>
                <a:spcPts val="0"/>
              </a:spcBef>
              <a:spcAft>
                <a:spcPts val="0"/>
              </a:spcAft>
              <a:buFont typeface="Arial" panose="020B0604020202020204" pitchFamily="34" charset="0"/>
              <a:buChar char="•"/>
            </a:pPr>
            <a:r>
              <a:rPr lang="ar" b="0" i="0" u="none" baseline="0"/>
              <a:t>لكن، بعد 76 أسبوعًا بعد آخر جرعة حقن:</a:t>
            </a:r>
          </a:p>
          <a:p>
            <a:pPr marL="1543050" lvl="3" indent="-171450" algn="r" rtl="1">
              <a:spcBef>
                <a:spcPts val="0"/>
              </a:spcBef>
              <a:spcAft>
                <a:spcPts val="0"/>
              </a:spcAft>
              <a:buFont typeface="Arial" panose="020B0604020202020204" pitchFamily="34" charset="0"/>
              <a:buChar char="•"/>
            </a:pPr>
            <a:r>
              <a:rPr lang="ar" b="0" i="0" u="none" baseline="0"/>
              <a:t>لم تكن لدى أي من الرجال أو النساء الذين تم حقنهم مستويات دوائية علاجية تصل إلى 4 أضعاف التركيز المثبط للبروتين المعدل بنسبة 90%.</a:t>
            </a:r>
          </a:p>
          <a:p>
            <a:pPr marL="1543050" lvl="3" indent="-171450" algn="r" rtl="1">
              <a:spcBef>
                <a:spcPts val="0"/>
              </a:spcBef>
              <a:spcAft>
                <a:spcPts val="0"/>
              </a:spcAft>
              <a:buFont typeface="Arial" panose="020B0604020202020204" pitchFamily="34" charset="0"/>
              <a:buChar char="•"/>
            </a:pPr>
            <a:r>
              <a:rPr lang="ar" b="0" i="0" u="none" baseline="0"/>
              <a:t>ما زال 13% من الرجال و42% من النساء يعانون من انخفاض في مستويات كابوتيغرافير طويلة المفعول في الدم. لكن، إذا لم يكن مستوى الدواء مرتفعًا بما يكفي لتوفير الوقاية وإذا حدثت عدوى اختراقية، فقد يكون ما زال هناك دواء كافٍ لاختيار مقاومة مثبطات الإنزيم المدمج، التي قد يكون لها أثر سلبي في رعاية الفرد.</a:t>
            </a:r>
          </a:p>
          <a:p>
            <a:pPr marL="171450" lvl="0" indent="-171450" algn="r" rtl="1">
              <a:spcBef>
                <a:spcPts val="0"/>
              </a:spcBef>
              <a:spcAft>
                <a:spcPts val="0"/>
              </a:spcAft>
              <a:buFont typeface="Arial" panose="020B0604020202020204" pitchFamily="34" charset="0"/>
              <a:buChar char="•"/>
            </a:pPr>
            <a:r>
              <a:rPr lang="ar" b="0" i="0" u="none" baseline="0"/>
              <a:t>النتائج الأولية: HPTN 083:</a:t>
            </a:r>
          </a:p>
          <a:p>
            <a:pPr marL="628650" lvl="1" indent="-171450" algn="r" rtl="1">
              <a:spcBef>
                <a:spcPts val="0"/>
              </a:spcBef>
              <a:spcAft>
                <a:spcPts val="0"/>
              </a:spcAft>
              <a:buFont typeface="Arial" panose="020B0604020202020204" pitchFamily="34" charset="0"/>
              <a:buChar char="•"/>
            </a:pPr>
            <a:r>
              <a:rPr lang="ar" b="0" i="0" u="none" baseline="0"/>
              <a:t>14 مايو 2020: اجتمع مجلس مراقبة سلامة البيانات للتحليل المؤقت المخطط له</a:t>
            </a:r>
          </a:p>
          <a:p>
            <a:pPr marL="628650" lvl="1" indent="-171450" algn="r" rtl="1">
              <a:spcBef>
                <a:spcPts val="0"/>
              </a:spcBef>
              <a:spcAft>
                <a:spcPts val="0"/>
              </a:spcAft>
              <a:buFont typeface="Arial" panose="020B0604020202020204" pitchFamily="34" charset="0"/>
              <a:buChar char="•"/>
            </a:pPr>
            <a:r>
              <a:rPr lang="ar" b="0" i="0" u="none" baseline="0"/>
              <a:t>توقفت المرحلة المعماة من الدراسة بسبب </a:t>
            </a:r>
            <a:r>
              <a:rPr lang="ar" b="0" i="0" u="sng" baseline="0"/>
              <a:t>استيفاء حد التوقف المبكر غير الدوني المحدد سابقًا</a:t>
            </a:r>
            <a:endParaRPr lang="ar" noProof="0" dirty="0"/>
          </a:p>
          <a:p>
            <a:pPr marL="628650" lvl="1" indent="-171450" algn="r" rtl="1">
              <a:spcBef>
                <a:spcPts val="0"/>
              </a:spcBef>
              <a:spcAft>
                <a:spcPts val="0"/>
              </a:spcAft>
              <a:buFont typeface="Arial" panose="020B0604020202020204" pitchFamily="34" charset="0"/>
              <a:buChar char="•"/>
            </a:pPr>
            <a:r>
              <a:rPr lang="ar" b="0" i="0" u="none" baseline="0"/>
              <a:t>معدل الإصابة العام 0.79% (95% مجال الثقة 0.59-1.05%)</a:t>
            </a:r>
          </a:p>
          <a:p>
            <a:pPr marL="628650" lvl="1" indent="-171450" algn="r" rtl="1">
              <a:spcBef>
                <a:spcPts val="0"/>
              </a:spcBef>
              <a:spcAft>
                <a:spcPts val="0"/>
              </a:spcAft>
              <a:buFont typeface="Arial" panose="020B0604020202020204" pitchFamily="34" charset="0"/>
              <a:buChar char="•"/>
            </a:pPr>
            <a:r>
              <a:rPr lang="ar" b="0" i="0" u="none" baseline="0"/>
              <a:t>إصابات بالعدوى أقل لكابوتيغرافير مقارنةً بإمتريسيتابين/تينوفوفير ديسوبروكسيل فيومارات (12 مقابل 38)</a:t>
            </a:r>
          </a:p>
          <a:p>
            <a:pPr marL="628650" lvl="1" indent="-171450" algn="r" rtl="1">
              <a:spcBef>
                <a:spcPts val="0"/>
              </a:spcBef>
              <a:spcAft>
                <a:spcPts val="0"/>
              </a:spcAft>
              <a:buFont typeface="Arial" panose="020B0604020202020204" pitchFamily="34" charset="0"/>
              <a:buChar char="•"/>
            </a:pPr>
            <a:r>
              <a:rPr lang="ar" b="0" i="0" u="none" baseline="0"/>
              <a:t>كانت ردود الفعل بموضع الحقن أعلى مع دواء كابوتيغرافير (80% مقابل 30%) مع توقف 49 (2%) عن أخذه </a:t>
            </a:r>
          </a:p>
          <a:p>
            <a:pPr marL="171450" lvl="0" indent="-171450" algn="r" rtl="1">
              <a:spcBef>
                <a:spcPts val="0"/>
              </a:spcBef>
              <a:spcAft>
                <a:spcPts val="0"/>
              </a:spcAft>
              <a:buFont typeface="Arial" panose="020B0604020202020204" pitchFamily="34" charset="0"/>
              <a:buChar char="•"/>
            </a:pPr>
            <a:r>
              <a:rPr lang="ar" b="0" i="0" u="none" baseline="0"/>
              <a:t>أسئلة حول شبكة التجارب المتعلقة بالوقاية من فيروس نقص المناعة البشرية 083:</a:t>
            </a:r>
          </a:p>
          <a:p>
            <a:pPr marL="628650" lvl="1" indent="-171450" algn="r" rtl="1">
              <a:spcBef>
                <a:spcPts val="0"/>
              </a:spcBef>
              <a:spcAft>
                <a:spcPts val="0"/>
              </a:spcAft>
              <a:buFont typeface="Arial" panose="020B0604020202020204" pitchFamily="34" charset="0"/>
              <a:buChar char="•"/>
            </a:pPr>
            <a:r>
              <a:rPr lang="ar" b="0" i="0" u="none" baseline="0"/>
              <a:t>الأرقام النهائية: هل هي أفضل أم أقل كفاءة؟</a:t>
            </a:r>
          </a:p>
          <a:p>
            <a:pPr marL="1085850" lvl="2" indent="-171450" algn="r" rtl="1">
              <a:spcBef>
                <a:spcPts val="0"/>
              </a:spcBef>
              <a:spcAft>
                <a:spcPts val="0"/>
              </a:spcAft>
              <a:buFont typeface="Arial" panose="020B0604020202020204" pitchFamily="34" charset="0"/>
              <a:buChar char="•"/>
            </a:pPr>
            <a:r>
              <a:rPr lang="ar" b="0" i="0" u="none" baseline="0"/>
              <a:t>هل يمكن قول أي شيء عن المجموعات الفرعية؟</a:t>
            </a:r>
          </a:p>
          <a:p>
            <a:pPr marL="628650" lvl="1" indent="-171450" algn="r" rtl="1">
              <a:spcBef>
                <a:spcPts val="0"/>
              </a:spcBef>
              <a:spcAft>
                <a:spcPts val="0"/>
              </a:spcAft>
              <a:buFont typeface="Arial" panose="020B0604020202020204" pitchFamily="34" charset="0"/>
              <a:buChar char="•"/>
            </a:pPr>
            <a:r>
              <a:rPr lang="ar" b="0" i="0" u="none" baseline="0"/>
              <a:t>ما معدل الالتزام؟</a:t>
            </a:r>
          </a:p>
          <a:p>
            <a:pPr marL="628650" lvl="1" indent="-171450" algn="r" rtl="1">
              <a:spcBef>
                <a:spcPts val="0"/>
              </a:spcBef>
              <a:spcAft>
                <a:spcPts val="0"/>
              </a:spcAft>
              <a:buFont typeface="Arial" panose="020B0604020202020204" pitchFamily="34" charset="0"/>
              <a:buChar char="•"/>
            </a:pPr>
            <a:r>
              <a:rPr lang="ar" b="0" i="0" u="none" baseline="0"/>
              <a:t>لماذا/متى حدثت إصابات بالعدوى الاختراقية مع الدواءين؟</a:t>
            </a:r>
          </a:p>
          <a:p>
            <a:pPr marL="1085850" lvl="2" indent="-171450" algn="r" rtl="1">
              <a:spcBef>
                <a:spcPts val="0"/>
              </a:spcBef>
              <a:spcAft>
                <a:spcPts val="0"/>
              </a:spcAft>
              <a:buFont typeface="Arial" panose="020B0604020202020204" pitchFamily="34" charset="0"/>
              <a:buChar char="•"/>
            </a:pPr>
            <a:r>
              <a:rPr lang="ar" b="0" i="0" u="none" baseline="0"/>
              <a:t>المرحلة الفموية مقابل مرحلة الحقن؟</a:t>
            </a:r>
          </a:p>
          <a:p>
            <a:pPr marL="1085850" lvl="2" indent="-171450" algn="r" rtl="1">
              <a:spcBef>
                <a:spcPts val="0"/>
              </a:spcBef>
              <a:spcAft>
                <a:spcPts val="0"/>
              </a:spcAft>
              <a:buFont typeface="Arial" panose="020B0604020202020204" pitchFamily="34" charset="0"/>
              <a:buChar char="•"/>
            </a:pPr>
            <a:r>
              <a:rPr lang="ar" b="0" i="0" u="none" baseline="0"/>
              <a:t>بسبب الالتزام؟</a:t>
            </a:r>
          </a:p>
          <a:p>
            <a:pPr marL="1085850" lvl="2" indent="-171450" algn="r" rtl="1">
              <a:spcBef>
                <a:spcPts val="0"/>
              </a:spcBef>
              <a:spcAft>
                <a:spcPts val="0"/>
              </a:spcAft>
              <a:buFont typeface="Arial" panose="020B0604020202020204" pitchFamily="34" charset="0"/>
              <a:buChar char="•"/>
            </a:pPr>
            <a:r>
              <a:rPr lang="ar" b="0" i="0" u="none" baseline="0"/>
              <a:t>بسبب المقاومة المنقولة؟</a:t>
            </a:r>
          </a:p>
          <a:p>
            <a:pPr marL="628650" lvl="1" indent="-171450" algn="r" rtl="1">
              <a:spcBef>
                <a:spcPts val="0"/>
              </a:spcBef>
              <a:spcAft>
                <a:spcPts val="0"/>
              </a:spcAft>
              <a:buFont typeface="Arial" panose="020B0604020202020204" pitchFamily="34" charset="0"/>
              <a:buChar char="•"/>
            </a:pPr>
            <a:r>
              <a:rPr lang="ar" b="0" i="0" u="none" baseline="0"/>
              <a:t>هل نشأت المقاومة بعد العدوى مع كل دواء؟</a:t>
            </a:r>
          </a:p>
          <a:p>
            <a:pPr marL="171450" lvl="0" indent="-171450" algn="r" rtl="1">
              <a:spcBef>
                <a:spcPts val="0"/>
              </a:spcBef>
              <a:spcAft>
                <a:spcPts val="0"/>
              </a:spcAft>
              <a:buFont typeface="Arial" panose="020B0604020202020204" pitchFamily="34" charset="0"/>
              <a:buChar char="•"/>
            </a:pPr>
            <a:r>
              <a:rPr lang="ar" b="0" i="0" u="none" baseline="0"/>
              <a:t>قد يكون كابوتيغرافير طويل المفعول خيارًا ممتازًا لبعض مستخدمي العلاج الوقائي قبل التعرض وليس جميعهم</a:t>
            </a:r>
          </a:p>
          <a:p>
            <a:pPr marL="628650" lvl="1" indent="-171450" algn="r" rtl="1">
              <a:spcBef>
                <a:spcPts val="0"/>
              </a:spcBef>
              <a:spcAft>
                <a:spcPts val="0"/>
              </a:spcAft>
              <a:buFont typeface="Arial" panose="020B0604020202020204" pitchFamily="34" charset="0"/>
              <a:buChar char="•"/>
            </a:pPr>
            <a:r>
              <a:rPr lang="ar" b="0" i="0" u="none" baseline="0"/>
              <a:t>مشكلات لوجستية في إعطاء الكثير من الحقن في العضلات الألوية – تلزم 18 مليون حقنة سنويًا لـ 3 ملايين من السكان المستهدفين</a:t>
            </a:r>
          </a:p>
          <a:p>
            <a:pPr marL="171450" lvl="0" indent="-171450" algn="r" rtl="1">
              <a:spcBef>
                <a:spcPts val="0"/>
              </a:spcBef>
              <a:spcAft>
                <a:spcPts val="0"/>
              </a:spcAft>
              <a:buFont typeface="Arial" panose="020B0604020202020204" pitchFamily="34" charset="0"/>
              <a:buChar char="•"/>
            </a:pPr>
            <a:r>
              <a:rPr lang="ar" b="0" i="0" u="none" baseline="0"/>
              <a:t>يمكن استخدام الغرسات أيضًا لتوفير عقاقير طويلة المفعول</a:t>
            </a:r>
          </a:p>
          <a:p>
            <a:pPr marL="628650" lvl="1" indent="-171450" algn="r" rtl="1">
              <a:spcBef>
                <a:spcPts val="0"/>
              </a:spcBef>
              <a:spcAft>
                <a:spcPts val="0"/>
              </a:spcAft>
              <a:buFont typeface="Arial" panose="020B0604020202020204" pitchFamily="34" charset="0"/>
              <a:buChar char="•"/>
            </a:pPr>
            <a:r>
              <a:rPr lang="ar" b="0" i="0" u="none" baseline="0"/>
              <a:t>بسبب صغر حجم الغرسات وزراعتها تحت الجلد، يمكن فقط استخدام الأدوية قوية المفعول</a:t>
            </a:r>
          </a:p>
          <a:p>
            <a:pPr marL="628650" lvl="1" indent="-171450" algn="r" rtl="1">
              <a:spcBef>
                <a:spcPts val="0"/>
              </a:spcBef>
              <a:spcAft>
                <a:spcPts val="0"/>
              </a:spcAft>
              <a:buFont typeface="Arial" panose="020B0604020202020204" pitchFamily="34" charset="0"/>
              <a:buChar char="•"/>
            </a:pPr>
            <a:r>
              <a:rPr lang="ar" b="0" i="0" u="none" baseline="0"/>
              <a:t>المزايا:	</a:t>
            </a:r>
          </a:p>
          <a:p>
            <a:pPr marL="1085850" lvl="2" indent="-171450" algn="r" rtl="1">
              <a:spcBef>
                <a:spcPts val="0"/>
              </a:spcBef>
              <a:spcAft>
                <a:spcPts val="0"/>
              </a:spcAft>
              <a:buFont typeface="Arial" panose="020B0604020202020204" pitchFamily="34" charset="0"/>
              <a:buChar char="•"/>
            </a:pPr>
            <a:r>
              <a:rPr lang="ar" b="0" i="0" u="none" baseline="0"/>
              <a:t>يمكن إزالة الغرسات عند الحاجة</a:t>
            </a:r>
          </a:p>
          <a:p>
            <a:pPr marL="1085850" lvl="2" indent="-171450" algn="r" rtl="1">
              <a:spcBef>
                <a:spcPts val="0"/>
              </a:spcBef>
              <a:spcAft>
                <a:spcPts val="0"/>
              </a:spcAft>
              <a:buFont typeface="Arial" panose="020B0604020202020204" pitchFamily="34" charset="0"/>
              <a:buChar char="•"/>
            </a:pPr>
            <a:r>
              <a:rPr lang="ar" b="0" i="0" u="none" baseline="0"/>
              <a:t>دواء ثابت ومتوقع </a:t>
            </a:r>
          </a:p>
          <a:p>
            <a:pPr marL="1085850" lvl="2" indent="-171450" algn="r" rtl="1">
              <a:spcBef>
                <a:spcPts val="0"/>
              </a:spcBef>
              <a:spcAft>
                <a:spcPts val="0"/>
              </a:spcAft>
              <a:buClr>
                <a:schemeClr val="dk1"/>
              </a:buClr>
              <a:buSzPts val="800"/>
              <a:buFont typeface="Arial" panose="020B0604020202020204" pitchFamily="34" charset="0"/>
              <a:buChar char="•"/>
            </a:pPr>
            <a:r>
              <a:rPr lang="ar" b="0" i="0" u="none" baseline="0"/>
              <a:t>    إطلاق يتيح جرعات أقل من الدواء</a:t>
            </a:r>
          </a:p>
          <a:p>
            <a:pPr marL="1085850" lvl="2" indent="-171450" algn="r" rtl="1">
              <a:spcBef>
                <a:spcPts val="0"/>
              </a:spcBef>
              <a:spcAft>
                <a:spcPts val="0"/>
              </a:spcAft>
              <a:buClr>
                <a:schemeClr val="dk1"/>
              </a:buClr>
              <a:buSzPts val="800"/>
              <a:buFont typeface="Arial" panose="020B0604020202020204" pitchFamily="34" charset="0"/>
              <a:buChar char="•"/>
            </a:pPr>
            <a:r>
              <a:rPr lang="ar" b="0" i="0" u="none" baseline="0"/>
              <a:t>    كل يوم</a:t>
            </a:r>
          </a:p>
          <a:p>
            <a:pPr marL="1085850" lvl="2" indent="-171450" algn="r" rtl="1">
              <a:spcBef>
                <a:spcPts val="0"/>
              </a:spcBef>
              <a:spcAft>
                <a:spcPts val="0"/>
              </a:spcAft>
              <a:buFont typeface="Arial" panose="020B0604020202020204" pitchFamily="34" charset="0"/>
              <a:buChar char="•"/>
            </a:pPr>
            <a:r>
              <a:rPr lang="ar" b="0" i="0" u="none" baseline="0"/>
              <a:t>تجنب أثر الحركة الدوائية الطويلة مثل أثر كابوتيغرافير طويل المفعول</a:t>
            </a:r>
          </a:p>
          <a:p>
            <a:pPr marL="1085850" lvl="2" indent="-171450" algn="r" rtl="1">
              <a:spcBef>
                <a:spcPts val="0"/>
              </a:spcBef>
              <a:spcAft>
                <a:spcPts val="0"/>
              </a:spcAft>
              <a:buFont typeface="Arial" panose="020B0604020202020204" pitchFamily="34" charset="0"/>
              <a:buChar char="•"/>
            </a:pPr>
            <a:r>
              <a:rPr lang="ar" b="0" i="0" u="none" baseline="0"/>
              <a:t>عند إزالتها، لا يظل المزيد من الدواء</a:t>
            </a:r>
          </a:p>
          <a:p>
            <a:pPr marL="1085850" lvl="2" indent="-171450" algn="r" rtl="1">
              <a:spcBef>
                <a:spcPts val="0"/>
              </a:spcBef>
              <a:spcAft>
                <a:spcPts val="0"/>
              </a:spcAft>
              <a:buFont typeface="Arial" panose="020B0604020202020204" pitchFamily="34" charset="0"/>
              <a:buChar char="•"/>
            </a:pPr>
            <a:r>
              <a:rPr lang="ar" b="0" i="0" u="none" baseline="0"/>
              <a:t>البقاء في مكانها لمدة عام أو أكثر</a:t>
            </a:r>
          </a:p>
          <a:p>
            <a:pPr marL="1085850" lvl="2" indent="-171450" algn="r" rtl="1">
              <a:spcBef>
                <a:spcPts val="0"/>
              </a:spcBef>
              <a:spcAft>
                <a:spcPts val="0"/>
              </a:spcAft>
              <a:buFont typeface="Arial" panose="020B0604020202020204" pitchFamily="34" charset="0"/>
              <a:buChar char="•"/>
            </a:pPr>
            <a:r>
              <a:rPr lang="ar" b="0" i="0" u="none" baseline="0"/>
              <a:t>إمكانية تحسين الالتزام</a:t>
            </a:r>
          </a:p>
          <a:p>
            <a:pPr marL="628650" lvl="1" indent="-171450" algn="r" rtl="1">
              <a:spcBef>
                <a:spcPts val="0"/>
              </a:spcBef>
              <a:spcAft>
                <a:spcPts val="0"/>
              </a:spcAft>
              <a:buFont typeface="Arial" panose="020B0604020202020204" pitchFamily="34" charset="0"/>
              <a:buChar char="•"/>
            </a:pPr>
            <a:r>
              <a:rPr lang="ar" b="0" i="0" u="none" baseline="0"/>
              <a:t>العيوب:</a:t>
            </a:r>
          </a:p>
          <a:p>
            <a:pPr marL="1085850" lvl="2" indent="-171450" algn="r" rtl="1">
              <a:spcBef>
                <a:spcPts val="0"/>
              </a:spcBef>
              <a:spcAft>
                <a:spcPts val="0"/>
              </a:spcAft>
              <a:buFont typeface="Arial" panose="020B0604020202020204" pitchFamily="34" charset="0"/>
              <a:buChar char="•"/>
            </a:pPr>
            <a:r>
              <a:rPr lang="ar" b="0" i="0" u="none" baseline="0"/>
              <a:t>تتطلب أجهزة خاصة وتقنية معقمة لإدخالها</a:t>
            </a:r>
          </a:p>
          <a:p>
            <a:pPr marL="1085850" lvl="2" indent="-171450" algn="r" rtl="1">
              <a:spcBef>
                <a:spcPts val="0"/>
              </a:spcBef>
              <a:spcAft>
                <a:spcPts val="0"/>
              </a:spcAft>
              <a:buFont typeface="Arial" panose="020B0604020202020204" pitchFamily="34" charset="0"/>
              <a:buChar char="•"/>
            </a:pPr>
            <a:r>
              <a:rPr lang="ar" b="0" i="0" u="none" baseline="0"/>
              <a:t>قد تتطلب عملية جراحية بسيطة لإزالتها</a:t>
            </a:r>
          </a:p>
          <a:p>
            <a:pPr marL="1085850" lvl="2" indent="-171450" algn="r" rtl="1">
              <a:spcBef>
                <a:spcPts val="0"/>
              </a:spcBef>
              <a:spcAft>
                <a:spcPts val="0"/>
              </a:spcAft>
              <a:buFont typeface="Arial" panose="020B0604020202020204" pitchFamily="34" charset="0"/>
              <a:buChar char="•"/>
            </a:pPr>
            <a:r>
              <a:rPr lang="ar" b="0" i="0" u="none" baseline="0"/>
              <a:t>إمكانية حدوث ندبات والانتقال</a:t>
            </a:r>
          </a:p>
          <a:p>
            <a:pPr marL="171450" lvl="0" indent="-171450" algn="r" rtl="1">
              <a:spcBef>
                <a:spcPts val="0"/>
              </a:spcBef>
              <a:spcAft>
                <a:spcPts val="0"/>
              </a:spcAft>
              <a:buFont typeface="Arial" panose="020B0604020202020204" pitchFamily="34" charset="0"/>
              <a:buChar char="•"/>
            </a:pPr>
            <a:endParaRPr lang="ar" noProof="0" dirty="0"/>
          </a:p>
          <a:p>
            <a:pPr marL="171450" lvl="0" indent="-171450" algn="r" rtl="1">
              <a:spcBef>
                <a:spcPts val="0"/>
              </a:spcBef>
              <a:spcAft>
                <a:spcPts val="0"/>
              </a:spcAft>
              <a:buFont typeface="Arial" panose="020B0604020202020204" pitchFamily="34" charset="0"/>
              <a:buChar char="•"/>
            </a:pPr>
            <a:r>
              <a:rPr lang="ar" b="0" i="0" u="none" baseline="0"/>
              <a:t>مستقبل تجارب الوقاية من فيروس نقص المناعة البشرية، بالنظر إلى الحتمية الأخلاقية المتمثلة في تمكن كل الأفراد من الوصول إلى إستراتيجيات وقائية عالية الفعالية: يمكن استخدام ثلاثة تصاميم دراسة أساسية لاختبار أنظمة جديدة غير مثبتة</a:t>
            </a:r>
          </a:p>
          <a:p>
            <a:pPr marL="171450" lvl="0" indent="-171450" algn="r" rtl="1">
              <a:spcBef>
                <a:spcPts val="0"/>
              </a:spcBef>
              <a:spcAft>
                <a:spcPts val="0"/>
              </a:spcAft>
              <a:buFont typeface="Arial" panose="020B0604020202020204" pitchFamily="34" charset="0"/>
              <a:buChar char="•"/>
            </a:pPr>
            <a:endParaRPr lang="ar" noProof="0" dirty="0"/>
          </a:p>
          <a:p>
            <a:pPr marL="171450" lvl="0" indent="-171450" algn="r" rtl="1">
              <a:spcBef>
                <a:spcPts val="0"/>
              </a:spcBef>
              <a:spcAft>
                <a:spcPts val="0"/>
              </a:spcAft>
              <a:buFont typeface="Arial" panose="020B0604020202020204" pitchFamily="34" charset="0"/>
              <a:buChar char="•"/>
            </a:pPr>
            <a:r>
              <a:rPr lang="ar" b="0" i="0" u="none" baseline="0"/>
              <a:t>عدد المنتجات الطبية الحيوية المعتمدة للوقاية. ولكن، توجد خيارات أقل بكثير بالنسبة إلى الرجال مغايري الهوية الجنسية الأسوياء ومتوافقي الجنس.</a:t>
            </a:r>
          </a:p>
          <a:p>
            <a:pPr marL="171450" lvl="0" indent="-171450" algn="r" rtl="1">
              <a:spcBef>
                <a:spcPts val="0"/>
              </a:spcBef>
              <a:spcAft>
                <a:spcPts val="0"/>
              </a:spcAft>
              <a:buFont typeface="Arial" panose="020B0604020202020204" pitchFamily="34" charset="0"/>
              <a:buChar char="•"/>
            </a:pPr>
            <a:r>
              <a:rPr lang="ar" b="0" i="0" u="none" baseline="0"/>
              <a:t>لا توجد نُهج طبية حيوية جديدة للأشخاص متعاطيي المخدرات بالحقن قيد التقييم</a:t>
            </a:r>
          </a:p>
          <a:p>
            <a:pPr marL="171450" lvl="0" indent="-171450" algn="r" rtl="1">
              <a:spcBef>
                <a:spcPts val="0"/>
              </a:spcBef>
              <a:spcAft>
                <a:spcPts val="0"/>
              </a:spcAft>
              <a:buFont typeface="Arial" panose="020B0604020202020204" pitchFamily="34" charset="0"/>
              <a:buChar char="•"/>
            </a:pPr>
            <a:endParaRPr lang="ar" noProof="0" dirty="0"/>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 b="0" i="0" u="none" baseline="0"/>
              <a:t>وافقت كل الفئات الرئيسة من السكان على العلاج الوقائي اليومي قبل التعرض باستخدام أحد عقاري العلاج الوقائي قبل التعرض المختلفين؛ وكانت كلها مؤهلة لأخذ العلاج الوقائي قبل التعرض بعد التعرضات عالية الخطورة</a:t>
            </a:r>
          </a:p>
          <a:p>
            <a:pPr marL="171450" lvl="0" indent="-171450" algn="r" rtl="1">
              <a:spcBef>
                <a:spcPts val="0"/>
              </a:spcBef>
              <a:spcAft>
                <a:spcPts val="0"/>
              </a:spcAft>
              <a:buFont typeface="Arial" panose="020B0604020202020204" pitchFamily="34" charset="0"/>
              <a:buChar char="•"/>
            </a:pPr>
            <a:endParaRPr lang="ar" noProof="0" dirty="0"/>
          </a:p>
        </p:txBody>
      </p:sp>
      <p:sp>
        <p:nvSpPr>
          <p:cNvPr id="102" name="Google Shape;10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a:t>5</a:t>
            </a:fld>
            <a:endParaRPr/>
          </a:p>
        </p:txBody>
      </p:sp>
    </p:spTree>
    <p:extLst>
      <p:ext uri="{BB962C8B-B14F-4D97-AF65-F5344CB8AC3E}">
        <p14:creationId xmlns:p14="http://schemas.microsoft.com/office/powerpoint/2010/main" val="892096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 b="1" i="0" u="none" baseline="0">
                <a:solidFill>
                  <a:srgbClr val="333333"/>
                </a:solidFill>
              </a:rPr>
              <a:t>معدل الإصابة بفيروس نقص المناعة البشرية أقل من المتوقع بين الرجال والنساء المعرضين لخطر الإصابة بفيروس نقص المناعة البشرية في دراسة سكانية للعلاج الوقائي قبل التعرض في المناطق الريفية في كينيا وأوغندا: النتائج المؤقتة لدراسة SEARCH</a:t>
            </a:r>
            <a:endParaRPr lang="ar" noProof="0" dirty="0"/>
          </a:p>
          <a:p>
            <a:pPr marL="0" lvl="0" indent="0" algn="r" rtl="1">
              <a:spcBef>
                <a:spcPts val="0"/>
              </a:spcBef>
              <a:spcAft>
                <a:spcPts val="0"/>
              </a:spcAft>
              <a:buClr>
                <a:srgbClr val="333333"/>
              </a:buClr>
              <a:buSzPts val="1200"/>
              <a:buFont typeface="Calibri"/>
              <a:buNone/>
            </a:pPr>
            <a:r>
              <a:rPr lang="ar" b="0" i="0" u="none" baseline="0">
                <a:solidFill>
                  <a:srgbClr val="333333"/>
                </a:solidFill>
              </a:rPr>
              <a:t>كاثرين كوس</a:t>
            </a:r>
            <a:endParaRPr lang="ar" noProof="0" dirty="0"/>
          </a:p>
          <a:p>
            <a:pPr marL="0" lvl="0" indent="0" algn="r" rtl="1">
              <a:spcBef>
                <a:spcPts val="0"/>
              </a:spcBef>
              <a:spcAft>
                <a:spcPts val="0"/>
              </a:spcAft>
              <a:buNone/>
            </a:pPr>
            <a:endParaRPr lang="ar" noProof="0" dirty="0"/>
          </a:p>
          <a:p>
            <a:pPr marL="0" lvl="0" indent="0" algn="r" rtl="1">
              <a:spcBef>
                <a:spcPts val="0"/>
              </a:spcBef>
              <a:spcAft>
                <a:spcPts val="0"/>
              </a:spcAft>
              <a:buNone/>
            </a:pPr>
            <a:r>
              <a:rPr lang="ar" b="0" i="0" u="none" baseline="0"/>
              <a:t>البيانات محدودة عن معدل الإصابة بفيروس نقص المناعية البشرية بين مستخدمي العلاج الوقائي قبل التعرض في المناطق التي ينتشر فيها الوباء، لا سيما خارج مجموعات الخطر المعروفة (على سبيل المثال، الأزواج المتباينين مصليًا والشابات).</a:t>
            </a:r>
          </a:p>
          <a:p>
            <a:pPr marL="0" lvl="0" indent="0" algn="r" rtl="1">
              <a:spcBef>
                <a:spcPts val="0"/>
              </a:spcBef>
              <a:spcAft>
                <a:spcPts val="0"/>
              </a:spcAft>
              <a:buNone/>
            </a:pPr>
            <a:r>
              <a:rPr lang="ar" b="0" i="0" u="none" baseline="0"/>
              <a:t>أهداف الدراسة: تقييم</a:t>
            </a:r>
          </a:p>
          <a:p>
            <a:pPr marL="0" lvl="0" indent="0" algn="r" rtl="1">
              <a:spcBef>
                <a:spcPts val="0"/>
              </a:spcBef>
              <a:spcAft>
                <a:spcPts val="0"/>
              </a:spcAft>
              <a:buNone/>
            </a:pPr>
            <a:r>
              <a:rPr lang="ar" b="0" i="0" u="none" baseline="0"/>
              <a:t>(1) معدل الإصابة بفيروس نقص المناعة البشرية</a:t>
            </a:r>
          </a:p>
          <a:p>
            <a:pPr marL="0" lvl="0" indent="0" algn="r" rtl="1">
              <a:spcBef>
                <a:spcPts val="0"/>
              </a:spcBef>
              <a:spcAft>
                <a:spcPts val="0"/>
              </a:spcAft>
              <a:buNone/>
            </a:pPr>
            <a:r>
              <a:rPr lang="ar" b="0" i="0" u="none" baseline="0"/>
              <a:t>(2) النتائج السريرية والفيروسية لدى قالبي تفاعلات المصل</a:t>
            </a:r>
            <a:endParaRPr lang="ar" noProof="0" dirty="0"/>
          </a:p>
          <a:p>
            <a:pPr marL="0" lvl="0" indent="0" algn="r" rtl="1">
              <a:spcBef>
                <a:spcPts val="0"/>
              </a:spcBef>
              <a:spcAft>
                <a:spcPts val="0"/>
              </a:spcAft>
              <a:buNone/>
            </a:pPr>
            <a:r>
              <a:rPr lang="ar" b="0" i="0" u="none" baseline="0"/>
              <a:t>في دراسة سكانية للعلاج الوقائي قبل التعرض في المناطق الريفية في كينيا وأوغندا.</a:t>
            </a:r>
          </a:p>
          <a:p>
            <a:pPr marL="0" lvl="0" indent="0" algn="r" rtl="1">
              <a:spcBef>
                <a:spcPts val="0"/>
              </a:spcBef>
              <a:spcAft>
                <a:spcPts val="0"/>
              </a:spcAft>
              <a:buNone/>
            </a:pPr>
            <a:endParaRPr lang="ar" noProof="0" dirty="0"/>
          </a:p>
          <a:p>
            <a:pPr marL="0" marR="0" lvl="0" indent="0" algn="r" rtl="1">
              <a:lnSpc>
                <a:spcPct val="100000"/>
              </a:lnSpc>
              <a:spcBef>
                <a:spcPts val="0"/>
              </a:spcBef>
              <a:spcAft>
                <a:spcPts val="0"/>
              </a:spcAft>
              <a:buClr>
                <a:schemeClr val="dk1"/>
              </a:buClr>
              <a:buSzPts val="1200"/>
              <a:buFont typeface="Calibri"/>
              <a:buNone/>
            </a:pPr>
            <a:r>
              <a:rPr lang="ar" sz="1200" b="0" i="0" u="none" baseline="0"/>
              <a:t>ارتبط عرض العلاج الوقائي قبل التعرض على مستوى السكان (2016-2019) في 16 مجتمعًا في المناطق الريفية في أوغندا وكينيا بانخفاض معدل الإصابة بفيروس نقص المناعة البشرية بنسبة 79% بين المبادرين بالعلاج الوقائي قبل التعرض مع متابعة اختبار فيروس نقص المناعة البشرية مقارنةً بالضوابط المطابقة مؤخرًا (2015-2017) في غياب العلاج الوقائي قبل التعرض.</a:t>
            </a:r>
          </a:p>
          <a:p>
            <a:pPr marL="0" marR="0" lvl="0" indent="0" algn="r" rtl="1">
              <a:lnSpc>
                <a:spcPct val="100000"/>
              </a:lnSpc>
              <a:spcBef>
                <a:spcPts val="0"/>
              </a:spcBef>
              <a:spcAft>
                <a:spcPts val="0"/>
              </a:spcAft>
              <a:buClr>
                <a:schemeClr val="dk1"/>
              </a:buClr>
              <a:buSzPts val="1200"/>
              <a:buFont typeface="Calibri"/>
              <a:buNone/>
            </a:pPr>
            <a:endParaRPr lang="ar" noProof="0" dirty="0"/>
          </a:p>
          <a:p>
            <a:pPr marL="0" lvl="0" indent="0" algn="r" rtl="1">
              <a:spcBef>
                <a:spcPts val="0"/>
              </a:spcBef>
              <a:spcAft>
                <a:spcPts val="0"/>
              </a:spcAft>
              <a:buNone/>
            </a:pPr>
            <a:r>
              <a:rPr lang="ar" b="1" i="0" u="none" baseline="0">
                <a:solidFill>
                  <a:srgbClr val="333333"/>
                </a:solidFill>
              </a:rPr>
              <a:t>يرتبط دمج العلاج الوقائي قبل التعرض في معيار الوقاية في تجربة سريرية بانخفاض معدل الإصابة بفيروس نقص المناعة البشرية: الأدلة من تجربة ECHO</a:t>
            </a:r>
            <a:endParaRPr lang="ar" noProof="0" dirty="0"/>
          </a:p>
          <a:p>
            <a:pPr marL="0" lvl="0" indent="0" algn="r" rtl="1">
              <a:spcBef>
                <a:spcPts val="0"/>
              </a:spcBef>
              <a:spcAft>
                <a:spcPts val="0"/>
              </a:spcAft>
              <a:buClr>
                <a:srgbClr val="333333"/>
              </a:buClr>
              <a:buSzPts val="1200"/>
              <a:buFont typeface="Calibri"/>
              <a:buNone/>
            </a:pPr>
            <a:r>
              <a:rPr lang="ar" b="0" i="0" u="none" baseline="0">
                <a:solidFill>
                  <a:srgbClr val="333333"/>
                </a:solidFill>
              </a:rPr>
              <a:t>ديبورا دونيل</a:t>
            </a:r>
            <a:endParaRPr lang="ar" noProof="0" dirty="0"/>
          </a:p>
          <a:p>
            <a:pPr marL="0" marR="0" lvl="0" indent="0" algn="r" rtl="1">
              <a:lnSpc>
                <a:spcPct val="100000"/>
              </a:lnSpc>
              <a:spcBef>
                <a:spcPts val="0"/>
              </a:spcBef>
              <a:spcAft>
                <a:spcPts val="0"/>
              </a:spcAft>
              <a:buClr>
                <a:schemeClr val="dk1"/>
              </a:buClr>
              <a:buSzPts val="1200"/>
              <a:buFont typeface="Calibri"/>
              <a:buNone/>
            </a:pPr>
            <a:endParaRPr lang="ar" noProof="0" dirty="0"/>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 b="0" i="0" u="none" baseline="0"/>
              <a:t>تجربة ECHO (من ديسمبر 2015 إلى أكتوبر 2018): تقييم تأثير إمكانية الوصول إلى العلاج الوقائي قبل التعرض في معدل الإصابة بفيروس نقص المناعة البشرية – في المجموعة بأكملها بعد عرض العلاج الوقائي قبل التعرض في الموقع، وليس فقط أولئك الذين بادروا</a:t>
            </a:r>
          </a:p>
          <a:p>
            <a:pPr marL="171450" lvl="0" indent="-171450" algn="r" rtl="1">
              <a:spcBef>
                <a:spcPts val="0"/>
              </a:spcBef>
              <a:spcAft>
                <a:spcPts val="0"/>
              </a:spcAft>
              <a:buFont typeface="Arial" panose="020B0604020202020204" pitchFamily="34" charset="0"/>
              <a:buChar char="•"/>
            </a:pPr>
            <a:endParaRPr lang="ar" noProof="0" dirty="0"/>
          </a:p>
          <a:p>
            <a:pPr marL="171450" lvl="0" indent="-171450" algn="r" rtl="1">
              <a:spcBef>
                <a:spcPts val="0"/>
              </a:spcBef>
              <a:spcAft>
                <a:spcPts val="0"/>
              </a:spcAft>
              <a:buFont typeface="Arial" panose="020B0604020202020204" pitchFamily="34" charset="0"/>
              <a:buChar char="•"/>
            </a:pPr>
            <a:r>
              <a:rPr lang="ar" b="0" i="0" u="none" baseline="0"/>
              <a:t>كانت دراسة ECHO عبارة عن تجربة سريرية عشوائية معلومة للطرفين ومتعددة المراكز، تقارن معدل الإصابة بفيروس نقص المناعة البشرية لدى النساء اللاتي تم اختيارهن عشوائيًا بواحدة من ثلاث طرق شديدة الفعالية والمرخصة لمنع الحمل:</a:t>
            </a:r>
          </a:p>
          <a:p>
            <a:pPr marL="171450" lvl="0" indent="-171450" algn="r" rtl="1">
              <a:spcBef>
                <a:spcPts val="0"/>
              </a:spcBef>
              <a:spcAft>
                <a:spcPts val="0"/>
              </a:spcAft>
              <a:buClr>
                <a:schemeClr val="dk1"/>
              </a:buClr>
              <a:buSzPts val="1200"/>
              <a:buFont typeface="Calibri"/>
              <a:buChar char="-"/>
            </a:pPr>
            <a:r>
              <a:rPr lang="ar" b="0" i="0" u="none" baseline="0"/>
              <a:t>أسيتات ميدروكسي بروجستيرون (DMPA)  </a:t>
            </a:r>
          </a:p>
          <a:p>
            <a:pPr marL="171450" lvl="0" indent="-171450" algn="r" rtl="1">
              <a:spcBef>
                <a:spcPts val="0"/>
              </a:spcBef>
              <a:spcAft>
                <a:spcPts val="0"/>
              </a:spcAft>
              <a:buClr>
                <a:schemeClr val="dk1"/>
              </a:buClr>
              <a:buSzPts val="1200"/>
              <a:buFont typeface="Calibri"/>
              <a:buChar char="-"/>
            </a:pPr>
            <a:r>
              <a:rPr lang="ar" b="0" i="0" u="none" baseline="0"/>
              <a:t>اللولب الرحمي النحاسي</a:t>
            </a:r>
          </a:p>
          <a:p>
            <a:pPr marL="171450" lvl="0" indent="-171450" algn="r" rtl="1">
              <a:spcBef>
                <a:spcPts val="0"/>
              </a:spcBef>
              <a:spcAft>
                <a:spcPts val="0"/>
              </a:spcAft>
              <a:buClr>
                <a:schemeClr val="dk1"/>
              </a:buClr>
              <a:buSzPts val="1200"/>
              <a:buFont typeface="Calibri"/>
              <a:buChar char="-"/>
            </a:pPr>
            <a:r>
              <a:rPr lang="ar" b="0" i="0" u="none" baseline="0"/>
              <a:t>غرسة الليفونورجيستريل.</a:t>
            </a:r>
          </a:p>
          <a:p>
            <a:pPr marL="171450" lvl="0" indent="-171450" algn="r" rtl="1">
              <a:spcBef>
                <a:spcPts val="0"/>
              </a:spcBef>
              <a:spcAft>
                <a:spcPts val="0"/>
              </a:spcAft>
              <a:buClr>
                <a:schemeClr val="dk1"/>
              </a:buClr>
              <a:buSzPts val="1200"/>
              <a:buFont typeface="Calibri"/>
              <a:buChar char="-"/>
            </a:pPr>
            <a:r>
              <a:rPr lang="ar" b="0" i="0" u="none" baseline="0"/>
              <a:t>7829 امرأة تم اختيارها عشوائيًا</a:t>
            </a:r>
          </a:p>
          <a:p>
            <a:pPr marL="171450" lvl="0" indent="-171450" algn="r" rtl="1">
              <a:spcBef>
                <a:spcPts val="0"/>
              </a:spcBef>
              <a:spcAft>
                <a:spcPts val="0"/>
              </a:spcAft>
              <a:buClr>
                <a:schemeClr val="dk1"/>
              </a:buClr>
              <a:buSzPts val="1200"/>
              <a:buFont typeface="Arial" panose="020B0604020202020204" pitchFamily="34" charset="0"/>
              <a:buChar char="•"/>
            </a:pPr>
            <a:endParaRPr lang="ar" noProof="0" dirty="0"/>
          </a:p>
          <a:p>
            <a:pPr marL="171450" lvl="0" indent="-171450" algn="r" rtl="1">
              <a:spcBef>
                <a:spcPts val="0"/>
              </a:spcBef>
              <a:spcAft>
                <a:spcPts val="0"/>
              </a:spcAft>
              <a:buClr>
                <a:schemeClr val="dk1"/>
              </a:buClr>
              <a:buSzPts val="1200"/>
              <a:buFont typeface="Arial" panose="020B0604020202020204" pitchFamily="34" charset="0"/>
              <a:buChar char="•"/>
            </a:pPr>
            <a:r>
              <a:rPr lang="ar" b="0" i="0" u="none" baseline="0"/>
              <a:t>الوقاية من فيروس نقص المناعة البشرية </a:t>
            </a:r>
          </a:p>
          <a:p>
            <a:pPr marL="171450" lvl="0" indent="-171450" algn="r" rtl="1">
              <a:spcBef>
                <a:spcPts val="0"/>
              </a:spcBef>
              <a:spcAft>
                <a:spcPts val="0"/>
              </a:spcAft>
              <a:buClr>
                <a:schemeClr val="dk1"/>
              </a:buClr>
              <a:buSzPts val="1200"/>
              <a:buFont typeface="Arial" panose="020B0604020202020204" pitchFamily="34" charset="0"/>
              <a:buChar char="•"/>
            </a:pPr>
            <a:r>
              <a:rPr lang="ar" b="0" i="0" u="none" baseline="0"/>
              <a:t>في كل زيارة كل 3 أشهر، تلقى المشاركون مجموعة شاملة للوقاية من فيروس نقص المناعة البشرية، تتضمن اختبار فيروس نقص المناعة البشرية واستشارة الحد من المخاطر والواقيات الذكرية واختبار الأمراض المنقولة بالاتصال الجنسي إلى الشريك والمشارك ومعالجتها والإحالات إلى العلاج الوقائي قبل التعرض حيث أصبح جزءًا من الوقاية القياسية الوطنية.</a:t>
            </a:r>
          </a:p>
          <a:p>
            <a:pPr marL="171450" lvl="0" indent="-171450" algn="r" rtl="1">
              <a:spcBef>
                <a:spcPts val="0"/>
              </a:spcBef>
              <a:spcAft>
                <a:spcPts val="0"/>
              </a:spcAft>
              <a:buClr>
                <a:schemeClr val="dk1"/>
              </a:buClr>
              <a:buSzPts val="1200"/>
              <a:buFont typeface="Arial" panose="020B0604020202020204" pitchFamily="34" charset="0"/>
              <a:buChar char="•"/>
            </a:pPr>
            <a:r>
              <a:rPr lang="ar" b="0" i="0" u="none" baseline="0"/>
              <a:t>في أثناء التجربة، كان تناول العلاج الوقائي قبل التعرض يتزايد عالميًا حيث كان من المعروف أن العلاج الوقائي قبل التعرض فعّال عند تناوله باستمرار.</a:t>
            </a:r>
          </a:p>
          <a:p>
            <a:pPr marL="171450" lvl="0" indent="-171450" algn="r" rtl="1">
              <a:spcBef>
                <a:spcPts val="0"/>
              </a:spcBef>
              <a:spcAft>
                <a:spcPts val="0"/>
              </a:spcAft>
              <a:buClr>
                <a:schemeClr val="dk1"/>
              </a:buClr>
              <a:buSzPts val="1200"/>
              <a:buFont typeface="Arial" panose="020B0604020202020204" pitchFamily="34" charset="0"/>
              <a:buChar char="•"/>
            </a:pPr>
            <a:r>
              <a:rPr lang="ar" b="0" i="0" u="none" baseline="0"/>
              <a:t>تم إصدار توصية بإتاحة العلاج الوقائي قبل التعرض للمشاركين في التجارب السريرية بعد استشارة الأطراف المعنية في كيب تاون في نوفمبر 2017. سعى فريق دراسة ECHO إلى إتاحة العلاج الوقائي قبل التعرض في كل مواقع التجربة.</a:t>
            </a:r>
          </a:p>
          <a:p>
            <a:pPr marL="171450" lvl="0" indent="-171450" algn="r" rtl="1">
              <a:spcBef>
                <a:spcPts val="0"/>
              </a:spcBef>
              <a:spcAft>
                <a:spcPts val="0"/>
              </a:spcAft>
              <a:buClr>
                <a:schemeClr val="dk1"/>
              </a:buClr>
              <a:buSzPts val="1200"/>
              <a:buFont typeface="Arial" panose="020B0604020202020204" pitchFamily="34" charset="0"/>
              <a:buChar char="•"/>
            </a:pPr>
            <a:r>
              <a:rPr lang="ar" b="0" i="0" u="none" baseline="0"/>
              <a:t>نفذت جميع مواقع توفير العلاج الوقائي قبل التعرض في الموقع في جنوب إفريقيا من مارس إلى يونيو 2018 (العام الأخير من الدراسة).</a:t>
            </a:r>
          </a:p>
          <a:p>
            <a:pPr marL="171450" lvl="0" indent="-171450" algn="r" rtl="1">
              <a:spcBef>
                <a:spcPts val="0"/>
              </a:spcBef>
              <a:spcAft>
                <a:spcPts val="0"/>
              </a:spcAft>
              <a:buClr>
                <a:schemeClr val="dk1"/>
              </a:buClr>
              <a:buSzPts val="1200"/>
              <a:buFont typeface="Arial" panose="020B0604020202020204" pitchFamily="34" charset="0"/>
              <a:buChar char="•"/>
            </a:pPr>
            <a:endParaRPr lang="ar" noProof="0" dirty="0"/>
          </a:p>
          <a:p>
            <a:pPr marL="171450" lvl="0" indent="-171450" algn="r" rtl="1">
              <a:spcBef>
                <a:spcPts val="0"/>
              </a:spcBef>
              <a:spcAft>
                <a:spcPts val="0"/>
              </a:spcAft>
              <a:buClr>
                <a:schemeClr val="dk1"/>
              </a:buClr>
              <a:buSzPts val="1200"/>
              <a:buFont typeface="Arial" panose="020B0604020202020204" pitchFamily="34" charset="0"/>
              <a:buChar char="•"/>
            </a:pPr>
            <a:r>
              <a:rPr lang="ar" b="0" i="0" u="none" baseline="0"/>
              <a:t>اقتصرت التجربة على مواقع جنوب إفريقيا، حيث أصبحت إمكانية الوصول إلى العلاج الوقائي قبل التعرض في الموقع عامة لكل النساء في تواريخ محددة بالموقع من مارس إلى يونيو 2018: سجلت 5670 امرأة في جنوب إفريقيا (75% من المشاركين في دراسة ECHO) وبلغ معدل الإصابة بفيروس نقص المناعة البشرية 4.51%.</a:t>
            </a:r>
          </a:p>
          <a:p>
            <a:pPr marL="171450" lvl="0" indent="-171450" algn="r" rtl="1">
              <a:spcBef>
                <a:spcPts val="0"/>
              </a:spcBef>
              <a:spcAft>
                <a:spcPts val="0"/>
              </a:spcAft>
              <a:buClr>
                <a:schemeClr val="dk1"/>
              </a:buClr>
              <a:buSzPts val="1200"/>
              <a:buFont typeface="Arial" panose="020B0604020202020204" pitchFamily="34" charset="0"/>
              <a:buChar char="•"/>
            </a:pPr>
            <a:r>
              <a:rPr lang="ar" b="0" i="0" u="none" baseline="0"/>
              <a:t>ذهبت 2043 امرأة إلى موعد المتابعة بعد بدء إمكانية الوصول إلى العلاج الوقائي قبل التعرض: بدأت 543 امرأة العلاج الوقائي قبل التعرض وكانت لدى النساء اللائي بدأن العلاج الوقائي قبل التعرض خصائص توحي بارتفاع خطر الإصابة بفيروس نقص المناعة البشرية.</a:t>
            </a:r>
          </a:p>
          <a:p>
            <a:pPr marL="171450" lvl="0" indent="-171450" algn="r" rtl="1">
              <a:spcBef>
                <a:spcPts val="0"/>
              </a:spcBef>
              <a:spcAft>
                <a:spcPts val="0"/>
              </a:spcAft>
              <a:buClr>
                <a:schemeClr val="dk1"/>
              </a:buClr>
              <a:buSzPts val="1200"/>
              <a:buFont typeface="Arial" panose="020B0604020202020204" pitchFamily="34" charset="0"/>
              <a:buChar char="•"/>
            </a:pPr>
            <a:r>
              <a:rPr lang="ar" b="0" i="0" u="none" baseline="0"/>
              <a:t>تم تحديد إمكانية الوصول إلى العلاج الوقائي قبل التعرض: أول زيارة مقررة لأغراض دراسة بعد بدء إمكانية الوصول إلى العلاج الوقائي قبل التعرض في الموقع.</a:t>
            </a:r>
          </a:p>
          <a:p>
            <a:pPr marL="171450" lvl="0" indent="-171450" algn="r" rtl="1">
              <a:spcBef>
                <a:spcPts val="0"/>
              </a:spcBef>
              <a:spcAft>
                <a:spcPts val="0"/>
              </a:spcAft>
              <a:buClr>
                <a:schemeClr val="dk1"/>
              </a:buClr>
              <a:buSzPts val="1200"/>
              <a:buFont typeface="Arial" panose="020B0604020202020204" pitchFamily="34" charset="0"/>
              <a:buChar char="•"/>
            </a:pPr>
            <a:r>
              <a:rPr lang="ar" b="0" i="0" u="none" baseline="0"/>
              <a:t>توجد طريقتان للحد من الخلط بين إمكانية الوصول إلى العلاج الوقائي قبل التعرض وتاريخ التقويم: 1) طرق الزيارات لأغراض الدراسة: لا تقم بتضمين الزيارات لأغراض الدراسة إلا مع وصول العلاج الوقائي قبل التعرض في الموقع (يتم تضمين الفترات التي تشمل إمكانية الوصول إلى العلاج الوقائي قبل التعرض)؛ و2) طريقة تاريخ التقويم (تتضمن فقط موعد المتابعة في غضون 6 أشهر من إمكانية الوصول إلى الموقع؛ يتم استبعاد الفترات التي تشمل تواريخ إمكانية الوصول إلى العلاج الوقائي قبل التعرض).</a:t>
            </a:r>
          </a:p>
          <a:p>
            <a:pPr marL="171450" lvl="0" indent="-171450" algn="r" rtl="1">
              <a:spcBef>
                <a:spcPts val="0"/>
              </a:spcBef>
              <a:spcAft>
                <a:spcPts val="0"/>
              </a:spcAft>
              <a:buFont typeface="Arial" panose="020B0604020202020204" pitchFamily="34" charset="0"/>
              <a:buChar char="•"/>
            </a:pPr>
            <a:endParaRPr lang="ar" noProof="0" dirty="0"/>
          </a:p>
        </p:txBody>
      </p:sp>
      <p:sp>
        <p:nvSpPr>
          <p:cNvPr id="112" name="Google Shape;11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a:t>6</a:t>
            </a:fld>
            <a:endParaRPr/>
          </a:p>
        </p:txBody>
      </p:sp>
    </p:spTree>
    <p:extLst>
      <p:ext uri="{BB962C8B-B14F-4D97-AF65-F5344CB8AC3E}">
        <p14:creationId xmlns:p14="http://schemas.microsoft.com/office/powerpoint/2010/main" val="2770918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 b="1" i="0" u="none" baseline="0">
                <a:solidFill>
                  <a:srgbClr val="333333"/>
                </a:solidFill>
                <a:latin typeface="+mn-lt"/>
              </a:rPr>
              <a:t>دعوة إلى تحسين فهم الشعار أن غير القابل للاكتشاف يعني أنه غير القابل للانتقال (U=U) في البرازيل</a:t>
            </a:r>
            <a:endParaRPr dirty="0">
              <a:latin typeface="+mn-lt"/>
            </a:endParaRPr>
          </a:p>
          <a:p>
            <a:pPr marL="0" lvl="0" indent="0" algn="r" rtl="1">
              <a:spcBef>
                <a:spcPts val="0"/>
              </a:spcBef>
              <a:spcAft>
                <a:spcPts val="0"/>
              </a:spcAft>
              <a:buClr>
                <a:srgbClr val="333333"/>
              </a:buClr>
              <a:buSzPts val="1200"/>
              <a:buFont typeface="Arial"/>
              <a:buNone/>
            </a:pPr>
            <a:r>
              <a:rPr lang="ar" b="0" i="0" u="none" baseline="0">
                <a:solidFill>
                  <a:srgbClr val="333333"/>
                </a:solidFill>
                <a:latin typeface="+mn-lt"/>
              </a:rPr>
              <a:t>تياغو إس توريس</a:t>
            </a:r>
            <a:endParaRPr dirty="0">
              <a:latin typeface="+mn-lt"/>
            </a:endParaRPr>
          </a:p>
          <a:p>
            <a:pPr marL="0" marR="0" lvl="0" indent="0" algn="r" rtl="1">
              <a:lnSpc>
                <a:spcPct val="100000"/>
              </a:lnSpc>
              <a:spcBef>
                <a:spcPts val="0"/>
              </a:spcBef>
              <a:spcAft>
                <a:spcPts val="0"/>
              </a:spcAft>
              <a:buClr>
                <a:schemeClr val="dk1"/>
              </a:buClr>
              <a:buSzPts val="1200"/>
              <a:buFont typeface="Calibri"/>
              <a:buNone/>
            </a:pPr>
            <a:endParaRPr dirty="0">
              <a:latin typeface="+mn-lt"/>
            </a:endParaRPr>
          </a:p>
          <a:p>
            <a:pPr marL="0" marR="0" lvl="0" indent="0" algn="r" rtl="1">
              <a:lnSpc>
                <a:spcPct val="100000"/>
              </a:lnSpc>
              <a:spcBef>
                <a:spcPts val="0"/>
              </a:spcBef>
              <a:spcAft>
                <a:spcPts val="0"/>
              </a:spcAft>
              <a:buClr>
                <a:schemeClr val="dk1"/>
              </a:buClr>
              <a:buSzPts val="1200"/>
              <a:buFont typeface="Calibri"/>
              <a:buNone/>
            </a:pPr>
            <a:r>
              <a:rPr lang="ar" b="0" i="0" u="none" baseline="0">
                <a:latin typeface="+mn-lt"/>
              </a:rPr>
              <a:t>خلصت دراسة باستخدام تطبيق المواعدة عبر الشبكة الجغرافية الاجتماعية (Grindr) ومجموعات Facebook وWhatsApp في البرازيل إلى أنه:</a:t>
            </a:r>
            <a:endParaRPr dirty="0">
              <a:latin typeface="+mn-lt"/>
            </a:endParaRPr>
          </a:p>
          <a:p>
            <a:pPr marL="0" marR="0" lvl="0" indent="0" algn="r" rtl="1">
              <a:lnSpc>
                <a:spcPct val="100000"/>
              </a:lnSpc>
              <a:spcBef>
                <a:spcPts val="0"/>
              </a:spcBef>
              <a:spcAft>
                <a:spcPts val="0"/>
              </a:spcAft>
              <a:buClr>
                <a:schemeClr val="dk1"/>
              </a:buClr>
              <a:buSzPts val="2200"/>
              <a:buFont typeface="Calibri"/>
              <a:buNone/>
            </a:pPr>
            <a:r>
              <a:rPr lang="ar" b="0" i="0" u="none" baseline="0">
                <a:latin typeface="+mn-lt"/>
              </a:rPr>
              <a:t>في محاولة لتقليل الوصمة ضد الأشخاص المتعايشين مع فيروس نقص المناعة البشرية، تجب زيادة تعزيز الفهم الصحيح لمفهوم أن غير القابل للاكتشاف = غير قابل للانتقال في:</a:t>
            </a:r>
            <a:endParaRPr dirty="0">
              <a:latin typeface="+mn-lt"/>
            </a:endParaRPr>
          </a:p>
          <a:p>
            <a:pPr marL="914400" lvl="2" indent="0" algn="r" rtl="1">
              <a:spcBef>
                <a:spcPts val="0"/>
              </a:spcBef>
              <a:spcAft>
                <a:spcPts val="0"/>
              </a:spcAft>
              <a:buNone/>
            </a:pPr>
            <a:r>
              <a:rPr lang="ar" b="0" i="0" u="none" baseline="0">
                <a:latin typeface="+mn-lt"/>
              </a:rPr>
              <a:t>الفئات الهشة من السكان، مثل الأشخاص المتعايشين مع فيروس نقص المناعة البشرية من العرق الأسود والمثليين ومزدوجي الميول الجنسية وغيرهم من الرجال الذين يمارسون الجنس مع الرجال ذوي الدخل المنخفض</a:t>
            </a:r>
            <a:endParaRPr dirty="0">
              <a:latin typeface="+mn-lt"/>
            </a:endParaRPr>
          </a:p>
          <a:p>
            <a:pPr marL="914400" lvl="2" indent="0" algn="r" rtl="1">
              <a:spcBef>
                <a:spcPts val="0"/>
              </a:spcBef>
              <a:spcAft>
                <a:spcPts val="0"/>
              </a:spcAft>
              <a:buNone/>
            </a:pPr>
            <a:r>
              <a:rPr lang="ar" b="0" i="0" u="none" baseline="0">
                <a:latin typeface="+mn-lt"/>
              </a:rPr>
              <a:t>كبار السن </a:t>
            </a:r>
            <a:endParaRPr dirty="0">
              <a:latin typeface="+mn-lt"/>
            </a:endParaRPr>
          </a:p>
          <a:p>
            <a:pPr marL="914400" lvl="2" indent="0" algn="r" rtl="1">
              <a:spcBef>
                <a:spcPts val="0"/>
              </a:spcBef>
              <a:spcAft>
                <a:spcPts val="0"/>
              </a:spcAft>
              <a:buNone/>
            </a:pPr>
            <a:r>
              <a:rPr lang="ar" b="0" i="0" u="none" baseline="0">
                <a:latin typeface="+mn-lt"/>
              </a:rPr>
              <a:t>عامة السكان</a:t>
            </a:r>
            <a:endParaRPr dirty="0">
              <a:latin typeface="+mn-lt"/>
            </a:endParaRPr>
          </a:p>
          <a:p>
            <a:pPr marL="0" lvl="0" indent="0" algn="r" rtl="1">
              <a:spcBef>
                <a:spcPts val="0"/>
              </a:spcBef>
              <a:spcAft>
                <a:spcPts val="0"/>
              </a:spcAft>
              <a:buNone/>
            </a:pPr>
            <a:r>
              <a:rPr lang="ar" b="0" i="0" u="none" baseline="0">
                <a:latin typeface="+mn-lt"/>
              </a:rPr>
              <a:t>يوجد فرق كبير في معرفة مفهوم أن غير القابل للاكتشاف = غير قابل للانتقال عبر فئات السكان، بالفهم المتوسط والضعيف للغاية بين المثليين ومزدوجي الميول الجنسية وغيرهم من الرجال الذين يمارسون الجنس مع الرجال وعامة السكان.</a:t>
            </a:r>
            <a:endParaRPr dirty="0">
              <a:latin typeface="+mn-lt"/>
            </a:endParaRPr>
          </a:p>
          <a:p>
            <a:pPr marL="914400" lvl="2" indent="0" algn="r" rtl="1">
              <a:spcBef>
                <a:spcPts val="0"/>
              </a:spcBef>
              <a:spcAft>
                <a:spcPts val="0"/>
              </a:spcAft>
              <a:buNone/>
            </a:pPr>
            <a:endParaRPr dirty="0">
              <a:latin typeface="+mn-lt"/>
            </a:endParaRPr>
          </a:p>
          <a:p>
            <a:pPr marL="0" lvl="0" indent="0" algn="r" rtl="1">
              <a:spcBef>
                <a:spcPts val="0"/>
              </a:spcBef>
              <a:spcAft>
                <a:spcPts val="0"/>
              </a:spcAft>
              <a:buNone/>
            </a:pPr>
            <a:endParaRPr dirty="0">
              <a:latin typeface="+mn-lt"/>
            </a:endParaRPr>
          </a:p>
          <a:p>
            <a:pPr marL="0" lvl="0" indent="0" algn="r" rtl="1">
              <a:spcBef>
                <a:spcPts val="0"/>
              </a:spcBef>
              <a:spcAft>
                <a:spcPts val="0"/>
              </a:spcAft>
              <a:buNone/>
            </a:pPr>
            <a:r>
              <a:rPr lang="ar" b="1" i="0" u="none" baseline="0">
                <a:solidFill>
                  <a:srgbClr val="333333"/>
                </a:solidFill>
                <a:latin typeface="+mn-lt"/>
              </a:rPr>
              <a:t>الاستفادة من الشبكات الاجتماعية والتقنية للوقاية من فيروس نقص المناعة البشرية وعلاج النساء العابرات جندريا</a:t>
            </a:r>
            <a:endParaRPr dirty="0">
              <a:latin typeface="+mn-lt"/>
            </a:endParaRPr>
          </a:p>
          <a:p>
            <a:pPr marL="0" lvl="0" indent="0" algn="r" rtl="1">
              <a:spcBef>
                <a:spcPts val="0"/>
              </a:spcBef>
              <a:spcAft>
                <a:spcPts val="0"/>
              </a:spcAft>
              <a:buClr>
                <a:srgbClr val="333333"/>
              </a:buClr>
              <a:buSzPts val="1200"/>
              <a:buFont typeface="Calibri"/>
              <a:buNone/>
            </a:pPr>
            <a:r>
              <a:rPr lang="ar" b="0" i="0" u="none" baseline="0">
                <a:solidFill>
                  <a:srgbClr val="333333"/>
                </a:solidFill>
                <a:latin typeface="+mn-lt"/>
              </a:rPr>
              <a:t>إيان دبليو هولواي</a:t>
            </a:r>
            <a:endParaRPr dirty="0">
              <a:latin typeface="+mn-lt"/>
            </a:endParaRPr>
          </a:p>
          <a:p>
            <a:pPr marL="0" lvl="0" indent="0" algn="r" rtl="1">
              <a:spcBef>
                <a:spcPts val="0"/>
              </a:spcBef>
              <a:spcAft>
                <a:spcPts val="0"/>
              </a:spcAft>
              <a:buNone/>
            </a:pPr>
            <a:endParaRPr lang="ar" b="1" i="0" dirty="0">
              <a:solidFill>
                <a:srgbClr val="000000"/>
              </a:solidFill>
              <a:latin typeface="+mn-lt"/>
            </a:endParaRPr>
          </a:p>
          <a:p>
            <a:pPr marL="0" lvl="0" indent="0" algn="r" rtl="1">
              <a:spcBef>
                <a:spcPts val="0"/>
              </a:spcBef>
              <a:spcAft>
                <a:spcPts val="0"/>
              </a:spcAft>
              <a:buNone/>
            </a:pPr>
            <a:r>
              <a:rPr lang="ar" b="1" i="0" u="none" baseline="0">
                <a:solidFill>
                  <a:srgbClr val="000000"/>
                </a:solidFill>
                <a:latin typeface="+mn-lt"/>
              </a:rPr>
              <a:t>الخلفية</a:t>
            </a:r>
          </a:p>
          <a:p>
            <a:pPr marL="0" lvl="0" indent="0" algn="r" rtl="1">
              <a:spcBef>
                <a:spcPts val="0"/>
              </a:spcBef>
              <a:spcAft>
                <a:spcPts val="0"/>
              </a:spcAft>
              <a:buNone/>
            </a:pPr>
            <a:r>
              <a:rPr lang="ar" b="1" i="0" u="none" baseline="0">
                <a:solidFill>
                  <a:srgbClr val="000000"/>
                </a:solidFill>
                <a:latin typeface="+mn-lt"/>
              </a:rPr>
              <a:t>تتأثر النساء العابرات جندريا بدرجة غير متناسبة بفيروس نقص المناعة البشرية.</a:t>
            </a:r>
            <a:r>
              <a:rPr lang="ar" b="0" i="0" u="none" baseline="0">
                <a:solidFill>
                  <a:srgbClr val="000000"/>
                </a:solidFill>
                <a:latin typeface="+mn-lt"/>
              </a:rPr>
              <a:t> لكن يوجد القليل من التدخلات المصممة للنساء العابرات جندريا. كان هناك اهتمام متزايد بالكيفية التي يمكن أن تؤثر بها الشبكات الاجتماعية في </a:t>
            </a:r>
            <a:r>
              <a:rPr lang="ar" b="0" i="0" u="none" baseline="0">
                <a:solidFill>
                  <a:srgbClr val="333333"/>
                </a:solidFill>
                <a:effectLst/>
                <a:latin typeface="+mn-lt"/>
              </a:rPr>
              <a:t>السلوكيات الصحية</a:t>
            </a:r>
            <a:r>
              <a:rPr lang="ar" b="0" i="0" u="none" baseline="0">
                <a:solidFill>
                  <a:srgbClr val="000000"/>
                </a:solidFill>
                <a:latin typeface="+mn-lt"/>
              </a:rPr>
              <a:t>. استخدمت هذه الدراسة طرقًا نوعية لتحسين فهم الكيفية التي يمكن الاستفادة بها من الشبكات الاجتماعية ومنصات الشبكات التقنية للنساء العابرات جندريا في تطوير إستراتيجيات تعزيز الصحة لهذه الفئة السكانية ذات الأولوية الكبرى.</a:t>
            </a:r>
            <a:r>
              <a:rPr lang="ar">
                <a:latin typeface="+mn-lt"/>
              </a:rPr>
              <a:t/>
            </a:r>
            <a:br>
              <a:rPr lang="ar">
                <a:latin typeface="+mn-lt"/>
              </a:rPr>
            </a:br>
            <a:endParaRPr lang="ar" dirty="0">
              <a:latin typeface="+mn-lt"/>
            </a:endParaRPr>
          </a:p>
          <a:p>
            <a:pPr marL="0" lvl="0" indent="0" algn="r" rtl="1">
              <a:spcBef>
                <a:spcPts val="0"/>
              </a:spcBef>
              <a:spcAft>
                <a:spcPts val="0"/>
              </a:spcAft>
              <a:buNone/>
            </a:pPr>
            <a:r>
              <a:rPr lang="ar" b="1" i="0" u="none" baseline="0">
                <a:solidFill>
                  <a:srgbClr val="000000"/>
                </a:solidFill>
                <a:latin typeface="+mn-lt"/>
              </a:rPr>
              <a:t>الطرق</a:t>
            </a:r>
          </a:p>
          <a:p>
            <a:pPr marL="0" lvl="0" indent="0" algn="r" rtl="1">
              <a:spcBef>
                <a:spcPts val="0"/>
              </a:spcBef>
              <a:spcAft>
                <a:spcPts val="0"/>
              </a:spcAft>
              <a:buNone/>
            </a:pPr>
            <a:r>
              <a:rPr lang="ar" b="0" i="0" u="none" baseline="0">
                <a:solidFill>
                  <a:srgbClr val="000000"/>
                </a:solidFill>
                <a:latin typeface="+mn-lt"/>
              </a:rPr>
              <a:t>تم إجراء تسجيلات صوتية مع خمس مجموعات بؤرية مدتها 60 دقيقة مع 39 امرأة مغايرة الهوية الجنسية. كانت المشاركات مؤهلات في حال: تبين أنهن نساء العابرات جندريا؛ وكانوا ذكورًا عند الولادة؛ وكن بعمر 18 عامًا على الأقل؛ وتناولن الكحول أو تعاطين المواد غير المشروعة أو مارسن الجنس الشرجي من دون واقٍ ذكري خلال الاثني عشر شهرًا الماضية. تألفت أربع من مجموعات بؤرية من أعضاء المجتمع ومستهلكي الخدمات الاجتماعية (العدد=31) وتألفت مجموعة واحدة من المجموعات البؤرية من مقدمي الخدمات من النساء متغايرات الهوية الجنسية (العدد=8). خلال اجتماعات المجموعات البؤرية، ركزت الأسئلة المفتوحة على تكوين شبكة اجتماعية واستخدام التقنية للتنشئة الاجتماعية والبحث عن الشركاء والمعلومات الصحية. تم نسخ التسجيلات الصوتية وترميزها باستخدام عملية تكرارية مفتوحة الترميز وتحليلها.</a:t>
            </a:r>
            <a:r>
              <a:rPr lang="ar">
                <a:latin typeface="+mn-lt"/>
              </a:rPr>
              <a:t/>
            </a:r>
            <a:br>
              <a:rPr lang="ar">
                <a:latin typeface="+mn-lt"/>
              </a:rPr>
            </a:br>
            <a:endParaRPr lang="ar" dirty="0">
              <a:latin typeface="+mn-lt"/>
            </a:endParaRPr>
          </a:p>
          <a:p>
            <a:pPr marL="0" lvl="0" indent="0" algn="r" rtl="1">
              <a:spcBef>
                <a:spcPts val="0"/>
              </a:spcBef>
              <a:spcAft>
                <a:spcPts val="0"/>
              </a:spcAft>
              <a:buNone/>
            </a:pPr>
            <a:r>
              <a:rPr lang="ar" b="1" i="0" u="none" baseline="0">
                <a:solidFill>
                  <a:srgbClr val="000000"/>
                </a:solidFill>
                <a:latin typeface="+mn-lt"/>
              </a:rPr>
              <a:t>النتائج</a:t>
            </a:r>
          </a:p>
          <a:p>
            <a:pPr marL="0" lvl="0" indent="0" algn="r" rtl="1">
              <a:spcBef>
                <a:spcPts val="0"/>
              </a:spcBef>
              <a:spcAft>
                <a:spcPts val="0"/>
              </a:spcAft>
              <a:buNone/>
            </a:pPr>
            <a:r>
              <a:rPr lang="ar" b="0" i="0" u="none" baseline="0">
                <a:solidFill>
                  <a:srgbClr val="000000"/>
                </a:solidFill>
                <a:latin typeface="+mn-lt"/>
              </a:rPr>
              <a:t>كانت المشاركات متنوعات عرقيًا وإثنيًا، مع تحديد الأغلبية (74.4%) على أنهن أمريكيات سوداوات/منحدرات من أصل إفريقي ولاتيني، تتراوح أعمارهن بين 20 و72 عامًا، بعمر متوسط 37 (انحرافات معيارية=11.90) [CJR1]. كانت معظم المشاركات مرتبطات بنساء أخريات عابرات جندريا عبر الإنترنت حيث تبادلن المعلومات الصحية. تدعم البيانات النوعية دورًا بالغ الأهمية لهذه الشبكات الاجتماعية للدعم الاجتماعي والمعلومات الصحية. استخدم المشاركات التقنية لكسر العزلة وتبادل المعلومات والنصائح المتعلقة بالصحة. وصف المشاركات شبكاتهن الاجتماعية بأنها مرتبة عبر الاختلافات الطبقية والعرقية والفوارق بين الأجيال.</a:t>
            </a:r>
            <a:r>
              <a:rPr lang="ar">
                <a:latin typeface="+mn-lt"/>
              </a:rPr>
              <a:t/>
            </a:r>
            <a:br>
              <a:rPr lang="ar">
                <a:latin typeface="+mn-lt"/>
              </a:rPr>
            </a:br>
            <a:endParaRPr lang="ar" dirty="0">
              <a:latin typeface="+mn-lt"/>
            </a:endParaRPr>
          </a:p>
          <a:p>
            <a:pPr marL="0" lvl="0" indent="0" algn="r" rtl="1">
              <a:spcBef>
                <a:spcPts val="0"/>
              </a:spcBef>
              <a:spcAft>
                <a:spcPts val="0"/>
              </a:spcAft>
              <a:buNone/>
            </a:pPr>
            <a:r>
              <a:rPr lang="ar" b="1" i="0" u="none" baseline="0">
                <a:solidFill>
                  <a:srgbClr val="000000"/>
                </a:solidFill>
                <a:latin typeface="+mn-lt"/>
              </a:rPr>
              <a:t>الاستنتاجات:</a:t>
            </a:r>
          </a:p>
          <a:p>
            <a:pPr marL="0" lvl="0" indent="0" algn="r" rtl="1">
              <a:spcBef>
                <a:spcPts val="0"/>
              </a:spcBef>
              <a:spcAft>
                <a:spcPts val="0"/>
              </a:spcAft>
              <a:buNone/>
            </a:pPr>
            <a:r>
              <a:rPr lang="ar" b="0" i="0" u="none" baseline="0">
                <a:solidFill>
                  <a:srgbClr val="000000"/>
                </a:solidFill>
                <a:latin typeface="+mn-lt"/>
              </a:rPr>
              <a:t>عملت التقنية كمورد بالغ الأهمية لتنظيم الموارد بشكل جماعي وإقامة علاقات مع النساء الأخريات عابرات جندريا. فتدعم قوة الشبكات الموجودة تطوير إستراتيجيات التدخل للوقاية من فيروس نقص المناعة البشرية المدفوعة بإنشاء الشبكات للنساء العابرات جندريا. ينبغي لواضعي السياسات والممارسين الاستثمار في معرفة النساء العابرات جندريا وخبرتهن في استخدام التقنية لتنظيم الموارد الصحية في تطوير التدخلات التقنية للوقاية من فيروس نقص المناعة البشرية والرعاية.</a:t>
            </a:r>
            <a:endParaRPr dirty="0">
              <a:latin typeface="+mn-lt"/>
            </a:endParaRPr>
          </a:p>
        </p:txBody>
      </p:sp>
      <p:sp>
        <p:nvSpPr>
          <p:cNvPr id="123" name="Google Shape;12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a:t>7</a:t>
            </a:fld>
            <a:endParaRPr/>
          </a:p>
        </p:txBody>
      </p:sp>
    </p:spTree>
    <p:extLst>
      <p:ext uri="{BB962C8B-B14F-4D97-AF65-F5344CB8AC3E}">
        <p14:creationId xmlns:p14="http://schemas.microsoft.com/office/powerpoint/2010/main" val="1386303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 b="1" i="0" u="none" baseline="0">
                <a:solidFill>
                  <a:srgbClr val="333333"/>
                </a:solidFill>
              </a:rPr>
              <a:t>الرعاية المستمرة للعلاج الوقائي قبل التعرض والإصابات الجديدة بفيروس نقص المناعة البشرية: المتابعة طويلة الأجل في مجموعة سريرية كبيرة</a:t>
            </a:r>
            <a:endParaRPr lang="ar" noProof="0" dirty="0"/>
          </a:p>
          <a:p>
            <a:pPr marL="0" lvl="0" indent="0" algn="r" rtl="1">
              <a:spcBef>
                <a:spcPts val="0"/>
              </a:spcBef>
              <a:spcAft>
                <a:spcPts val="0"/>
              </a:spcAft>
              <a:buClr>
                <a:srgbClr val="333333"/>
              </a:buClr>
              <a:buSzPts val="1200"/>
              <a:buFont typeface="Calibri"/>
              <a:buNone/>
            </a:pPr>
            <a:r>
              <a:rPr lang="ar" b="0" i="0" u="none" baseline="0">
                <a:solidFill>
                  <a:srgbClr val="333333"/>
                </a:solidFill>
              </a:rPr>
              <a:t>جوناثان فولك</a:t>
            </a:r>
          </a:p>
          <a:p>
            <a:pPr marL="0" lvl="0" indent="0" algn="r" rtl="1">
              <a:spcBef>
                <a:spcPts val="0"/>
              </a:spcBef>
              <a:spcAft>
                <a:spcPts val="0"/>
              </a:spcAft>
              <a:buClr>
                <a:srgbClr val="333333"/>
              </a:buClr>
              <a:buSzPts val="1200"/>
              <a:buFont typeface="Calibri"/>
              <a:buNone/>
            </a:pPr>
            <a:endParaRPr lang="ar" noProof="0" dirty="0"/>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 b="0" i="0" u="none" baseline="0"/>
              <a:t>في حال وقف العلاج، يجب على الشخص المصاب بفيروس نقص المناعة البشرية أن يعود مرة أخرى إلى تناول العلاج الوقائي قبل التعرض</a:t>
            </a:r>
          </a:p>
          <a:p>
            <a:pPr marL="171450" lvl="0" indent="-171450" algn="r" rtl="1">
              <a:spcBef>
                <a:spcPts val="0"/>
              </a:spcBef>
              <a:spcAft>
                <a:spcPts val="0"/>
              </a:spcAft>
              <a:buFont typeface="Arial" panose="020B0604020202020204" pitchFamily="34" charset="0"/>
              <a:buChar char="•"/>
            </a:pPr>
            <a:endParaRPr lang="ar" noProof="0" dirty="0"/>
          </a:p>
          <a:p>
            <a:pPr marL="171450" lvl="0" indent="-171450" algn="r" rtl="1">
              <a:spcBef>
                <a:spcPts val="0"/>
              </a:spcBef>
              <a:spcAft>
                <a:spcPts val="0"/>
              </a:spcAft>
              <a:buFont typeface="Arial" panose="020B0604020202020204" pitchFamily="34" charset="0"/>
              <a:buChar char="•"/>
            </a:pPr>
            <a:r>
              <a:rPr lang="ar" b="0" i="0" u="none" baseline="0"/>
              <a:t>النتائج - ما يقرب من 13000 شخص مرتبط بالعلاج الوقائي قبل التعرض: </a:t>
            </a:r>
          </a:p>
          <a:p>
            <a:pPr marL="0" lvl="0" indent="0" algn="r" rtl="1">
              <a:spcBef>
                <a:spcPts val="0"/>
              </a:spcBef>
              <a:spcAft>
                <a:spcPts val="0"/>
              </a:spcAft>
              <a:buFont typeface="Arial" panose="020B0604020202020204" pitchFamily="34" charset="0"/>
              <a:buNone/>
            </a:pPr>
            <a:r>
              <a:rPr lang="ar" b="0" i="0" u="none" baseline="0"/>
              <a:t>	- كانت نسبة 95% من الذكور، و50% من البيض، و21% من اللاتينيين، 15% من الآسيويين، و7% من الأمريكيين من أصل إفريقي</a:t>
            </a:r>
          </a:p>
          <a:p>
            <a:pPr marL="0" lvl="0" indent="0" algn="r" rtl="1">
              <a:spcBef>
                <a:spcPts val="0"/>
              </a:spcBef>
              <a:spcAft>
                <a:spcPts val="0"/>
              </a:spcAft>
              <a:buFont typeface="Arial" panose="020B0604020202020204" pitchFamily="34" charset="0"/>
              <a:buNone/>
            </a:pPr>
            <a:r>
              <a:rPr lang="ar" b="0" i="0" u="none" baseline="0"/>
              <a:t>	- كان الأمريكيون من أصل إفريقي أقل احتمالاً: لتلقي الوصفات الطبية والمبادرة وأكثر عرضة لوقف العلاج.</a:t>
            </a:r>
          </a:p>
          <a:p>
            <a:pPr marL="171450" lvl="0" indent="-171450" algn="r" rtl="1">
              <a:spcBef>
                <a:spcPts val="0"/>
              </a:spcBef>
              <a:spcAft>
                <a:spcPts val="0"/>
              </a:spcAft>
              <a:buFont typeface="Arial" panose="020B0604020202020204" pitchFamily="34" charset="0"/>
              <a:buChar char="•"/>
            </a:pPr>
            <a:endParaRPr lang="ar" noProof="0" dirty="0"/>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 sz="1200" b="0" i="0" u="none" baseline="0"/>
              <a:t>لوحظت التفاوتات العرقية/الإثنية في خطوات متعددة من الاستمرارية</a:t>
            </a:r>
            <a:endParaRPr lang="ar" noProof="0" dirty="0"/>
          </a:p>
          <a:p>
            <a:pPr marL="171450" lvl="0" indent="-171450" algn="r" rtl="1">
              <a:spcBef>
                <a:spcPts val="0"/>
              </a:spcBef>
              <a:spcAft>
                <a:spcPts val="0"/>
              </a:spcAft>
              <a:buFont typeface="Arial" panose="020B0604020202020204" pitchFamily="34" charset="0"/>
              <a:buChar char="•"/>
            </a:pPr>
            <a:r>
              <a:rPr lang="ar" b="0" i="0" u="none" baseline="0"/>
              <a:t>ارتفاع مستويات استمرارية العلاج الوقائي قبل التعرض بمرور الوقت:</a:t>
            </a:r>
          </a:p>
          <a:p>
            <a:pPr marL="0" lvl="0" indent="0" algn="r" rtl="1">
              <a:spcBef>
                <a:spcPts val="0"/>
              </a:spcBef>
              <a:spcAft>
                <a:spcPts val="0"/>
              </a:spcAft>
              <a:buFont typeface="Arial" panose="020B0604020202020204" pitchFamily="34" charset="0"/>
              <a:buNone/>
            </a:pPr>
            <a:r>
              <a:rPr lang="ar" b="0" i="0" u="none" baseline="0"/>
              <a:t>    - كان معظم الانخفاض في السنة الأولى.</a:t>
            </a:r>
          </a:p>
          <a:p>
            <a:pPr marL="171450" lvl="0" indent="-171450" algn="r" rtl="1">
              <a:spcBef>
                <a:spcPts val="0"/>
              </a:spcBef>
              <a:spcAft>
                <a:spcPts val="0"/>
              </a:spcAft>
              <a:buFont typeface="Arial" panose="020B0604020202020204" pitchFamily="34" charset="0"/>
              <a:buChar char="•"/>
            </a:pPr>
            <a:r>
              <a:rPr lang="ar" b="0" i="0" u="none" baseline="0"/>
              <a:t>كانت العديد من الإصابات الجديدة بين الأشخاص المتعايشين مع فيروس نقص المناعة البشرية الذين كانوا مرتبطين بالرعاية ولكنهم لم يتلقوا أبدًا وصفة طبية للعلاج الوقائي قبل التعرض (1.4%) وبين أولئك الذين أوقفوا العلاج الوقائي قبل التعرض (1.5%).</a:t>
            </a:r>
          </a:p>
          <a:p>
            <a:pPr marL="171450" lvl="0" indent="-171450" algn="r" rtl="1">
              <a:spcBef>
                <a:spcPts val="0"/>
              </a:spcBef>
              <a:spcAft>
                <a:spcPts val="0"/>
              </a:spcAft>
              <a:buFont typeface="Arial" panose="020B0604020202020204" pitchFamily="34" charset="0"/>
              <a:buChar char="•"/>
            </a:pPr>
            <a:r>
              <a:rPr lang="ar" b="0" i="0" u="none" baseline="0"/>
              <a:t>فرص التدخلات المستهدفة</a:t>
            </a:r>
          </a:p>
          <a:p>
            <a:pPr marL="171450" lvl="0" indent="-171450" algn="r" rtl="1">
              <a:spcBef>
                <a:spcPts val="0"/>
              </a:spcBef>
              <a:spcAft>
                <a:spcPts val="0"/>
              </a:spcAft>
              <a:buFont typeface="Arial" panose="020B0604020202020204" pitchFamily="34" charset="0"/>
              <a:buChar char="•"/>
            </a:pPr>
            <a:r>
              <a:rPr lang="ar" b="0" i="0" u="none" baseline="0"/>
              <a:t>لم تُشخص أي إصابات جديدة بفيروس نقص المناعة البشرية بين كل المشاركين في الدراسة (12810) الملتزمين بالعلاج الوقائي قبل التعرض.</a:t>
            </a:r>
          </a:p>
          <a:p>
            <a:pPr marL="0" lvl="0" indent="0" algn="r" rtl="1">
              <a:spcBef>
                <a:spcPts val="0"/>
              </a:spcBef>
              <a:spcAft>
                <a:spcPts val="0"/>
              </a:spcAft>
              <a:buNone/>
            </a:pPr>
            <a:endParaRPr lang="ar" noProof="0" dirty="0"/>
          </a:p>
          <a:p>
            <a:pPr marL="0" lvl="0" indent="0" algn="r" rtl="1">
              <a:spcBef>
                <a:spcPts val="0"/>
              </a:spcBef>
              <a:spcAft>
                <a:spcPts val="0"/>
              </a:spcAft>
              <a:buNone/>
            </a:pPr>
            <a:endParaRPr lang="ar" noProof="0" dirty="0"/>
          </a:p>
          <a:p>
            <a:pPr marL="0" lvl="0" indent="0" algn="r" rtl="1">
              <a:spcBef>
                <a:spcPts val="0"/>
              </a:spcBef>
              <a:spcAft>
                <a:spcPts val="0"/>
              </a:spcAft>
              <a:buNone/>
            </a:pPr>
            <a:r>
              <a:rPr lang="ar" b="1" i="0" u="none" baseline="0">
                <a:solidFill>
                  <a:srgbClr val="333333"/>
                </a:solidFill>
              </a:rPr>
              <a:t>توسيع نطاق العلاج الوقائي قبل التعرض الوطني الناجح في أستراليا: تقييم الإقبال والالتزام ووقف العلاج وانقلاب تفاعلية مصل فيروس نقص المناعة البشرية من إبريل 2018 إلى سبتمبر 2019 باستخدام بيانات صرف الأدوية الوطنية</a:t>
            </a:r>
            <a:endParaRPr lang="ar" noProof="0" dirty="0"/>
          </a:p>
          <a:p>
            <a:pPr marL="0" lvl="0" indent="0" algn="r" rtl="1">
              <a:spcBef>
                <a:spcPts val="0"/>
              </a:spcBef>
              <a:spcAft>
                <a:spcPts val="0"/>
              </a:spcAft>
              <a:buClr>
                <a:srgbClr val="333333"/>
              </a:buClr>
              <a:buSzPts val="1200"/>
              <a:buFont typeface="Calibri"/>
              <a:buNone/>
            </a:pPr>
            <a:r>
              <a:rPr lang="ar" b="0" i="0" u="none" baseline="0">
                <a:solidFill>
                  <a:srgbClr val="333333"/>
                </a:solidFill>
              </a:rPr>
              <a:t>نيكولاس أيه ميدلاند</a:t>
            </a:r>
            <a:endParaRPr lang="ar" i="0" noProof="0" dirty="0">
              <a:solidFill>
                <a:srgbClr val="333333"/>
              </a:solidFill>
            </a:endParaRPr>
          </a:p>
          <a:p>
            <a:pPr marL="0" marR="0" lvl="0" indent="0" algn="r" rtl="1">
              <a:lnSpc>
                <a:spcPct val="100000"/>
              </a:lnSpc>
              <a:spcBef>
                <a:spcPts val="0"/>
              </a:spcBef>
              <a:spcAft>
                <a:spcPts val="0"/>
              </a:spcAft>
              <a:buClr>
                <a:schemeClr val="dk1"/>
              </a:buClr>
              <a:buSzPts val="1200"/>
              <a:buFont typeface="Calibri"/>
              <a:buNone/>
            </a:pPr>
            <a:endParaRPr lang="ar" sz="1200" noProof="0" dirty="0"/>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 sz="1200" b="0" i="0" u="none" baseline="0"/>
              <a:t>تنبؤات انخفاض الاستهلاك ووقف العلاج: الإناث، انخفاض حجم الحالات التي يعالجها الطبيب بالعلاج الوقائي قبل التعرض، الفئة العمرية الصغيرة، طبيب خارج المدينة، متلقي الإعانة الحكومية (التوقف فقط)</a:t>
            </a:r>
            <a:endParaRPr lang="ar" noProof="0" dirty="0"/>
          </a:p>
          <a:p>
            <a:pPr marL="171450" lvl="0" indent="-171450" algn="r" rtl="1">
              <a:spcBef>
                <a:spcPts val="0"/>
              </a:spcBef>
              <a:spcAft>
                <a:spcPts val="0"/>
              </a:spcAft>
              <a:buFont typeface="Arial" panose="020B0604020202020204" pitchFamily="34" charset="0"/>
              <a:buChar char="•"/>
            </a:pPr>
            <a:endParaRPr lang="ar" noProof="0" dirty="0"/>
          </a:p>
          <a:p>
            <a:pPr marL="171450" lvl="0" indent="-171450" algn="r" rtl="1">
              <a:spcBef>
                <a:spcPts val="0"/>
              </a:spcBef>
              <a:spcAft>
                <a:spcPts val="0"/>
              </a:spcAft>
              <a:buFont typeface="Arial" panose="020B0604020202020204" pitchFamily="34" charset="0"/>
              <a:buChar char="•"/>
            </a:pPr>
            <a:r>
              <a:rPr lang="ar" b="0" i="0" u="none" baseline="0"/>
              <a:t>الدراسات التنفيذية (2016-2018): </a:t>
            </a:r>
          </a:p>
          <a:p>
            <a:pPr marL="171450" lvl="0" indent="-171450" algn="r" rtl="1">
              <a:spcBef>
                <a:spcPts val="0"/>
              </a:spcBef>
              <a:spcAft>
                <a:spcPts val="0"/>
              </a:spcAft>
              <a:buClr>
                <a:schemeClr val="dk1"/>
              </a:buClr>
              <a:buSzPts val="1200"/>
              <a:buFont typeface="Calibri"/>
              <a:buChar char="-"/>
            </a:pPr>
            <a:r>
              <a:rPr lang="ar" b="0" i="0" u="none" baseline="0"/>
              <a:t>18112 مشاركًا – الأشخاص الذين يتناولون العلاج الوقائي قبل التعرض</a:t>
            </a:r>
          </a:p>
          <a:p>
            <a:pPr marL="171450" lvl="0" indent="-171450" algn="r" rtl="1">
              <a:spcBef>
                <a:spcPts val="0"/>
              </a:spcBef>
              <a:spcAft>
                <a:spcPts val="0"/>
              </a:spcAft>
              <a:buClr>
                <a:schemeClr val="dk1"/>
              </a:buClr>
              <a:buSzPts val="1200"/>
              <a:buFont typeface="Calibri"/>
              <a:buChar char="-"/>
            </a:pPr>
            <a:r>
              <a:rPr lang="ar" b="0" i="0" u="none" baseline="0"/>
              <a:t>انخفاض في الإصابات الجديدة</a:t>
            </a:r>
          </a:p>
          <a:p>
            <a:pPr marL="171450" lvl="0" indent="-171450" algn="r" rtl="1">
              <a:spcBef>
                <a:spcPts val="0"/>
              </a:spcBef>
              <a:spcAft>
                <a:spcPts val="0"/>
              </a:spcAft>
              <a:buClr>
                <a:schemeClr val="dk1"/>
              </a:buClr>
              <a:buSzPts val="1200"/>
              <a:buFont typeface="Calibri"/>
              <a:buChar char="-"/>
            </a:pPr>
            <a:r>
              <a:rPr lang="ar" b="0" i="0" u="none" baseline="0"/>
              <a:t>أكثر وضوحًا في العدوى الحادة لدى الرجال المثليين المولودين في أستراليا في المناطق الفقيرة في المدن</a:t>
            </a:r>
          </a:p>
          <a:p>
            <a:pPr marL="171450" lvl="0" indent="-171450" algn="r" rtl="1">
              <a:spcBef>
                <a:spcPts val="0"/>
              </a:spcBef>
              <a:spcAft>
                <a:spcPts val="0"/>
              </a:spcAft>
              <a:buClr>
                <a:schemeClr val="dk1"/>
              </a:buClr>
              <a:buSzPts val="1200"/>
              <a:buFont typeface="Arial" panose="020B0604020202020204" pitchFamily="34" charset="0"/>
              <a:buChar char="•"/>
            </a:pPr>
            <a:r>
              <a:rPr lang="ar" b="0" i="0" u="none" baseline="0"/>
              <a:t>دعمت الحكومة الأسترالية العلاج الوقائي قبل التعرض منذ إبريل 2018 وتروج له المنظمات المجتمعية والمهنية للرجال المثليين ومزدوجي الميول الجنسية وأطبائهم بنشاط كبير.</a:t>
            </a:r>
          </a:p>
          <a:p>
            <a:pPr marL="171450" lvl="0" indent="-171450" algn="r" rtl="1">
              <a:spcBef>
                <a:spcPts val="0"/>
              </a:spcBef>
              <a:spcAft>
                <a:spcPts val="0"/>
              </a:spcAft>
              <a:buClr>
                <a:schemeClr val="dk1"/>
              </a:buClr>
              <a:buSzPts val="1200"/>
              <a:buFont typeface="Arial" panose="020B0604020202020204" pitchFamily="34" charset="0"/>
              <a:buChar char="•"/>
            </a:pPr>
            <a:r>
              <a:rPr lang="ar" b="0" i="0" u="none" baseline="0"/>
              <a:t>كان الهدف من الدراسة هو تقييم استخدام العلاج الوقائي قبل التعرض باستخدام البيانات الإدارية الوطنية لكل الوصفات الطبية المدعومة والمصروفة للعلاج الوقائي قبل التعرض ومضادات الفيروسات الارتجاعية وفيروس التهاب الكبد B وفيروس التهاب الكبد C المقدمة من الحكومة الأسترالية لأغراض إعداد التقرير.</a:t>
            </a:r>
          </a:p>
          <a:p>
            <a:pPr marL="0" lvl="0" indent="0" algn="r" rtl="1">
              <a:spcBef>
                <a:spcPts val="0"/>
              </a:spcBef>
              <a:spcAft>
                <a:spcPts val="0"/>
              </a:spcAft>
              <a:buClr>
                <a:schemeClr val="dk1"/>
              </a:buClr>
              <a:buSzPts val="1200"/>
              <a:buFont typeface="Calibri"/>
              <a:buNone/>
            </a:pPr>
            <a:endParaRPr lang="ar" noProof="0" dirty="0"/>
          </a:p>
          <a:p>
            <a:pPr marL="0" lvl="0" indent="0" algn="r" rtl="1">
              <a:spcBef>
                <a:spcPts val="0"/>
              </a:spcBef>
              <a:spcAft>
                <a:spcPts val="0"/>
              </a:spcAft>
              <a:buClr>
                <a:schemeClr val="dk1"/>
              </a:buClr>
              <a:buSzPts val="1200"/>
              <a:buFont typeface="Calibri"/>
              <a:buNone/>
            </a:pPr>
            <a:r>
              <a:rPr lang="ar" b="1" i="0" u="none" baseline="0"/>
              <a:t>الطرق</a:t>
            </a:r>
          </a:p>
          <a:p>
            <a:pPr marL="171450" lvl="0" indent="-171450" algn="r" rtl="1">
              <a:spcBef>
                <a:spcPts val="0"/>
              </a:spcBef>
              <a:spcAft>
                <a:spcPts val="0"/>
              </a:spcAft>
              <a:buClr>
                <a:schemeClr val="dk1"/>
              </a:buClr>
              <a:buSzPts val="1200"/>
              <a:buFont typeface="Calibri"/>
              <a:buChar char="-"/>
            </a:pPr>
            <a:r>
              <a:rPr lang="ar" b="0" i="0" u="none" baseline="0"/>
              <a:t>طريقة خزانة الأدوية – من التاريخ والكمية التي تم صرفها، احسب المدة التي سيستغرقها المخزون، بافتراض الجرعة اليومية وأي فجوة محتملة قبل إعادة الصرف التالي والأيام المشمولة</a:t>
            </a:r>
          </a:p>
          <a:p>
            <a:pPr marL="171450" lvl="0" indent="-171450" algn="r" rtl="1">
              <a:spcBef>
                <a:spcPts val="0"/>
              </a:spcBef>
              <a:spcAft>
                <a:spcPts val="0"/>
              </a:spcAft>
              <a:buClr>
                <a:schemeClr val="dk1"/>
              </a:buClr>
              <a:buSzPts val="1200"/>
              <a:buFont typeface="Calibri"/>
              <a:buChar char="-"/>
            </a:pPr>
            <a:r>
              <a:rPr lang="ar" b="0" i="0" u="none" baseline="0"/>
              <a:t>الاستخدام مؤخرًا: نسبة الأيام المشمولة من 90 يومًا</a:t>
            </a:r>
          </a:p>
          <a:p>
            <a:pPr marL="628650" lvl="1" indent="-171450" algn="r" rtl="1">
              <a:spcBef>
                <a:spcPts val="0"/>
              </a:spcBef>
              <a:spcAft>
                <a:spcPts val="0"/>
              </a:spcAft>
              <a:buClr>
                <a:schemeClr val="dk1"/>
              </a:buClr>
              <a:buSzPts val="1200"/>
              <a:buFont typeface="Calibri"/>
              <a:buChar char="-"/>
            </a:pPr>
            <a:r>
              <a:rPr lang="ar" b="0" i="0" u="none" baseline="0"/>
              <a:t>أعلى استهلاك &gt;80%</a:t>
            </a:r>
          </a:p>
          <a:p>
            <a:pPr marL="628650" lvl="1" indent="-171450" algn="r" rtl="1">
              <a:spcBef>
                <a:spcPts val="0"/>
              </a:spcBef>
              <a:spcAft>
                <a:spcPts val="0"/>
              </a:spcAft>
              <a:buClr>
                <a:schemeClr val="dk1"/>
              </a:buClr>
              <a:buSzPts val="1200"/>
              <a:buFont typeface="Calibri"/>
              <a:buChar char="-"/>
            </a:pPr>
            <a:r>
              <a:rPr lang="ar" b="0" i="0" u="none" baseline="0"/>
              <a:t>استهلاك منخفض &lt;60%</a:t>
            </a:r>
          </a:p>
          <a:p>
            <a:pPr marL="171450" lvl="0" indent="-171450" algn="r" rtl="1">
              <a:spcBef>
                <a:spcPts val="0"/>
              </a:spcBef>
              <a:spcAft>
                <a:spcPts val="0"/>
              </a:spcAft>
              <a:buClr>
                <a:schemeClr val="dk1"/>
              </a:buClr>
              <a:buSzPts val="1200"/>
              <a:buFont typeface="Calibri"/>
              <a:buChar char="-"/>
            </a:pPr>
            <a:r>
              <a:rPr lang="ar" b="0" i="0" u="none" baseline="0"/>
              <a:t>وقف العلاج &gt;120 يومًا بعد نفاده</a:t>
            </a:r>
          </a:p>
          <a:p>
            <a:pPr marL="171450" lvl="0" indent="-171450" algn="r" rtl="1">
              <a:spcBef>
                <a:spcPts val="0"/>
              </a:spcBef>
              <a:spcAft>
                <a:spcPts val="0"/>
              </a:spcAft>
              <a:buClr>
                <a:schemeClr val="dk1"/>
              </a:buClr>
              <a:buSzPts val="1200"/>
              <a:buFont typeface="Calibri"/>
              <a:buChar char="-"/>
            </a:pPr>
            <a:r>
              <a:rPr lang="ar" b="0" i="0" u="none" baseline="0"/>
              <a:t>معدلات وقف العلاج ومؤشراته ونسبة الأيام المشمولة من 90 يومًا &lt;60%</a:t>
            </a:r>
          </a:p>
          <a:p>
            <a:pPr marL="171450" lvl="0" indent="-171450" algn="r" rtl="1">
              <a:spcBef>
                <a:spcPts val="0"/>
              </a:spcBef>
              <a:spcAft>
                <a:spcPts val="0"/>
              </a:spcAft>
              <a:buClr>
                <a:schemeClr val="dk1"/>
              </a:buClr>
              <a:buSzPts val="1200"/>
              <a:buFont typeface="Calibri"/>
              <a:buChar char="-"/>
            </a:pPr>
            <a:r>
              <a:rPr lang="ar" b="0" i="0" u="none" baseline="0"/>
              <a:t>انقلاب تفاعلية المصل: بدء المعالجة مضادات فيروسات النسخ العكسي بعد أكثر من 60 يومًا من بدء العلاج الوقائي قبل التعرض</a:t>
            </a:r>
          </a:p>
          <a:p>
            <a:pPr marL="171450" lvl="0" indent="-171450" algn="r" rtl="1">
              <a:spcBef>
                <a:spcPts val="0"/>
              </a:spcBef>
              <a:spcAft>
                <a:spcPts val="0"/>
              </a:spcAft>
              <a:buClr>
                <a:schemeClr val="dk1"/>
              </a:buClr>
              <a:buSzPts val="1200"/>
              <a:buFont typeface="Calibri"/>
              <a:buChar char="-"/>
            </a:pPr>
            <a:r>
              <a:rPr lang="ar" b="0" i="0" u="none" baseline="0"/>
              <a:t>من بين ما يقرب من 36000 شخص مصاب بفيروس نقص المناعة البشرية في أستراليا يتناول العلاج الوقائي قبل التعرض، كانت نسبة أكثر من 98% منهم من الذكور، ونصفهم تقريبًا في المناطق الحضرية.</a:t>
            </a:r>
          </a:p>
          <a:p>
            <a:pPr marL="171450" lvl="0" indent="-171450" algn="r" rtl="1">
              <a:spcBef>
                <a:spcPts val="0"/>
              </a:spcBef>
              <a:spcAft>
                <a:spcPts val="0"/>
              </a:spcAft>
              <a:buClr>
                <a:schemeClr val="dk1"/>
              </a:buClr>
              <a:buSzPts val="1200"/>
              <a:buFont typeface="Calibri"/>
              <a:buChar char="-"/>
            </a:pPr>
            <a:r>
              <a:rPr lang="ar" b="0" i="0" u="none" baseline="0"/>
              <a:t>تم صرف أكثر من 10 ملايين جرعة.</a:t>
            </a:r>
          </a:p>
          <a:p>
            <a:pPr marL="171450" lvl="0" indent="-171450" algn="r" rtl="1">
              <a:spcBef>
                <a:spcPts val="0"/>
              </a:spcBef>
              <a:spcAft>
                <a:spcPts val="0"/>
              </a:spcAft>
              <a:buClr>
                <a:schemeClr val="dk1"/>
              </a:buClr>
              <a:buSzPts val="1200"/>
              <a:buFont typeface="Calibri"/>
              <a:buChar char="-"/>
            </a:pPr>
            <a:r>
              <a:rPr lang="ar" b="0" i="0" u="none" baseline="0"/>
              <a:t>بشكل إجمالي، لم تستمر نسبة كبيرة من الأشخاص المتعايشين مع فيروس نقص المناعة البشرية في تناول العلاج الوقائي قبل التعرض.</a:t>
            </a:r>
          </a:p>
          <a:p>
            <a:pPr marL="171450" lvl="0" indent="-95250" algn="r" rtl="1">
              <a:spcBef>
                <a:spcPts val="0"/>
              </a:spcBef>
              <a:spcAft>
                <a:spcPts val="0"/>
              </a:spcAft>
              <a:buClr>
                <a:schemeClr val="dk1"/>
              </a:buClr>
              <a:buSzPts val="1200"/>
              <a:buFont typeface="Calibri"/>
              <a:buNone/>
            </a:pPr>
            <a:endParaRPr lang="ar" noProof="0" dirty="0"/>
          </a:p>
          <a:p>
            <a:pPr marL="0" lvl="0" indent="0" algn="r" rtl="1">
              <a:spcBef>
                <a:spcPts val="0"/>
              </a:spcBef>
              <a:spcAft>
                <a:spcPts val="0"/>
              </a:spcAft>
              <a:buNone/>
            </a:pPr>
            <a:r>
              <a:rPr lang="ar" b="1" i="0" u="none" baseline="0"/>
              <a:t>الملخص</a:t>
            </a:r>
          </a:p>
          <a:p>
            <a:pPr marL="457200" lvl="1" indent="0" algn="r" rtl="1">
              <a:spcBef>
                <a:spcPts val="0"/>
              </a:spcBef>
              <a:spcAft>
                <a:spcPts val="0"/>
              </a:spcAft>
              <a:buNone/>
            </a:pPr>
            <a:r>
              <a:rPr lang="ar" b="0" i="0" u="none" baseline="0"/>
              <a:t>كان تحديث العلاج الوقائي قبل التعرض في أستراليا سريعًا ومستمرًا.</a:t>
            </a:r>
          </a:p>
          <a:p>
            <a:pPr marL="457200" lvl="1" indent="0" algn="r" rtl="1">
              <a:spcBef>
                <a:spcPts val="0"/>
              </a:spcBef>
              <a:spcAft>
                <a:spcPts val="0"/>
              </a:spcAft>
              <a:buNone/>
            </a:pPr>
            <a:r>
              <a:rPr lang="ar" b="0" i="0" u="none" baseline="0"/>
              <a:t>يرجع ارتفاع معدلات الاستهلاك المنخفض ووقف العلاج بدرجة كبيرة إلى الآثار السلبية للمحدِّدات الاجتماعية للصحة.</a:t>
            </a:r>
          </a:p>
          <a:p>
            <a:pPr marL="457200" lvl="1" indent="0" algn="r" rtl="1">
              <a:spcBef>
                <a:spcPts val="0"/>
              </a:spcBef>
              <a:spcAft>
                <a:spcPts val="0"/>
              </a:spcAft>
              <a:buNone/>
            </a:pPr>
            <a:r>
              <a:rPr lang="ar" b="0" i="0" u="none" baseline="0"/>
              <a:t>قد يعكس ضعف الإقبال والاستهلاك المنخفض وارتفاع معدل وقف العلاج لدى النساء المبادئ التوجيهية للاستخدام الملائم أو الفشل في تحديد دور العلاج الوقائي قبل التعرض لدى النساء.</a:t>
            </a:r>
          </a:p>
          <a:p>
            <a:pPr marL="457200" lvl="1" indent="0" algn="r" rtl="1">
              <a:spcBef>
                <a:spcPts val="0"/>
              </a:spcBef>
              <a:spcAft>
                <a:spcPts val="0"/>
              </a:spcAft>
              <a:buNone/>
            </a:pPr>
            <a:r>
              <a:rPr lang="ar" b="0" i="0" u="none" baseline="0"/>
              <a:t>معدل الإصابة بفيروس نقص المناعة البشرية: العلاج الوقائي قبل التعرض ناجح، لذا تم توقع معدل إصابة أعلى عند أولئك الذين يوقفونه.</a:t>
            </a:r>
          </a:p>
          <a:p>
            <a:pPr marL="0" marR="0" lvl="0" indent="0" algn="r" rtl="1">
              <a:lnSpc>
                <a:spcPct val="100000"/>
              </a:lnSpc>
              <a:spcBef>
                <a:spcPts val="0"/>
              </a:spcBef>
              <a:spcAft>
                <a:spcPts val="0"/>
              </a:spcAft>
              <a:buClr>
                <a:schemeClr val="dk1"/>
              </a:buClr>
              <a:buSzPts val="1200"/>
              <a:buFont typeface="Calibri"/>
              <a:buNone/>
            </a:pPr>
            <a:endParaRPr lang="ar" i="0" noProof="0" dirty="0">
              <a:solidFill>
                <a:srgbClr val="000000"/>
              </a:solidFill>
            </a:endParaRPr>
          </a:p>
          <a:p>
            <a:pPr marL="0" marR="0" lvl="0" indent="0" algn="r" rtl="1">
              <a:lnSpc>
                <a:spcPct val="100000"/>
              </a:lnSpc>
              <a:spcBef>
                <a:spcPts val="0"/>
              </a:spcBef>
              <a:spcAft>
                <a:spcPts val="0"/>
              </a:spcAft>
              <a:buClr>
                <a:srgbClr val="000000"/>
              </a:buClr>
              <a:buSzPts val="1200"/>
              <a:buFont typeface="Roboto Condensed"/>
              <a:buNone/>
            </a:pPr>
            <a:r>
              <a:rPr lang="ar" b="0" i="0" u="none" baseline="0">
                <a:solidFill>
                  <a:srgbClr val="000000"/>
                </a:solidFill>
              </a:rPr>
              <a:t>حددت هذه الدراسة خصائص </a:t>
            </a:r>
            <a:r>
              <a:rPr lang="ar" b="0" i="0" u="none" baseline="0"/>
              <a:t>الأشخاص المتعايشين مع فيروس نقص المناعة البشرية</a:t>
            </a:r>
            <a:r>
              <a:rPr lang="ar" b="0" i="0" u="none" baseline="0">
                <a:solidFill>
                  <a:srgbClr val="000000"/>
                </a:solidFill>
              </a:rPr>
              <a:t> والأطباء الذين يتعين استهدافهم لتحسين الاحتفاظ/الالتزام و/أو أشكال إضافية للوقاية من فيروس نقص المناعة البشرية.</a:t>
            </a:r>
            <a:endParaRPr lang="ar" noProof="0" dirty="0"/>
          </a:p>
          <a:p>
            <a:pPr marL="0" lvl="0" indent="0" algn="r" rtl="1">
              <a:spcBef>
                <a:spcPts val="0"/>
              </a:spcBef>
              <a:spcAft>
                <a:spcPts val="0"/>
              </a:spcAft>
              <a:buClr>
                <a:schemeClr val="dk1"/>
              </a:buClr>
              <a:buSzPts val="1200"/>
              <a:buFont typeface="Calibri"/>
              <a:buNone/>
            </a:pPr>
            <a:endParaRPr lang="ar" noProof="0" dirty="0"/>
          </a:p>
          <a:p>
            <a:pPr marL="0" lvl="0" indent="0" algn="r" rtl="1">
              <a:spcBef>
                <a:spcPts val="0"/>
              </a:spcBef>
              <a:spcAft>
                <a:spcPts val="0"/>
              </a:spcAft>
              <a:buNone/>
            </a:pPr>
            <a:endParaRPr lang="ar" noProof="0" dirty="0"/>
          </a:p>
        </p:txBody>
      </p:sp>
      <p:sp>
        <p:nvSpPr>
          <p:cNvPr id="133" name="Google Shape;13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a:t>8</a:t>
            </a:fld>
            <a:endParaRPr/>
          </a:p>
        </p:txBody>
      </p:sp>
    </p:spTree>
    <p:extLst>
      <p:ext uri="{BB962C8B-B14F-4D97-AF65-F5344CB8AC3E}">
        <p14:creationId xmlns:p14="http://schemas.microsoft.com/office/powerpoint/2010/main" val="2171600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 b="1" i="0" u="none" baseline="0">
                <a:solidFill>
                  <a:srgbClr val="333333"/>
                </a:solidFill>
              </a:rPr>
              <a:t>مراقبة خصائص استخدام العلاج الوقائي العرضي قبل التعرض لفيروس نقص المناعة البشرية (PrEP) بين أكثر من 40000 عميل في بلدان إفريقيا جنوب الصحراء الكبرى وصفت العلاج الوقائي اليومي قبل التعرض عن طريق الفم: استخدام غير محدد ومستمر لا يعكس الواقع ولا الهدف</a:t>
            </a:r>
            <a:endParaRPr lang="ar" noProof="0" dirty="0"/>
          </a:p>
          <a:p>
            <a:pPr marL="0" lvl="0" indent="0" algn="r" rtl="1">
              <a:spcBef>
                <a:spcPts val="0"/>
              </a:spcBef>
              <a:spcAft>
                <a:spcPts val="0"/>
              </a:spcAft>
              <a:buClr>
                <a:srgbClr val="333333"/>
              </a:buClr>
              <a:buSzPts val="1200"/>
              <a:buFont typeface="Calibri"/>
              <a:buNone/>
            </a:pPr>
            <a:r>
              <a:rPr lang="ar" b="0" i="0" u="none" baseline="0">
                <a:solidFill>
                  <a:srgbClr val="333333"/>
                </a:solidFill>
              </a:rPr>
              <a:t>جين موتيجي</a:t>
            </a:r>
            <a:endParaRPr lang="ar" i="0" noProof="0" dirty="0">
              <a:solidFill>
                <a:srgbClr val="333333"/>
              </a:solidFill>
            </a:endParaRPr>
          </a:p>
          <a:p>
            <a:pPr marL="0" lvl="0" indent="-76200" algn="r" rtl="1">
              <a:spcBef>
                <a:spcPts val="0"/>
              </a:spcBef>
              <a:spcAft>
                <a:spcPts val="0"/>
              </a:spcAft>
              <a:buClr>
                <a:srgbClr val="333333"/>
              </a:buClr>
              <a:buSzPts val="1200"/>
              <a:buFont typeface="Calibri"/>
              <a:buChar char="•"/>
            </a:pPr>
            <a:endParaRPr lang="ar" i="0" noProof="0" dirty="0">
              <a:solidFill>
                <a:srgbClr val="333333"/>
              </a:solidFill>
            </a:endParaRPr>
          </a:p>
          <a:p>
            <a:pPr marL="0" lvl="0" indent="0" algn="r" rtl="1">
              <a:spcBef>
                <a:spcPts val="0"/>
              </a:spcBef>
              <a:spcAft>
                <a:spcPts val="0"/>
              </a:spcAft>
              <a:buNone/>
            </a:pPr>
            <a:r>
              <a:rPr lang="ar" b="1" i="0" u="none" baseline="0">
                <a:solidFill>
                  <a:srgbClr val="000000"/>
                </a:solidFill>
              </a:rPr>
              <a:t>الخلفية</a:t>
            </a:r>
          </a:p>
          <a:p>
            <a:pPr marL="0" lvl="0" indent="0" algn="r" rtl="1">
              <a:spcBef>
                <a:spcPts val="0"/>
              </a:spcBef>
              <a:spcAft>
                <a:spcPts val="0"/>
              </a:spcAft>
              <a:buNone/>
            </a:pPr>
            <a:r>
              <a:rPr lang="ar" b="0" i="0" u="none" baseline="0">
                <a:solidFill>
                  <a:srgbClr val="000000"/>
                </a:solidFill>
              </a:rPr>
              <a:t>أعدت العديد من البرامج تقارير عن معدلات الانخفاض الكبير في استخدام العلاج الوقائي قبل التعرض (PrEP) عن طريق الفم خلال السنة الأولى، التي قد يساء تفسيرها على أنها فشل البرنامج. ومع ذلك، قد يكون استخدام العلاج الوقائي قبل التعرض متقطعًا لكنه لا يزال فعالاً، نظرًا إلى تفاوت مخاطر الإصابة بفيروس نقص المناعة البشرية. لم توصف ظواهر استخدام العلاج الوقائي قبل التعرض في العالم الحقيقي، مثل الاستئناف والاستخدام الدوري، والخصائص الزمنية لأنماط الاستخدام هذه بشكل جيد.</a:t>
            </a:r>
            <a:r>
              <a:rPr lang="ar" i="0">
                <a:solidFill>
                  <a:srgbClr val="000000"/>
                </a:solidFill>
              </a:rPr>
              <a:t/>
            </a:r>
            <a:br>
              <a:rPr lang="ar" i="0">
                <a:solidFill>
                  <a:srgbClr val="000000"/>
                </a:solidFill>
              </a:rPr>
            </a:br>
            <a:endParaRPr lang="ar" i="0" noProof="0" dirty="0">
              <a:solidFill>
                <a:srgbClr val="000000"/>
              </a:solidFill>
            </a:endParaRPr>
          </a:p>
          <a:p>
            <a:pPr marL="0" lvl="0" indent="0" algn="r" rtl="1">
              <a:spcBef>
                <a:spcPts val="0"/>
              </a:spcBef>
              <a:spcAft>
                <a:spcPts val="0"/>
              </a:spcAft>
              <a:buNone/>
            </a:pPr>
            <a:r>
              <a:rPr lang="ar" b="1" i="0" u="none" baseline="0">
                <a:solidFill>
                  <a:srgbClr val="000000"/>
                </a:solidFill>
              </a:rPr>
              <a:t>الطرق</a:t>
            </a:r>
          </a:p>
          <a:p>
            <a:pPr marL="0" lvl="0" indent="0" algn="r" rtl="1">
              <a:spcBef>
                <a:spcPts val="0"/>
              </a:spcBef>
              <a:spcAft>
                <a:spcPts val="0"/>
              </a:spcAft>
              <a:buNone/>
            </a:pPr>
            <a:r>
              <a:rPr lang="ar" b="0" i="0" u="none" baseline="0">
                <a:solidFill>
                  <a:srgbClr val="000000"/>
                </a:solidFill>
              </a:rPr>
              <a:t>قمنا بتحليل البيانات الديموغرافية والسريرية التي جُمعت بشكل روتيني خلال زيارات العملاء. تم تحديد التأخير لمدة أكثر من 14 يومًا للعودة لإعادة الصرف على أنه وقف العلاج الوقائي قبل التعرض. عُدَّ العملاء الذين يستأنفون العلاج الوقائي قبل التعرض بعد التوقف مستأنفين. حددت البداية الأولية والاستئناف اللاحق للعلاج الوقائي قبل التعرض بداية دورة (دورات) الاستخدام المستقل، مع استمرار كل منها طالما تم الحصول على العبوات من دون تأخير. وباستخدام الوصفات الطبية كبديل للاستخدام الفعلي، قمنا بتمييز مدة الاستمرار/إيقاف العلاج الوقائي قبل التعرض، وقمنا بنمذجة احتمال قضاء الوقت (بالأشهر) من دون العلاج الوقائي قبل التعرض باستخدام الانحدار الترتيبي.</a:t>
            </a:r>
            <a:r>
              <a:rPr lang="ar" i="0">
                <a:solidFill>
                  <a:srgbClr val="000000"/>
                </a:solidFill>
              </a:rPr>
              <a:t/>
            </a:r>
            <a:br>
              <a:rPr lang="ar" i="0">
                <a:solidFill>
                  <a:srgbClr val="000000"/>
                </a:solidFill>
              </a:rPr>
            </a:br>
            <a:endParaRPr lang="ar" i="0" noProof="0" dirty="0">
              <a:solidFill>
                <a:srgbClr val="000000"/>
              </a:solidFill>
            </a:endParaRPr>
          </a:p>
          <a:p>
            <a:pPr marL="0" lvl="0" indent="0" algn="r" rtl="1">
              <a:spcBef>
                <a:spcPts val="0"/>
              </a:spcBef>
              <a:spcAft>
                <a:spcPts val="0"/>
              </a:spcAft>
              <a:buNone/>
            </a:pPr>
            <a:r>
              <a:rPr lang="ar" b="1" i="0" u="none" baseline="0">
                <a:solidFill>
                  <a:srgbClr val="000000"/>
                </a:solidFill>
              </a:rPr>
              <a:t>النتائج</a:t>
            </a:r>
          </a:p>
          <a:p>
            <a:pPr marL="0" lvl="0" indent="0" algn="r" rtl="1">
              <a:spcBef>
                <a:spcPts val="0"/>
              </a:spcBef>
              <a:spcAft>
                <a:spcPts val="0"/>
              </a:spcAft>
              <a:buNone/>
            </a:pPr>
            <a:r>
              <a:rPr lang="ar" b="0" i="0" u="none" baseline="0">
                <a:solidFill>
                  <a:srgbClr val="000000"/>
                </a:solidFill>
              </a:rPr>
              <a:t>خلال مايو 2019، بدأت برامج العلاج الوقائي قبل التعرض المدعومة من منظمة Jhpiego في كينيا وليسوتو وتنزانيا خطة العلاج الوقائي قبل التعرض (في غير مناسبات معينة) مع 41459 عميلاً بجرعات يومية. من بين هؤلاء، أوقف 10809 (26.1%) العلاج الوقائي قبل التعرض ثم استأنفوه لاحقًا مرة واحدة على الأقل، وظلت نسبة 20.7% و27.5% و51.8% متوقفة عن العلاج الوقائي قبل التعرض لمدة أقل من 30 يومًا، ومن 30 إلى 60 يومًا، وأكثر من61 يومًا، على التوالي. كان متوسط أيام مدة الاستخدام لدورة (دورات) الاستخدام الأولى مقابل دورة (دورات) الاستخدام اللاحقة 222 يومًا. مع كل زيادة في رقم الدورة، كانت نسبة العملاء 12.5% (11.1-14.8) و45.8% (26.4-60.1) و24.1% (7.6-37.6) الأقل احتمالاً للبقاء متوقفين عن العلاج الوقائي قبل التعرض لشهر إضافي، في برامج كينيا وتنزانيا وليسوتو، على التوالي. كانت النساء اللواتي تتراوح أعمارهن بين 15 و24 عامًا أقل احتمالية بنسبة 40.1% و57.2% للبقاء متوقفين عن العلاج الوقائي قبل التعرض لمدة شهر إضافي مقارنةً بعامة السكان في كينيا وليسوتو، على التوالي.</a:t>
            </a:r>
            <a:r>
              <a:rPr lang="ar" i="0">
                <a:solidFill>
                  <a:srgbClr val="000000"/>
                </a:solidFill>
              </a:rPr>
              <a:t/>
            </a:r>
            <a:br>
              <a:rPr lang="ar" i="0">
                <a:solidFill>
                  <a:srgbClr val="000000"/>
                </a:solidFill>
              </a:rPr>
            </a:br>
            <a:endParaRPr lang="ar" i="0" noProof="0" dirty="0">
              <a:solidFill>
                <a:srgbClr val="000000"/>
              </a:solidFill>
            </a:endParaRPr>
          </a:p>
          <a:p>
            <a:pPr marL="0" lvl="0" indent="0" algn="r" rtl="1">
              <a:spcBef>
                <a:spcPts val="0"/>
              </a:spcBef>
              <a:spcAft>
                <a:spcPts val="0"/>
              </a:spcAft>
              <a:buNone/>
            </a:pPr>
            <a:r>
              <a:rPr lang="ar" b="1" i="0" u="none" baseline="0">
                <a:solidFill>
                  <a:srgbClr val="000000"/>
                </a:solidFill>
              </a:rPr>
              <a:t>الاستنتاجات:</a:t>
            </a:r>
          </a:p>
          <a:p>
            <a:pPr marL="0" lvl="0" indent="0" algn="r" rtl="1">
              <a:spcBef>
                <a:spcPts val="0"/>
              </a:spcBef>
              <a:spcAft>
                <a:spcPts val="0"/>
              </a:spcAft>
              <a:buNone/>
            </a:pPr>
            <a:r>
              <a:rPr lang="ar" b="0" i="0" u="none" baseline="0">
                <a:solidFill>
                  <a:srgbClr val="000000"/>
                </a:solidFill>
              </a:rPr>
              <a:t>يقوم مستخدمو العلاج الوقائي قبل التعرض بالاستمرار وإيقاف العلاج الوقائي قبل التعرض بشكل متكرر، ما قد يحميهم بفعالية من خطر الإصابة الدوري بفيروس نقص المناعة البشرية. على الرغم من أن مدة الاستخدام لم تزد مع رقم الدورة، فإن المدة التي استمرت من دون العلاج الوقائي قبل التعرض انخفضت في كل البلدان التي بها دورات استخدام لاحقة، ما يشير إلى عودة الاستخدام مع الخبرة، وخاصة بالنسبة إلى الشابات. مع اقتراب الاستخدام المحتمل للعلاج الوقائي قبل التعرض في المناسبات المعينة في الأفق، يلزم وجود تدابير أكثر دقة للاستخدام إذا كان الاستخدام الناجح للعلاج الوقائي قبل التعرض يمكن تمييزه بفعالية عن علاج فيروس نقص المناعة البشرية.</a:t>
            </a:r>
            <a:endParaRPr lang="ar" noProof="0" dirty="0"/>
          </a:p>
          <a:p>
            <a:pPr marL="0" lvl="0" indent="0" algn="r" rtl="1">
              <a:spcBef>
                <a:spcPts val="0"/>
              </a:spcBef>
              <a:spcAft>
                <a:spcPts val="0"/>
              </a:spcAft>
              <a:buNone/>
            </a:pPr>
            <a:endParaRPr lang="ar" noProof="0" dirty="0"/>
          </a:p>
          <a:p>
            <a:pPr marL="0" lvl="0" indent="0" algn="r" rtl="1">
              <a:spcBef>
                <a:spcPts val="0"/>
              </a:spcBef>
              <a:spcAft>
                <a:spcPts val="0"/>
              </a:spcAft>
              <a:buNone/>
            </a:pPr>
            <a:r>
              <a:rPr lang="ar" b="0" i="0" u="none" baseline="0"/>
              <a:t>..</a:t>
            </a:r>
          </a:p>
          <a:p>
            <a:pPr marL="0" lvl="0" indent="0" algn="r" rtl="1">
              <a:spcBef>
                <a:spcPts val="0"/>
              </a:spcBef>
              <a:spcAft>
                <a:spcPts val="0"/>
              </a:spcAft>
              <a:buNone/>
            </a:pPr>
            <a:r>
              <a:rPr lang="ar" b="1" i="0" u="none" baseline="0">
                <a:solidFill>
                  <a:srgbClr val="333333"/>
                </a:solidFill>
              </a:rPr>
              <a:t>إدراك مخاطر فيروس نقص المناعة البشرية وظهورها مرتبطان بشكل متناقض مع وقف العلاج الوقائي قبل التعرض (PrEP) بين المراهقات والشابات في ليسوتو.</a:t>
            </a:r>
            <a:endParaRPr lang="ar" noProof="0" dirty="0"/>
          </a:p>
          <a:p>
            <a:pPr marL="0" lvl="0" indent="0" algn="r" rtl="1">
              <a:spcBef>
                <a:spcPts val="0"/>
              </a:spcBef>
              <a:spcAft>
                <a:spcPts val="0"/>
              </a:spcAft>
              <a:buClr>
                <a:srgbClr val="333333"/>
              </a:buClr>
              <a:buSzPts val="1200"/>
              <a:buFont typeface="Calibri"/>
              <a:buNone/>
            </a:pPr>
            <a:r>
              <a:rPr lang="ar" b="0" i="0" u="none" baseline="0">
                <a:solidFill>
                  <a:srgbClr val="333333"/>
                </a:solidFill>
              </a:rPr>
              <a:t>تفادزوا شكاري</a:t>
            </a:r>
            <a:endParaRPr lang="ar" i="0" noProof="0" dirty="0">
              <a:solidFill>
                <a:srgbClr val="333333"/>
              </a:solidFill>
            </a:endParaRPr>
          </a:p>
          <a:p>
            <a:pPr marL="0" lvl="0" indent="0" algn="r" rtl="1">
              <a:spcBef>
                <a:spcPts val="0"/>
              </a:spcBef>
              <a:spcAft>
                <a:spcPts val="0"/>
              </a:spcAft>
              <a:buNone/>
            </a:pPr>
            <a:endParaRPr lang="ar" b="1" i="0" noProof="0" dirty="0">
              <a:solidFill>
                <a:srgbClr val="000000"/>
              </a:solidFill>
            </a:endParaRPr>
          </a:p>
          <a:p>
            <a:pPr marL="0" lvl="0" indent="0" algn="r" rtl="1">
              <a:spcBef>
                <a:spcPts val="0"/>
              </a:spcBef>
              <a:spcAft>
                <a:spcPts val="0"/>
              </a:spcAft>
              <a:buNone/>
            </a:pPr>
            <a:r>
              <a:rPr lang="ar" b="1" i="0" u="none" baseline="0">
                <a:solidFill>
                  <a:srgbClr val="000000"/>
                </a:solidFill>
              </a:rPr>
              <a:t>الخلفية</a:t>
            </a:r>
          </a:p>
          <a:p>
            <a:pPr marL="0" lvl="0" indent="0" algn="r" rtl="1">
              <a:spcBef>
                <a:spcPts val="0"/>
              </a:spcBef>
              <a:spcAft>
                <a:spcPts val="0"/>
              </a:spcAft>
              <a:buNone/>
            </a:pPr>
            <a:r>
              <a:rPr lang="ar" b="0" i="0" u="none" baseline="0">
                <a:solidFill>
                  <a:srgbClr val="000000"/>
                </a:solidFill>
              </a:rPr>
              <a:t>تُصاب المراهقات والشابات بدرجة غير متناسبة بفيروس نقص المناعة البشرية في ليسوتو، بمعدل إصابة سنوي يبلغ 1.5% مقارنة بنسبة 0.13% لنظرائهن من الذكور. على الرغم من الحماية الممتازة التي يوفرها العلاج الوقائي قبل التعرض (PrEP) عن طريق الفم، فإن نسبة 78% من المراهقات والشابات اللاتي يستخدمن العلاج الوقائي قبل التعرض في ليسوتو توقفن عن العلاج الوقائي قبل التعرض في الشهر الأول من الاستخدام.</a:t>
            </a:r>
            <a:r>
              <a:rPr lang="ar"/>
              <a:t/>
            </a:r>
            <a:br>
              <a:rPr lang="ar"/>
            </a:br>
            <a:endParaRPr lang="ar" noProof="0" dirty="0"/>
          </a:p>
          <a:p>
            <a:pPr marL="0" lvl="0" indent="0" algn="r" rtl="1">
              <a:spcBef>
                <a:spcPts val="0"/>
              </a:spcBef>
              <a:spcAft>
                <a:spcPts val="0"/>
              </a:spcAft>
              <a:buNone/>
            </a:pPr>
            <a:r>
              <a:rPr lang="ar" b="1" i="0" u="none" baseline="0">
                <a:solidFill>
                  <a:srgbClr val="000000"/>
                </a:solidFill>
              </a:rPr>
              <a:t>الطرق</a:t>
            </a:r>
          </a:p>
          <a:p>
            <a:pPr marL="0" lvl="0" indent="0" algn="r" rtl="1">
              <a:spcBef>
                <a:spcPts val="0"/>
              </a:spcBef>
              <a:spcAft>
                <a:spcPts val="0"/>
              </a:spcAft>
              <a:buNone/>
            </a:pPr>
            <a:r>
              <a:rPr lang="ar" b="0" i="0" u="none" baseline="0">
                <a:solidFill>
                  <a:srgbClr val="000000"/>
                </a:solidFill>
              </a:rPr>
              <a:t>لقد أجرينا استقصاءً شاملاً للقطاعات لعملاء العلاج الوقائي قبل التعرض الحاليين والمتوقفين مؤخرًا في ثلاث مقاطعات في ليسوتو (ماسيرو، بيريا، ليريبي). قام استبيان أجري عبر مقابلة بتقييم التركيبة السكانية والسلوك الجنسي وتجارب العلاج الوقائي قبل التعرض وأعراض الاكتئاب باستخدام استبيان صحة المريض 9 وخيارات نمط الحياة والقياس المركب لظهور مخاطر فيروس نقص المناعة البشرية وتصوراته. باستخدام الانحدار اللوجستي أحادي المتغيرات، حددنا العوامل المرتبطة باستمرار استخدام العلاج الوقائي قبل التعرض وقمنا بتعديل الارتباطات المهمة إحصائيًا حسب العمر (18-21 أو 22-24)، التي تم تحديدها سلفًا على أنها أكثر العوامل الخارجية تأثيرًا.</a:t>
            </a:r>
            <a:r>
              <a:rPr lang="ar"/>
              <a:t/>
            </a:r>
            <a:br>
              <a:rPr lang="ar"/>
            </a:br>
            <a:endParaRPr lang="ar" noProof="0" dirty="0"/>
          </a:p>
          <a:p>
            <a:pPr marL="0" lvl="0" indent="0" algn="r" rtl="1">
              <a:spcBef>
                <a:spcPts val="0"/>
              </a:spcBef>
              <a:spcAft>
                <a:spcPts val="0"/>
              </a:spcAft>
              <a:buNone/>
            </a:pPr>
            <a:r>
              <a:rPr lang="ar" b="1" i="0" u="none" baseline="0">
                <a:solidFill>
                  <a:srgbClr val="000000"/>
                </a:solidFill>
              </a:rPr>
              <a:t>النتائج</a:t>
            </a:r>
          </a:p>
          <a:p>
            <a:pPr marL="0" lvl="0" indent="0" algn="r" rtl="1">
              <a:spcBef>
                <a:spcPts val="0"/>
              </a:spcBef>
              <a:spcAft>
                <a:spcPts val="0"/>
              </a:spcAft>
              <a:buNone/>
            </a:pPr>
            <a:r>
              <a:rPr lang="ar" b="0" i="0" u="none" baseline="0">
                <a:solidFill>
                  <a:srgbClr val="000000"/>
                </a:solidFill>
              </a:rPr>
              <a:t>إجمالاً، شاركت 193 مراهقة وشابة، منهن 40 عميلة جديدة للعلاج الوقائي قبل التعرض، و65 كن مستمرات في الاستخدام من دون انقطاع، و72 أوقفن العلاج الوقائي قبل التعرض ولم يستأنفنه، بينما استأنفه 16. من بين اللائي أوقفن العلاج، شعر 12.5% فقط أنهن لم يعدن معرضات لخطر الإصابة بفيروس نقص المناعة البشرية، لكن لم "تقم أي منهن بأشياء أخرى لمنع الإصابة بفيروس نقص المناعة البشرية" من بين 72 اللائي أوقفن العلاج، تباينت أسباب التوقف التي ذكرنها: تجربة سلبية مع مقدم الخدمة (30.6%)؛ والآثار الجانبية (19.4%)؛ ورفض الشريك (5.6%)؛ والقلق بشأن اعتبارهن خطأً مصابات بفيروس نقص المناعة البشرية (5.5%). أظهر المتوقفات عن تناول العلاج نسبة انتشار أعلى لأعراض الاكتئاب (37.5% مقابل 30.8، القيمة الاحتمالية = 0.4) وتناول العقاقير الترفيهية (5.6% مقابل 1.5%، القيمة الاحتمالية = 0.2) مقارنةً بالمستمرات في العلاج، على الرغم من أنها ليست ذات دلالة إحصائية. ارتبط وجود إدراك أعلى لفيروس نقص المناعة البشرية ودرجة ظهوره باحتمالية أكبر لتوقف الشخص عن العلاج (الوسيط 9 مقابل 7، القيمة الاحتمالية = 0.02) وظل ذا أهمية بعد التعديل وفقًا للعمر (القيمة الاحتمالية = 0.04).</a:t>
            </a:r>
            <a:r>
              <a:rPr lang="ar"/>
              <a:t/>
            </a:r>
            <a:br>
              <a:rPr lang="ar"/>
            </a:br>
            <a:endParaRPr lang="ar" noProof="0" dirty="0"/>
          </a:p>
          <a:p>
            <a:pPr marL="0" lvl="0" indent="0" algn="r" rtl="1">
              <a:spcBef>
                <a:spcPts val="0"/>
              </a:spcBef>
              <a:spcAft>
                <a:spcPts val="0"/>
              </a:spcAft>
              <a:buNone/>
            </a:pPr>
            <a:r>
              <a:rPr lang="ar" b="1" i="0" u="none" baseline="0">
                <a:solidFill>
                  <a:srgbClr val="000000"/>
                </a:solidFill>
              </a:rPr>
              <a:t>الاستنتاجات:</a:t>
            </a:r>
          </a:p>
          <a:p>
            <a:pPr marL="0" lvl="0" indent="0" algn="r" rtl="1">
              <a:spcBef>
                <a:spcPts val="0"/>
              </a:spcBef>
              <a:spcAft>
                <a:spcPts val="0"/>
              </a:spcAft>
              <a:buNone/>
            </a:pPr>
            <a:r>
              <a:rPr lang="ar" b="0" i="0" u="none" baseline="0">
                <a:solidFill>
                  <a:srgbClr val="000000"/>
                </a:solidFill>
              </a:rPr>
              <a:t>أوقفت غالبية المراهقات والشابات (88%) العلاج الوقائي قبل التعرض على الرغم من شعورهن أنهن ما زلن معرضات لخطر الإصابة بسبب مجموعة من العوامل على مستوى الخدمة والمنتج والمجتمع. كان إدراك مخاطر فيروس نقص المناعة البشرية وظهورها أعلى بشكل ملحوظ بين المتوقفات عن العلاج مقارنةً بالمستخدمات الحاليات، ما يشير إلى وجود حاجة غير مستوفاة بين المجموعة الأولى. لذا يجب تحديد المحفزات إلى جانب المخاطر لإلزام الفتيات المراهقات والشابات بمواصلة تناول العلاج الوقائي قبل التعرض، خصوصًا أولئك اللائي يدركن المخاطر ويولونها أهمية.</a:t>
            </a:r>
            <a:r>
              <a:rPr lang="ar"/>
              <a:t/>
            </a:r>
            <a:br>
              <a:rPr lang="ar"/>
            </a:br>
            <a:endParaRPr lang="ar" noProof="0" dirty="0"/>
          </a:p>
        </p:txBody>
      </p:sp>
      <p:sp>
        <p:nvSpPr>
          <p:cNvPr id="145" name="Google Shape;14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a:t>9</a:t>
            </a:fld>
            <a:endParaRPr/>
          </a:p>
        </p:txBody>
      </p:sp>
    </p:spTree>
    <p:extLst>
      <p:ext uri="{BB962C8B-B14F-4D97-AF65-F5344CB8AC3E}">
        <p14:creationId xmlns:p14="http://schemas.microsoft.com/office/powerpoint/2010/main" val="1193375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 b="1" i="0" u="none" baseline="0">
                <a:solidFill>
                  <a:srgbClr val="333333"/>
                </a:solidFill>
              </a:rPr>
              <a:t>تزيد التوعية بجرعة العلاج الوقائي قبل التعرض 2-1-1 من تناول العلاج الوقائي قبل التعرض وتحافظ على التغطية الفعالة للعلاج الوقائي قبل التعرض في عيادة الصحة الجنسية المجتمعية الكبيرة التي يديرها ممرض في سان فرانسيسكو</a:t>
            </a:r>
            <a:endParaRPr lang="ar" dirty="0"/>
          </a:p>
          <a:p>
            <a:pPr marL="0" lvl="0" indent="0" algn="r" rtl="1">
              <a:spcBef>
                <a:spcPts val="0"/>
              </a:spcBef>
              <a:spcAft>
                <a:spcPts val="0"/>
              </a:spcAft>
              <a:buClr>
                <a:srgbClr val="333333"/>
              </a:buClr>
              <a:buSzPts val="1200"/>
              <a:buFont typeface="Calibri"/>
              <a:buNone/>
            </a:pPr>
            <a:r>
              <a:rPr lang="ar" b="0" i="0" u="none" baseline="0">
                <a:solidFill>
                  <a:srgbClr val="333333"/>
                </a:solidFill>
              </a:rPr>
              <a:t>جانيسا بروسارد</a:t>
            </a:r>
            <a:endParaRPr lang="ar" dirty="0"/>
          </a:p>
          <a:p>
            <a:pPr marL="0" lvl="0" indent="0" algn="r" rtl="1">
              <a:spcBef>
                <a:spcPts val="0"/>
              </a:spcBef>
              <a:spcAft>
                <a:spcPts val="0"/>
              </a:spcAft>
              <a:buNone/>
            </a:pPr>
            <a:endParaRPr lang="ar" i="0" dirty="0">
              <a:solidFill>
                <a:srgbClr val="000000"/>
              </a:solidFill>
            </a:endParaRPr>
          </a:p>
          <a:p>
            <a:pPr marL="0" lvl="0" indent="0" algn="r" rtl="1">
              <a:spcBef>
                <a:spcPts val="0"/>
              </a:spcBef>
              <a:spcAft>
                <a:spcPts val="0"/>
              </a:spcAft>
              <a:buNone/>
            </a:pPr>
            <a:r>
              <a:rPr lang="ar" b="1" i="0" u="none" baseline="0">
                <a:solidFill>
                  <a:srgbClr val="000000"/>
                </a:solidFill>
              </a:rPr>
              <a:t>المقدمة</a:t>
            </a:r>
          </a:p>
          <a:p>
            <a:pPr marL="0" lvl="0" indent="0" algn="r" rtl="1">
              <a:spcBef>
                <a:spcPts val="0"/>
              </a:spcBef>
              <a:spcAft>
                <a:spcPts val="0"/>
              </a:spcAft>
              <a:buNone/>
            </a:pPr>
            <a:r>
              <a:rPr lang="ar" b="0" i="0" u="none" baseline="0">
                <a:solidFill>
                  <a:srgbClr val="000000"/>
                </a:solidFill>
              </a:rPr>
              <a:t>لم تعتمد مراكز مكافحة الأمراض والوقاية منها (CDC) جرعات العلاج الوقائي قبل التعرض 2-1-1 (أي الجرعات "حسب الطلب") بتينوفوفير ديسوبروكسيل فيومارات/إمتريسيتابين للجنس الشرجي ولها استخدام محدود في الولايات المتحدة، على الرغم من الأبحاث والخبرة التي تُظهر فعاليتها وجاذبيتها بين الأشخاص الذين قد لا يتناولون العلاج الوقائي قبل التعرض. </a:t>
            </a:r>
            <a:endParaRPr lang="ar" dirty="0"/>
          </a:p>
          <a:p>
            <a:pPr marL="0" lvl="0" indent="0" algn="r" rtl="1">
              <a:spcBef>
                <a:spcPts val="0"/>
              </a:spcBef>
              <a:spcAft>
                <a:spcPts val="0"/>
              </a:spcAft>
              <a:buNone/>
            </a:pPr>
            <a:endParaRPr lang="ar" i="0" dirty="0">
              <a:solidFill>
                <a:srgbClr val="000000"/>
              </a:solidFill>
            </a:endParaRPr>
          </a:p>
          <a:p>
            <a:pPr marL="0" lvl="0" indent="0" algn="r" rtl="1">
              <a:spcBef>
                <a:spcPts val="0"/>
              </a:spcBef>
              <a:spcAft>
                <a:spcPts val="0"/>
              </a:spcAft>
              <a:buNone/>
            </a:pPr>
            <a:r>
              <a:rPr lang="ar" b="0" i="0" u="none" baseline="0">
                <a:solidFill>
                  <a:srgbClr val="000000"/>
                </a:solidFill>
              </a:rPr>
              <a:t>لزيادة المعرفة واستخدام جرعات العلاج الوقائي قبل التعرض 2-1-1، نفذت عيادة الصحة الجنسية، Magnet في منظمةSan Francisco AIDS Foundation، برنامج جرعات العلاج الوقائي قبل التعرض 2-1-1.</a:t>
            </a:r>
            <a:r>
              <a:rPr lang="ar"/>
              <a:t/>
            </a:r>
            <a:br>
              <a:rPr lang="ar"/>
            </a:br>
            <a:endParaRPr lang="ar" b="1" i="0" dirty="0">
              <a:solidFill>
                <a:srgbClr val="000000"/>
              </a:solidFill>
            </a:endParaRPr>
          </a:p>
          <a:p>
            <a:pPr marL="0" lvl="0" indent="0" algn="r" rtl="1">
              <a:spcBef>
                <a:spcPts val="0"/>
              </a:spcBef>
              <a:spcAft>
                <a:spcPts val="0"/>
              </a:spcAft>
              <a:buNone/>
            </a:pPr>
            <a:r>
              <a:rPr lang="ar" b="1" i="0" u="none" baseline="0">
                <a:solidFill>
                  <a:srgbClr val="000000"/>
                </a:solidFill>
              </a:rPr>
              <a:t>الطرق</a:t>
            </a:r>
          </a:p>
          <a:p>
            <a:pPr marL="0" lvl="0" indent="0" algn="r" rtl="1">
              <a:spcBef>
                <a:spcPts val="0"/>
              </a:spcBef>
              <a:spcAft>
                <a:spcPts val="0"/>
              </a:spcAft>
              <a:buNone/>
            </a:pPr>
            <a:r>
              <a:rPr lang="ar" b="0" i="0" u="none" baseline="0">
                <a:solidFill>
                  <a:srgbClr val="000000"/>
                </a:solidFill>
              </a:rPr>
              <a:t>تم تسجيل عملاء العلاج الوقائي قبل التعرض الحاليين والمحتملين في دراسة أترابية استباقية، وتلقوا تدخلاً بشأن الجرعات اليومية وجرعات العلاج الوقائي قبل التعرض 2-1-1 مع نشرة تعليمية ودليل على أن إستراتيجيتي الجرعات آمنة وفعالة للرجال الذين يمارسون الجنس مع الرجال، على الرغم من أن جرعات 2-1-1 لم تراجعها إدارة الغذاء والدواء. </a:t>
            </a:r>
            <a:endParaRPr lang="ar" dirty="0"/>
          </a:p>
          <a:p>
            <a:pPr marL="0" lvl="0" indent="0" algn="r" rtl="1">
              <a:spcBef>
                <a:spcPts val="0"/>
              </a:spcBef>
              <a:spcAft>
                <a:spcPts val="0"/>
              </a:spcAft>
              <a:buNone/>
            </a:pPr>
            <a:endParaRPr lang="ar" i="0" dirty="0">
              <a:solidFill>
                <a:srgbClr val="000000"/>
              </a:solidFill>
            </a:endParaRPr>
          </a:p>
          <a:p>
            <a:pPr marL="0" lvl="0" indent="0" algn="r" rtl="1">
              <a:spcBef>
                <a:spcPts val="0"/>
              </a:spcBef>
              <a:spcAft>
                <a:spcPts val="0"/>
              </a:spcAft>
              <a:buNone/>
            </a:pPr>
            <a:r>
              <a:rPr lang="ar" b="0" i="0" u="none" baseline="0">
                <a:solidFill>
                  <a:srgbClr val="000000"/>
                </a:solidFill>
              </a:rPr>
              <a:t>اختار المشاركون جرعاتهم وتلقوا مستوى الرعاية واستشارات الالتزام وأجروا اختبار فيروس نقص المناعة البشرية/الأمراض المنقولة بالاتصال الجنسي/الكرياتينين. وتم توفير العلاج الوقائي قبل التعرض في غضون 72 ساعة في حال حدث تعرض محتمل لفيروس نقص المناعة البشرية لا يغطيه العلاج الوقائي قبل التعرض. وجمعت الاستقصاءات الأسبوعية عبر الإنترنت معلومات عن الجنس والعلاج الوقائي قبل التعرض.</a:t>
            </a:r>
            <a:r>
              <a:rPr lang="ar"/>
              <a:t/>
            </a:r>
            <a:br>
              <a:rPr lang="ar"/>
            </a:br>
            <a:endParaRPr lang="ar" dirty="0"/>
          </a:p>
          <a:p>
            <a:pPr marL="0" lvl="0" indent="0" algn="r" rtl="1">
              <a:spcBef>
                <a:spcPts val="0"/>
              </a:spcBef>
              <a:spcAft>
                <a:spcPts val="0"/>
              </a:spcAft>
              <a:buNone/>
            </a:pPr>
            <a:r>
              <a:rPr lang="ar" b="1" i="0" u="none" baseline="0">
                <a:solidFill>
                  <a:srgbClr val="000000"/>
                </a:solidFill>
              </a:rPr>
              <a:t>النتائج</a:t>
            </a:r>
          </a:p>
          <a:p>
            <a:pPr marL="0" lvl="0" indent="0" algn="r" rtl="1">
              <a:spcBef>
                <a:spcPts val="0"/>
              </a:spcBef>
              <a:spcAft>
                <a:spcPts val="0"/>
              </a:spcAft>
              <a:buNone/>
            </a:pPr>
            <a:r>
              <a:rPr lang="ar" b="0" i="0" u="none" baseline="0">
                <a:solidFill>
                  <a:srgbClr val="000000"/>
                </a:solidFill>
              </a:rPr>
              <a:t>من 1 مارس 2019 إلى 30 نوفمبر 2019، تلقى 3106 أشخاص (72% من عملاء العلاج الوقائي قبل التعرض الحاليين؛ و28% من العملاء الجدد) التدخل. كان متوسط العمر 31 عامًا؛ وكانت نسبة 98% منهم رجالاً متوافقي الجنس الذين يمارسون الجنس مع الرجال. بالنسبة إلى عملاء العلاج الوقائي قبل التعرض، اختير 77% لتناول العلاج يوميًا واختير 23% لتناول العلاج بجرعات 2-1-1. بالنسبة إلى عملاء العلاج الوقائي اليومي قبل التعرض، اختار 83% منهم الجرعات اليومية فقط، بينما انتقل 17% منهم إلى جرعات 2-1-1. كان استخدام العلاج الوقائي قبل التعرض نادرًا في المجموعتين: العلاج اليومي (0.8%)، وجرعات 2-1-1 (1.4%؛ القيمة الاحتمالية=0.22). أفادت نسبة أعلى من مستخدمي جرعات 2-1-1 (3.3%) أنهم مارسوا الجنس من دون استخدام العلاج الوقائي قبل التعرض أو استخدام الواقي الذكري مقابل مستخدمي العلاج الوقائي اليومي قبل التعرض (1.3%؛ القيمة الاحتمالية&lt;.001). وبشكل عام، ذكر 63 شخصًا (2%) أنهم بدؤوا العلاج الوقائي قبل التعرض بسبب جرعات العلاج الوقائي قبل التعرض 2-1-1 ولم يتمكنوا من الوصول إلى العلاج الوقائي اليومي قبل التعرض أيضًا. زاد الوعي بجرعات العلاج الوقائي قبل التعرض 2-1-1 عبر عيادة Magnet من 53% قبل الدراسة إلى 69%. لم توجد إصابات بفيروس نقص المناعة البشرية في مجموعات جرعات العلاج الوقائي قبل التعرض 2-1-1 (متابعة 262 شخصًا في السنة) أو العلاج اليومي (متابعة 1231 شخصًا في السنة). تناول عملاء العلاج الوقائي اليومي قبل التعرض أقراص أكثر (4.85/الأسبوع) مقارنةً بعملاء جرعات 2-1-1 (1.59/الأسبوع، والانحراف المعياري 2.01؛ والقيمة الاحتمالية&lt;0.00001). خلال أسابيع من ممارسة الجنس الشرجي، تناول عملاء العلاج اليومي 5.36 أقراص، بينما تناول عملاء جرعات 2-1-1 2.92 قرص (القيمة الاحتمالية&lt;0.00001).</a:t>
            </a:r>
            <a:endParaRPr lang="ar" dirty="0"/>
          </a:p>
          <a:p>
            <a:pPr marL="0" lvl="0" indent="0" algn="r" rtl="1">
              <a:spcBef>
                <a:spcPts val="0"/>
              </a:spcBef>
              <a:spcAft>
                <a:spcPts val="0"/>
              </a:spcAft>
              <a:buNone/>
            </a:pPr>
            <a:r>
              <a:rPr lang="ar"/>
              <a:t/>
            </a:r>
            <a:br>
              <a:rPr lang="ar"/>
            </a:br>
            <a:r>
              <a:rPr lang="ar" b="1" i="0" u="none" baseline="0">
                <a:solidFill>
                  <a:srgbClr val="000000"/>
                </a:solidFill>
              </a:rPr>
              <a:t>الاستنتاجات:</a:t>
            </a:r>
          </a:p>
          <a:p>
            <a:pPr marL="0" lvl="0" indent="0" algn="r" rtl="1">
              <a:spcBef>
                <a:spcPts val="0"/>
              </a:spcBef>
              <a:spcAft>
                <a:spcPts val="0"/>
              </a:spcAft>
              <a:buNone/>
            </a:pPr>
            <a:r>
              <a:rPr lang="ar" b="0" i="0" u="none" baseline="0">
                <a:solidFill>
                  <a:srgbClr val="000000"/>
                </a:solidFill>
              </a:rPr>
              <a:t>أدى توفير المعلومات عن الجرعات 2-1-1 إلى زيادة تناول العلاج الوقائي قبل التعرض، وأصبح خيارًا شائعًا للجرعات، وقلل من استخدام الدواء بمقدار ثلاثة أضعاف مع الحفاظ على معدلات عالية من الاستخدام الفعّال. هذا يدعم التوصيات الحديثة لجرعات 2-1-1 بين الرجال الذين يمارسون الجنس مع رجال من منظمة الصحة العالمية والجمعية الدولية لمكافحة الفيروسات بالولايات المتحدة الأمريكية.</a:t>
            </a:r>
            <a:endParaRPr lang="ar" dirty="0"/>
          </a:p>
          <a:p>
            <a:pPr marL="0" lvl="0" indent="0" algn="r" rtl="1">
              <a:spcBef>
                <a:spcPts val="0"/>
              </a:spcBef>
              <a:spcAft>
                <a:spcPts val="0"/>
              </a:spcAft>
              <a:buNone/>
            </a:pPr>
            <a:endParaRPr lang="ar" b="1" i="0" dirty="0">
              <a:solidFill>
                <a:srgbClr val="333333"/>
              </a:solidFill>
            </a:endParaRPr>
          </a:p>
          <a:p>
            <a:pPr marL="0" lvl="0" indent="0" algn="r" rtl="1">
              <a:spcBef>
                <a:spcPts val="0"/>
              </a:spcBef>
              <a:spcAft>
                <a:spcPts val="0"/>
              </a:spcAft>
              <a:buNone/>
            </a:pPr>
            <a:r>
              <a:rPr lang="ar" b="1" i="0" u="none" baseline="0">
                <a:solidFill>
                  <a:srgbClr val="333333"/>
                </a:solidFill>
              </a:rPr>
              <a:t>تناول المراهقات والشابات العلاج الوقائي قبل التعرض في البلدان المدعومة بخطة الرئيس الأمريكي الطارئة للإغاثة من الإيدز، من عام 2017 إلى 2019</a:t>
            </a:r>
            <a:endParaRPr lang="ar" dirty="0"/>
          </a:p>
          <a:p>
            <a:pPr marL="0" lvl="0" indent="0" algn="r" rtl="1">
              <a:spcBef>
                <a:spcPts val="0"/>
              </a:spcBef>
              <a:spcAft>
                <a:spcPts val="0"/>
              </a:spcAft>
              <a:buClr>
                <a:srgbClr val="333333"/>
              </a:buClr>
              <a:buSzPts val="2800"/>
              <a:buFont typeface="Arial"/>
              <a:buNone/>
            </a:pPr>
            <a:r>
              <a:rPr lang="ar" b="0" i="0" u="none" baseline="0">
                <a:solidFill>
                  <a:srgbClr val="333333"/>
                </a:solidFill>
              </a:rPr>
              <a:t>براجنا باتيل</a:t>
            </a:r>
            <a:endParaRPr lang="ar" dirty="0"/>
          </a:p>
          <a:p>
            <a:pPr marL="0" lvl="0" indent="0" algn="r" rtl="1">
              <a:lnSpc>
                <a:spcPct val="107000"/>
              </a:lnSpc>
              <a:spcBef>
                <a:spcPts val="0"/>
              </a:spcBef>
              <a:spcAft>
                <a:spcPts val="0"/>
              </a:spcAft>
              <a:buNone/>
            </a:pPr>
            <a:endParaRPr lang="ar" dirty="0"/>
          </a:p>
          <a:p>
            <a:pPr marL="171450" lvl="0" indent="-171450" algn="r" rtl="1">
              <a:lnSpc>
                <a:spcPct val="107000"/>
              </a:lnSpc>
              <a:spcBef>
                <a:spcPts val="800"/>
              </a:spcBef>
              <a:spcAft>
                <a:spcPts val="0"/>
              </a:spcAft>
              <a:buFont typeface="Arial" panose="020B0604020202020204" pitchFamily="34" charset="0"/>
              <a:buChar char="•"/>
            </a:pPr>
            <a:r>
              <a:rPr lang="ar" b="0" i="0" u="none" baseline="0"/>
              <a:t>نفذت خطة الرئيس الأمريكي الطارئة للإغاثة من الإيدز (PEPFAR) لأول مرة العلاج الوقائي قبل التعرض (PrEP) للوقاية من فيروس نقص المناعة البشرية من خلال مبادرة لجعل المرأة تتحلى بالإصرار، والعزيمة، وأن تكون متمكنة، وخالية من الإيدز (DREAMS) في عام 2016. أشارت الأبحاث المبكرة إلى العوائق التي تحول دون استخدام المراهقات والشابات العلاج الوقائي قبل التعرض، التي تتمثل في الافتقار إلى السياسات وضعف الطلب وضعف إدراك المخاطر وتردد مقدمي الخدمة والوصمة.</a:t>
            </a:r>
          </a:p>
          <a:p>
            <a:pPr marL="171450" lvl="0" indent="-171450" algn="r" rtl="1">
              <a:lnSpc>
                <a:spcPct val="107000"/>
              </a:lnSpc>
              <a:spcBef>
                <a:spcPts val="800"/>
              </a:spcBef>
              <a:spcAft>
                <a:spcPts val="0"/>
              </a:spcAft>
              <a:buFont typeface="Arial" panose="020B0604020202020204" pitchFamily="34" charset="0"/>
              <a:buChar char="•"/>
            </a:pPr>
            <a:endParaRPr lang="ar" dirty="0"/>
          </a:p>
          <a:p>
            <a:pPr marL="171450" lvl="0" indent="-171450" algn="r" rtl="1">
              <a:lnSpc>
                <a:spcPct val="107000"/>
              </a:lnSpc>
              <a:spcBef>
                <a:spcPts val="800"/>
              </a:spcBef>
              <a:spcAft>
                <a:spcPts val="0"/>
              </a:spcAft>
              <a:buFont typeface="Arial" panose="020B0604020202020204" pitchFamily="34" charset="0"/>
              <a:buChar char="•"/>
            </a:pPr>
            <a:r>
              <a:rPr lang="ar" b="0" i="0" u="none" baseline="0"/>
              <a:t>تدعم خطة الرئيس الأمريكي الطارئة للإغاثة من الإيدز تنفيذ العلاج الوقائي قبل التعرض وفقًا لإرشادات منظمة الصحة العالمية. فحصت البرامج الأشخاص غير المتعايشين مع فيروس نقص المناعة البشرية من أجل الأهلية وعرضت العلاج الوقائي قبل التعرض كجزء من الوقاية المنوعة مع المتابعة، التي تتضمن تكرار اختبار فيروس نقص المناعة البشرية وإسداء النصائح، على فترات مدتها ثلاثة أشهر. وتمت الاستفادة من المنصات التي تقدم خدمات شاملة </a:t>
            </a:r>
            <a:r>
              <a:rPr lang="ar" b="0" i="0" u="none" baseline="0">
                <a:solidFill>
                  <a:srgbClr val="333333"/>
                </a:solidFill>
              </a:rPr>
              <a:t>للمراهقات والشابات</a:t>
            </a:r>
            <a:r>
              <a:rPr lang="ar" b="0" i="0" u="none" baseline="0"/>
              <a:t>. </a:t>
            </a:r>
          </a:p>
          <a:p>
            <a:pPr marL="171450" lvl="0" indent="-171450" algn="r" rtl="1">
              <a:lnSpc>
                <a:spcPct val="107000"/>
              </a:lnSpc>
              <a:spcBef>
                <a:spcPts val="800"/>
              </a:spcBef>
              <a:spcAft>
                <a:spcPts val="0"/>
              </a:spcAft>
              <a:buFont typeface="Arial" panose="020B0604020202020204" pitchFamily="34" charset="0"/>
              <a:buChar char="•"/>
            </a:pPr>
            <a:endParaRPr lang="ar" dirty="0"/>
          </a:p>
          <a:p>
            <a:pPr marL="171450" lvl="0" indent="-171450" algn="r" rtl="1">
              <a:lnSpc>
                <a:spcPct val="107000"/>
              </a:lnSpc>
              <a:spcBef>
                <a:spcPts val="800"/>
              </a:spcBef>
              <a:spcAft>
                <a:spcPts val="0"/>
              </a:spcAft>
              <a:buFont typeface="Arial" panose="020B0604020202020204" pitchFamily="34" charset="0"/>
              <a:buChar char="•"/>
            </a:pPr>
            <a:r>
              <a:rPr lang="ar" b="0" i="0" u="none" baseline="0"/>
              <a:t>فُحص مؤشران من مؤشرات خطة الرئيس الأمريكي الطارئة للإغاثة من الإيدز باستخدام مجموعة البيانات المُهيكلة للسنة المالية 2019 للربع الرابع من عام 2019، والروايات لفهم مدى تناول العلاج الوقائي قبل التعرض والعوائق التي أمامه من السنة المالية 2017 إلى 2019.</a:t>
            </a:r>
          </a:p>
          <a:p>
            <a:pPr marL="0" lvl="0" indent="0" algn="r" rtl="1">
              <a:lnSpc>
                <a:spcPct val="107000"/>
              </a:lnSpc>
              <a:spcBef>
                <a:spcPts val="800"/>
              </a:spcBef>
              <a:spcAft>
                <a:spcPts val="0"/>
              </a:spcAft>
              <a:buFont typeface="Arial" panose="020B0604020202020204" pitchFamily="34" charset="0"/>
              <a:buNone/>
            </a:pPr>
            <a:endParaRPr lang="ar" dirty="0"/>
          </a:p>
          <a:p>
            <a:pPr marL="0" lvl="0" indent="0" algn="r" rtl="1">
              <a:lnSpc>
                <a:spcPct val="107000"/>
              </a:lnSpc>
              <a:spcBef>
                <a:spcPts val="800"/>
              </a:spcBef>
              <a:spcAft>
                <a:spcPts val="0"/>
              </a:spcAft>
              <a:buFont typeface="Arial" panose="020B0604020202020204" pitchFamily="34" charset="0"/>
              <a:buNone/>
            </a:pPr>
            <a:r>
              <a:rPr lang="ar" b="0" i="0" u="none" baseline="0"/>
              <a:t>الدروس المستفادة</a:t>
            </a:r>
          </a:p>
          <a:p>
            <a:pPr marL="0" lvl="0" indent="0" algn="r" rtl="1">
              <a:lnSpc>
                <a:spcPct val="107000"/>
              </a:lnSpc>
              <a:spcBef>
                <a:spcPts val="800"/>
              </a:spcBef>
              <a:spcAft>
                <a:spcPts val="0"/>
              </a:spcAft>
              <a:buFont typeface="Arial" panose="020B0604020202020204" pitchFamily="34" charset="0"/>
              <a:buNone/>
            </a:pPr>
            <a:r>
              <a:rPr lang="ar" b="0" i="0" u="none" baseline="0"/>
              <a:t>من عام 2017 إلى 2019، بدأ 265770 عميلاً العلاج الوقائي قبل التعرض وتضاعف عدد البلدان التي تقدم العلاج الوقائي قبل التعرض (الشكل). من بين 168258 مبادرة بين النساء، كانت نسبة 51% من </a:t>
            </a:r>
            <a:r>
              <a:rPr lang="ar" b="0" i="0" u="none" baseline="0">
                <a:solidFill>
                  <a:srgbClr val="333333"/>
                </a:solidFill>
              </a:rPr>
              <a:t>الفتيات اليافعات والشابات،</a:t>
            </a:r>
            <a:r>
              <a:rPr lang="ar" b="0" i="0" u="none" baseline="0"/>
              <a:t> مع زيادة ملحوظة سنويًا: 8788 في 2017؛ و21225 في 2018؛ و54959 في 2019 (الشكل). من بين </a:t>
            </a:r>
            <a:r>
              <a:rPr lang="ar" b="0" i="0" u="none" baseline="0">
                <a:solidFill>
                  <a:srgbClr val="333333"/>
                </a:solidFill>
              </a:rPr>
              <a:t>الفتيات المراهقات والشابات،</a:t>
            </a:r>
            <a:r>
              <a:rPr lang="ar" b="0" i="0" u="none" baseline="0"/>
              <a:t> كانت النساء اللاتي تتراوح أعمارهن بين 20 و24 عامًا يمثلن نسبة أعلى بكثير من المبادرات في العلاج الوقائي قبل التعرض مقارنةً بالمراهقات (15-19 عامًا) (67% مقابل 33%، القيمة الاحتمالية &lt;0.001). </a:t>
            </a:r>
          </a:p>
          <a:p>
            <a:pPr marL="171450" lvl="0" indent="-171450" algn="r" rtl="1">
              <a:lnSpc>
                <a:spcPct val="107000"/>
              </a:lnSpc>
              <a:spcBef>
                <a:spcPts val="800"/>
              </a:spcBef>
              <a:spcAft>
                <a:spcPts val="0"/>
              </a:spcAft>
              <a:buFont typeface="Arial" panose="020B0604020202020204" pitchFamily="34" charset="0"/>
              <a:buChar char="•"/>
            </a:pPr>
            <a:endParaRPr lang="ar" dirty="0"/>
          </a:p>
          <a:p>
            <a:pPr marL="171450" lvl="0" indent="-171450" algn="r" rtl="1">
              <a:lnSpc>
                <a:spcPct val="107000"/>
              </a:lnSpc>
              <a:spcBef>
                <a:spcPts val="800"/>
              </a:spcBef>
              <a:spcAft>
                <a:spcPts val="0"/>
              </a:spcAft>
              <a:buFont typeface="Arial" panose="020B0604020202020204" pitchFamily="34" charset="0"/>
              <a:buChar char="•"/>
            </a:pPr>
            <a:r>
              <a:rPr lang="ar" b="0" i="0" u="none" baseline="0"/>
              <a:t>عُولجت العوائق التي تحول دون استخدام العلاج الوقائي قبل التعرض من خلال جهود التوعية، التي تضمنت المواقع المتنقلة واستخدام التقنية لتعليم </a:t>
            </a:r>
            <a:r>
              <a:rPr lang="ar" b="0" i="0" u="none" baseline="0">
                <a:solidFill>
                  <a:srgbClr val="333333"/>
                </a:solidFill>
              </a:rPr>
              <a:t>المراهقات والشابات</a:t>
            </a:r>
            <a:r>
              <a:rPr lang="ar" b="0" i="0" u="none" baseline="0"/>
              <a:t> ودعمهن، والحملات الإعلامية، وإشراك الأقران في تنفيذ البرنامج. شهدنا زيادة في استخدام العلاج الوقائي قبل التعرض بلغت 2.5 ضعف بين </a:t>
            </a:r>
            <a:r>
              <a:rPr lang="ar" b="0" i="0" u="none" baseline="0">
                <a:solidFill>
                  <a:srgbClr val="333333"/>
                </a:solidFill>
              </a:rPr>
              <a:t>المراهقات والشابات</a:t>
            </a:r>
            <a:r>
              <a:rPr lang="ar" b="0" i="0" u="none" baseline="0"/>
              <a:t> من 2018 إلى 2019 (الشكل)؛ وبحلول عام 2019، كانت جميع دول مبادرة جعل المرأة تتحلى بالإصرار، والعزيمة، وأن تكون متمكنة، وخالية من الإيدز باستثناء دولة واحدة تنفذ العلاج الوقائي قبل التعرض. حاليًا، استمر 162506 أشخاص في تناول العلاج الوقائي قبل التعرض؛ وكان 29% منهم من </a:t>
            </a:r>
            <a:r>
              <a:rPr lang="ar" b="0" i="0" u="none" baseline="0">
                <a:solidFill>
                  <a:srgbClr val="333333"/>
                </a:solidFill>
              </a:rPr>
              <a:t>المراهقات والشابات</a:t>
            </a:r>
            <a:r>
              <a:rPr lang="ar" b="0" i="0" u="none" baseline="0"/>
              <a:t>.</a:t>
            </a:r>
          </a:p>
          <a:p>
            <a:pPr marL="171450" lvl="0" indent="-171450" algn="r" rtl="1">
              <a:lnSpc>
                <a:spcPct val="107000"/>
              </a:lnSpc>
              <a:spcBef>
                <a:spcPts val="800"/>
              </a:spcBef>
              <a:spcAft>
                <a:spcPts val="0"/>
              </a:spcAft>
              <a:buFont typeface="Arial" panose="020B0604020202020204" pitchFamily="34" charset="0"/>
              <a:buChar char="•"/>
            </a:pPr>
            <a:endParaRPr lang="ar" dirty="0"/>
          </a:p>
          <a:p>
            <a:pPr marL="0" lvl="0" indent="0" algn="r" rtl="1">
              <a:lnSpc>
                <a:spcPct val="107000"/>
              </a:lnSpc>
              <a:spcBef>
                <a:spcPts val="800"/>
              </a:spcBef>
              <a:spcAft>
                <a:spcPts val="0"/>
              </a:spcAft>
              <a:buFont typeface="Arial" panose="020B0604020202020204" pitchFamily="34" charset="0"/>
              <a:buNone/>
            </a:pPr>
            <a:r>
              <a:rPr lang="ar" b="1" i="0" u="none" baseline="0"/>
              <a:t>الاستنتاجات:</a:t>
            </a:r>
          </a:p>
          <a:p>
            <a:pPr marL="171450" lvl="0" indent="-171450" algn="r" rtl="1">
              <a:lnSpc>
                <a:spcPct val="107000"/>
              </a:lnSpc>
              <a:spcBef>
                <a:spcPts val="800"/>
              </a:spcBef>
              <a:spcAft>
                <a:spcPts val="0"/>
              </a:spcAft>
              <a:buFont typeface="Arial" panose="020B0604020202020204" pitchFamily="34" charset="0"/>
              <a:buChar char="•"/>
            </a:pPr>
            <a:r>
              <a:rPr lang="ar" b="0" i="0" u="none" baseline="0"/>
              <a:t>منذ عام 2016، زاد استخدم العلاج الوقائي قبل التعرض بشكل كبير بين </a:t>
            </a:r>
            <a:r>
              <a:rPr lang="ar" b="0" i="0" u="none" baseline="0">
                <a:solidFill>
                  <a:srgbClr val="333333"/>
                </a:solidFill>
              </a:rPr>
              <a:t>المراهقات والشابات</a:t>
            </a:r>
            <a:r>
              <a:rPr lang="ar" b="0" i="0" u="none" baseline="0"/>
              <a:t>.  ما زال الالتزام وضعف إدراك المخاطر يمثلان تحديًا، وتلزم الأدوات ذات الصلة لتحسين استخدام </a:t>
            </a:r>
            <a:r>
              <a:rPr lang="ar" b="0" i="0" u="none" baseline="0">
                <a:solidFill>
                  <a:srgbClr val="333333"/>
                </a:solidFill>
              </a:rPr>
              <a:t>المراهقات والشابات</a:t>
            </a:r>
            <a:r>
              <a:rPr lang="ar" b="0" i="0" u="none" baseline="0"/>
              <a:t> العلاج الوقائي قبل التعرض. </a:t>
            </a:r>
          </a:p>
          <a:p>
            <a:pPr marL="171450" lvl="0" indent="-171450" algn="r" rtl="1">
              <a:lnSpc>
                <a:spcPct val="107000"/>
              </a:lnSpc>
              <a:spcBef>
                <a:spcPts val="800"/>
              </a:spcBef>
              <a:spcAft>
                <a:spcPts val="0"/>
              </a:spcAft>
              <a:buFont typeface="Arial" panose="020B0604020202020204" pitchFamily="34" charset="0"/>
              <a:buChar char="•"/>
            </a:pPr>
            <a:endParaRPr lang="ar" dirty="0"/>
          </a:p>
          <a:p>
            <a:pPr marL="171450" lvl="0" indent="-171450" algn="r" rtl="1">
              <a:spcBef>
                <a:spcPts val="800"/>
              </a:spcBef>
              <a:spcAft>
                <a:spcPts val="0"/>
              </a:spcAft>
              <a:buFont typeface="Arial" panose="020B0604020202020204" pitchFamily="34" charset="0"/>
              <a:buChar char="•"/>
            </a:pPr>
            <a:r>
              <a:rPr lang="ar" b="0" i="0" u="none" baseline="0"/>
              <a:t>تمثل </a:t>
            </a:r>
            <a:r>
              <a:rPr lang="ar" b="0" i="0" u="none" baseline="0">
                <a:solidFill>
                  <a:srgbClr val="333333"/>
                </a:solidFill>
              </a:rPr>
              <a:t>الفتيات المراهقات والشابات</a:t>
            </a:r>
            <a:r>
              <a:rPr lang="ar" b="0" i="0" u="none" baseline="0"/>
              <a:t> نسبة كبيرة من النساء اللاتي بدأن واستمررن في تناول العلاج الوقائي قبل التعرض، ما يسهم في مكافحة الوباء.</a:t>
            </a:r>
          </a:p>
          <a:p>
            <a:pPr marL="0" lvl="0" indent="0" algn="r" rtl="1">
              <a:spcBef>
                <a:spcPts val="0"/>
              </a:spcBef>
              <a:spcAft>
                <a:spcPts val="0"/>
              </a:spcAft>
              <a:buNone/>
            </a:pPr>
            <a:endParaRPr lang="ar" i="0" dirty="0">
              <a:solidFill>
                <a:srgbClr val="000000"/>
              </a:solidFill>
            </a:endParaRPr>
          </a:p>
          <a:p>
            <a:pPr marL="0" lvl="0" indent="0" algn="r" rtl="1">
              <a:spcBef>
                <a:spcPts val="0"/>
              </a:spcBef>
              <a:spcAft>
                <a:spcPts val="0"/>
              </a:spcAft>
              <a:buNone/>
            </a:pPr>
            <a:endParaRPr dirty="0"/>
          </a:p>
        </p:txBody>
      </p:sp>
      <p:sp>
        <p:nvSpPr>
          <p:cNvPr id="145" name="Google Shape;14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a:t>10</a:t>
            </a:fld>
            <a:endParaRPr/>
          </a:p>
        </p:txBody>
      </p:sp>
    </p:spTree>
    <p:extLst>
      <p:ext uri="{BB962C8B-B14F-4D97-AF65-F5344CB8AC3E}">
        <p14:creationId xmlns:p14="http://schemas.microsoft.com/office/powerpoint/2010/main" val="3876538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 b="1" i="0" u="none" baseline="0">
                <a:solidFill>
                  <a:srgbClr val="333333"/>
                </a:solidFill>
              </a:rPr>
              <a:t>التغلب على انقسام أنظمة العلاج الوقائي اليومية والقائمة على مناسبات معينة للرجال الذين يمارسون الجنس مع الرجال: الدروس المستفادة من برامج دعم المجتمعات في فرنسا</a:t>
            </a:r>
            <a:endParaRPr lang="ar" dirty="0"/>
          </a:p>
          <a:p>
            <a:pPr marL="0" lvl="0" indent="0" algn="r" rtl="1">
              <a:spcBef>
                <a:spcPts val="0"/>
              </a:spcBef>
              <a:spcAft>
                <a:spcPts val="0"/>
              </a:spcAft>
              <a:buClr>
                <a:srgbClr val="333333"/>
              </a:buClr>
              <a:buSzPts val="1200"/>
              <a:buFont typeface="Calibri"/>
              <a:buNone/>
            </a:pPr>
            <a:r>
              <a:rPr lang="ar" b="1" i="0" u="none" baseline="0">
                <a:solidFill>
                  <a:srgbClr val="333333"/>
                </a:solidFill>
              </a:rPr>
              <a:t>ستيفان موريل</a:t>
            </a:r>
            <a:endParaRPr lang="ar" dirty="0"/>
          </a:p>
          <a:p>
            <a:pPr marL="0" lvl="0" indent="0" algn="r" rtl="1">
              <a:spcBef>
                <a:spcPts val="0"/>
              </a:spcBef>
              <a:spcAft>
                <a:spcPts val="0"/>
              </a:spcAft>
              <a:buClr>
                <a:schemeClr val="dk1"/>
              </a:buClr>
              <a:buSzPts val="1200"/>
              <a:buFont typeface="Arial"/>
              <a:buNone/>
            </a:pPr>
            <a:endParaRPr lang="ar" i="0" dirty="0">
              <a:solidFill>
                <a:srgbClr val="333333"/>
              </a:solidFill>
            </a:endParaRPr>
          </a:p>
          <a:p>
            <a:pPr marL="0" lvl="0" indent="0" algn="r" rtl="1">
              <a:spcBef>
                <a:spcPts val="0"/>
              </a:spcBef>
              <a:spcAft>
                <a:spcPts val="0"/>
              </a:spcAft>
              <a:buNone/>
            </a:pPr>
            <a:r>
              <a:rPr lang="ar" b="1" i="0" u="none" baseline="0">
                <a:solidFill>
                  <a:srgbClr val="000000"/>
                </a:solidFill>
              </a:rPr>
              <a:t>الخلفية</a:t>
            </a:r>
          </a:p>
          <a:p>
            <a:pPr marL="0" lvl="0" indent="0" algn="r" rtl="1">
              <a:spcBef>
                <a:spcPts val="0"/>
              </a:spcBef>
              <a:spcAft>
                <a:spcPts val="0"/>
              </a:spcAft>
              <a:buNone/>
            </a:pPr>
            <a:r>
              <a:rPr lang="ar" b="0" i="0" u="none" baseline="0">
                <a:solidFill>
                  <a:srgbClr val="000000"/>
                </a:solidFill>
              </a:rPr>
              <a:t>فيما يتعلق بالوقاية قبل التعرض لفيروس نقص المناعة البشرية (PrEP) عن طريق الفم </a:t>
            </a:r>
            <a:r>
              <a:rPr lang="ar" b="0" i="0" u="none" baseline="0">
                <a:solidFill>
                  <a:srgbClr val="333333"/>
                </a:solidFill>
              </a:rPr>
              <a:t>للرجال الذين يمارسون الجنس مع الرجال</a:t>
            </a:r>
            <a:r>
              <a:rPr lang="ar" b="0" i="0" u="none" baseline="0">
                <a:solidFill>
                  <a:srgbClr val="000000"/>
                </a:solidFill>
              </a:rPr>
              <a:t>، أثبت نظامان من أنظمة الجرعات فعاليتهما من خلال التجارب الطبية الحيوية: النظام اليومي والنظام القائم على مناسبات معينة. منذ عام 2009 في فرنسا، جمعت منظمة AIDES المجتمعية مجتمع </a:t>
            </a:r>
            <a:r>
              <a:rPr lang="ar" b="0" i="0" u="none" baseline="0">
                <a:solidFill>
                  <a:srgbClr val="333333"/>
                </a:solidFill>
              </a:rPr>
              <a:t>الرجال الذين يمارسون الجنس مع الرجال</a:t>
            </a:r>
            <a:r>
              <a:rPr lang="ar" b="0" i="0" u="none" baseline="0">
                <a:solidFill>
                  <a:srgbClr val="000000"/>
                </a:solidFill>
              </a:rPr>
              <a:t> نحو استخدام العلاج الوقائي قبل التعرض كأداة جديدة للوقاية من فيروس نقص المناعة البشرية. </a:t>
            </a:r>
            <a:r>
              <a:rPr lang="ar"/>
              <a:t/>
            </a:r>
            <a:br>
              <a:rPr lang="ar"/>
            </a:br>
            <a:endParaRPr lang="ar" b="1" dirty="0"/>
          </a:p>
          <a:p>
            <a:pPr marL="0" lvl="0" indent="0" algn="r" rtl="1">
              <a:spcBef>
                <a:spcPts val="0"/>
              </a:spcBef>
              <a:spcAft>
                <a:spcPts val="0"/>
              </a:spcAft>
              <a:buNone/>
            </a:pPr>
            <a:r>
              <a:rPr lang="ar" b="1" i="0" u="none" baseline="0">
                <a:solidFill>
                  <a:srgbClr val="000000"/>
                </a:solidFill>
              </a:rPr>
              <a:t>الطريقة</a:t>
            </a:r>
          </a:p>
          <a:p>
            <a:pPr marL="0" lvl="0" indent="0" algn="r" rtl="1">
              <a:spcBef>
                <a:spcPts val="0"/>
              </a:spcBef>
              <a:spcAft>
                <a:spcPts val="0"/>
              </a:spcAft>
              <a:buNone/>
            </a:pPr>
            <a:r>
              <a:rPr lang="ar" b="0" i="0" u="none" baseline="0">
                <a:solidFill>
                  <a:srgbClr val="000000"/>
                </a:solidFill>
              </a:rPr>
              <a:t>كان العاملون والمتطوعون المجتمعيون المدربون متاحين بعد كل موعد طبي وخلال ستة أشهر بعد بدء العلاج الوقائي قبل التعرض للفيروس. فقدموا جلسات استشارية متكررة للمستخدمين وركزوا على فيروس نقص المناعة البشرية والأمراض المنقولة جنسيًا والحد من مخاطر المخدرات والالتزام بالعلاج الوقائي قبل التعرض والصحة الجنسية العالمية.</a:t>
            </a:r>
            <a:r>
              <a:rPr lang="ar"/>
              <a:t/>
            </a:r>
            <a:br>
              <a:rPr lang="ar"/>
            </a:br>
            <a:endParaRPr lang="ar" dirty="0"/>
          </a:p>
          <a:p>
            <a:pPr marL="0" lvl="0" indent="0" algn="r" rtl="1">
              <a:spcBef>
                <a:spcPts val="0"/>
              </a:spcBef>
              <a:spcAft>
                <a:spcPts val="0"/>
              </a:spcAft>
              <a:buNone/>
            </a:pPr>
            <a:r>
              <a:rPr lang="ar" b="1" i="0" u="none" baseline="0">
                <a:solidFill>
                  <a:srgbClr val="000000"/>
                </a:solidFill>
              </a:rPr>
              <a:t>الدروس المستفادة</a:t>
            </a:r>
          </a:p>
          <a:p>
            <a:pPr marL="0" lvl="0" indent="0" algn="r" rtl="1">
              <a:spcBef>
                <a:spcPts val="0"/>
              </a:spcBef>
              <a:spcAft>
                <a:spcPts val="0"/>
              </a:spcAft>
              <a:buNone/>
            </a:pPr>
            <a:r>
              <a:rPr lang="ar" b="0" i="0" u="none" baseline="0">
                <a:solidFill>
                  <a:srgbClr val="000000"/>
                </a:solidFill>
              </a:rPr>
              <a:t>حددت فرق العاملين المجتمعيين، المستفيدة من جلسات تحليل الممارسة المهنية والإشراف عليها التي تُعقد مرة كل شهرين، ثلاثةَ مواقف حاسمة لمستخدمي العلاج الوقائي قبل التعرض تثير معظم الأسئلة في أثناء المتابعة، إما في أثناء جلسات الاستشارة أو في مجموعات الدعم عبر وسائل التواصل الاجتماعي: كيفية بدء العلاج الوقائي قبل التعرض وإيقافه؛ وكيفية ضبط العلاج الوقائي قبل التعرض مع حياتهم الجنسية المتطورة؛ وكيفية التصرف عند تفويت جرعة أو عدم تناولها في الوقت المحدد. تشير هذه الأسئلة إلى أن إرشادات العلاج الوقائي قبل التعرض للرجال الذين يمارسون الجنس مع الرجال ليست واضحة أو متأقلمة مع الاحتياجات المتطورة لمستخدمي العلاج الوقائي قبل التعرض، خصوصًا بالنسبة إلى أولئك الذين ينتقلون بين الأنظمة. ومن أجل التبسيط، اختار العاملون المجتمعيون تعزيز المفاهيم بشأن بدء استخدام العلاج الوقائي قبل التعرض المستقل عن النظام المختار وإيقافه.</a:t>
            </a:r>
            <a:endParaRPr lang="ar" dirty="0"/>
          </a:p>
          <a:p>
            <a:pPr marL="0" lvl="0" indent="0" algn="r" rtl="1">
              <a:spcBef>
                <a:spcPts val="0"/>
              </a:spcBef>
              <a:spcAft>
                <a:spcPts val="0"/>
              </a:spcAft>
              <a:buNone/>
            </a:pPr>
            <a:r>
              <a:rPr lang="ar" b="1"/>
              <a:t/>
            </a:r>
            <a:br>
              <a:rPr lang="ar" b="1"/>
            </a:br>
            <a:r>
              <a:rPr lang="ar" b="1" i="0" u="none" baseline="0">
                <a:solidFill>
                  <a:srgbClr val="000000"/>
                </a:solidFill>
              </a:rPr>
              <a:t>الاستنتاجات:</a:t>
            </a:r>
          </a:p>
          <a:p>
            <a:pPr marL="0" lvl="0" indent="0" algn="r" rtl="1">
              <a:spcBef>
                <a:spcPts val="0"/>
              </a:spcBef>
              <a:spcAft>
                <a:spcPts val="0"/>
              </a:spcAft>
              <a:buNone/>
            </a:pPr>
            <a:r>
              <a:rPr lang="ar" b="0" i="0" u="none" baseline="0">
                <a:solidFill>
                  <a:srgbClr val="000000"/>
                </a:solidFill>
              </a:rPr>
              <a:t>أُدرجت مفاهيم البحث الخاصة بالعلاج الوقائي قبل التعرض اليومي والقائم على مناسبات معينة </a:t>
            </a:r>
            <a:r>
              <a:rPr lang="ar" b="0" i="0" u="none" baseline="0">
                <a:solidFill>
                  <a:srgbClr val="333333"/>
                </a:solidFill>
              </a:rPr>
              <a:t>للرجال الذين يمارسون الجنس مع الرجال</a:t>
            </a:r>
            <a:r>
              <a:rPr lang="ar" b="0" i="0" u="none" baseline="0">
                <a:solidFill>
                  <a:srgbClr val="000000"/>
                </a:solidFill>
              </a:rPr>
              <a:t> في الإرشادات العالمية من دون ترجمتها إلى مواقف واقعية. ويمكن دمجها في مفهوم "البدء والتوقف" الذي قُدم مؤخرًا في إرشادات منظمة الصحة العالمية لعام 2019. حيث سيكون هذا المفهوم أسهل ليشرحه مقدمو العلاج الوقائي قبل التعرض وسيجعل العلاج الوقائي قبل التعرض قابلاً للتعديل بشكل مستقل. ويلزم المزيد من الاستكشاف والفهم لكيفية استخدام الأفراد العلاج الوقائي قبل التعرض وفائدة مفاهيم مثل "التوقف والبدء" ودرجة قبولها لدى المستخدمين (ومقدمي الخدمات) لتمكين المستخدمين.</a:t>
            </a:r>
            <a:endParaRPr lang="ar" dirty="0"/>
          </a:p>
          <a:p>
            <a:pPr marL="0" lvl="0" indent="0" algn="r" rtl="1">
              <a:spcBef>
                <a:spcPts val="0"/>
              </a:spcBef>
              <a:spcAft>
                <a:spcPts val="0"/>
              </a:spcAft>
              <a:buNone/>
            </a:pPr>
            <a:endParaRPr lang="ar" dirty="0"/>
          </a:p>
          <a:p>
            <a:pPr marL="0" lvl="0" indent="0" algn="r" rtl="1">
              <a:spcBef>
                <a:spcPts val="0"/>
              </a:spcBef>
              <a:spcAft>
                <a:spcPts val="0"/>
              </a:spcAft>
              <a:buNone/>
            </a:pPr>
            <a:endParaRPr lang="ar" dirty="0"/>
          </a:p>
          <a:p>
            <a:pPr marL="0" lvl="0" indent="0" algn="r" rtl="1">
              <a:spcBef>
                <a:spcPts val="0"/>
              </a:spcBef>
              <a:spcAft>
                <a:spcPts val="0"/>
              </a:spcAft>
              <a:buNone/>
            </a:pPr>
            <a:endParaRPr dirty="0"/>
          </a:p>
        </p:txBody>
      </p:sp>
      <p:sp>
        <p:nvSpPr>
          <p:cNvPr id="145" name="Google Shape;14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a:t>11</a:t>
            </a:fld>
            <a:endParaRPr/>
          </a:p>
        </p:txBody>
      </p:sp>
    </p:spTree>
    <p:extLst>
      <p:ext uri="{BB962C8B-B14F-4D97-AF65-F5344CB8AC3E}">
        <p14:creationId xmlns:p14="http://schemas.microsoft.com/office/powerpoint/2010/main" val="17497040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6" name="TextBox 5"/>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8694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1997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9996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elfolie">
    <p:bg bwMode="gray">
      <p:bgRef idx="1001">
        <a:schemeClr val="bg1"/>
      </p:bgRef>
    </p:bg>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9140E9AE-AB8C-45D2-8169-8A8F93E9393A}"/>
              </a:ext>
            </a:extLst>
          </p:cNvPr>
          <p:cNvSpPr>
            <a:spLocks noGrp="1"/>
          </p:cNvSpPr>
          <p:nvPr>
            <p:ph type="title"/>
          </p:nvPr>
        </p:nvSpPr>
        <p:spPr>
          <a:xfrm>
            <a:off x="3719512" y="1294944"/>
            <a:ext cx="8137526" cy="4762956"/>
          </a:xfrm>
        </p:spPr>
        <p:txBody>
          <a:bodyPr/>
          <a:lstStyle>
            <a:lvl1pPr>
              <a:lnSpc>
                <a:spcPct val="85000"/>
              </a:lnSpc>
              <a:defRPr sz="7500">
                <a:solidFill>
                  <a:schemeClr val="accent1"/>
                </a:solidFill>
              </a:defRPr>
            </a:lvl1pPr>
          </a:lstStyle>
          <a:p>
            <a:r>
              <a:rPr lang="en-US" smtClean="0"/>
              <a:t>Click to edit Master title style</a:t>
            </a:r>
            <a:endParaRPr lang="de-DE" dirty="0"/>
          </a:p>
        </p:txBody>
      </p:sp>
      <p:pic>
        <p:nvPicPr>
          <p:cNvPr id="34" name="Grafik 33">
            <a:extLst>
              <a:ext uri="{FF2B5EF4-FFF2-40B4-BE49-F238E27FC236}">
                <a16:creationId xmlns:a16="http://schemas.microsoft.com/office/drawing/2014/main" id="{0583FDD7-9A57-49D6-92B5-D5F33EBBFF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
        <p:nvSpPr>
          <p:cNvPr id="35" name="Textplatzhalter 34">
            <a:extLst>
              <a:ext uri="{FF2B5EF4-FFF2-40B4-BE49-F238E27FC236}">
                <a16:creationId xmlns:a16="http://schemas.microsoft.com/office/drawing/2014/main" id="{03A5B761-8BC0-42AF-81B9-7B9A73AAEDFA}"/>
              </a:ext>
            </a:extLst>
          </p:cNvPr>
          <p:cNvSpPr>
            <a:spLocks noGrp="1"/>
          </p:cNvSpPr>
          <p:nvPr>
            <p:ph type="body" sz="quarter" idx="10"/>
          </p:nvPr>
        </p:nvSpPr>
        <p:spPr>
          <a:xfrm>
            <a:off x="3719512" y="6248400"/>
            <a:ext cx="8137526" cy="396240"/>
          </a:xfrm>
        </p:spPr>
        <p:txBody>
          <a:bodyPr/>
          <a:lstStyle>
            <a:lvl1pPr marL="0" indent="0">
              <a:buNone/>
              <a:defRPr sz="1000"/>
            </a:lvl1pPr>
          </a:lstStyle>
          <a:p>
            <a:pPr lvl="0"/>
            <a:r>
              <a:rPr lang="en-US" smtClean="0"/>
              <a:t>Edit Master text styles</a:t>
            </a:r>
          </a:p>
        </p:txBody>
      </p:sp>
      <p:sp>
        <p:nvSpPr>
          <p:cNvPr id="37" name="Textfeld 36">
            <a:extLst>
              <a:ext uri="{FF2B5EF4-FFF2-40B4-BE49-F238E27FC236}">
                <a16:creationId xmlns:a16="http://schemas.microsoft.com/office/drawing/2014/main" id="{98BC6A7D-A966-48AF-8316-B852FFDEEF66}"/>
              </a:ext>
            </a:extLst>
          </p:cNvPr>
          <p:cNvSpPr txBox="1"/>
          <p:nvPr userDrawn="1"/>
        </p:nvSpPr>
        <p:spPr>
          <a:xfrm>
            <a:off x="3733801" y="444583"/>
            <a:ext cx="1471612" cy="184067"/>
          </a:xfrm>
          <a:prstGeom prst="rect">
            <a:avLst/>
          </a:prstGeom>
          <a:noFill/>
        </p:spPr>
        <p:txBody>
          <a:bodyPr wrap="square" lIns="0" tIns="0" rIns="0" bIns="0">
            <a:noAutofit/>
          </a:bodyPr>
          <a:lstStyle/>
          <a:p>
            <a:r>
              <a:rPr lang="de-DE" sz="750" dirty="0">
                <a:solidFill>
                  <a:prstClr val="black"/>
                </a:solidFill>
              </a:rPr>
              <a:t>International AIDS Society</a:t>
            </a:r>
          </a:p>
        </p:txBody>
      </p:sp>
      <p:sp>
        <p:nvSpPr>
          <p:cNvPr id="38" name="Textfeld 37">
            <a:extLst>
              <a:ext uri="{FF2B5EF4-FFF2-40B4-BE49-F238E27FC236}">
                <a16:creationId xmlns:a16="http://schemas.microsoft.com/office/drawing/2014/main" id="{855D9016-FECC-4E5D-ADF2-7843F8F8B2A1}"/>
              </a:ext>
            </a:extLst>
          </p:cNvPr>
          <p:cNvSpPr txBox="1"/>
          <p:nvPr userDrawn="1"/>
        </p:nvSpPr>
        <p:spPr>
          <a:xfrm>
            <a:off x="5360194" y="444583"/>
            <a:ext cx="1275556" cy="184067"/>
          </a:xfrm>
          <a:prstGeom prst="rect">
            <a:avLst/>
          </a:prstGeom>
          <a:noFill/>
        </p:spPr>
        <p:txBody>
          <a:bodyPr wrap="square" lIns="0" tIns="0" rIns="0" bIns="0">
            <a:noAutofit/>
          </a:bodyPr>
          <a:lstStyle/>
          <a:p>
            <a:r>
              <a:rPr lang="de-DE" sz="750" dirty="0">
                <a:solidFill>
                  <a:prstClr val="black"/>
                </a:solidFill>
              </a:rPr>
              <a:t>iasociety.org</a:t>
            </a:r>
          </a:p>
        </p:txBody>
      </p:sp>
    </p:spTree>
    <p:extLst>
      <p:ext uri="{BB962C8B-B14F-4D97-AF65-F5344CB8AC3E}">
        <p14:creationId xmlns:p14="http://schemas.microsoft.com/office/powerpoint/2010/main" val="3239051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bg bwMode="gray">
      <p:bgRef idx="1001">
        <a:schemeClr val="bg1"/>
      </p:bgRef>
    </p:bg>
    <p:spTree>
      <p:nvGrpSpPr>
        <p:cNvPr id="1" name=""/>
        <p:cNvGrpSpPr/>
        <p:nvPr/>
      </p:nvGrpSpPr>
      <p:grpSpPr>
        <a:xfrm>
          <a:off x="0" y="0"/>
          <a:ext cx="0" cy="0"/>
          <a:chOff x="0" y="0"/>
          <a:chExt cx="0" cy="0"/>
        </a:xfrm>
      </p:grpSpPr>
      <p:pic>
        <p:nvPicPr>
          <p:cNvPr id="34" name="Grafik 33">
            <a:extLst>
              <a:ext uri="{FF2B5EF4-FFF2-40B4-BE49-F238E27FC236}">
                <a16:creationId xmlns:a16="http://schemas.microsoft.com/office/drawing/2014/main" id="{0583FDD7-9A57-49D6-92B5-D5F33EBBFF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
        <p:nvSpPr>
          <p:cNvPr id="37" name="Textfeld 36">
            <a:extLst>
              <a:ext uri="{FF2B5EF4-FFF2-40B4-BE49-F238E27FC236}">
                <a16:creationId xmlns:a16="http://schemas.microsoft.com/office/drawing/2014/main" id="{98BC6A7D-A966-48AF-8316-B852FFDEEF66}"/>
              </a:ext>
            </a:extLst>
          </p:cNvPr>
          <p:cNvSpPr txBox="1"/>
          <p:nvPr userDrawn="1"/>
        </p:nvSpPr>
        <p:spPr>
          <a:xfrm>
            <a:off x="3733801" y="444583"/>
            <a:ext cx="1471612" cy="184067"/>
          </a:xfrm>
          <a:prstGeom prst="rect">
            <a:avLst/>
          </a:prstGeom>
          <a:noFill/>
        </p:spPr>
        <p:txBody>
          <a:bodyPr wrap="square" lIns="0" tIns="0" rIns="0" bIns="0">
            <a:noAutofit/>
          </a:bodyPr>
          <a:lstStyle/>
          <a:p>
            <a:r>
              <a:rPr lang="de-DE" sz="750" dirty="0">
                <a:solidFill>
                  <a:prstClr val="black"/>
                </a:solidFill>
              </a:rPr>
              <a:t>International AIDS Society</a:t>
            </a:r>
          </a:p>
        </p:txBody>
      </p:sp>
      <p:sp>
        <p:nvSpPr>
          <p:cNvPr id="38" name="Textfeld 37">
            <a:extLst>
              <a:ext uri="{FF2B5EF4-FFF2-40B4-BE49-F238E27FC236}">
                <a16:creationId xmlns:a16="http://schemas.microsoft.com/office/drawing/2014/main" id="{855D9016-FECC-4E5D-ADF2-7843F8F8B2A1}"/>
              </a:ext>
            </a:extLst>
          </p:cNvPr>
          <p:cNvSpPr txBox="1"/>
          <p:nvPr userDrawn="1"/>
        </p:nvSpPr>
        <p:spPr>
          <a:xfrm>
            <a:off x="5360194" y="444583"/>
            <a:ext cx="1275556" cy="184067"/>
          </a:xfrm>
          <a:prstGeom prst="rect">
            <a:avLst/>
          </a:prstGeom>
          <a:noFill/>
        </p:spPr>
        <p:txBody>
          <a:bodyPr wrap="square" lIns="0" tIns="0" rIns="0" bIns="0">
            <a:noAutofit/>
          </a:bodyPr>
          <a:lstStyle/>
          <a:p>
            <a:r>
              <a:rPr lang="de-DE" sz="750" dirty="0">
                <a:solidFill>
                  <a:prstClr val="black"/>
                </a:solidFill>
              </a:rPr>
              <a:t>iasociety.org</a:t>
            </a:r>
          </a:p>
        </p:txBody>
      </p:sp>
      <p:sp>
        <p:nvSpPr>
          <p:cNvPr id="2" name="Titel 1">
            <a:extLst>
              <a:ext uri="{FF2B5EF4-FFF2-40B4-BE49-F238E27FC236}">
                <a16:creationId xmlns:a16="http://schemas.microsoft.com/office/drawing/2014/main" id="{933EC23C-51C9-47E8-9EC0-51E75A9906EB}"/>
              </a:ext>
            </a:extLst>
          </p:cNvPr>
          <p:cNvSpPr>
            <a:spLocks noGrp="1"/>
          </p:cNvSpPr>
          <p:nvPr>
            <p:ph type="title"/>
          </p:nvPr>
        </p:nvSpPr>
        <p:spPr>
          <a:xfrm>
            <a:off x="442913" y="1401624"/>
            <a:ext cx="6192838" cy="1151076"/>
          </a:xfrm>
        </p:spPr>
        <p:txBody>
          <a:bodyPr/>
          <a:lstStyle>
            <a:lvl1pPr>
              <a:defRPr>
                <a:solidFill>
                  <a:schemeClr val="accent1"/>
                </a:solidFill>
              </a:defRPr>
            </a:lvl1pPr>
          </a:lstStyle>
          <a:p>
            <a:r>
              <a:rPr lang="en-US" smtClean="0"/>
              <a:t>Click to edit Master title style</a:t>
            </a:r>
            <a:endParaRPr lang="de-DE" dirty="0"/>
          </a:p>
        </p:txBody>
      </p:sp>
      <p:sp>
        <p:nvSpPr>
          <p:cNvPr id="4" name="Textplatzhalter 3">
            <a:extLst>
              <a:ext uri="{FF2B5EF4-FFF2-40B4-BE49-F238E27FC236}">
                <a16:creationId xmlns:a16="http://schemas.microsoft.com/office/drawing/2014/main" id="{F79E4F12-16AF-4CA2-9394-804A19491551}"/>
              </a:ext>
            </a:extLst>
          </p:cNvPr>
          <p:cNvSpPr>
            <a:spLocks noGrp="1"/>
          </p:cNvSpPr>
          <p:nvPr>
            <p:ph type="body" sz="quarter" idx="11"/>
          </p:nvPr>
        </p:nvSpPr>
        <p:spPr>
          <a:xfrm>
            <a:off x="442912" y="2552700"/>
            <a:ext cx="6192837" cy="3505200"/>
          </a:xfrm>
        </p:spPr>
        <p:txBody>
          <a:bodyPr/>
          <a:lstStyle>
            <a:lvl1pPr marL="0" indent="0">
              <a:lnSpc>
                <a:spcPct val="90000"/>
              </a:lnSpc>
              <a:buNone/>
              <a:defRPr sz="4200"/>
            </a:lvl1pPr>
          </a:lstStyle>
          <a:p>
            <a:pPr lvl="0"/>
            <a:r>
              <a:rPr lang="en-US" smtClean="0"/>
              <a:t>Edit Master text styles</a:t>
            </a:r>
          </a:p>
        </p:txBody>
      </p:sp>
      <p:sp>
        <p:nvSpPr>
          <p:cNvPr id="11" name="Bildplatzhalter 7">
            <a:extLst>
              <a:ext uri="{FF2B5EF4-FFF2-40B4-BE49-F238E27FC236}">
                <a16:creationId xmlns:a16="http://schemas.microsoft.com/office/drawing/2014/main" id="{0222BDBD-0C76-472C-A496-F0F76AC3E687}"/>
              </a:ext>
            </a:extLst>
          </p:cNvPr>
          <p:cNvSpPr>
            <a:spLocks noGrp="1"/>
          </p:cNvSpPr>
          <p:nvPr>
            <p:ph type="pic" sz="quarter" idx="12"/>
          </p:nvPr>
        </p:nvSpPr>
        <p:spPr bwMode="gray">
          <a:xfrm>
            <a:off x="6996113" y="0"/>
            <a:ext cx="5195887" cy="6858000"/>
          </a:xfrm>
          <a:solidFill>
            <a:schemeClr val="bg1">
              <a:lumMod val="85000"/>
            </a:schemeClr>
          </a:solidFill>
        </p:spPr>
        <p:txBody>
          <a:bodyPr anchor="ctr"/>
          <a:lstStyle>
            <a:lvl1pPr algn="ctr">
              <a:buNone/>
              <a:defRPr sz="1400"/>
            </a:lvl1pPr>
          </a:lstStyle>
          <a:p>
            <a:r>
              <a:rPr lang="en-US" smtClean="0"/>
              <a:t>Click icon to add picture</a:t>
            </a:r>
            <a:endParaRPr lang="de-DE"/>
          </a:p>
        </p:txBody>
      </p:sp>
    </p:spTree>
    <p:extLst>
      <p:ext uri="{BB962C8B-B14F-4D97-AF65-F5344CB8AC3E}">
        <p14:creationId xmlns:p14="http://schemas.microsoft.com/office/powerpoint/2010/main" val="3040522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Inhalt">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9F3A56-2912-4F6C-B763-FA01B5A3DBD6}"/>
              </a:ext>
            </a:extLst>
          </p:cNvPr>
          <p:cNvSpPr>
            <a:spLocks noGrp="1"/>
          </p:cNvSpPr>
          <p:nvPr>
            <p:ph type="title"/>
          </p:nvPr>
        </p:nvSpPr>
        <p:spPr bwMode="gray"/>
        <p:txBody>
          <a:bodyPr/>
          <a:lstStyle/>
          <a:p>
            <a:r>
              <a:rPr lang="en-US" smtClean="0"/>
              <a:t>Click to edit Master title style</a:t>
            </a:r>
            <a:endParaRPr lang="de-DE" dirty="0"/>
          </a:p>
        </p:txBody>
      </p:sp>
      <p:sp>
        <p:nvSpPr>
          <p:cNvPr id="3" name="Inhaltsplatzhalter 2">
            <a:extLst>
              <a:ext uri="{FF2B5EF4-FFF2-40B4-BE49-F238E27FC236}">
                <a16:creationId xmlns:a16="http://schemas.microsoft.com/office/drawing/2014/main" id="{A978F880-622A-4AD4-AD12-DB8ACC4A855D}"/>
              </a:ext>
            </a:extLst>
          </p:cNvPr>
          <p:cNvSpPr>
            <a:spLocks noGrp="1"/>
          </p:cNvSpPr>
          <p:nvPr>
            <p:ph idx="1"/>
          </p:nvPr>
        </p:nvSpPr>
        <p:spPr bwMode="gray"/>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4" name="Datumsplatzhalter 3">
            <a:extLst>
              <a:ext uri="{FF2B5EF4-FFF2-40B4-BE49-F238E27FC236}">
                <a16:creationId xmlns:a16="http://schemas.microsoft.com/office/drawing/2014/main" id="{C42E4203-C6EB-4A6B-B123-7F7ECE103EA1}"/>
              </a:ext>
            </a:extLst>
          </p:cNvPr>
          <p:cNvSpPr>
            <a:spLocks noGrp="1"/>
          </p:cNvSpPr>
          <p:nvPr>
            <p:ph type="dt" sz="half" idx="10"/>
          </p:nvPr>
        </p:nvSpPr>
        <p:spPr bwMode="gray"/>
        <p:txBody>
          <a:bodyPr/>
          <a:lstStyle/>
          <a:p>
            <a:r>
              <a:rPr lang="de-DE">
                <a:solidFill>
                  <a:prstClr val="black"/>
                </a:solidFill>
              </a:rPr>
              <a:t>Name of the Speaker</a:t>
            </a:r>
          </a:p>
        </p:txBody>
      </p:sp>
      <p:sp>
        <p:nvSpPr>
          <p:cNvPr id="5" name="Fußzeilenplatzhalter 4">
            <a:extLst>
              <a:ext uri="{FF2B5EF4-FFF2-40B4-BE49-F238E27FC236}">
                <a16:creationId xmlns:a16="http://schemas.microsoft.com/office/drawing/2014/main" id="{F5ACFDB4-E040-4C21-85D2-79A7480946FD}"/>
              </a:ext>
            </a:extLst>
          </p:cNvPr>
          <p:cNvSpPr>
            <a:spLocks noGrp="1"/>
          </p:cNvSpPr>
          <p:nvPr>
            <p:ph type="ftr" sz="quarter" idx="11"/>
          </p:nvPr>
        </p:nvSpPr>
        <p:spPr bwMode="gray"/>
        <p:txBody>
          <a:bodyPr/>
          <a:lstStyle/>
          <a:p>
            <a:r>
              <a:rPr lang="de-DE">
                <a:solidFill>
                  <a:prstClr val="black"/>
                </a:solidFill>
              </a:rPr>
              <a:t>Topic Lore Ipsum</a:t>
            </a:r>
          </a:p>
        </p:txBody>
      </p:sp>
    </p:spTree>
    <p:extLst>
      <p:ext uri="{BB962C8B-B14F-4D97-AF65-F5344CB8AC3E}">
        <p14:creationId xmlns:p14="http://schemas.microsoft.com/office/powerpoint/2010/main" val="1800826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und Bild">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9F3A56-2912-4F6C-B763-FA01B5A3DBD6}"/>
              </a:ext>
            </a:extLst>
          </p:cNvPr>
          <p:cNvSpPr>
            <a:spLocks noGrp="1"/>
          </p:cNvSpPr>
          <p:nvPr>
            <p:ph type="title"/>
          </p:nvPr>
        </p:nvSpPr>
        <p:spPr bwMode="gray"/>
        <p:txBody>
          <a:bodyPr/>
          <a:lstStyle/>
          <a:p>
            <a:r>
              <a:rPr lang="en-US" smtClean="0"/>
              <a:t>Click to edit Master title style</a:t>
            </a:r>
            <a:endParaRPr lang="de-DE" dirty="0"/>
          </a:p>
        </p:txBody>
      </p:sp>
      <p:sp>
        <p:nvSpPr>
          <p:cNvPr id="3" name="Inhaltsplatzhalter 2">
            <a:extLst>
              <a:ext uri="{FF2B5EF4-FFF2-40B4-BE49-F238E27FC236}">
                <a16:creationId xmlns:a16="http://schemas.microsoft.com/office/drawing/2014/main" id="{A978F880-622A-4AD4-AD12-DB8ACC4A855D}"/>
              </a:ext>
            </a:extLst>
          </p:cNvPr>
          <p:cNvSpPr>
            <a:spLocks noGrp="1"/>
          </p:cNvSpPr>
          <p:nvPr>
            <p:ph idx="1"/>
          </p:nvPr>
        </p:nvSpPr>
        <p:spPr bwMode="gray"/>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4" name="Datumsplatzhalter 3">
            <a:extLst>
              <a:ext uri="{FF2B5EF4-FFF2-40B4-BE49-F238E27FC236}">
                <a16:creationId xmlns:a16="http://schemas.microsoft.com/office/drawing/2014/main" id="{C42E4203-C6EB-4A6B-B123-7F7ECE103EA1}"/>
              </a:ext>
            </a:extLst>
          </p:cNvPr>
          <p:cNvSpPr>
            <a:spLocks noGrp="1"/>
          </p:cNvSpPr>
          <p:nvPr>
            <p:ph type="dt" sz="half" idx="10"/>
          </p:nvPr>
        </p:nvSpPr>
        <p:spPr bwMode="gray"/>
        <p:txBody>
          <a:bodyPr/>
          <a:lstStyle/>
          <a:p>
            <a:r>
              <a:rPr lang="de-DE">
                <a:solidFill>
                  <a:prstClr val="black"/>
                </a:solidFill>
              </a:rPr>
              <a:t>Name of the Speaker</a:t>
            </a:r>
          </a:p>
        </p:txBody>
      </p:sp>
      <p:sp>
        <p:nvSpPr>
          <p:cNvPr id="5" name="Fußzeilenplatzhalter 4">
            <a:extLst>
              <a:ext uri="{FF2B5EF4-FFF2-40B4-BE49-F238E27FC236}">
                <a16:creationId xmlns:a16="http://schemas.microsoft.com/office/drawing/2014/main" id="{F5ACFDB4-E040-4C21-85D2-79A7480946FD}"/>
              </a:ext>
            </a:extLst>
          </p:cNvPr>
          <p:cNvSpPr>
            <a:spLocks noGrp="1"/>
          </p:cNvSpPr>
          <p:nvPr>
            <p:ph type="ftr" sz="quarter" idx="11"/>
          </p:nvPr>
        </p:nvSpPr>
        <p:spPr bwMode="gray"/>
        <p:txBody>
          <a:bodyPr/>
          <a:lstStyle/>
          <a:p>
            <a:r>
              <a:rPr lang="de-DE">
                <a:solidFill>
                  <a:prstClr val="black"/>
                </a:solidFill>
              </a:rPr>
              <a:t>Topic Lore Ipsum</a:t>
            </a:r>
          </a:p>
        </p:txBody>
      </p:sp>
      <p:sp>
        <p:nvSpPr>
          <p:cNvPr id="8" name="Bildplatzhalter 7">
            <a:extLst>
              <a:ext uri="{FF2B5EF4-FFF2-40B4-BE49-F238E27FC236}">
                <a16:creationId xmlns:a16="http://schemas.microsoft.com/office/drawing/2014/main" id="{F5E3B62B-CF09-471B-9761-31105E803B91}"/>
              </a:ext>
            </a:extLst>
          </p:cNvPr>
          <p:cNvSpPr>
            <a:spLocks noGrp="1"/>
          </p:cNvSpPr>
          <p:nvPr>
            <p:ph type="pic" sz="quarter" idx="12"/>
          </p:nvPr>
        </p:nvSpPr>
        <p:spPr bwMode="gray">
          <a:xfrm>
            <a:off x="6996113" y="0"/>
            <a:ext cx="5195887" cy="6858000"/>
          </a:xfrm>
          <a:solidFill>
            <a:schemeClr val="bg1">
              <a:lumMod val="85000"/>
            </a:schemeClr>
          </a:solidFill>
        </p:spPr>
        <p:txBody>
          <a:bodyPr anchor="ctr"/>
          <a:lstStyle>
            <a:lvl1pPr algn="ctr">
              <a:buNone/>
              <a:defRPr sz="1400"/>
            </a:lvl1pPr>
          </a:lstStyle>
          <a:p>
            <a:r>
              <a:rPr lang="en-US" smtClean="0"/>
              <a:t>Click icon to add picture</a:t>
            </a:r>
            <a:endParaRPr lang="de-DE"/>
          </a:p>
        </p:txBody>
      </p:sp>
    </p:spTree>
    <p:extLst>
      <p:ext uri="{BB962C8B-B14F-4D97-AF65-F5344CB8AC3E}">
        <p14:creationId xmlns:p14="http://schemas.microsoft.com/office/powerpoint/2010/main" val="2905201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Nur Titel">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67EA35-F68A-454D-A1CC-5E137F915BE5}"/>
              </a:ext>
            </a:extLst>
          </p:cNvPr>
          <p:cNvSpPr>
            <a:spLocks noGrp="1"/>
          </p:cNvSpPr>
          <p:nvPr>
            <p:ph type="title"/>
          </p:nvPr>
        </p:nvSpPr>
        <p:spPr bwMode="gray"/>
        <p:txBody>
          <a:bodyPr/>
          <a:lstStyle/>
          <a:p>
            <a:r>
              <a:rPr lang="en-US" smtClean="0"/>
              <a:t>Click to edit Master title style</a:t>
            </a:r>
            <a:endParaRPr lang="de-DE"/>
          </a:p>
        </p:txBody>
      </p:sp>
      <p:sp>
        <p:nvSpPr>
          <p:cNvPr id="3" name="Datumsplatzhalter 2">
            <a:extLst>
              <a:ext uri="{FF2B5EF4-FFF2-40B4-BE49-F238E27FC236}">
                <a16:creationId xmlns:a16="http://schemas.microsoft.com/office/drawing/2014/main" id="{CEC0582F-CD7C-43A1-A31F-61C84AF5187C}"/>
              </a:ext>
            </a:extLst>
          </p:cNvPr>
          <p:cNvSpPr>
            <a:spLocks noGrp="1"/>
          </p:cNvSpPr>
          <p:nvPr>
            <p:ph type="dt" sz="half" idx="10"/>
          </p:nvPr>
        </p:nvSpPr>
        <p:spPr bwMode="gray"/>
        <p:txBody>
          <a:bodyPr/>
          <a:lstStyle/>
          <a:p>
            <a:r>
              <a:rPr lang="de-DE">
                <a:solidFill>
                  <a:prstClr val="black"/>
                </a:solidFill>
              </a:rPr>
              <a:t>Name of the Speaker</a:t>
            </a:r>
          </a:p>
        </p:txBody>
      </p:sp>
      <p:sp>
        <p:nvSpPr>
          <p:cNvPr id="4" name="Fußzeilenplatzhalter 3">
            <a:extLst>
              <a:ext uri="{FF2B5EF4-FFF2-40B4-BE49-F238E27FC236}">
                <a16:creationId xmlns:a16="http://schemas.microsoft.com/office/drawing/2014/main" id="{765BDC8B-AC16-40EC-9659-81A213A0A1B0}"/>
              </a:ext>
            </a:extLst>
          </p:cNvPr>
          <p:cNvSpPr>
            <a:spLocks noGrp="1"/>
          </p:cNvSpPr>
          <p:nvPr>
            <p:ph type="ftr" sz="quarter" idx="11"/>
          </p:nvPr>
        </p:nvSpPr>
        <p:spPr bwMode="gray"/>
        <p:txBody>
          <a:bodyPr/>
          <a:lstStyle/>
          <a:p>
            <a:r>
              <a:rPr lang="de-DE">
                <a:solidFill>
                  <a:prstClr val="black"/>
                </a:solidFill>
              </a:rPr>
              <a:t>Topic Lore Ipsum</a:t>
            </a:r>
          </a:p>
        </p:txBody>
      </p:sp>
    </p:spTree>
    <p:extLst>
      <p:ext uri="{BB962C8B-B14F-4D97-AF65-F5344CB8AC3E}">
        <p14:creationId xmlns:p14="http://schemas.microsoft.com/office/powerpoint/2010/main" val="2058876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ption">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CEC0582F-CD7C-43A1-A31F-61C84AF5187C}"/>
              </a:ext>
            </a:extLst>
          </p:cNvPr>
          <p:cNvSpPr>
            <a:spLocks noGrp="1"/>
          </p:cNvSpPr>
          <p:nvPr>
            <p:ph type="dt" sz="half" idx="10"/>
          </p:nvPr>
        </p:nvSpPr>
        <p:spPr bwMode="gray"/>
        <p:txBody>
          <a:bodyPr/>
          <a:lstStyle/>
          <a:p>
            <a:r>
              <a:rPr lang="de-DE">
                <a:solidFill>
                  <a:prstClr val="black"/>
                </a:solidFill>
              </a:rPr>
              <a:t>Name of the Speaker</a:t>
            </a:r>
          </a:p>
        </p:txBody>
      </p:sp>
      <p:sp>
        <p:nvSpPr>
          <p:cNvPr id="4" name="Fußzeilenplatzhalter 3">
            <a:extLst>
              <a:ext uri="{FF2B5EF4-FFF2-40B4-BE49-F238E27FC236}">
                <a16:creationId xmlns:a16="http://schemas.microsoft.com/office/drawing/2014/main" id="{765BDC8B-AC16-40EC-9659-81A213A0A1B0}"/>
              </a:ext>
            </a:extLst>
          </p:cNvPr>
          <p:cNvSpPr>
            <a:spLocks noGrp="1"/>
          </p:cNvSpPr>
          <p:nvPr>
            <p:ph type="ftr" sz="quarter" idx="11"/>
          </p:nvPr>
        </p:nvSpPr>
        <p:spPr bwMode="gray"/>
        <p:txBody>
          <a:bodyPr/>
          <a:lstStyle/>
          <a:p>
            <a:r>
              <a:rPr lang="de-DE">
                <a:solidFill>
                  <a:prstClr val="black"/>
                </a:solidFill>
              </a:rPr>
              <a:t>Topic Lore Ipsum</a:t>
            </a:r>
          </a:p>
        </p:txBody>
      </p:sp>
      <p:sp>
        <p:nvSpPr>
          <p:cNvPr id="9" name="Textplatzhalter 8">
            <a:extLst>
              <a:ext uri="{FF2B5EF4-FFF2-40B4-BE49-F238E27FC236}">
                <a16:creationId xmlns:a16="http://schemas.microsoft.com/office/drawing/2014/main" id="{CA3000E4-2BD5-435D-AE69-C20EC0E3F2C1}"/>
              </a:ext>
            </a:extLst>
          </p:cNvPr>
          <p:cNvSpPr>
            <a:spLocks noGrp="1"/>
          </p:cNvSpPr>
          <p:nvPr>
            <p:ph type="body" sz="quarter" idx="12"/>
          </p:nvPr>
        </p:nvSpPr>
        <p:spPr bwMode="gray">
          <a:xfrm>
            <a:off x="3725862" y="1346515"/>
            <a:ext cx="8131175" cy="4711385"/>
          </a:xfrm>
        </p:spPr>
        <p:txBody>
          <a:bodyPr/>
          <a:lstStyle>
            <a:lvl1pPr marL="266700" indent="-266700">
              <a:lnSpc>
                <a:spcPct val="90000"/>
              </a:lnSpc>
              <a:buFont typeface="Ping LCG Light" pitchFamily="50" charset="0"/>
              <a:buChar char="»"/>
              <a:defRPr sz="4200">
                <a:solidFill>
                  <a:schemeClr val="accent1"/>
                </a:solidFill>
              </a:defRPr>
            </a:lvl1pPr>
            <a:lvl2pPr marL="182563" indent="0" algn="r">
              <a:lnSpc>
                <a:spcPct val="90000"/>
              </a:lnSpc>
              <a:buNone/>
              <a:defRPr sz="2000">
                <a:solidFill>
                  <a:schemeClr val="accent1"/>
                </a:solidFill>
              </a:defRPr>
            </a:lvl2pPr>
            <a:lvl3pPr>
              <a:lnSpc>
                <a:spcPct val="90000"/>
              </a:lnSpc>
              <a:defRPr sz="4200"/>
            </a:lvl3pPr>
            <a:lvl4pPr>
              <a:lnSpc>
                <a:spcPct val="90000"/>
              </a:lnSpc>
              <a:defRPr sz="4200"/>
            </a:lvl4pPr>
            <a:lvl5pPr>
              <a:lnSpc>
                <a:spcPct val="90000"/>
              </a:lnSpc>
              <a:defRPr sz="4200"/>
            </a:lvl5pPr>
          </a:lstStyle>
          <a:p>
            <a:pPr lvl="0"/>
            <a:r>
              <a:rPr lang="en-US" smtClean="0"/>
              <a:t>Edit Master text styles</a:t>
            </a:r>
          </a:p>
          <a:p>
            <a:pPr lvl="1"/>
            <a:r>
              <a:rPr lang="en-US" smtClean="0"/>
              <a:t>Second level</a:t>
            </a:r>
          </a:p>
        </p:txBody>
      </p:sp>
    </p:spTree>
    <p:extLst>
      <p:ext uri="{BB962C8B-B14F-4D97-AF65-F5344CB8AC3E}">
        <p14:creationId xmlns:p14="http://schemas.microsoft.com/office/powerpoint/2010/main" val="2723915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bg bwMode="gray">
      <p:bgRef idx="1001">
        <a:schemeClr val="bg1"/>
      </p:bgRef>
    </p:bg>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2CC7437-6059-43F9-AED7-852A052197E8}"/>
              </a:ext>
            </a:extLst>
          </p:cNvPr>
          <p:cNvSpPr>
            <a:spLocks noGrp="1"/>
          </p:cNvSpPr>
          <p:nvPr>
            <p:ph type="dt" sz="half" idx="10"/>
          </p:nvPr>
        </p:nvSpPr>
        <p:spPr bwMode="gray"/>
        <p:txBody>
          <a:bodyPr/>
          <a:lstStyle/>
          <a:p>
            <a:r>
              <a:rPr lang="de-DE">
                <a:solidFill>
                  <a:prstClr val="black"/>
                </a:solidFill>
              </a:rPr>
              <a:t>Name of the Speaker</a:t>
            </a:r>
          </a:p>
        </p:txBody>
      </p:sp>
      <p:sp>
        <p:nvSpPr>
          <p:cNvPr id="3" name="Fußzeilenplatzhalter 2">
            <a:extLst>
              <a:ext uri="{FF2B5EF4-FFF2-40B4-BE49-F238E27FC236}">
                <a16:creationId xmlns:a16="http://schemas.microsoft.com/office/drawing/2014/main" id="{EDC35EB0-B8D6-413D-890C-D0905B12D5B2}"/>
              </a:ext>
            </a:extLst>
          </p:cNvPr>
          <p:cNvSpPr>
            <a:spLocks noGrp="1"/>
          </p:cNvSpPr>
          <p:nvPr>
            <p:ph type="ftr" sz="quarter" idx="11"/>
          </p:nvPr>
        </p:nvSpPr>
        <p:spPr bwMode="gray"/>
        <p:txBody>
          <a:bodyPr/>
          <a:lstStyle/>
          <a:p>
            <a:r>
              <a:rPr lang="de-DE">
                <a:solidFill>
                  <a:prstClr val="black"/>
                </a:solidFill>
              </a:rPr>
              <a:t>Topic Lore Ipsum</a:t>
            </a:r>
          </a:p>
        </p:txBody>
      </p:sp>
    </p:spTree>
    <p:extLst>
      <p:ext uri="{BB962C8B-B14F-4D97-AF65-F5344CB8AC3E}">
        <p14:creationId xmlns:p14="http://schemas.microsoft.com/office/powerpoint/2010/main" val="240032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2383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0959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3523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11" name="TextBox 10"/>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7539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7" name="TextBox 6"/>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9362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381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3083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5870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9509" y="188640"/>
            <a:ext cx="9902891"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26768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097AD9D-CB55-4687-8CA2-BD97C7BC954E}"/>
              </a:ext>
            </a:extLst>
          </p:cNvPr>
          <p:cNvSpPr>
            <a:spLocks noGrp="1"/>
          </p:cNvSpPr>
          <p:nvPr>
            <p:ph type="title"/>
          </p:nvPr>
        </p:nvSpPr>
        <p:spPr bwMode="gray">
          <a:xfrm>
            <a:off x="442913" y="1401624"/>
            <a:ext cx="6192838" cy="1260000"/>
          </a:xfrm>
          <a:prstGeom prst="rect">
            <a:avLst/>
          </a:prstGeom>
        </p:spPr>
        <p:txBody>
          <a:bodyPr vert="horz" lIns="0" tIns="0" rIns="0" bIns="0" rtlCol="0" anchor="t" anchorCtr="0">
            <a:noAutofit/>
          </a:bodyPr>
          <a:lstStyle/>
          <a:p>
            <a:r>
              <a:rPr lang="de-DE" dirty="0"/>
              <a:t>Mastertitelformat bearbeiten</a:t>
            </a:r>
          </a:p>
        </p:txBody>
      </p:sp>
      <p:sp>
        <p:nvSpPr>
          <p:cNvPr id="3" name="Textplatzhalter 2">
            <a:extLst>
              <a:ext uri="{FF2B5EF4-FFF2-40B4-BE49-F238E27FC236}">
                <a16:creationId xmlns:a16="http://schemas.microsoft.com/office/drawing/2014/main" id="{2934E4A2-260E-40E9-AC47-DF4CBDE6A31B}"/>
              </a:ext>
            </a:extLst>
          </p:cNvPr>
          <p:cNvSpPr>
            <a:spLocks noGrp="1"/>
          </p:cNvSpPr>
          <p:nvPr>
            <p:ph type="body" idx="1"/>
          </p:nvPr>
        </p:nvSpPr>
        <p:spPr bwMode="gray">
          <a:xfrm>
            <a:off x="442913" y="2766059"/>
            <a:ext cx="6192837" cy="3291841"/>
          </a:xfrm>
          <a:prstGeom prst="rect">
            <a:avLst/>
          </a:prstGeom>
        </p:spPr>
        <p:txBody>
          <a:bodyPr vert="horz" lIns="0" tIns="0" rIns="0" bIns="0" rtlCol="0" anchor="t" anchorCtr="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C24889AC-79BD-4225-8067-CB3E052B3BBB}"/>
              </a:ext>
            </a:extLst>
          </p:cNvPr>
          <p:cNvSpPr>
            <a:spLocks noGrp="1"/>
          </p:cNvSpPr>
          <p:nvPr>
            <p:ph type="dt" sz="half" idx="2"/>
          </p:nvPr>
        </p:nvSpPr>
        <p:spPr bwMode="gray">
          <a:xfrm>
            <a:off x="442913" y="6276101"/>
            <a:ext cx="3130867" cy="244317"/>
          </a:xfrm>
          <a:prstGeom prst="rect">
            <a:avLst/>
          </a:prstGeom>
        </p:spPr>
        <p:txBody>
          <a:bodyPr vert="horz" lIns="0" tIns="0" rIns="0" bIns="0" rtlCol="0" anchor="t" anchorCtr="0">
            <a:noAutofit/>
          </a:bodyPr>
          <a:lstStyle>
            <a:lvl1pPr algn="l">
              <a:defRPr sz="1000">
                <a:solidFill>
                  <a:schemeClr val="tx1"/>
                </a:solidFill>
              </a:defRPr>
            </a:lvl1pPr>
          </a:lstStyle>
          <a:p>
            <a:r>
              <a:rPr lang="de-DE" dirty="0">
                <a:solidFill>
                  <a:prstClr val="black"/>
                </a:solidFill>
              </a:rPr>
              <a:t>Name </a:t>
            </a:r>
            <a:r>
              <a:rPr lang="de-DE" dirty="0" err="1">
                <a:solidFill>
                  <a:prstClr val="black"/>
                </a:solidFill>
              </a:rPr>
              <a:t>of</a:t>
            </a:r>
            <a:r>
              <a:rPr lang="de-DE" dirty="0">
                <a:solidFill>
                  <a:prstClr val="black"/>
                </a:solidFill>
              </a:rPr>
              <a:t> </a:t>
            </a:r>
            <a:r>
              <a:rPr lang="de-DE" dirty="0" err="1">
                <a:solidFill>
                  <a:prstClr val="black"/>
                </a:solidFill>
              </a:rPr>
              <a:t>the</a:t>
            </a:r>
            <a:r>
              <a:rPr lang="de-DE" dirty="0">
                <a:solidFill>
                  <a:prstClr val="black"/>
                </a:solidFill>
              </a:rPr>
              <a:t> Speaker</a:t>
            </a:r>
          </a:p>
        </p:txBody>
      </p:sp>
      <p:sp>
        <p:nvSpPr>
          <p:cNvPr id="5" name="Fußzeilenplatzhalter 4">
            <a:extLst>
              <a:ext uri="{FF2B5EF4-FFF2-40B4-BE49-F238E27FC236}">
                <a16:creationId xmlns:a16="http://schemas.microsoft.com/office/drawing/2014/main" id="{A94A541A-BF46-4134-A473-7ECADFE557E6}"/>
              </a:ext>
            </a:extLst>
          </p:cNvPr>
          <p:cNvSpPr>
            <a:spLocks noGrp="1"/>
          </p:cNvSpPr>
          <p:nvPr>
            <p:ph type="ftr" sz="quarter" idx="3"/>
          </p:nvPr>
        </p:nvSpPr>
        <p:spPr bwMode="gray">
          <a:xfrm>
            <a:off x="3725863" y="6276101"/>
            <a:ext cx="2909887" cy="244317"/>
          </a:xfrm>
          <a:prstGeom prst="rect">
            <a:avLst/>
          </a:prstGeom>
        </p:spPr>
        <p:txBody>
          <a:bodyPr vert="horz" wrap="none" lIns="0" tIns="0" rIns="0" bIns="0" rtlCol="0" anchor="t" anchorCtr="0">
            <a:noAutofit/>
          </a:bodyPr>
          <a:lstStyle>
            <a:lvl1pPr algn="l">
              <a:defRPr sz="1000">
                <a:solidFill>
                  <a:schemeClr val="tx1"/>
                </a:solidFill>
              </a:defRPr>
            </a:lvl1pPr>
          </a:lstStyle>
          <a:p>
            <a:r>
              <a:rPr lang="de-DE" dirty="0">
                <a:solidFill>
                  <a:prstClr val="black"/>
                </a:solidFill>
              </a:rPr>
              <a:t>Topic Lore Ipsum</a:t>
            </a:r>
          </a:p>
        </p:txBody>
      </p:sp>
      <p:pic>
        <p:nvPicPr>
          <p:cNvPr id="8" name="Grafik 7">
            <a:extLst>
              <a:ext uri="{FF2B5EF4-FFF2-40B4-BE49-F238E27FC236}">
                <a16:creationId xmlns:a16="http://schemas.microsoft.com/office/drawing/2014/main" id="{A833CDCE-25B5-4F69-9C0F-55D421676E2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61963" y="459740"/>
            <a:ext cx="728662" cy="266127"/>
          </a:xfrm>
          <a:prstGeom prst="rect">
            <a:avLst/>
          </a:prstGeom>
        </p:spPr>
      </p:pic>
    </p:spTree>
    <p:extLst>
      <p:ext uri="{BB962C8B-B14F-4D97-AF65-F5344CB8AC3E}">
        <p14:creationId xmlns:p14="http://schemas.microsoft.com/office/powerpoint/2010/main" val="886427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p:txStyles>
    <p:titleStyle>
      <a:lvl1pPr algn="l" defTabSz="914400" rtl="0" eaLnBrk="1" latinLnBrk="0" hangingPunct="1">
        <a:lnSpc>
          <a:spcPct val="90000"/>
        </a:lnSpc>
        <a:spcBef>
          <a:spcPct val="0"/>
        </a:spcBef>
        <a:buNone/>
        <a:defRPr sz="4200" b="0" kern="1200">
          <a:solidFill>
            <a:schemeClr val="tx1"/>
          </a:solidFill>
          <a:latin typeface="+mj-lt"/>
          <a:ea typeface="+mj-ea"/>
          <a:cs typeface="+mj-cs"/>
        </a:defRPr>
      </a:lvl1pPr>
    </p:titleStyle>
    <p:bodyStyle>
      <a:lvl1pPr marL="220663" indent="-220663"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655638" indent="-21272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898525" indent="-23495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127125" indent="-23495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407">
          <p15:clr>
            <a:srgbClr val="F26B43"/>
          </p15:clr>
        </p15:guide>
        <p15:guide id="2" pos="279">
          <p15:clr>
            <a:srgbClr val="F26B43"/>
          </p15:clr>
        </p15:guide>
        <p15:guide id="3" pos="7469">
          <p15:clr>
            <a:srgbClr val="F26B43"/>
          </p15:clr>
        </p15:guide>
        <p15:guide id="4" pos="4180">
          <p15:clr>
            <a:srgbClr val="F26B43"/>
          </p15:clr>
        </p15:guide>
        <p15:guide id="5" orient="horz" pos="381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programme.aids2020.org/Programme/Session/6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programme.aids2020.org/Programme/Session/58" TargetMode="Externa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programme.aids2020.org/Abstract/Abstract/7813"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ww.unaids.org/en/topic/preventio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5.xml"/><Relationship Id="rId7"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10.xml"/><Relationship Id="rId9" Type="http://schemas.openxmlformats.org/officeDocument/2006/relationships/slide" Target="slide11.xml"/></Relationships>
</file>

<file path=ppt/slides/_rels/slide5.xml.rels><?xml version="1.0" encoding="UTF-8" standalone="yes"?>
<Relationships xmlns="http://schemas.openxmlformats.org/package/2006/relationships"><Relationship Id="rId3" Type="http://schemas.openxmlformats.org/officeDocument/2006/relationships/hyperlink" Target="http://programme.aids2020.org/Programme/Session/29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programme.aids2020.org/Abstract/Abstract/4527" TargetMode="External"/><Relationship Id="rId4" Type="http://schemas.openxmlformats.org/officeDocument/2006/relationships/hyperlink" Target="http://programme.aids2020.org/Abstract/Abstract/875"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programme.aids2020.org/Programme/Session/79"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programme.aids2020.org/Programme/Session/77"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programme.aids2020.org/Abstract/Abstract/4702" TargetMode="External"/><Relationship Id="rId4" Type="http://schemas.openxmlformats.org/officeDocument/2006/relationships/hyperlink" Target="http://programme.aids2020.org/Abstract/Abstract/4361"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programme.aids2020.org/Abstract/Abstract/5975"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programme.aids2020.org/Abstract/Abstract/577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49F560-D0D1-4B76-8B86-EA3E033B96AE}"/>
              </a:ext>
            </a:extLst>
          </p:cNvPr>
          <p:cNvSpPr>
            <a:spLocks noGrp="1"/>
          </p:cNvSpPr>
          <p:nvPr>
            <p:ph type="title"/>
          </p:nvPr>
        </p:nvSpPr>
        <p:spPr/>
        <p:txBody>
          <a:bodyPr/>
          <a:lstStyle/>
          <a:p>
            <a:r>
              <a:rPr lang="en-US" dirty="0" smtClean="0">
                <a:solidFill>
                  <a:schemeClr val="tx1"/>
                </a:solidFill>
                <a:latin typeface="+mn-lt"/>
              </a:rPr>
              <a:t>AIDS 2020 </a:t>
            </a:r>
            <a:br>
              <a:rPr lang="en-US" dirty="0" smtClean="0">
                <a:solidFill>
                  <a:schemeClr val="tx1"/>
                </a:solidFill>
                <a:latin typeface="+mn-lt"/>
              </a:rPr>
            </a:br>
            <a:r>
              <a:rPr lang="en-US" dirty="0" smtClean="0">
                <a:solidFill>
                  <a:schemeClr val="tx1"/>
                </a:solidFill>
                <a:latin typeface="+mn-lt"/>
              </a:rPr>
              <a:t>Toolkits</a:t>
            </a:r>
            <a:r>
              <a:rPr lang="en-US" dirty="0"/>
              <a:t/>
            </a:r>
            <a:br>
              <a:rPr lang="en-US" dirty="0"/>
            </a:br>
            <a:r>
              <a:rPr lang="ar-SA" dirty="0"/>
              <a:t>الوقاية</a:t>
            </a:r>
            <a:endParaRPr lang="de-DE" dirty="0"/>
          </a:p>
        </p:txBody>
      </p:sp>
      <p:sp>
        <p:nvSpPr>
          <p:cNvPr id="5" name="Textplatzhalter 2">
            <a:extLst>
              <a:ext uri="{FF2B5EF4-FFF2-40B4-BE49-F238E27FC236}">
                <a16:creationId xmlns:a16="http://schemas.microsoft.com/office/drawing/2014/main" id="{B1D70F63-F5E4-490E-9A28-8139D161CABC}"/>
              </a:ext>
            </a:extLst>
          </p:cNvPr>
          <p:cNvSpPr>
            <a:spLocks noGrp="1"/>
          </p:cNvSpPr>
          <p:nvPr>
            <p:ph type="body" sz="quarter" idx="10"/>
          </p:nvPr>
        </p:nvSpPr>
        <p:spPr>
          <a:xfrm>
            <a:off x="1761316" y="6188015"/>
            <a:ext cx="8137526" cy="396240"/>
          </a:xfrm>
        </p:spPr>
        <p:txBody>
          <a:bodyPr/>
          <a:lstStyle/>
          <a:p>
            <a:pPr algn="ctr"/>
            <a:r>
              <a:rPr lang="ar-AE" sz="1200" dirty="0"/>
              <a:t>إنتاج </a:t>
            </a:r>
            <a:r>
              <a:rPr lang="en-US" sz="1200" dirty="0"/>
              <a:t> </a:t>
            </a:r>
            <a:r>
              <a:rPr lang="de-DE" sz="1200" dirty="0"/>
              <a:t>IAS – THE INTERNATIONAL AIDS SOCIETY </a:t>
            </a:r>
          </a:p>
          <a:p>
            <a:pPr algn="ctr"/>
            <a:r>
              <a:rPr lang="ar-AE" sz="1200" dirty="0"/>
              <a:t>يوليو 2021</a:t>
            </a:r>
            <a:endParaRPr lang="de-DE" sz="1200" dirty="0"/>
          </a:p>
        </p:txBody>
      </p:sp>
    </p:spTree>
    <p:extLst>
      <p:ext uri="{BB962C8B-B14F-4D97-AF65-F5344CB8AC3E}">
        <p14:creationId xmlns:p14="http://schemas.microsoft.com/office/powerpoint/2010/main" val="18761118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20" name="Rectangle 19">
            <a:extLst>
              <a:ext uri="{FF2B5EF4-FFF2-40B4-BE49-F238E27FC236}">
                <a16:creationId xmlns:a16="http://schemas.microsoft.com/office/drawing/2014/main" id="{064D44AF-EC41-4D1D-8A13-EA09A5E63F57}"/>
              </a:ext>
            </a:extLst>
          </p:cNvPr>
          <p:cNvSpPr/>
          <p:nvPr/>
        </p:nvSpPr>
        <p:spPr>
          <a:xfrm>
            <a:off x="6559826" y="1648261"/>
            <a:ext cx="5632174" cy="480554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
          </a:p>
        </p:txBody>
      </p:sp>
      <p:sp>
        <p:nvSpPr>
          <p:cNvPr id="10" name="Google Shape;160;p21"/>
          <p:cNvSpPr txBox="1">
            <a:spLocks/>
          </p:cNvSpPr>
          <p:nvPr/>
        </p:nvSpPr>
        <p:spPr>
          <a:xfrm>
            <a:off x="1775520" y="235663"/>
            <a:ext cx="10308450" cy="1143000"/>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r" rtl="1">
              <a:spcBef>
                <a:spcPts val="0"/>
              </a:spcBef>
              <a:buClr>
                <a:srgbClr val="FF0000"/>
              </a:buClr>
              <a:buSzPts val="3200"/>
            </a:pPr>
            <a:r>
              <a:rPr lang="ar" sz="2500" b="1" i="0" u="none" baseline="0">
                <a:solidFill>
                  <a:srgbClr val="E0001B"/>
                </a:solidFill>
              </a:rPr>
              <a:t>الوقاية</a:t>
            </a:r>
            <a:r>
              <a:rPr lang="ar" sz="3200" b="1">
                <a:solidFill>
                  <a:srgbClr val="FF0000"/>
                </a:solidFill>
              </a:rPr>
              <a:t/>
            </a:r>
            <a:br>
              <a:rPr lang="ar" sz="3200" b="1">
                <a:solidFill>
                  <a:srgbClr val="FF0000"/>
                </a:solidFill>
              </a:rPr>
            </a:br>
            <a:r>
              <a:rPr lang="ar" sz="1400" b="1"/>
              <a:t/>
            </a:r>
            <a:br>
              <a:rPr lang="ar" sz="1400" b="1"/>
            </a:br>
            <a:r>
              <a:rPr lang="ar" sz="2800" b="1" i="0" u="none" baseline="0"/>
              <a:t>تناول العلاج الوقائي قبل التعرض من قِبل الرجال الذين يمارسون الجنس مع الرجال (MSM) والمراهقات والشابات (AGYW)</a:t>
            </a:r>
          </a:p>
        </p:txBody>
      </p:sp>
      <p:sp>
        <p:nvSpPr>
          <p:cNvPr id="12" name="Google Shape;159;p21"/>
          <p:cNvSpPr/>
          <p:nvPr/>
        </p:nvSpPr>
        <p:spPr>
          <a:xfrm>
            <a:off x="6712227" y="1648261"/>
            <a:ext cx="5216422" cy="4281933"/>
          </a:xfrm>
          <a:prstGeom prst="rect">
            <a:avLst/>
          </a:prstGeom>
          <a:noFill/>
          <a:ln>
            <a:noFill/>
          </a:ln>
        </p:spPr>
        <p:txBody>
          <a:bodyPr spcFirstLastPara="1" wrap="square" lIns="91425" tIns="45700" rIns="91425" bIns="45700" anchor="t" anchorCtr="0">
            <a:noAutofit/>
          </a:bodyPr>
          <a:lstStyle/>
          <a:p>
            <a:pPr algn="r" rtl="1">
              <a:lnSpc>
                <a:spcPct val="90000"/>
              </a:lnSpc>
            </a:pPr>
            <a:r>
              <a:rPr lang="ar" sz="2200" b="0" i="0" u="none" baseline="0" dirty="0">
                <a:latin typeface="Arial" panose="020B0604020202020204" pitchFamily="34" charset="0"/>
                <a:cs typeface="Arial" panose="020B0604020202020204" pitchFamily="34" charset="0"/>
              </a:rPr>
              <a:t>عُولجت العوائق التي تحول دون استخدام العلاج الوقائي قبل التعرض من خلال جهود التوعية.</a:t>
            </a:r>
          </a:p>
          <a:p>
            <a:pPr algn="r" rtl="1">
              <a:lnSpc>
                <a:spcPct val="90000"/>
              </a:lnSpc>
            </a:pPr>
            <a:endParaRPr lang="ar" sz="2200" dirty="0">
              <a:latin typeface="Arial" panose="020B0604020202020204" pitchFamily="34" charset="0"/>
              <a:cs typeface="Arial" panose="020B0604020202020204" pitchFamily="34" charset="0"/>
            </a:endParaRPr>
          </a:p>
          <a:p>
            <a:pPr algn="r" rtl="1">
              <a:lnSpc>
                <a:spcPct val="90000"/>
              </a:lnSpc>
            </a:pPr>
            <a:r>
              <a:rPr kumimoji="0" lang="ar" sz="2200" b="0" i="0" u="none" strike="noStrike" cap="none" normalizeH="0" baseline="0" dirty="0">
                <a:ln>
                  <a:noFill/>
                </a:ln>
                <a:effectLst/>
                <a:latin typeface="Arial" panose="020B0604020202020204" pitchFamily="34" charset="0"/>
                <a:cs typeface="Arial" panose="020B0604020202020204" pitchFamily="34" charset="0"/>
              </a:rPr>
              <a:t>كانت نسبة الإناث اللواتي تتراوح أعمارهن بين 20 و24 عامًا المبادرات بالعلاج الوقائي قبل التعرض أعلى بشكل ملحوظ مقارنةً بالمراهقات (15-19 عامًا).</a:t>
            </a:r>
          </a:p>
          <a:p>
            <a:pPr algn="r" rtl="1">
              <a:lnSpc>
                <a:spcPct val="90000"/>
              </a:lnSpc>
            </a:pPr>
            <a:endParaRPr lang="ar" sz="2200" dirty="0">
              <a:latin typeface="Arial" panose="020B0604020202020204" pitchFamily="34" charset="0"/>
              <a:cs typeface="Arial" panose="020B0604020202020204" pitchFamily="34" charset="0"/>
            </a:endParaRPr>
          </a:p>
          <a:p>
            <a:pPr algn="r" rtl="1">
              <a:lnSpc>
                <a:spcPct val="90000"/>
              </a:lnSpc>
            </a:pPr>
            <a:r>
              <a:rPr lang="ar" sz="2200" b="0" i="0" u="none" baseline="0" dirty="0">
                <a:latin typeface="Arial" panose="020B0604020202020204" pitchFamily="34" charset="0"/>
                <a:cs typeface="Arial" panose="020B0604020202020204" pitchFamily="34" charset="0"/>
              </a:rPr>
              <a:t>زاد استخدام العلاج الوقائي قبل التعرض 2.5 ضعف بين المراهقات والشابات من عام 2018 إلى 2019.</a:t>
            </a:r>
          </a:p>
          <a:p>
            <a:pPr algn="r" rtl="1">
              <a:lnSpc>
                <a:spcPct val="90000"/>
              </a:lnSpc>
            </a:pPr>
            <a:endParaRPr lang="ar" sz="2000" dirty="0">
              <a:latin typeface="Arial" panose="020B0604020202020204" pitchFamily="34" charset="0"/>
              <a:cs typeface="Arial" panose="020B0604020202020204" pitchFamily="34" charset="0"/>
            </a:endParaRPr>
          </a:p>
          <a:p>
            <a:pPr algn="r" rtl="1">
              <a:lnSpc>
                <a:spcPct val="90000"/>
              </a:lnSpc>
            </a:pPr>
            <a:r>
              <a:rPr lang="ar" sz="2200" b="0" i="0" u="none" baseline="0" dirty="0">
                <a:latin typeface="Arial" panose="020B0604020202020204" pitchFamily="34" charset="0"/>
                <a:cs typeface="Arial" panose="020B0604020202020204" pitchFamily="34" charset="0"/>
              </a:rPr>
              <a:t>ما زال الالتزام وضعف إدراك المخاطر يمثلان تحديًا. </a:t>
            </a:r>
          </a:p>
          <a:p>
            <a:pPr algn="r" rtl="1">
              <a:lnSpc>
                <a:spcPct val="90000"/>
              </a:lnSpc>
            </a:pPr>
            <a:endParaRPr lang="ar" sz="2200" dirty="0">
              <a:latin typeface="Arial" panose="020B0604020202020204" pitchFamily="34" charset="0"/>
              <a:cs typeface="Arial" panose="020B0604020202020204" pitchFamily="34" charset="0"/>
            </a:endParaRPr>
          </a:p>
          <a:p>
            <a:pPr algn="r" rtl="1">
              <a:lnSpc>
                <a:spcPct val="90000"/>
              </a:lnSpc>
            </a:pPr>
            <a:r>
              <a:rPr lang="ar" sz="2200" b="0" i="0" u="none" baseline="0" dirty="0">
                <a:latin typeface="Arial" panose="020B0604020202020204" pitchFamily="34" charset="0"/>
                <a:cs typeface="Arial" panose="020B0604020202020204" pitchFamily="34" charset="0"/>
              </a:rPr>
              <a:t>تلزم الأدوات ذات الصلة لتحسين استخدام المراهقات والشابات العلاج الوقائي قبل التعرض. </a:t>
            </a:r>
          </a:p>
          <a:p>
            <a:pPr algn="r" rtl="1">
              <a:lnSpc>
                <a:spcPct val="90000"/>
              </a:lnSpc>
            </a:pPr>
            <a:endParaRPr sz="2200" dirty="0">
              <a:latin typeface="Arial" panose="020B0604020202020204" pitchFamily="34" charset="0"/>
              <a:cs typeface="Arial" panose="020B0604020202020204" pitchFamily="34" charset="0"/>
            </a:endParaRPr>
          </a:p>
        </p:txBody>
      </p:sp>
      <p:sp>
        <p:nvSpPr>
          <p:cNvPr id="13" name="Google Shape;161;p21"/>
          <p:cNvSpPr txBox="1"/>
          <p:nvPr/>
        </p:nvSpPr>
        <p:spPr>
          <a:xfrm>
            <a:off x="10152871" y="6108978"/>
            <a:ext cx="1931099" cy="303662"/>
          </a:xfrm>
          <a:prstGeom prst="rect">
            <a:avLst/>
          </a:prstGeom>
          <a:noFill/>
          <a:ln>
            <a:noFill/>
          </a:ln>
        </p:spPr>
        <p:txBody>
          <a:bodyPr spcFirstLastPara="1" wrap="square" lIns="91425" tIns="45700" rIns="91425" bIns="45700" anchor="t" anchorCtr="0">
            <a:noAutofit/>
          </a:bodyPr>
          <a:lstStyle/>
          <a:p>
            <a:pPr algn="l" rtl="1"/>
            <a:r>
              <a:rPr lang="ar" sz="1200" b="0" i="0" u="sng" baseline="0" dirty="0">
                <a:solidFill>
                  <a:schemeClr val="hlink"/>
                </a:solidFill>
                <a:latin typeface="Arial" panose="020B0604020202020204" pitchFamily="34" charset="0"/>
                <a:ea typeface="Roboto Condensed"/>
                <a:cs typeface="Arial" panose="020B0604020202020204" pitchFamily="34" charset="0"/>
                <a:sym typeface="Roboto Condensed"/>
                <a:hlinkClick r:id="rId3"/>
              </a:rPr>
              <a:t>براجنا باتيل، </a:t>
            </a:r>
            <a:r>
              <a:rPr lang="ar" sz="1200" b="0" i="0" u="none" baseline="0" dirty="0">
                <a:latin typeface="Arial" panose="020B0604020202020204" pitchFamily="34" charset="0"/>
                <a:cs typeface="Arial" panose="020B0604020202020204" pitchFamily="34" charset="0"/>
                <a:hlinkClick r:id="rId3"/>
              </a:rPr>
              <a:t>OAC0803</a:t>
            </a:r>
            <a:endParaRPr sz="1200" dirty="0">
              <a:solidFill>
                <a:schemeClr val="dk1"/>
              </a:solidFill>
              <a:latin typeface="Arial" panose="020B0604020202020204" pitchFamily="34" charset="0"/>
              <a:ea typeface="Calibri"/>
              <a:cs typeface="Arial" panose="020B0604020202020204" pitchFamily="34" charset="0"/>
              <a:sym typeface="Calibri"/>
            </a:endParaRPr>
          </a:p>
        </p:txBody>
      </p:sp>
      <p:sp>
        <p:nvSpPr>
          <p:cNvPr id="14" name="Google Shape;162;p21"/>
          <p:cNvSpPr txBox="1">
            <a:spLocks/>
          </p:cNvSpPr>
          <p:nvPr/>
        </p:nvSpPr>
        <p:spPr>
          <a:xfrm>
            <a:off x="477620" y="1648261"/>
            <a:ext cx="5991135" cy="1224992"/>
          </a:xfrm>
          <a:prstGeom prst="rect">
            <a:avLst/>
          </a:prstGeom>
          <a:noFill/>
          <a:ln>
            <a:noFill/>
          </a:ln>
        </p:spPr>
        <p:txBody>
          <a:bodyPr spcFirstLastPara="1" vert="horz" wrap="square"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rtl="1">
              <a:spcBef>
                <a:spcPts val="0"/>
              </a:spcBef>
              <a:buClr>
                <a:srgbClr val="000000"/>
              </a:buClr>
              <a:buSzPts val="2400"/>
              <a:buFont typeface="Arial" panose="020B0604020202020204" pitchFamily="34" charset="0"/>
              <a:buNone/>
            </a:pPr>
            <a:r>
              <a:rPr lang="ar" sz="2200" b="0" i="0" u="none" baseline="0">
                <a:solidFill>
                  <a:srgbClr val="000000"/>
                </a:solidFill>
              </a:rPr>
              <a:t>أدى توفير المعلومات عن الجرعات 2-1-1 إلى زيادة تناول العلاج الوقائي قبل التعرض وأصبح خيارًا شائعًا وقلل من استخدام الأدوية (بين الرجال الذين يمارسون الجنس مع الرجال) بثلاثة أضعاف وحافظ على معدلات عالية من الاستخدام الفعّال. </a:t>
            </a:r>
            <a:endParaRPr lang="ar" sz="2200" dirty="0"/>
          </a:p>
          <a:p>
            <a:pPr marL="0" indent="0" algn="r" rtl="1">
              <a:spcBef>
                <a:spcPts val="0"/>
              </a:spcBef>
              <a:buClr>
                <a:schemeClr val="dk1"/>
              </a:buClr>
              <a:buSzPts val="2400"/>
              <a:buFont typeface="Arial" panose="020B0604020202020204" pitchFamily="34" charset="0"/>
              <a:buNone/>
            </a:pPr>
            <a:endParaRPr lang="ar" sz="2200" dirty="0">
              <a:solidFill>
                <a:srgbClr val="000000"/>
              </a:solidFill>
            </a:endParaRPr>
          </a:p>
          <a:p>
            <a:pPr marL="0" indent="0" algn="r" rtl="1">
              <a:spcBef>
                <a:spcPts val="0"/>
              </a:spcBef>
              <a:buClr>
                <a:schemeClr val="dk1"/>
              </a:buClr>
              <a:buSzPts val="2400"/>
              <a:buFont typeface="Arial" panose="020B0604020202020204" pitchFamily="34" charset="0"/>
              <a:buNone/>
            </a:pPr>
            <a:endParaRPr lang="ar" sz="2200" dirty="0"/>
          </a:p>
        </p:txBody>
      </p:sp>
      <p:pic>
        <p:nvPicPr>
          <p:cNvPr id="15" name="Google Shape;163;p21">
            <a:extLst>
              <a:ext uri="{FF2B5EF4-FFF2-40B4-BE49-F238E27FC236}">
                <a16:creationId xmlns:a16="http://schemas.microsoft.com/office/drawing/2014/main" id="{2FE74259-36F3-4E67-87B4-F964817F260F}"/>
              </a:ext>
            </a:extLst>
          </p:cNvPr>
          <p:cNvPicPr preferRelativeResize="0"/>
          <p:nvPr/>
        </p:nvPicPr>
        <p:blipFill rotWithShape="1">
          <a:blip r:embed="rId4">
            <a:alphaModFix/>
          </a:blip>
          <a:srcRect l="24806" t="42799" r="26375" b="13597"/>
          <a:stretch/>
        </p:blipFill>
        <p:spPr>
          <a:xfrm>
            <a:off x="321112" y="3600296"/>
            <a:ext cx="4913500" cy="2564592"/>
          </a:xfrm>
          <a:prstGeom prst="rect">
            <a:avLst/>
          </a:prstGeom>
          <a:noFill/>
          <a:ln>
            <a:noFill/>
          </a:ln>
        </p:spPr>
      </p:pic>
      <p:grpSp>
        <p:nvGrpSpPr>
          <p:cNvPr id="16" name="Group 15">
            <a:extLst>
              <a:ext uri="{FF2B5EF4-FFF2-40B4-BE49-F238E27FC236}">
                <a16:creationId xmlns:a16="http://schemas.microsoft.com/office/drawing/2014/main" id="{E26D9EBD-1AE7-4C84-8E26-62F9BD16C4BD}"/>
              </a:ext>
            </a:extLst>
          </p:cNvPr>
          <p:cNvGrpSpPr/>
          <p:nvPr/>
        </p:nvGrpSpPr>
        <p:grpSpPr>
          <a:xfrm>
            <a:off x="455815" y="3142852"/>
            <a:ext cx="5754526" cy="286148"/>
            <a:chOff x="3186376" y="2679259"/>
            <a:chExt cx="5756633" cy="238391"/>
          </a:xfrm>
        </p:grpSpPr>
        <p:pic>
          <p:nvPicPr>
            <p:cNvPr id="17" name="Google Shape;163;p21">
              <a:extLst>
                <a:ext uri="{FF2B5EF4-FFF2-40B4-BE49-F238E27FC236}">
                  <a16:creationId xmlns:a16="http://schemas.microsoft.com/office/drawing/2014/main" id="{2DC6121A-2843-464A-A8B9-AEE4F8005DF7}"/>
                </a:ext>
              </a:extLst>
            </p:cNvPr>
            <p:cNvPicPr preferRelativeResize="0"/>
            <p:nvPr/>
          </p:nvPicPr>
          <p:blipFill rotWithShape="1">
            <a:blip r:embed="rId4">
              <a:alphaModFix/>
            </a:blip>
            <a:srcRect l="20863" t="36789" r="44793" b="59056"/>
            <a:stretch/>
          </p:blipFill>
          <p:spPr>
            <a:xfrm>
              <a:off x="5129526" y="2680594"/>
              <a:ext cx="3813483" cy="237056"/>
            </a:xfrm>
            <a:prstGeom prst="rect">
              <a:avLst/>
            </a:prstGeom>
            <a:noFill/>
            <a:ln>
              <a:noFill/>
            </a:ln>
          </p:spPr>
        </p:pic>
        <p:pic>
          <p:nvPicPr>
            <p:cNvPr id="18" name="Google Shape;163;p21">
              <a:extLst>
                <a:ext uri="{FF2B5EF4-FFF2-40B4-BE49-F238E27FC236}">
                  <a16:creationId xmlns:a16="http://schemas.microsoft.com/office/drawing/2014/main" id="{92DADD5C-F817-4DCC-AB50-CC0225EAB0D5}"/>
                </a:ext>
              </a:extLst>
            </p:cNvPr>
            <p:cNvPicPr preferRelativeResize="0"/>
            <p:nvPr/>
          </p:nvPicPr>
          <p:blipFill rotWithShape="1">
            <a:blip r:embed="rId4">
              <a:alphaModFix/>
            </a:blip>
            <a:srcRect l="20863" t="32964" r="60599" b="62880"/>
            <a:stretch/>
          </p:blipFill>
          <p:spPr>
            <a:xfrm>
              <a:off x="3186376" y="2679259"/>
              <a:ext cx="2058450" cy="237055"/>
            </a:xfrm>
            <a:prstGeom prst="rect">
              <a:avLst/>
            </a:prstGeom>
            <a:noFill/>
            <a:ln>
              <a:noFill/>
            </a:ln>
          </p:spPr>
        </p:pic>
      </p:grpSp>
      <p:sp>
        <p:nvSpPr>
          <p:cNvPr id="19" name="Google Shape;164;p21"/>
          <p:cNvSpPr txBox="1"/>
          <p:nvPr/>
        </p:nvSpPr>
        <p:spPr>
          <a:xfrm>
            <a:off x="4241035" y="6151518"/>
            <a:ext cx="3312368" cy="369332"/>
          </a:xfrm>
          <a:prstGeom prst="rect">
            <a:avLst/>
          </a:prstGeom>
          <a:noFill/>
          <a:ln>
            <a:noFill/>
          </a:ln>
        </p:spPr>
        <p:txBody>
          <a:bodyPr spcFirstLastPara="1" wrap="square" lIns="91425" tIns="45700" rIns="91425" bIns="45700" anchor="t" anchorCtr="0">
            <a:noAutofit/>
          </a:bodyPr>
          <a:lstStyle/>
          <a:p>
            <a:pPr algn="l" rtl="1"/>
            <a:r>
              <a:rPr lang="ar" sz="1200" b="0" i="0" u="sng" baseline="0" dirty="0">
                <a:solidFill>
                  <a:schemeClr val="hlink"/>
                </a:solidFill>
                <a:latin typeface="Arial" panose="020B0604020202020204" pitchFamily="34" charset="0"/>
                <a:ea typeface="Roboto Condensed"/>
                <a:cs typeface="Arial" panose="020B0604020202020204" pitchFamily="34" charset="0"/>
                <a:sym typeface="Roboto Condensed"/>
                <a:hlinkClick r:id="rId5"/>
              </a:rPr>
              <a:t>جانيسا بروسارد، </a:t>
            </a:r>
            <a:r>
              <a:rPr lang="ar" sz="1200" b="0" i="0" u="none" baseline="0" dirty="0">
                <a:latin typeface="Arial" panose="020B0604020202020204" pitchFamily="34" charset="0"/>
                <a:cs typeface="Arial" panose="020B0604020202020204" pitchFamily="34" charset="0"/>
                <a:hlinkClick r:id="rId5"/>
              </a:rPr>
              <a:t>OAC0503</a:t>
            </a:r>
            <a:endParaRPr sz="1200" dirty="0">
              <a:solidFill>
                <a:srgbClr val="333333"/>
              </a:solidFill>
              <a:latin typeface="Arial" panose="020B0604020202020204" pitchFamily="34" charset="0"/>
              <a:ea typeface="Roboto Condensed"/>
              <a:cs typeface="Arial" panose="020B0604020202020204" pitchFamily="34" charset="0"/>
              <a:sym typeface="Roboto Condensed"/>
            </a:endParaRPr>
          </a:p>
        </p:txBody>
      </p:sp>
    </p:spTree>
    <p:extLst>
      <p:ext uri="{BB962C8B-B14F-4D97-AF65-F5344CB8AC3E}">
        <p14:creationId xmlns:p14="http://schemas.microsoft.com/office/powerpoint/2010/main" val="12729289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21" name="Google Shape;171;p22"/>
          <p:cNvSpPr txBox="1">
            <a:spLocks noGrp="1"/>
          </p:cNvSpPr>
          <p:nvPr>
            <p:ph type="title"/>
          </p:nvPr>
        </p:nvSpPr>
        <p:spPr>
          <a:xfrm>
            <a:off x="4311246" y="381138"/>
            <a:ext cx="7427168" cy="1143000"/>
          </a:xfrm>
          <a:prstGeom prst="rect">
            <a:avLst/>
          </a:prstGeom>
          <a:noFill/>
          <a:ln>
            <a:noFill/>
          </a:ln>
        </p:spPr>
        <p:txBody>
          <a:bodyPr spcFirstLastPara="1" vert="horz" wrap="square" lIns="91425" tIns="45700" rIns="91425" bIns="45700" rtlCol="0" anchor="ctr" anchorCtr="0">
            <a:noAutofit/>
          </a:bodyPr>
          <a:lstStyle/>
          <a:p>
            <a:pPr algn="r" rtl="1">
              <a:spcBef>
                <a:spcPts val="0"/>
              </a:spcBef>
              <a:buClr>
                <a:srgbClr val="FF0000"/>
              </a:buClr>
              <a:buSzPts val="3200"/>
            </a:pPr>
            <a:r>
              <a:rPr lang="ar" sz="2400" b="1" i="0" u="none" baseline="0" dirty="0">
                <a:solidFill>
                  <a:srgbClr val="E0001B"/>
                </a:solidFill>
                <a:latin typeface="Arial"/>
                <a:cs typeface="Arial"/>
              </a:rPr>
              <a:t>الوقاية</a:t>
            </a:r>
            <a:r>
              <a:rPr lang="ar" sz="2800" b="1" dirty="0"/>
              <a:t/>
            </a:r>
            <a:br>
              <a:rPr lang="ar" sz="2800" b="1" dirty="0"/>
            </a:br>
            <a:r>
              <a:rPr lang="ar" sz="1200" b="1" dirty="0"/>
              <a:t/>
            </a:r>
            <a:br>
              <a:rPr lang="ar" sz="1200" b="1" dirty="0"/>
            </a:br>
            <a:r>
              <a:rPr lang="ar" sz="3200" b="1" i="0" u="none" baseline="0" dirty="0">
                <a:latin typeface="Arial"/>
                <a:cs typeface="Arial"/>
              </a:rPr>
              <a:t>العلاج الوقائي قبل التعرض: العلاج يوميًا مقابل العلاج في مناسبات معينة</a:t>
            </a:r>
            <a:endParaRPr sz="3200" b="1" dirty="0">
              <a:solidFill>
                <a:srgbClr val="FF0000"/>
              </a:solidFill>
              <a:latin typeface="Arial"/>
              <a:cs typeface="Arial"/>
            </a:endParaRPr>
          </a:p>
        </p:txBody>
      </p:sp>
      <p:pic>
        <p:nvPicPr>
          <p:cNvPr id="22" name="Google Shape;173;p22"/>
          <p:cNvPicPr preferRelativeResize="0"/>
          <p:nvPr/>
        </p:nvPicPr>
        <p:blipFill rotWithShape="1">
          <a:blip r:embed="rId3">
            <a:alphaModFix/>
          </a:blip>
          <a:srcRect l="32675" t="36000" r="34249" b="17799"/>
          <a:stretch/>
        </p:blipFill>
        <p:spPr>
          <a:xfrm>
            <a:off x="0" y="1566198"/>
            <a:ext cx="6984775" cy="4761655"/>
          </a:xfrm>
          <a:prstGeom prst="rect">
            <a:avLst/>
          </a:prstGeom>
          <a:noFill/>
          <a:ln>
            <a:noFill/>
          </a:ln>
        </p:spPr>
      </p:pic>
      <p:sp>
        <p:nvSpPr>
          <p:cNvPr id="23" name="Google Shape;174;p22"/>
          <p:cNvSpPr txBox="1"/>
          <p:nvPr/>
        </p:nvSpPr>
        <p:spPr>
          <a:xfrm>
            <a:off x="9130680" y="6143187"/>
            <a:ext cx="2761456" cy="369332"/>
          </a:xfrm>
          <a:prstGeom prst="rect">
            <a:avLst/>
          </a:prstGeom>
          <a:noFill/>
          <a:ln>
            <a:noFill/>
          </a:ln>
        </p:spPr>
        <p:txBody>
          <a:bodyPr spcFirstLastPara="1" wrap="square" lIns="91425" tIns="45700" rIns="91425" bIns="45700" anchor="t" anchorCtr="0">
            <a:noAutofit/>
          </a:bodyPr>
          <a:lstStyle/>
          <a:p>
            <a:pPr algn="l" rtl="1"/>
            <a:r>
              <a:rPr lang="ar" sz="1200" b="0" i="0" u="sng" baseline="0">
                <a:solidFill>
                  <a:schemeClr val="hlink"/>
                </a:solidFill>
                <a:latin typeface="Arial" panose="020B0604020202020204" pitchFamily="34" charset="0"/>
                <a:ea typeface="Roboto Condensed"/>
                <a:cs typeface="Arial" panose="020B0604020202020204" pitchFamily="34" charset="0"/>
                <a:sym typeface="Roboto Condensed"/>
                <a:hlinkClick r:id="rId4"/>
              </a:rPr>
              <a:t>ستيفان موريل،</a:t>
            </a:r>
            <a:r>
              <a:rPr lang="ar" sz="1200" b="0" i="0" u="none" baseline="0">
                <a:latin typeface="Arial" panose="020B0604020202020204" pitchFamily="34" charset="0"/>
                <a:cs typeface="Arial" panose="020B0604020202020204" pitchFamily="34" charset="0"/>
                <a:hlinkClick r:id="rId4"/>
              </a:rPr>
              <a:t> PED0759</a:t>
            </a:r>
            <a:endParaRPr sz="1200" dirty="0">
              <a:solidFill>
                <a:schemeClr val="dk1"/>
              </a:solidFill>
              <a:latin typeface="Arial" panose="020B0604020202020204" pitchFamily="34" charset="0"/>
              <a:ea typeface="Calibri"/>
              <a:cs typeface="Arial" panose="020B0604020202020204" pitchFamily="34" charset="0"/>
              <a:sym typeface="Calibri"/>
            </a:endParaRPr>
          </a:p>
        </p:txBody>
      </p:sp>
      <p:sp>
        <p:nvSpPr>
          <p:cNvPr id="24" name="TextBox 23">
            <a:extLst>
              <a:ext uri="{FF2B5EF4-FFF2-40B4-BE49-F238E27FC236}">
                <a16:creationId xmlns:a16="http://schemas.microsoft.com/office/drawing/2014/main" id="{43B5378F-5671-44C0-A9E8-83A020F1D565}"/>
              </a:ext>
            </a:extLst>
          </p:cNvPr>
          <p:cNvSpPr txBox="1"/>
          <p:nvPr/>
        </p:nvSpPr>
        <p:spPr>
          <a:xfrm>
            <a:off x="7243868" y="1644629"/>
            <a:ext cx="4891224" cy="4257576"/>
          </a:xfrm>
          <a:prstGeom prst="rect">
            <a:avLst/>
          </a:prstGeom>
          <a:noFill/>
        </p:spPr>
        <p:txBody>
          <a:bodyPr wrap="square">
            <a:spAutoFit/>
          </a:bodyPr>
          <a:lstStyle/>
          <a:p>
            <a:pPr algn="r" rtl="1"/>
            <a:r>
              <a:rPr lang="ar" sz="2400" b="0" i="0" u="none" baseline="0" dirty="0">
                <a:solidFill>
                  <a:srgbClr val="000000"/>
                </a:solidFill>
                <a:latin typeface="Arial" panose="020B0604020202020204" pitchFamily="34" charset="0"/>
                <a:cs typeface="Arial" panose="020B0604020202020204" pitchFamily="34" charset="0"/>
              </a:rPr>
              <a:t>إرشادات العلاج الوقائي قبل التعرض للرجال الذين يمارسون الجنس مع الرجال ليست واضحة أو متأقلمة مع الاحتياجات المتطورة لمستخدمي العلاج الوقائي قبل التعرض، خصوصًا بالنسبة إلى أولئك الذين يتنقلون بين الأنظمة.</a:t>
            </a:r>
          </a:p>
          <a:p>
            <a:endParaRPr lang="ar" sz="2400" i="0" dirty="0">
              <a:solidFill>
                <a:srgbClr val="000000"/>
              </a:solidFill>
              <a:latin typeface="Arial" panose="020B0604020202020204" pitchFamily="34" charset="0"/>
              <a:cs typeface="Arial" panose="020B0604020202020204" pitchFamily="34" charset="0"/>
            </a:endParaRPr>
          </a:p>
          <a:p>
            <a:pPr algn="r" rtl="1">
              <a:buClr>
                <a:srgbClr val="000000"/>
              </a:buClr>
              <a:buSzPts val="2400"/>
            </a:pPr>
            <a:r>
              <a:rPr lang="ar" sz="2400" b="0" i="0" u="none" baseline="0" dirty="0">
                <a:solidFill>
                  <a:srgbClr val="000000"/>
                </a:solidFill>
                <a:latin typeface="Arial" panose="020B0604020202020204" pitchFamily="34" charset="0"/>
                <a:ea typeface="Roboto Condensed"/>
                <a:cs typeface="Arial" panose="020B0604020202020204" pitchFamily="34" charset="0"/>
                <a:sym typeface="Roboto Condensed"/>
              </a:rPr>
              <a:t>يمكن دمج مفهوم "البدء والإيقاف" لمنظمة الصحة العالمية (2019) في برنامج العلاج الوقائي قبل التعرض اليومي والقائم على مناسبات معينة:</a:t>
            </a:r>
            <a:endParaRPr lang="ar" sz="2400" dirty="0">
              <a:latin typeface="Arial" panose="020B0604020202020204" pitchFamily="34" charset="0"/>
              <a:cs typeface="Arial" panose="020B0604020202020204" pitchFamily="34" charset="0"/>
            </a:endParaRPr>
          </a:p>
          <a:p>
            <a:pPr marL="342900" indent="-342900" algn="r" rtl="1">
              <a:spcBef>
                <a:spcPts val="440"/>
              </a:spcBef>
              <a:buClr>
                <a:srgbClr val="000000"/>
              </a:buClr>
              <a:buSzPts val="2200"/>
              <a:buFont typeface="Arial"/>
              <a:buChar char="•"/>
            </a:pPr>
            <a:r>
              <a:rPr lang="ar" sz="2400" b="0" i="0" u="none" baseline="0" dirty="0">
                <a:solidFill>
                  <a:srgbClr val="000000"/>
                </a:solidFill>
                <a:latin typeface="Arial" panose="020B0604020202020204" pitchFamily="34" charset="0"/>
                <a:ea typeface="Roboto Condensed"/>
                <a:cs typeface="Arial" panose="020B0604020202020204" pitchFamily="34" charset="0"/>
                <a:sym typeface="Roboto Condensed"/>
              </a:rPr>
              <a:t>سهل في الشرح</a:t>
            </a:r>
            <a:endParaRPr lang="ar" sz="2400" dirty="0">
              <a:latin typeface="Arial" panose="020B0604020202020204" pitchFamily="34" charset="0"/>
              <a:cs typeface="Arial" panose="020B0604020202020204" pitchFamily="34" charset="0"/>
            </a:endParaRPr>
          </a:p>
          <a:p>
            <a:pPr marL="342900" indent="-342900" algn="r" rtl="1">
              <a:spcBef>
                <a:spcPts val="440"/>
              </a:spcBef>
              <a:buClr>
                <a:srgbClr val="000000"/>
              </a:buClr>
              <a:buSzPts val="2200"/>
              <a:buFont typeface="Arial"/>
              <a:buChar char="•"/>
            </a:pPr>
            <a:r>
              <a:rPr lang="ar" sz="2400" b="0" i="0" u="none" baseline="0" dirty="0">
                <a:solidFill>
                  <a:srgbClr val="000000"/>
                </a:solidFill>
                <a:latin typeface="Arial" panose="020B0604020202020204" pitchFamily="34" charset="0"/>
                <a:ea typeface="Roboto Condensed"/>
                <a:cs typeface="Arial" panose="020B0604020202020204" pitchFamily="34" charset="0"/>
                <a:sym typeface="Roboto Condensed"/>
              </a:rPr>
              <a:t>قابل للتعديل بشكل مستقل</a:t>
            </a:r>
            <a:endParaRPr lang="a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99848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0" y="0"/>
            <a:ext cx="9144000" cy="14847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rtl="1"/>
            <a:r>
              <a:rPr lang="ar" sz="3500" b="1" i="0" u="none" baseline="0">
                <a:solidFill>
                  <a:srgbClr val="E0001B"/>
                </a:solidFill>
              </a:rPr>
              <a:t>المحتويات</a:t>
            </a:r>
          </a:p>
        </p:txBody>
      </p:sp>
      <p:sp>
        <p:nvSpPr>
          <p:cNvPr id="3" name="TextBox 2"/>
          <p:cNvSpPr txBox="1"/>
          <p:nvPr/>
        </p:nvSpPr>
        <p:spPr>
          <a:xfrm>
            <a:off x="592027" y="2135096"/>
            <a:ext cx="10581247" cy="2308324"/>
          </a:xfrm>
          <a:prstGeom prst="rect">
            <a:avLst/>
          </a:prstGeom>
          <a:noFill/>
        </p:spPr>
        <p:txBody>
          <a:bodyPr wrap="square" rtlCol="0">
            <a:spAutoFit/>
          </a:bodyPr>
          <a:lstStyle/>
          <a:p>
            <a:pPr algn="r" rtl="1"/>
            <a:r>
              <a:rPr lang="ar" b="0" i="0" u="none" baseline="0" dirty="0">
                <a:latin typeface="Arial" panose="020B0604020202020204" pitchFamily="34" charset="0"/>
                <a:cs typeface="Arial" panose="020B0604020202020204" pitchFamily="34" charset="0"/>
              </a:rPr>
              <a:t>المقدمة…………………………………………………………………………………………………...3</a:t>
            </a:r>
          </a:p>
          <a:p>
            <a:pPr algn="r" rtl="1"/>
            <a:r>
              <a:rPr lang="ar" b="0" i="0" u="none" baseline="0" dirty="0">
                <a:latin typeface="Arial" panose="020B0604020202020204" pitchFamily="34" charset="0"/>
                <a:cs typeface="Arial" panose="020B0604020202020204" pitchFamily="34" charset="0"/>
              </a:rPr>
              <a:t>ما وراء العلاج الوقائي اليومي قبل التعرض عن طريق الفم</a:t>
            </a:r>
            <a:r>
              <a:rPr lang="ar" b="0" i="0" u="none" baseline="0" dirty="0" smtClean="0">
                <a:latin typeface="Arial" panose="020B0604020202020204" pitchFamily="34" charset="0"/>
                <a:cs typeface="Arial" panose="020B0604020202020204" pitchFamily="34" charset="0"/>
              </a:rPr>
              <a:t>……...….…………</a:t>
            </a:r>
            <a:r>
              <a:rPr lang="ar-EG" b="0" i="0" u="none" baseline="0" dirty="0" smtClean="0">
                <a:latin typeface="Arial" panose="020B0604020202020204" pitchFamily="34" charset="0"/>
                <a:cs typeface="Arial" panose="020B0604020202020204" pitchFamily="34" charset="0"/>
              </a:rPr>
              <a:t>......</a:t>
            </a:r>
            <a:r>
              <a:rPr lang="ar" b="0" i="0" u="none" baseline="0" dirty="0" smtClean="0">
                <a:latin typeface="Arial" panose="020B0604020202020204" pitchFamily="34" charset="0"/>
                <a:cs typeface="Arial" panose="020B0604020202020204" pitchFamily="34" charset="0"/>
              </a:rPr>
              <a:t>……………………………..</a:t>
            </a:r>
            <a:r>
              <a:rPr lang="ar" b="0" i="0" u="none" baseline="0" dirty="0">
                <a:latin typeface="Arial" panose="020B0604020202020204" pitchFamily="34" charset="0"/>
                <a:cs typeface="Arial" panose="020B0604020202020204" pitchFamily="34" charset="0"/>
              </a:rPr>
              <a:t>5</a:t>
            </a:r>
            <a:endParaRPr lang="ar" dirty="0">
              <a:latin typeface="Arial" panose="020B0604020202020204" pitchFamily="34" charset="0"/>
              <a:cs typeface="Arial" panose="020B0604020202020204" pitchFamily="34" charset="0"/>
            </a:endParaRPr>
          </a:p>
          <a:p>
            <a:pPr algn="r" rtl="1"/>
            <a:r>
              <a:rPr lang="ar" b="0" i="0" u="none" baseline="0" dirty="0">
                <a:latin typeface="Arial" panose="020B0604020202020204" pitchFamily="34" charset="0"/>
                <a:cs typeface="Arial" panose="020B0604020202020204" pitchFamily="34" charset="0"/>
              </a:rPr>
              <a:t>خفض معدل الإصابة بفيروس نقص المناعة البشرية باستخدام العلاج الوقائي قبل التعرض</a:t>
            </a:r>
            <a:r>
              <a:rPr lang="ar" b="0" i="0" u="none" baseline="0" dirty="0" smtClean="0">
                <a:latin typeface="Arial" panose="020B0604020202020204" pitchFamily="34" charset="0"/>
                <a:cs typeface="Arial" panose="020B0604020202020204" pitchFamily="34" charset="0"/>
              </a:rPr>
              <a:t>…</a:t>
            </a:r>
            <a:r>
              <a:rPr lang="ar-EG" b="0" i="0" u="none" baseline="0" dirty="0" smtClean="0">
                <a:latin typeface="Arial" panose="020B0604020202020204" pitchFamily="34" charset="0"/>
                <a:cs typeface="Arial" panose="020B0604020202020204" pitchFamily="34" charset="0"/>
              </a:rPr>
              <a:t>.</a:t>
            </a:r>
            <a:r>
              <a:rPr lang="ar" b="0" i="0" u="none" baseline="0" dirty="0" smtClean="0">
                <a:latin typeface="Arial" panose="020B0604020202020204" pitchFamily="34" charset="0"/>
                <a:cs typeface="Arial" panose="020B0604020202020204" pitchFamily="34" charset="0"/>
              </a:rPr>
              <a:t>…………………………..</a:t>
            </a:r>
            <a:r>
              <a:rPr lang="ar" b="0" i="0" u="none" baseline="0" dirty="0">
                <a:latin typeface="Arial" panose="020B0604020202020204" pitchFamily="34" charset="0"/>
                <a:cs typeface="Arial" panose="020B0604020202020204" pitchFamily="34" charset="0"/>
              </a:rPr>
              <a:t>6</a:t>
            </a:r>
            <a:endParaRPr lang="ar" dirty="0">
              <a:latin typeface="Arial" panose="020B0604020202020204" pitchFamily="34" charset="0"/>
              <a:cs typeface="Arial" panose="020B0604020202020204" pitchFamily="34" charset="0"/>
            </a:endParaRPr>
          </a:p>
          <a:p>
            <a:pPr algn="r" rtl="1"/>
            <a:r>
              <a:rPr lang="ar" b="0" i="0" u="none" baseline="0" dirty="0">
                <a:latin typeface="Arial" panose="020B0604020202020204" pitchFamily="34" charset="0"/>
                <a:cs typeface="Arial" panose="020B0604020202020204" pitchFamily="34" charset="0"/>
              </a:rPr>
              <a:t>غير قابل للاكتشاف = غير قابل للانتقال، والتواصل من أجل الوقاية</a:t>
            </a:r>
            <a:r>
              <a:rPr lang="ar" b="0" i="0" u="none" baseline="0" dirty="0" smtClean="0">
                <a:latin typeface="Arial" panose="020B0604020202020204" pitchFamily="34" charset="0"/>
                <a:cs typeface="Arial" panose="020B0604020202020204" pitchFamily="34" charset="0"/>
              </a:rPr>
              <a:t>..………………</a:t>
            </a:r>
            <a:r>
              <a:rPr lang="ar-EG" b="0" i="0" u="none" baseline="0" dirty="0" smtClean="0">
                <a:latin typeface="Arial" panose="020B0604020202020204" pitchFamily="34" charset="0"/>
                <a:cs typeface="Arial" panose="020B0604020202020204" pitchFamily="34" charset="0"/>
              </a:rPr>
              <a:t>...</a:t>
            </a:r>
            <a:r>
              <a:rPr lang="ar" b="0" i="0" u="none" baseline="0" dirty="0" smtClean="0">
                <a:latin typeface="Arial" panose="020B0604020202020204" pitchFamily="34" charset="0"/>
                <a:cs typeface="Arial" panose="020B0604020202020204" pitchFamily="34" charset="0"/>
              </a:rPr>
              <a:t>…………………………….</a:t>
            </a:r>
            <a:r>
              <a:rPr lang="ar" b="0" i="0" u="none" baseline="0" dirty="0">
                <a:latin typeface="Arial" panose="020B0604020202020204" pitchFamily="34" charset="0"/>
                <a:cs typeface="Arial" panose="020B0604020202020204" pitchFamily="34" charset="0"/>
              </a:rPr>
              <a:t>7</a:t>
            </a:r>
            <a:endParaRPr lang="ar" dirty="0">
              <a:latin typeface="Arial" panose="020B0604020202020204" pitchFamily="34" charset="0"/>
              <a:cs typeface="Arial" panose="020B0604020202020204" pitchFamily="34" charset="0"/>
            </a:endParaRPr>
          </a:p>
          <a:p>
            <a:pPr algn="r" rtl="1"/>
            <a:r>
              <a:rPr lang="ar" b="0" i="0" u="none" baseline="0" dirty="0">
                <a:latin typeface="Arial" panose="020B0604020202020204" pitchFamily="34" charset="0"/>
                <a:cs typeface="Arial" panose="020B0604020202020204" pitchFamily="34" charset="0"/>
              </a:rPr>
              <a:t>دمج العلاج الوقائي قبل التعرض وإدارته للوقاية من فيروس نقص المناعة البشرية</a:t>
            </a:r>
            <a:r>
              <a:rPr lang="ar" b="0" i="0" u="none" baseline="0" dirty="0" smtClean="0">
                <a:latin typeface="Arial" panose="020B0604020202020204" pitchFamily="34" charset="0"/>
                <a:cs typeface="Arial" panose="020B0604020202020204" pitchFamily="34" charset="0"/>
              </a:rPr>
              <a:t>………………..……………</a:t>
            </a:r>
            <a:r>
              <a:rPr lang="ar-EG" b="0" i="0" u="none" baseline="0" dirty="0" smtClean="0">
                <a:latin typeface="Arial" panose="020B0604020202020204" pitchFamily="34" charset="0"/>
                <a:cs typeface="Arial" panose="020B0604020202020204" pitchFamily="34" charset="0"/>
              </a:rPr>
              <a:t>..</a:t>
            </a:r>
            <a:r>
              <a:rPr lang="ar" b="0" i="0" u="none" baseline="0" dirty="0" smtClean="0">
                <a:latin typeface="Arial" panose="020B0604020202020204" pitchFamily="34" charset="0"/>
                <a:cs typeface="Arial" panose="020B0604020202020204" pitchFamily="34" charset="0"/>
              </a:rPr>
              <a:t>…....</a:t>
            </a:r>
            <a:r>
              <a:rPr lang="ar" b="0" i="0" u="none" baseline="0" dirty="0">
                <a:latin typeface="Arial" panose="020B0604020202020204" pitchFamily="34" charset="0"/>
                <a:cs typeface="Arial" panose="020B0604020202020204" pitchFamily="34" charset="0"/>
              </a:rPr>
              <a:t>8</a:t>
            </a:r>
            <a:endParaRPr lang="ar" dirty="0">
              <a:latin typeface="Arial" panose="020B0604020202020204" pitchFamily="34" charset="0"/>
              <a:cs typeface="Arial" panose="020B0604020202020204" pitchFamily="34" charset="0"/>
            </a:endParaRPr>
          </a:p>
          <a:p>
            <a:pPr algn="r" rtl="1"/>
            <a:r>
              <a:rPr lang="ar" b="0" i="0" u="none" baseline="0" dirty="0">
                <a:latin typeface="Arial" panose="020B0604020202020204" pitchFamily="34" charset="0"/>
                <a:cs typeface="Arial" panose="020B0604020202020204" pitchFamily="34" charset="0"/>
              </a:rPr>
              <a:t>العلاج الوقائي العرضي قبل التعرض؛ وإدراك المخاطر</a:t>
            </a:r>
            <a:r>
              <a:rPr lang="ar" b="0" i="0" u="none" baseline="0" dirty="0" smtClean="0">
                <a:latin typeface="Arial" panose="020B0604020202020204" pitchFamily="34" charset="0"/>
                <a:cs typeface="Arial" panose="020B0604020202020204" pitchFamily="34" charset="0"/>
              </a:rPr>
              <a:t>…..…………………………………………………</a:t>
            </a:r>
            <a:r>
              <a:rPr lang="ar-EG" b="0" i="0" u="none" baseline="0" dirty="0" smtClean="0">
                <a:latin typeface="Arial" panose="020B0604020202020204" pitchFamily="34" charset="0"/>
                <a:cs typeface="Arial" panose="020B0604020202020204" pitchFamily="34" charset="0"/>
              </a:rPr>
              <a:t>...</a:t>
            </a:r>
            <a:r>
              <a:rPr lang="ar" b="0" i="0" u="none" baseline="0" dirty="0" smtClean="0">
                <a:latin typeface="Arial" panose="020B0604020202020204" pitchFamily="34" charset="0"/>
                <a:cs typeface="Arial" panose="020B0604020202020204" pitchFamily="34" charset="0"/>
              </a:rPr>
              <a:t>…</a:t>
            </a:r>
            <a:r>
              <a:rPr lang="ar" b="0" i="0" u="none" baseline="0" dirty="0">
                <a:latin typeface="Arial" panose="020B0604020202020204" pitchFamily="34" charset="0"/>
                <a:cs typeface="Arial" panose="020B0604020202020204" pitchFamily="34" charset="0"/>
              </a:rPr>
              <a:t>9</a:t>
            </a:r>
            <a:endParaRPr lang="ar" dirty="0">
              <a:latin typeface="Arial" panose="020B0604020202020204" pitchFamily="34" charset="0"/>
              <a:cs typeface="Arial" panose="020B0604020202020204" pitchFamily="34" charset="0"/>
            </a:endParaRPr>
          </a:p>
          <a:p>
            <a:pPr algn="r" rtl="1"/>
            <a:r>
              <a:rPr lang="ar" b="0" i="0" u="none" baseline="0" dirty="0">
                <a:latin typeface="Arial" panose="020B0604020202020204" pitchFamily="34" charset="0"/>
                <a:cs typeface="Arial" panose="020B0604020202020204" pitchFamily="34" charset="0"/>
              </a:rPr>
              <a:t>تناول العلاج الوقائي قبل التعرض من قِبل الرجال الذين يمارسون الجنس مع الرجال والمراهقات </a:t>
            </a:r>
            <a:r>
              <a:rPr lang="ar" b="0" i="0" u="none" baseline="0" dirty="0" smtClean="0">
                <a:latin typeface="Arial" panose="020B0604020202020204" pitchFamily="34" charset="0"/>
                <a:cs typeface="Arial" panose="020B0604020202020204" pitchFamily="34" charset="0"/>
              </a:rPr>
              <a:t>والشابات..………</a:t>
            </a:r>
            <a:r>
              <a:rPr lang="ar-EG" b="0" i="0" u="none" baseline="0" dirty="0" smtClean="0">
                <a:latin typeface="Arial" panose="020B0604020202020204" pitchFamily="34" charset="0"/>
                <a:cs typeface="Arial" panose="020B0604020202020204" pitchFamily="34" charset="0"/>
              </a:rPr>
              <a:t>..</a:t>
            </a:r>
            <a:r>
              <a:rPr lang="ar" b="0" i="0" u="none" baseline="0" dirty="0" smtClean="0">
                <a:latin typeface="Arial" panose="020B0604020202020204" pitchFamily="34" charset="0"/>
                <a:cs typeface="Arial" panose="020B0604020202020204" pitchFamily="34" charset="0"/>
              </a:rPr>
              <a:t>…….</a:t>
            </a:r>
            <a:r>
              <a:rPr lang="ar" b="0" i="0" u="none" baseline="0" dirty="0">
                <a:latin typeface="Arial" panose="020B0604020202020204" pitchFamily="34" charset="0"/>
                <a:cs typeface="Arial" panose="020B0604020202020204" pitchFamily="34" charset="0"/>
              </a:rPr>
              <a:t>10</a:t>
            </a:r>
            <a:endParaRPr lang="ar" dirty="0">
              <a:latin typeface="Arial" panose="020B0604020202020204" pitchFamily="34" charset="0"/>
              <a:cs typeface="Arial" panose="020B0604020202020204" pitchFamily="34" charset="0"/>
            </a:endParaRPr>
          </a:p>
          <a:p>
            <a:pPr algn="r" rtl="1"/>
            <a:r>
              <a:rPr lang="ar" b="0" i="0" u="none" baseline="0" dirty="0">
                <a:latin typeface="Arial" panose="020B0604020202020204" pitchFamily="34" charset="0"/>
                <a:cs typeface="Arial" panose="020B0604020202020204" pitchFamily="34" charset="0"/>
              </a:rPr>
              <a:t>العلاج الوقائي قبل التعرض: العلاج يوميًا مقابل العلاج في مناسبات معينة</a:t>
            </a:r>
            <a:r>
              <a:rPr lang="ar" b="0" i="0" u="none" baseline="0" dirty="0" smtClean="0">
                <a:latin typeface="Arial" panose="020B0604020202020204" pitchFamily="34" charset="0"/>
                <a:cs typeface="Arial" panose="020B0604020202020204" pitchFamily="34" charset="0"/>
              </a:rPr>
              <a:t>...…………………………………….....</a:t>
            </a:r>
            <a:r>
              <a:rPr lang="ar" b="0" i="0" u="none" baseline="0" dirty="0">
                <a:latin typeface="Arial" panose="020B0604020202020204" pitchFamily="34" charset="0"/>
                <a:cs typeface="Arial" panose="020B0604020202020204" pitchFamily="34" charset="0"/>
              </a:rPr>
              <a:t>11</a:t>
            </a:r>
            <a:endParaRPr lang="a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733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8588A-5A67-483A-9F25-B20522C31EE3}"/>
              </a:ext>
            </a:extLst>
          </p:cNvPr>
          <p:cNvSpPr>
            <a:spLocks noGrp="1"/>
          </p:cNvSpPr>
          <p:nvPr>
            <p:ph type="title"/>
          </p:nvPr>
        </p:nvSpPr>
        <p:spPr>
          <a:xfrm>
            <a:off x="1679509" y="188640"/>
            <a:ext cx="9026591" cy="1143000"/>
          </a:xfrm>
        </p:spPr>
        <p:txBody>
          <a:bodyPr>
            <a:normAutofit/>
          </a:bodyPr>
          <a:lstStyle/>
          <a:p>
            <a:pPr rtl="1"/>
            <a:r>
              <a:rPr lang="ar" sz="3600" b="1" i="0" u="none" baseline="0">
                <a:solidFill>
                  <a:srgbClr val="E0001B"/>
                </a:solidFill>
                <a:latin typeface="Arial"/>
                <a:cs typeface="Arial"/>
              </a:rPr>
              <a:t>المقدمة</a:t>
            </a:r>
            <a:endParaRPr lang="ar" sz="3600" b="1" dirty="0">
              <a:solidFill>
                <a:srgbClr val="E0001B"/>
              </a:solidFill>
            </a:endParaRPr>
          </a:p>
        </p:txBody>
      </p:sp>
      <p:sp>
        <p:nvSpPr>
          <p:cNvPr id="3" name="Content Placeholder 2">
            <a:extLst>
              <a:ext uri="{FF2B5EF4-FFF2-40B4-BE49-F238E27FC236}">
                <a16:creationId xmlns:a16="http://schemas.microsoft.com/office/drawing/2014/main" id="{9A219A35-56CF-48D6-A5D8-B1FC3D81AC38}"/>
              </a:ext>
            </a:extLst>
          </p:cNvPr>
          <p:cNvSpPr>
            <a:spLocks noGrp="1"/>
          </p:cNvSpPr>
          <p:nvPr>
            <p:ph idx="1"/>
          </p:nvPr>
        </p:nvSpPr>
        <p:spPr>
          <a:xfrm>
            <a:off x="609600" y="1397001"/>
            <a:ext cx="10972800" cy="4945063"/>
          </a:xfrm>
        </p:spPr>
        <p:txBody>
          <a:bodyPr vert="horz" lIns="91440" tIns="45720" rIns="91440" bIns="45720" rtlCol="0" anchor="t">
            <a:normAutofit fontScale="92500" lnSpcReduction="20000"/>
          </a:bodyPr>
          <a:lstStyle/>
          <a:p>
            <a:pPr algn="r" rtl="1"/>
            <a:r>
              <a:rPr lang="ar" b="0" i="0" u="none" baseline="0">
                <a:latin typeface="Arial"/>
                <a:cs typeface="Arial"/>
              </a:rPr>
              <a:t>لا توجد طريقة أو نهج وقائي واحد يمكنه بمفرده وقف وباء فيروس نقص المناعة البشرية. </a:t>
            </a:r>
          </a:p>
          <a:p>
            <a:pPr algn="r" rtl="1"/>
            <a:r>
              <a:rPr lang="ar" b="0" i="0" u="none" baseline="0">
                <a:latin typeface="Arial"/>
                <a:cs typeface="Arial"/>
              </a:rPr>
              <a:t>أثبتت العديد من الأساليب والتدخلات فعاليتها العالية في الحد من مخاطر الإصابة بفيروس نقص المناعة البشرية والوقاية منه، وتتضمن الواقي الذكري والأنثوي واستخدام الأدوية المضادة للفيروسات الارتجاعية بوصفها وقاية قبل التعرض (PrEP) والختان الطبي الطوعي للذكور (VMMC) والتدخلات لتغيير السلوك لتقليل عدد الشركاء الجنسيين واستخدام الإبر والمحاقن النظيفة والعلاج ببدائل المواد الأفيونية (مثل الميثادون) وعلاج الأشخاص المتعايشين مع فيروس نقص المناعة البشرية لتقليل الحمل الفيروسي ومنع انتقال العدوى، والمعروف باسم "U=U" (غير قابل للاكتشاف = غير قابل للانتقال) أو "TasP" (العلاج كوسيلة للوقاية).</a:t>
            </a:r>
          </a:p>
          <a:p>
            <a:pPr marL="0" indent="0" algn="r" rtl="1">
              <a:buNone/>
            </a:pPr>
            <a:endParaRPr lang="ar" dirty="0" smtClean="0">
              <a:latin typeface="Arial"/>
              <a:cs typeface="Arial"/>
            </a:endParaRPr>
          </a:p>
          <a:p>
            <a:pPr marL="0" indent="0" algn="r" rtl="1">
              <a:buNone/>
            </a:pPr>
            <a:r>
              <a:rPr lang="ar" sz="1800" b="0" i="0" u="none" baseline="0">
                <a:latin typeface="Arial"/>
                <a:cs typeface="Arial"/>
                <a:hlinkClick r:id="rId2"/>
              </a:rPr>
              <a:t>https://www.unaids.org/en/topic/prevention</a:t>
            </a:r>
            <a:r>
              <a:rPr lang="ar" sz="1800" b="0" i="0" u="none" baseline="0">
                <a:latin typeface="Arial"/>
                <a:cs typeface="Arial"/>
              </a:rPr>
              <a:t> </a:t>
            </a:r>
            <a:endParaRPr lang="ar" sz="1800" dirty="0"/>
          </a:p>
        </p:txBody>
      </p:sp>
    </p:spTree>
    <p:extLst>
      <p:ext uri="{BB962C8B-B14F-4D97-AF65-F5344CB8AC3E}">
        <p14:creationId xmlns:p14="http://schemas.microsoft.com/office/powerpoint/2010/main" val="1117257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0" y="0"/>
            <a:ext cx="9144000" cy="14847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rtl="1"/>
            <a:r>
              <a:rPr lang="ar" sz="3500" b="1" i="0" u="none" baseline="0">
                <a:solidFill>
                  <a:srgbClr val="E0001B"/>
                </a:solidFill>
              </a:rPr>
              <a:t>نظرة عامة</a:t>
            </a:r>
          </a:p>
        </p:txBody>
      </p:sp>
      <p:sp>
        <p:nvSpPr>
          <p:cNvPr id="26" name="Rectangle: Rounded Corners 1">
            <a:hlinkClick r:id="rId3" action="ppaction://hlinksldjump"/>
            <a:extLst>
              <a:ext uri="{FF2B5EF4-FFF2-40B4-BE49-F238E27FC236}">
                <a16:creationId xmlns:a16="http://schemas.microsoft.com/office/drawing/2014/main" id="{6BC34A43-6579-43B9-B412-24415228A395}"/>
              </a:ext>
            </a:extLst>
          </p:cNvPr>
          <p:cNvSpPr/>
          <p:nvPr/>
        </p:nvSpPr>
        <p:spPr>
          <a:xfrm>
            <a:off x="8838476" y="1656634"/>
            <a:ext cx="3171387" cy="2111222"/>
          </a:xfrm>
          <a:prstGeom prst="roundRect">
            <a:avLst/>
          </a:prstGeom>
          <a:solidFill>
            <a:srgbClr val="1A99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 sz="2400" b="0" i="0" u="none" baseline="0">
                <a:solidFill>
                  <a:schemeClr val="bg1"/>
                </a:solidFill>
                <a:latin typeface="Arial"/>
                <a:cs typeface="Arial"/>
              </a:rPr>
              <a:t>الوقاية</a:t>
            </a:r>
          </a:p>
        </p:txBody>
      </p:sp>
      <p:sp>
        <p:nvSpPr>
          <p:cNvPr id="28" name="Rectangle: Rounded Corners 10">
            <a:hlinkClick r:id="rId4" action="ppaction://hlinksldjump"/>
            <a:extLst>
              <a:ext uri="{FF2B5EF4-FFF2-40B4-BE49-F238E27FC236}">
                <a16:creationId xmlns:a16="http://schemas.microsoft.com/office/drawing/2014/main" id="{989D32F2-1234-4286-B816-35E0183C8AE4}"/>
              </a:ext>
            </a:extLst>
          </p:cNvPr>
          <p:cNvSpPr/>
          <p:nvPr/>
        </p:nvSpPr>
        <p:spPr>
          <a:xfrm>
            <a:off x="4736259" y="2831752"/>
            <a:ext cx="1859387" cy="9361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 sz="1600" b="0" i="0" u="none" baseline="0" dirty="0">
                <a:latin typeface="Arial"/>
                <a:cs typeface="Arial"/>
              </a:rPr>
              <a:t>تناول العلاج بالنسبة إلى المراهقات والشابات؛ بجرعة 2-1-1</a:t>
            </a:r>
            <a:endParaRPr lang="ar" sz="1600" dirty="0">
              <a:latin typeface="Arial"/>
              <a:cs typeface="Arial"/>
            </a:endParaRPr>
          </a:p>
        </p:txBody>
      </p:sp>
      <p:sp>
        <p:nvSpPr>
          <p:cNvPr id="29" name="Rectangle: Rounded Corners 12">
            <a:hlinkClick r:id="rId3" action="ppaction://hlinksldjump"/>
            <a:extLst>
              <a:ext uri="{FF2B5EF4-FFF2-40B4-BE49-F238E27FC236}">
                <a16:creationId xmlns:a16="http://schemas.microsoft.com/office/drawing/2014/main" id="{9A4360A7-C4A3-4186-AA34-22DFA5A88EAE}"/>
              </a:ext>
            </a:extLst>
          </p:cNvPr>
          <p:cNvSpPr/>
          <p:nvPr/>
        </p:nvSpPr>
        <p:spPr>
          <a:xfrm>
            <a:off x="6822999" y="1656634"/>
            <a:ext cx="1857456" cy="1035188"/>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1"/>
            <a:r>
              <a:rPr lang="ar" b="0" i="0" u="none" baseline="0" dirty="0">
                <a:latin typeface="Arial"/>
                <a:cs typeface="Arial"/>
              </a:rPr>
              <a:t>ما وراء العلاج الوقائي اليومي قبل التعرض</a:t>
            </a:r>
          </a:p>
        </p:txBody>
      </p:sp>
      <p:sp>
        <p:nvSpPr>
          <p:cNvPr id="31" name="Rectangle: Rounded Corners 4">
            <a:hlinkClick r:id="rId5" action="ppaction://hlinksldjump"/>
            <a:extLst>
              <a:ext uri="{FF2B5EF4-FFF2-40B4-BE49-F238E27FC236}">
                <a16:creationId xmlns:a16="http://schemas.microsoft.com/office/drawing/2014/main" id="{58A90E19-4AB7-4DAE-81DD-F18CCD96D57D}"/>
              </a:ext>
            </a:extLst>
          </p:cNvPr>
          <p:cNvSpPr/>
          <p:nvPr/>
        </p:nvSpPr>
        <p:spPr>
          <a:xfrm>
            <a:off x="5075977" y="1690216"/>
            <a:ext cx="1523981" cy="9361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 sz="1600" b="0" i="0" u="none" baseline="0" dirty="0">
                <a:latin typeface="Arial"/>
                <a:cs typeface="Arial"/>
              </a:rPr>
              <a:t>خفض معدل الإصابة باستخدام العلاج الوقائي قبل التعرض</a:t>
            </a:r>
            <a:endParaRPr lang="ar" sz="1600" dirty="0">
              <a:latin typeface="Arial"/>
              <a:cs typeface="Arial"/>
            </a:endParaRPr>
          </a:p>
        </p:txBody>
      </p:sp>
      <p:sp>
        <p:nvSpPr>
          <p:cNvPr id="32" name="Rectangle: Rounded Corners 6">
            <a:hlinkClick r:id="rId6" action="ppaction://hlinksldjump"/>
            <a:extLst>
              <a:ext uri="{FF2B5EF4-FFF2-40B4-BE49-F238E27FC236}">
                <a16:creationId xmlns:a16="http://schemas.microsoft.com/office/drawing/2014/main" id="{0224C72C-EBD8-4096-B340-3731673A4667}"/>
              </a:ext>
            </a:extLst>
          </p:cNvPr>
          <p:cNvSpPr/>
          <p:nvPr/>
        </p:nvSpPr>
        <p:spPr>
          <a:xfrm>
            <a:off x="2621229" y="1690216"/>
            <a:ext cx="2201915" cy="955385"/>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 sz="1800" b="0" i="0" u="none" baseline="0">
                <a:latin typeface="Arial"/>
                <a:cs typeface="Arial"/>
              </a:rPr>
              <a:t>غير قابل للاكتشاف = غير قابل للانتقال، التواصل من أجل الوقاية</a:t>
            </a:r>
            <a:endParaRPr lang="ar" dirty="0">
              <a:latin typeface="Arial"/>
              <a:cs typeface="Arial"/>
            </a:endParaRPr>
          </a:p>
        </p:txBody>
      </p:sp>
      <p:sp>
        <p:nvSpPr>
          <p:cNvPr id="33" name="Rectangle: Rounded Corners 8">
            <a:hlinkClick r:id="rId7" action="ppaction://hlinksldjump"/>
            <a:extLst>
              <a:ext uri="{FF2B5EF4-FFF2-40B4-BE49-F238E27FC236}">
                <a16:creationId xmlns:a16="http://schemas.microsoft.com/office/drawing/2014/main" id="{7853CD0B-6957-4FF4-AC51-EC5B57EF71ED}"/>
              </a:ext>
            </a:extLst>
          </p:cNvPr>
          <p:cNvSpPr/>
          <p:nvPr/>
        </p:nvSpPr>
        <p:spPr>
          <a:xfrm>
            <a:off x="114165" y="2308122"/>
            <a:ext cx="2317996" cy="964665"/>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 sz="1600" b="0" i="0" u="none" baseline="0" dirty="0">
                <a:latin typeface="Arial" panose="020B0604020202020204" pitchFamily="34" charset="0"/>
                <a:cs typeface="Arial" panose="020B0604020202020204" pitchFamily="34" charset="0"/>
              </a:rPr>
              <a:t>دمج العلاج الوقائي قبل التعرض وإدارته للوقاية من فيروس نقص المناعة البشرية</a:t>
            </a:r>
            <a:endParaRPr lang="ar" sz="1600" dirty="0">
              <a:latin typeface="Arial"/>
              <a:cs typeface="Arial"/>
            </a:endParaRPr>
          </a:p>
        </p:txBody>
      </p:sp>
      <p:sp>
        <p:nvSpPr>
          <p:cNvPr id="34" name="Rectangle: Rounded Corners 14">
            <a:hlinkClick r:id="rId8" action="ppaction://hlinksldjump"/>
            <a:extLst>
              <a:ext uri="{FF2B5EF4-FFF2-40B4-BE49-F238E27FC236}">
                <a16:creationId xmlns:a16="http://schemas.microsoft.com/office/drawing/2014/main" id="{835150C3-E465-4D28-B9A2-340F63BD692F}"/>
              </a:ext>
            </a:extLst>
          </p:cNvPr>
          <p:cNvSpPr/>
          <p:nvPr/>
        </p:nvSpPr>
        <p:spPr>
          <a:xfrm>
            <a:off x="6822999" y="2863672"/>
            <a:ext cx="1810310" cy="1004591"/>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 sz="1600" b="0" i="0" u="none" baseline="0" dirty="0">
                <a:latin typeface="Arial"/>
                <a:cs typeface="Arial"/>
              </a:rPr>
              <a:t>العلاج الوقائي العرضي قبل التعرض؛ وإدراك المخاطر</a:t>
            </a:r>
            <a:endParaRPr lang="ar" sz="1600" dirty="0">
              <a:latin typeface="Arial"/>
              <a:cs typeface="Arial"/>
            </a:endParaRPr>
          </a:p>
        </p:txBody>
      </p:sp>
      <p:sp>
        <p:nvSpPr>
          <p:cNvPr id="35" name="Rectangle: Rounded Corners 20">
            <a:hlinkClick r:id="rId9" action="ppaction://hlinksldjump"/>
            <a:extLst>
              <a:ext uri="{FF2B5EF4-FFF2-40B4-BE49-F238E27FC236}">
                <a16:creationId xmlns:a16="http://schemas.microsoft.com/office/drawing/2014/main" id="{6DD7F7C5-7A17-4E37-8B90-0CD08D6F5383}"/>
              </a:ext>
            </a:extLst>
          </p:cNvPr>
          <p:cNvSpPr/>
          <p:nvPr/>
        </p:nvSpPr>
        <p:spPr>
          <a:xfrm>
            <a:off x="2741389" y="2839224"/>
            <a:ext cx="1685641" cy="9361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1"/>
            <a:r>
              <a:rPr lang="ar" sz="1800" b="0" i="0" u="none" baseline="0" dirty="0">
                <a:latin typeface="Arial"/>
                <a:cs typeface="Arial"/>
              </a:rPr>
              <a:t>العلاج يوميًا مقابل العلاج في مناسبات معينة</a:t>
            </a:r>
            <a:endParaRPr lang="ar" dirty="0">
              <a:latin typeface="Arial"/>
              <a:cs typeface="Arial"/>
            </a:endParaRPr>
          </a:p>
        </p:txBody>
      </p:sp>
    </p:spTree>
    <p:extLst>
      <p:ext uri="{BB962C8B-B14F-4D97-AF65-F5344CB8AC3E}">
        <p14:creationId xmlns:p14="http://schemas.microsoft.com/office/powerpoint/2010/main" val="1708356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4362046" y="345315"/>
            <a:ext cx="7427168" cy="1143000"/>
          </a:xfrm>
          <a:prstGeom prst="rect">
            <a:avLst/>
          </a:prstGeom>
          <a:noFill/>
          <a:ln>
            <a:noFill/>
          </a:ln>
        </p:spPr>
        <p:txBody>
          <a:bodyPr spcFirstLastPara="1" vert="horz" wrap="square" lIns="91425" tIns="45700" rIns="91425" bIns="45700" rtlCol="0" anchor="ctr" anchorCtr="0">
            <a:noAutofit/>
          </a:bodyPr>
          <a:lstStyle/>
          <a:p>
            <a:pPr algn="r" rtl="1">
              <a:spcBef>
                <a:spcPts val="0"/>
              </a:spcBef>
              <a:buClr>
                <a:srgbClr val="FF0000"/>
              </a:buClr>
              <a:buSzPts val="3200"/>
            </a:pPr>
            <a:r>
              <a:rPr lang="ar" sz="2500" b="1" i="0" u="none" baseline="0" dirty="0">
                <a:solidFill>
                  <a:srgbClr val="E0001B"/>
                </a:solidFill>
              </a:rPr>
              <a:t>الوقاية</a:t>
            </a:r>
            <a:r>
              <a:rPr lang="ar" sz="3200" b="1" dirty="0">
                <a:solidFill>
                  <a:srgbClr val="FF0000"/>
                </a:solidFill>
              </a:rPr>
              <a:t/>
            </a:r>
            <a:br>
              <a:rPr lang="ar" sz="3200" b="1" dirty="0">
                <a:solidFill>
                  <a:srgbClr val="FF0000"/>
                </a:solidFill>
              </a:rPr>
            </a:br>
            <a:r>
              <a:rPr lang="ar" sz="1400" b="1" dirty="0"/>
              <a:t/>
            </a:r>
            <a:br>
              <a:rPr lang="ar" sz="1400" b="1" dirty="0"/>
            </a:br>
            <a:r>
              <a:rPr lang="ar" sz="3600" b="1" i="0" u="none" baseline="0" dirty="0"/>
              <a:t>ما وراء العلاج الوقائي اليومي قبل التعرض عن طريق الفم</a:t>
            </a:r>
            <a:endParaRPr sz="3600" b="1" dirty="0">
              <a:solidFill>
                <a:srgbClr val="FF0000"/>
              </a:solidFill>
            </a:endParaRPr>
          </a:p>
        </p:txBody>
      </p:sp>
      <p:sp>
        <p:nvSpPr>
          <p:cNvPr id="10" name="Content Placeholder 2">
            <a:extLst>
              <a:ext uri="{FF2B5EF4-FFF2-40B4-BE49-F238E27FC236}">
                <a16:creationId xmlns:a16="http://schemas.microsoft.com/office/drawing/2014/main" id="{84EBFAA5-8873-4C87-B7EE-6290CC9AEC99}"/>
              </a:ext>
            </a:extLst>
          </p:cNvPr>
          <p:cNvSpPr>
            <a:spLocks noGrp="1"/>
          </p:cNvSpPr>
          <p:nvPr>
            <p:ph idx="1"/>
          </p:nvPr>
        </p:nvSpPr>
        <p:spPr>
          <a:xfrm>
            <a:off x="5280992" y="1779893"/>
            <a:ext cx="6911008" cy="5258061"/>
          </a:xfrm>
        </p:spPr>
        <p:txBody>
          <a:bodyPr>
            <a:normAutofit/>
          </a:bodyPr>
          <a:lstStyle/>
          <a:p>
            <a:pPr algn="r" rtl="1">
              <a:lnSpc>
                <a:spcPct val="110000"/>
              </a:lnSpc>
              <a:spcBef>
                <a:spcPts val="0"/>
              </a:spcBef>
            </a:pPr>
            <a:r>
              <a:rPr lang="ar" sz="1800" b="0" i="0" u="none" baseline="0" dirty="0">
                <a:effectLst/>
                <a:ea typeface="Calibri" panose="020F0502020204030204" pitchFamily="34" charset="0"/>
              </a:rPr>
              <a:t>العلاج الوقائي قبل التعرض اليومي عن طريق الفم:</a:t>
            </a:r>
          </a:p>
          <a:p>
            <a:pPr marL="742950" lvl="1" indent="-285750" algn="r" rtl="1">
              <a:lnSpc>
                <a:spcPct val="110000"/>
              </a:lnSpc>
              <a:spcBef>
                <a:spcPts val="0"/>
              </a:spcBef>
              <a:buFont typeface="Arial" panose="020B0604020202020204" pitchFamily="34" charset="0"/>
              <a:buChar char="•"/>
              <a:tabLst>
                <a:tab pos="914400" algn="l"/>
              </a:tabLst>
            </a:pPr>
            <a:r>
              <a:rPr lang="ar" sz="1800" b="0" i="0" u="none" baseline="0" dirty="0">
                <a:effectLst/>
                <a:ea typeface="Calibri" panose="020F0502020204030204" pitchFamily="34" charset="0"/>
              </a:rPr>
              <a:t>علاج وهمي عشوائي للتحكم قائم على تينوفوفير ديسوبروكسيل فيومارات: معدل الإصابة صفر في معدل الالتزام العالي</a:t>
            </a:r>
            <a:endParaRPr lang="ar" sz="1800" dirty="0">
              <a:effectLst/>
              <a:ea typeface="Calibri" panose="020F0502020204030204" pitchFamily="34" charset="0"/>
            </a:endParaRPr>
          </a:p>
          <a:p>
            <a:pPr marL="742950" lvl="1" indent="-285750" algn="r" rtl="1">
              <a:lnSpc>
                <a:spcPct val="110000"/>
              </a:lnSpc>
              <a:spcBef>
                <a:spcPts val="0"/>
              </a:spcBef>
              <a:buFont typeface="Arial" panose="020B0604020202020204" pitchFamily="34" charset="0"/>
              <a:buChar char="•"/>
              <a:tabLst>
                <a:tab pos="914400" algn="l"/>
              </a:tabLst>
            </a:pPr>
            <a:r>
              <a:rPr lang="ar" sz="1800" b="0" i="0" u="none" baseline="0" dirty="0">
                <a:effectLst/>
                <a:ea typeface="Calibri" panose="020F0502020204030204" pitchFamily="34" charset="0"/>
              </a:rPr>
              <a:t>تجربة DISCOVER: مجموعة إمتريسيتابين/تينوفوفير ألافيناميد ليست أقل كفاءة من إمتريسيتابين/تينوفوفير ديسوبروكسيل فيومارات لكن ما التكلفة ومدى التوافر؟</a:t>
            </a:r>
            <a:endParaRPr lang="ar" sz="1800" dirty="0">
              <a:effectLst/>
              <a:ea typeface="Calibri" panose="020F0502020204030204" pitchFamily="34" charset="0"/>
            </a:endParaRPr>
          </a:p>
          <a:p>
            <a:pPr algn="r" rtl="1">
              <a:lnSpc>
                <a:spcPct val="110000"/>
              </a:lnSpc>
              <a:spcBef>
                <a:spcPts val="0"/>
              </a:spcBef>
            </a:pPr>
            <a:r>
              <a:rPr lang="ar" sz="1800" b="0" i="0" u="none" baseline="0" dirty="0">
                <a:effectLst/>
                <a:ea typeface="Calibri" panose="020F0502020204030204" pitchFamily="34" charset="0"/>
              </a:rPr>
              <a:t>العلاج الوقائي قبل التعرض حسب الطلب:</a:t>
            </a:r>
            <a:endParaRPr lang="ar" sz="1800" dirty="0">
              <a:effectLst/>
              <a:ea typeface="Calibri" panose="020F0502020204030204" pitchFamily="34" charset="0"/>
            </a:endParaRPr>
          </a:p>
          <a:p>
            <a:pPr marL="742950" lvl="1" indent="-285750" algn="r" rtl="1">
              <a:lnSpc>
                <a:spcPct val="110000"/>
              </a:lnSpc>
              <a:spcBef>
                <a:spcPts val="0"/>
              </a:spcBef>
              <a:buFont typeface="Arial" panose="020B0604020202020204" pitchFamily="34" charset="0"/>
              <a:buChar char="•"/>
              <a:tabLst>
                <a:tab pos="914400" algn="l"/>
              </a:tabLst>
            </a:pPr>
            <a:r>
              <a:rPr lang="ar" sz="1800" b="0" i="0" u="none" baseline="0" dirty="0">
                <a:effectLst/>
                <a:ea typeface="Calibri" panose="020F0502020204030204" pitchFamily="34" charset="0"/>
              </a:rPr>
              <a:t>2-1-1 (تجربة Ipergay) – انخفاض في معدل انتشار فيروس نقص المناعة البشرية تجربة عشوائية – 86%؛ دراسة توسع معلومة للطرفين – 97% </a:t>
            </a:r>
            <a:endParaRPr lang="ar" sz="1800" dirty="0">
              <a:effectLst/>
              <a:ea typeface="Calibri" panose="020F0502020204030204" pitchFamily="34" charset="0"/>
            </a:endParaRPr>
          </a:p>
          <a:p>
            <a:pPr marL="742950" lvl="1" indent="-285750" algn="r" rtl="1">
              <a:lnSpc>
                <a:spcPct val="110000"/>
              </a:lnSpc>
              <a:spcBef>
                <a:spcPts val="0"/>
              </a:spcBef>
              <a:buFont typeface="Arial" panose="020B0604020202020204" pitchFamily="34" charset="0"/>
              <a:buChar char="•"/>
              <a:tabLst>
                <a:tab pos="914400" algn="l"/>
              </a:tabLst>
            </a:pPr>
            <a:r>
              <a:rPr lang="ar" sz="1800" b="0" i="0" u="none" baseline="0" dirty="0">
                <a:effectLst/>
                <a:ea typeface="Calibri" panose="020F0502020204030204" pitchFamily="34" charset="0"/>
              </a:rPr>
              <a:t>غسول المستقيم تينوفوفير: متطابق سلوكيًا </a:t>
            </a:r>
            <a:endParaRPr lang="ar" sz="1800" dirty="0">
              <a:effectLst/>
              <a:ea typeface="Calibri" panose="020F0502020204030204" pitchFamily="34" charset="0"/>
            </a:endParaRPr>
          </a:p>
          <a:p>
            <a:pPr algn="r" rtl="1">
              <a:lnSpc>
                <a:spcPct val="110000"/>
              </a:lnSpc>
              <a:spcBef>
                <a:spcPts val="0"/>
              </a:spcBef>
            </a:pPr>
            <a:r>
              <a:rPr lang="ar" sz="1800" b="0" i="0" u="none" baseline="0" dirty="0">
                <a:effectLst/>
                <a:ea typeface="Calibri" panose="020F0502020204030204" pitchFamily="34" charset="0"/>
              </a:rPr>
              <a:t>حلقة دابيفيرين المهبلية: الإصابة بفيروس نقص المناعة البشرية من 27% إلى 31%</a:t>
            </a:r>
            <a:endParaRPr lang="ar" sz="1800" dirty="0">
              <a:effectLst/>
              <a:ea typeface="Calibri" panose="020F0502020204030204" pitchFamily="34" charset="0"/>
            </a:endParaRPr>
          </a:p>
          <a:p>
            <a:pPr algn="r" rtl="1">
              <a:lnSpc>
                <a:spcPct val="110000"/>
              </a:lnSpc>
              <a:spcBef>
                <a:spcPts val="0"/>
              </a:spcBef>
            </a:pPr>
            <a:r>
              <a:rPr lang="ar" sz="1800" b="0" i="0" u="none" baseline="0" dirty="0">
                <a:effectLst/>
                <a:ea typeface="Calibri" panose="020F0502020204030204" pitchFamily="34" charset="0"/>
              </a:rPr>
              <a:t>شبكة التجارب المتعلقة بالوقاية من فيروس نقص المناعة البشرية 083 – النتائج الأولية: معدل الإصابة العام 0.79%</a:t>
            </a:r>
            <a:endParaRPr lang="ar" sz="1800" dirty="0">
              <a:effectLst/>
              <a:ea typeface="Calibri" panose="020F0502020204030204" pitchFamily="34" charset="0"/>
            </a:endParaRPr>
          </a:p>
          <a:p>
            <a:pPr marL="857250" lvl="1" algn="r" rtl="1">
              <a:lnSpc>
                <a:spcPct val="110000"/>
              </a:lnSpc>
              <a:spcBef>
                <a:spcPts val="0"/>
              </a:spcBef>
            </a:pPr>
            <a:r>
              <a:rPr lang="ar" sz="1600" b="0" i="0" u="none" baseline="0" dirty="0">
                <a:effectLst/>
                <a:ea typeface="Calibri" panose="020F0502020204030204" pitchFamily="34" charset="0"/>
              </a:rPr>
              <a:t>هل هي أفضل/أقل كفاءة؟ ما معدل الالتزام؟ ما حالات العدوى الاختراقية؟ ما المقاومة؟</a:t>
            </a:r>
            <a:endParaRPr lang="ar" sz="1600" dirty="0">
              <a:effectLst/>
              <a:ea typeface="Calibri" panose="020F0502020204030204" pitchFamily="34" charset="0"/>
            </a:endParaRPr>
          </a:p>
          <a:p>
            <a:pPr algn="r" rtl="1">
              <a:lnSpc>
                <a:spcPct val="110000"/>
              </a:lnSpc>
              <a:spcBef>
                <a:spcPts val="0"/>
              </a:spcBef>
            </a:pPr>
            <a:r>
              <a:rPr lang="ar" sz="1800" b="0" i="0" u="none" baseline="0" dirty="0">
                <a:effectLst/>
                <a:ea typeface="Calibri" panose="020F0502020204030204" pitchFamily="34" charset="0"/>
              </a:rPr>
              <a:t>الغرسات</a:t>
            </a:r>
            <a:endParaRPr lang="ar" sz="1800" dirty="0">
              <a:effectLst/>
              <a:ea typeface="Calibri" panose="020F0502020204030204" pitchFamily="34" charset="0"/>
            </a:endParaRPr>
          </a:p>
        </p:txBody>
      </p:sp>
      <p:sp>
        <p:nvSpPr>
          <p:cNvPr id="108" name="Google Shape;108;p16"/>
          <p:cNvSpPr txBox="1"/>
          <p:nvPr/>
        </p:nvSpPr>
        <p:spPr>
          <a:xfrm>
            <a:off x="10763354" y="6083871"/>
            <a:ext cx="2051720" cy="369332"/>
          </a:xfrm>
          <a:prstGeom prst="rect">
            <a:avLst/>
          </a:prstGeom>
          <a:noFill/>
          <a:ln>
            <a:noFill/>
          </a:ln>
        </p:spPr>
        <p:txBody>
          <a:bodyPr spcFirstLastPara="1" wrap="square" lIns="91425" tIns="45700" rIns="91425" bIns="45700" anchor="t" anchorCtr="0">
            <a:noAutofit/>
          </a:bodyPr>
          <a:lstStyle/>
          <a:p>
            <a:pPr algn="l" rtl="1"/>
            <a:r>
              <a:rPr lang="ar" sz="1200" b="0" i="0" u="sng" baseline="0" dirty="0">
                <a:solidFill>
                  <a:schemeClr val="hlink"/>
                </a:solidFill>
                <a:latin typeface="Arial"/>
                <a:ea typeface="Roboto Condensed"/>
                <a:cs typeface="Arial"/>
                <a:sym typeface="Roboto Condensed"/>
                <a:hlinkClick r:id="rId3"/>
              </a:rPr>
              <a:t>سوزان</a:t>
            </a:r>
            <a:r>
              <a:rPr lang="ar" sz="1200" b="0" i="0" u="sng" baseline="0" dirty="0">
                <a:solidFill>
                  <a:schemeClr val="hlink"/>
                </a:solidFill>
                <a:latin typeface="Arial"/>
                <a:ea typeface="Roboto Condensed"/>
                <a:cs typeface="Arial"/>
                <a:sym typeface="Roboto Condensed"/>
                <a:hlinkClick r:id="rId3">
                  <a:extLst>
                    <a:ext uri="{A12FA001-AC4F-418D-AE19-62706E023703}">
                      <ahyp:hlinkClr xmlns:ahyp="http://schemas.microsoft.com/office/drawing/2018/hyperlinkcolor" xmlns="" val="tx"/>
                    </a:ext>
                  </a:extLst>
                </a:hlinkClick>
              </a:rPr>
              <a:t> بوتشبيندر</a:t>
            </a:r>
            <a:endParaRPr sz="1200" dirty="0">
              <a:solidFill>
                <a:schemeClr val="hlink"/>
              </a:solidFill>
              <a:latin typeface="Arial"/>
              <a:ea typeface="Roboto Condensed"/>
              <a:cs typeface="Arial"/>
              <a:sym typeface="Roboto Condensed"/>
            </a:endParaRPr>
          </a:p>
        </p:txBody>
      </p:sp>
      <p:pic>
        <p:nvPicPr>
          <p:cNvPr id="9" name="Google Shape;106;p16" descr="Table&#10;&#10;Description automatically generated">
            <a:extLst>
              <a:ext uri="{FF2B5EF4-FFF2-40B4-BE49-F238E27FC236}">
                <a16:creationId xmlns:a16="http://schemas.microsoft.com/office/drawing/2014/main" id="{EC4A012E-4B5F-4457-86E9-5B22BE2FFA03}"/>
              </a:ext>
            </a:extLst>
          </p:cNvPr>
          <p:cNvPicPr preferRelativeResize="0"/>
          <p:nvPr/>
        </p:nvPicPr>
        <p:blipFill rotWithShape="1">
          <a:blip r:embed="rId4">
            <a:alphaModFix/>
          </a:blip>
          <a:srcRect l="44170" t="23565" r="14273" b="27132"/>
          <a:stretch/>
        </p:blipFill>
        <p:spPr>
          <a:xfrm>
            <a:off x="307729" y="1781712"/>
            <a:ext cx="4973263" cy="4112438"/>
          </a:xfrm>
          <a:prstGeom prst="rect">
            <a:avLst/>
          </a:prstGeom>
          <a:noFill/>
          <a:ln w="9525" cap="flat" cmpd="sng">
            <a:solidFill>
              <a:srgbClr val="C4BD97"/>
            </a:solidFill>
            <a:prstDash val="solid"/>
            <a:round/>
            <a:headEnd type="none" w="sm" len="sm"/>
            <a:tailEnd type="none" w="sm" len="sm"/>
          </a:ln>
        </p:spPr>
      </p:pic>
    </p:spTree>
    <p:extLst>
      <p:ext uri="{BB962C8B-B14F-4D97-AF65-F5344CB8AC3E}">
        <p14:creationId xmlns:p14="http://schemas.microsoft.com/office/powerpoint/2010/main" val="37374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17"/>
          <p:cNvPicPr preferRelativeResize="0"/>
          <p:nvPr/>
        </p:nvPicPr>
        <p:blipFill rotWithShape="1">
          <a:blip r:embed="rId3">
            <a:alphaModFix/>
          </a:blip>
          <a:srcRect l="13812" t="18733" r="14509" b="14805"/>
          <a:stretch/>
        </p:blipFill>
        <p:spPr>
          <a:xfrm>
            <a:off x="623393" y="1631630"/>
            <a:ext cx="5379844" cy="3351186"/>
          </a:xfrm>
          <a:prstGeom prst="rect">
            <a:avLst/>
          </a:prstGeom>
          <a:noFill/>
          <a:ln w="9525" cap="flat" cmpd="sng">
            <a:solidFill>
              <a:srgbClr val="C4BD97"/>
            </a:solidFill>
            <a:prstDash val="solid"/>
            <a:round/>
            <a:headEnd type="none" w="sm" len="sm"/>
            <a:tailEnd type="none" w="sm" len="sm"/>
          </a:ln>
        </p:spPr>
      </p:pic>
      <p:sp>
        <p:nvSpPr>
          <p:cNvPr id="115" name="Google Shape;115;p17"/>
          <p:cNvSpPr txBox="1"/>
          <p:nvPr/>
        </p:nvSpPr>
        <p:spPr>
          <a:xfrm>
            <a:off x="6188765" y="1471489"/>
            <a:ext cx="5956852" cy="3637224"/>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 sz="2000" b="0" i="0" u="none" baseline="0" dirty="0">
                <a:latin typeface="Arial" panose="020B0604020202020204" pitchFamily="34" charset="0"/>
                <a:cs typeface="Arial" panose="020B0604020202020204" pitchFamily="34" charset="0"/>
              </a:rPr>
              <a:t>- في المناطق التي ينتشر فيها الوباء، كانت بيانات الإصابة بفيروس نقص المناعية البشرية بين مستخدمي العلاج الوقائي قبل التعرض محدودة.</a:t>
            </a:r>
          </a:p>
          <a:p>
            <a:pPr marL="0" lvl="0" indent="0" algn="r" rtl="1">
              <a:spcBef>
                <a:spcPts val="0"/>
              </a:spcBef>
              <a:spcAft>
                <a:spcPts val="0"/>
              </a:spcAft>
              <a:buNone/>
            </a:pPr>
            <a:endParaRPr lang="ar" sz="2000" dirty="0">
              <a:latin typeface="Arial" panose="020B0604020202020204" pitchFamily="34" charset="0"/>
              <a:cs typeface="Arial" panose="020B0604020202020204" pitchFamily="34" charset="0"/>
            </a:endParaRPr>
          </a:p>
          <a:p>
            <a:pPr marL="0" lvl="0" indent="0" algn="r" rtl="1">
              <a:spcBef>
                <a:spcPts val="0"/>
              </a:spcBef>
              <a:spcAft>
                <a:spcPts val="0"/>
              </a:spcAft>
              <a:buNone/>
            </a:pPr>
            <a:r>
              <a:rPr lang="ar" sz="2000" b="0" i="0" u="none" baseline="0" dirty="0">
                <a:latin typeface="Arial" panose="020B0604020202020204" pitchFamily="34" charset="0"/>
                <a:cs typeface="Arial" panose="020B0604020202020204" pitchFamily="34" charset="0"/>
              </a:rPr>
              <a:t>- تهدف دراسة SEARCH (NCT01864603) إلى تقييم (1) معدل الإصابة بفيروس نقص المناعة البشرية؛ (2) النتائج السريرية والفيروسية لدى قالبي تفاعلات المصل.</a:t>
            </a:r>
          </a:p>
          <a:p>
            <a:endParaRPr lang="ar" sz="2000" spc="-1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r" rtl="1"/>
            <a:r>
              <a:rPr lang="ar" sz="2000" b="0" i="0" u="none" spc="-1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يرتبط عرض العلاج الوقائي قبل التعرض على مستوى السكان (2016-2019) في المناطق الريفية في أوغندا وكينيا بانخفاض معدل الإصابة بفيروس نقص المناعة البشرية بنسبة 79% بين المبادرين بالعلاج الوقائي قبل التعرض.</a:t>
            </a:r>
            <a:endParaRPr lang="ar" sz="2000" dirty="0">
              <a:effectLst/>
              <a:latin typeface="Arial" panose="020B0604020202020204" pitchFamily="34" charset="0"/>
              <a:ea typeface="Calibri" panose="020F0502020204030204" pitchFamily="34" charset="0"/>
              <a:cs typeface="Arial" panose="020B0604020202020204" pitchFamily="34" charset="0"/>
            </a:endParaRPr>
          </a:p>
          <a:p>
            <a:pPr marL="0" lvl="0" indent="0" algn="r" rtl="1">
              <a:spcBef>
                <a:spcPts val="0"/>
              </a:spcBef>
              <a:spcAft>
                <a:spcPts val="0"/>
              </a:spcAft>
              <a:buNone/>
            </a:pPr>
            <a:endParaRPr lang="ar" sz="2000" dirty="0">
              <a:latin typeface="Arial" panose="020B0604020202020204" pitchFamily="34" charset="0"/>
              <a:cs typeface="Arial" panose="020B0604020202020204" pitchFamily="34" charset="0"/>
            </a:endParaRPr>
          </a:p>
        </p:txBody>
      </p:sp>
      <p:sp>
        <p:nvSpPr>
          <p:cNvPr id="116" name="Google Shape;116;p17"/>
          <p:cNvSpPr txBox="1">
            <a:spLocks noGrp="1"/>
          </p:cNvSpPr>
          <p:nvPr>
            <p:ph type="title"/>
          </p:nvPr>
        </p:nvSpPr>
        <p:spPr>
          <a:xfrm>
            <a:off x="4501480" y="197340"/>
            <a:ext cx="7427168" cy="1143000"/>
          </a:xfrm>
          <a:prstGeom prst="rect">
            <a:avLst/>
          </a:prstGeom>
          <a:noFill/>
          <a:ln>
            <a:noFill/>
          </a:ln>
        </p:spPr>
        <p:txBody>
          <a:bodyPr spcFirstLastPara="1" vert="horz" wrap="square" lIns="91425" tIns="45700" rIns="91425" bIns="45700" rtlCol="0" anchor="ctr" anchorCtr="0">
            <a:noAutofit/>
          </a:bodyPr>
          <a:lstStyle/>
          <a:p>
            <a:pPr algn="r" rtl="1">
              <a:spcBef>
                <a:spcPts val="0"/>
              </a:spcBef>
              <a:buClr>
                <a:srgbClr val="FF0000"/>
              </a:buClr>
              <a:buSzPts val="3200"/>
            </a:pPr>
            <a:r>
              <a:rPr lang="ar" sz="2400" b="1" i="0" u="none" baseline="0" dirty="0">
                <a:solidFill>
                  <a:srgbClr val="E0001B"/>
                </a:solidFill>
              </a:rPr>
              <a:t>الوقاية</a:t>
            </a:r>
            <a:r>
              <a:rPr lang="ar" sz="2400" b="1" dirty="0">
                <a:solidFill>
                  <a:srgbClr val="FF0000"/>
                </a:solidFill>
              </a:rPr>
              <a:t/>
            </a:r>
            <a:br>
              <a:rPr lang="ar" sz="2400" b="1" dirty="0">
                <a:solidFill>
                  <a:srgbClr val="FF0000"/>
                </a:solidFill>
              </a:rPr>
            </a:br>
            <a:r>
              <a:rPr lang="ar" sz="1200" b="1" dirty="0"/>
              <a:t/>
            </a:r>
            <a:br>
              <a:rPr lang="ar" sz="1200" b="1" dirty="0"/>
            </a:br>
            <a:r>
              <a:rPr lang="ar" sz="2800" b="1" i="0" u="none" baseline="0" dirty="0"/>
              <a:t>خفض معدل الإصابة بفيروس نقص المناعة البشرية باستخدام العلاج الوقائي قبل التعرض</a:t>
            </a:r>
            <a:endParaRPr sz="2800" b="1" dirty="0">
              <a:solidFill>
                <a:srgbClr val="FF0000"/>
              </a:solidFill>
            </a:endParaRPr>
          </a:p>
        </p:txBody>
      </p:sp>
      <p:sp>
        <p:nvSpPr>
          <p:cNvPr id="117" name="Google Shape;117;p17"/>
          <p:cNvSpPr txBox="1"/>
          <p:nvPr/>
        </p:nvSpPr>
        <p:spPr>
          <a:xfrm>
            <a:off x="10457065" y="5173626"/>
            <a:ext cx="2664296" cy="369332"/>
          </a:xfrm>
          <a:prstGeom prst="rect">
            <a:avLst/>
          </a:prstGeom>
          <a:noFill/>
          <a:ln>
            <a:noFill/>
          </a:ln>
        </p:spPr>
        <p:txBody>
          <a:bodyPr spcFirstLastPara="1" wrap="square" lIns="91425" tIns="45700" rIns="91425" bIns="45700" anchor="t" anchorCtr="0">
            <a:noAutofit/>
          </a:bodyPr>
          <a:lstStyle/>
          <a:p>
            <a:pPr algn="l" rtl="1"/>
            <a:r>
              <a:rPr lang="ar" sz="1200" b="0" i="0" u="sng" baseline="0" dirty="0">
                <a:solidFill>
                  <a:schemeClr val="hlink"/>
                </a:solidFill>
                <a:latin typeface="Arial" panose="020B0604020202020204" pitchFamily="34" charset="0"/>
                <a:ea typeface="Roboto Condensed"/>
                <a:cs typeface="Arial" panose="020B0604020202020204" pitchFamily="34" charset="0"/>
                <a:sym typeface="Roboto Condensed"/>
                <a:hlinkClick r:id="rId4"/>
              </a:rPr>
              <a:t>كاثرين كوس،</a:t>
            </a:r>
            <a:r>
              <a:rPr lang="ar" sz="1200" b="0" i="0" u="sng" baseline="0" dirty="0">
                <a:solidFill>
                  <a:schemeClr val="hlink"/>
                </a:solidFill>
                <a:latin typeface="Arial" panose="020B0604020202020204" pitchFamily="34" charset="0"/>
                <a:ea typeface="Roboto Condensed"/>
                <a:cs typeface="Arial" panose="020B0604020202020204" pitchFamily="34" charset="0"/>
                <a:hlinkClick r:id="rId4"/>
              </a:rPr>
              <a:t> OAC0805</a:t>
            </a:r>
            <a:endParaRPr sz="1200" u="sng" dirty="0">
              <a:solidFill>
                <a:schemeClr val="hlink"/>
              </a:solidFill>
              <a:latin typeface="Arial" panose="020B0604020202020204" pitchFamily="34" charset="0"/>
              <a:ea typeface="Roboto Condensed"/>
              <a:cs typeface="Arial" panose="020B0604020202020204" pitchFamily="34" charset="0"/>
              <a:sym typeface="Calibri"/>
            </a:endParaRPr>
          </a:p>
        </p:txBody>
      </p:sp>
      <p:sp>
        <p:nvSpPr>
          <p:cNvPr id="118" name="Google Shape;118;p17"/>
          <p:cNvSpPr txBox="1"/>
          <p:nvPr/>
        </p:nvSpPr>
        <p:spPr>
          <a:xfrm>
            <a:off x="623392" y="5371011"/>
            <a:ext cx="11305256" cy="830997"/>
          </a:xfrm>
          <a:prstGeom prst="rect">
            <a:avLst/>
          </a:prstGeom>
          <a:noFill/>
          <a:ln>
            <a:noFill/>
          </a:ln>
        </p:spPr>
        <p:txBody>
          <a:bodyPr spcFirstLastPara="1" wrap="square" lIns="91425" tIns="45700" rIns="91425" bIns="45700" anchor="t" anchorCtr="0">
            <a:noAutofit/>
          </a:bodyPr>
          <a:lstStyle/>
          <a:p>
            <a:pPr algn="r" rtl="1"/>
            <a:r>
              <a:rPr lang="ar" sz="2200" b="0" i="0" u="none" baseline="0" dirty="0">
                <a:solidFill>
                  <a:schemeClr val="dk1"/>
                </a:solidFill>
                <a:latin typeface="Arial"/>
                <a:ea typeface="Arial"/>
                <a:cs typeface="Arial"/>
                <a:sym typeface="Arial"/>
              </a:rPr>
              <a:t>انخفض معدل الإصابة بفيروس نقص المناعة البشرية بنسبة 50% تقريبًا بعد تطبيق إمكانية الوصول إلى العلاج الوقائي قبل التعرض في الموقع (تجربة ECHO).</a:t>
            </a:r>
            <a:endParaRPr sz="2200" dirty="0"/>
          </a:p>
        </p:txBody>
      </p:sp>
      <p:sp>
        <p:nvSpPr>
          <p:cNvPr id="119" name="Google Shape;119;p17"/>
          <p:cNvSpPr txBox="1"/>
          <p:nvPr/>
        </p:nvSpPr>
        <p:spPr>
          <a:xfrm>
            <a:off x="10389421" y="6033560"/>
            <a:ext cx="2088232" cy="336453"/>
          </a:xfrm>
          <a:prstGeom prst="rect">
            <a:avLst/>
          </a:prstGeom>
          <a:noFill/>
          <a:ln>
            <a:noFill/>
          </a:ln>
        </p:spPr>
        <p:txBody>
          <a:bodyPr spcFirstLastPara="1" wrap="square" lIns="91425" tIns="45700" rIns="91425" bIns="45700" anchor="t" anchorCtr="0">
            <a:noAutofit/>
          </a:bodyPr>
          <a:lstStyle/>
          <a:p>
            <a:pPr algn="l" rtl="1"/>
            <a:r>
              <a:rPr lang="ar" sz="1200" b="0" i="0" u="sng" baseline="0">
                <a:solidFill>
                  <a:schemeClr val="hlink"/>
                </a:solidFill>
                <a:latin typeface="Arial" panose="020B0604020202020204" pitchFamily="34" charset="0"/>
                <a:ea typeface="Roboto Condensed"/>
                <a:cs typeface="Arial" panose="020B0604020202020204" pitchFamily="34" charset="0"/>
                <a:sym typeface="Roboto Condensed"/>
                <a:hlinkClick r:id="rId5"/>
              </a:rPr>
              <a:t>ديبورا دونيل،</a:t>
            </a:r>
            <a:r>
              <a:rPr lang="ar" sz="1200" b="0" i="0" u="sng" baseline="0">
                <a:solidFill>
                  <a:schemeClr val="hlink"/>
                </a:solidFill>
                <a:latin typeface="Arial" panose="020B0604020202020204" pitchFamily="34" charset="0"/>
                <a:ea typeface="Roboto Condensed"/>
                <a:cs typeface="Arial" panose="020B0604020202020204" pitchFamily="34" charset="0"/>
                <a:hlinkClick r:id="rId5"/>
              </a:rPr>
              <a:t> OAC0105</a:t>
            </a:r>
            <a:endParaRPr sz="1200" u="sng" dirty="0">
              <a:solidFill>
                <a:schemeClr val="hlink"/>
              </a:solidFill>
              <a:latin typeface="Arial" panose="020B0604020202020204" pitchFamily="34" charset="0"/>
              <a:ea typeface="Roboto Condensed"/>
              <a:cs typeface="Arial" panose="020B0604020202020204" pitchFamily="34" charset="0"/>
              <a:sym typeface="Calibri"/>
            </a:endParaRPr>
          </a:p>
        </p:txBody>
      </p:sp>
    </p:spTree>
    <p:extLst>
      <p:ext uri="{BB962C8B-B14F-4D97-AF65-F5344CB8AC3E}">
        <p14:creationId xmlns:p14="http://schemas.microsoft.com/office/powerpoint/2010/main" val="11504426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9" name="Google Shape;129;p18"/>
          <p:cNvSpPr txBox="1"/>
          <p:nvPr/>
        </p:nvSpPr>
        <p:spPr>
          <a:xfrm>
            <a:off x="0" y="4452730"/>
            <a:ext cx="12192000" cy="2022092"/>
          </a:xfrm>
          <a:prstGeom prst="rect">
            <a:avLst/>
          </a:prstGeom>
          <a:solidFill>
            <a:srgbClr val="CCFFFF"/>
          </a:solidFill>
          <a:ln>
            <a:noFill/>
          </a:ln>
        </p:spPr>
        <p:txBody>
          <a:bodyPr spcFirstLastPara="1" wrap="square" lIns="91425" tIns="45700" rIns="91425" bIns="45700" anchor="t" anchorCtr="0">
            <a:noAutofit/>
          </a:bodyPr>
          <a:lstStyle/>
          <a:p>
            <a:pPr marL="987425" algn="r" rtl="1"/>
            <a:r>
              <a:rPr lang="ar" sz="2400" b="0" i="0" u="none" baseline="0" dirty="0">
                <a:solidFill>
                  <a:schemeClr val="dk1"/>
                </a:solidFill>
                <a:latin typeface="Arial" panose="020B0604020202020204" pitchFamily="34" charset="0"/>
                <a:ea typeface="Arial"/>
                <a:cs typeface="Arial" panose="020B0604020202020204" pitchFamily="34" charset="0"/>
                <a:sym typeface="Arial"/>
              </a:rPr>
              <a:t>بالنسبة إلى النساء العابرات جندريا: </a:t>
            </a:r>
          </a:p>
          <a:p>
            <a:pPr marL="987425" algn="r" rtl="1"/>
            <a:r>
              <a:rPr lang="ar" sz="2400" b="0" i="0" u="none" baseline="0" dirty="0">
                <a:solidFill>
                  <a:schemeClr val="dk1"/>
                </a:solidFill>
                <a:latin typeface="Arial" panose="020B0604020202020204" pitchFamily="34" charset="0"/>
                <a:ea typeface="Arial"/>
                <a:cs typeface="Arial" panose="020B0604020202020204" pitchFamily="34" charset="0"/>
                <a:sym typeface="Arial"/>
              </a:rPr>
              <a:t>- تدعم قوة الشبكات الموجودة تطوير إستراتيجيات التدخل للوقاية من فيروس نقص المناعة البشرية المدفوعة بإنشاء الشبكات.</a:t>
            </a:r>
          </a:p>
          <a:p>
            <a:pPr marL="987425" algn="r" rtl="1"/>
            <a:r>
              <a:rPr lang="ar" sz="2400" b="0" i="0" u="none" baseline="0" dirty="0">
                <a:latin typeface="Arial" panose="020B0604020202020204" pitchFamily="34" charset="0"/>
                <a:cs typeface="Arial" panose="020B0604020202020204" pitchFamily="34" charset="0"/>
              </a:rPr>
              <a:t>- تُعد التقنية موردًا بالغ الأهمية لتنظيم الموارد بشكل جماعي وإقامة العلاقات.</a:t>
            </a:r>
            <a:endParaRPr sz="2400" dirty="0">
              <a:latin typeface="Arial" panose="020B0604020202020204" pitchFamily="34" charset="0"/>
              <a:cs typeface="Arial" panose="020B0604020202020204" pitchFamily="34" charset="0"/>
            </a:endParaRPr>
          </a:p>
        </p:txBody>
      </p:sp>
      <p:sp>
        <p:nvSpPr>
          <p:cNvPr id="125" name="Google Shape;125;p18"/>
          <p:cNvSpPr txBox="1">
            <a:spLocks noGrp="1"/>
          </p:cNvSpPr>
          <p:nvPr>
            <p:ph type="body" idx="1"/>
          </p:nvPr>
        </p:nvSpPr>
        <p:spPr>
          <a:xfrm>
            <a:off x="967409" y="1843403"/>
            <a:ext cx="10870975" cy="2234127"/>
          </a:xfrm>
          <a:prstGeom prst="rect">
            <a:avLst/>
          </a:prstGeom>
          <a:noFill/>
          <a:ln>
            <a:noFill/>
          </a:ln>
        </p:spPr>
        <p:txBody>
          <a:bodyPr spcFirstLastPara="1" vert="horz" wrap="square" lIns="91425" tIns="45700" rIns="91425" bIns="45700" rtlCol="0" anchor="t" anchorCtr="0">
            <a:noAutofit/>
          </a:bodyPr>
          <a:lstStyle/>
          <a:p>
            <a:pPr marL="0" indent="0" algn="r" rtl="1">
              <a:spcBef>
                <a:spcPts val="0"/>
              </a:spcBef>
              <a:buClr>
                <a:schemeClr val="dk1"/>
              </a:buClr>
              <a:buSzPts val="2400"/>
              <a:buNone/>
            </a:pPr>
            <a:r>
              <a:rPr lang="ar" sz="2000" b="0" i="0" u="none" baseline="0" dirty="0"/>
              <a:t>استقصاء على شبكة الإنترنت من خلال الإعلانات على شبكة جغرافية اجتماعية في البرازيل:</a:t>
            </a:r>
          </a:p>
          <a:p>
            <a:pPr marL="0" indent="0" algn="r" rtl="1">
              <a:spcBef>
                <a:spcPts val="0"/>
              </a:spcBef>
              <a:buClr>
                <a:schemeClr val="dk1"/>
              </a:buClr>
              <a:buSzPts val="2400"/>
              <a:buNone/>
            </a:pPr>
            <a:r>
              <a:rPr lang="ar" sz="2000" b="0" i="0" u="none" baseline="0" dirty="0"/>
              <a:t>إدراك أن غير القابل للاكتشاف = غير قابل للانتقال (U=U) لدى:</a:t>
            </a:r>
          </a:p>
          <a:p>
            <a:pPr algn="r" rtl="1">
              <a:spcBef>
                <a:spcPts val="0"/>
              </a:spcBef>
              <a:buClr>
                <a:schemeClr val="dk1"/>
              </a:buClr>
              <a:buSzPts val="2400"/>
              <a:buFontTx/>
              <a:buChar char="-"/>
            </a:pPr>
            <a:r>
              <a:rPr lang="ar" sz="2000" b="0" i="0" u="none" baseline="0" dirty="0"/>
              <a:t>المثليين ومزدوجي الميول الجنسية وغيرهم من الرجال الذين يمارسون الجنس مع الرجال (GBM): متوسط؛ عامة السكان: فقراء جدًا.</a:t>
            </a:r>
          </a:p>
          <a:p>
            <a:pPr marL="0" indent="0" algn="r" rtl="1">
              <a:spcBef>
                <a:spcPts val="0"/>
              </a:spcBef>
              <a:buClr>
                <a:schemeClr val="dk1"/>
              </a:buClr>
              <a:buSzPts val="2400"/>
              <a:buNone/>
            </a:pPr>
            <a:endParaRPr lang="ar" sz="2000" dirty="0"/>
          </a:p>
          <a:p>
            <a:pPr marL="0" indent="0" algn="r" rtl="1">
              <a:spcBef>
                <a:spcPts val="0"/>
              </a:spcBef>
              <a:buClr>
                <a:schemeClr val="dk1"/>
              </a:buClr>
              <a:buSzPts val="2400"/>
              <a:buNone/>
            </a:pPr>
            <a:r>
              <a:rPr lang="ar" sz="2000" b="0" i="0" u="none" baseline="0" dirty="0"/>
              <a:t>يلزم الإدراك الصحيح لمفهوم أن غير القابل للاكتشاف = غير قابل للانتقال لأنه يمكّن الأشخاص المتعايشين مع فيروس نقص المناعة البشرية ويزيد الالتزام ويقلل من وصمة الذات.</a:t>
            </a:r>
          </a:p>
          <a:p>
            <a:pPr marL="0" indent="0" algn="r" rtl="1">
              <a:spcBef>
                <a:spcPts val="0"/>
              </a:spcBef>
              <a:buClr>
                <a:schemeClr val="dk1"/>
              </a:buClr>
              <a:buSzPts val="2400"/>
              <a:buNone/>
            </a:pPr>
            <a:endParaRPr sz="2800" dirty="0"/>
          </a:p>
        </p:txBody>
      </p:sp>
      <p:sp>
        <p:nvSpPr>
          <p:cNvPr id="126" name="Google Shape;126;p18"/>
          <p:cNvSpPr txBox="1">
            <a:spLocks noGrp="1"/>
          </p:cNvSpPr>
          <p:nvPr>
            <p:ph type="title"/>
          </p:nvPr>
        </p:nvSpPr>
        <p:spPr>
          <a:xfrm>
            <a:off x="4411216" y="325203"/>
            <a:ext cx="7427168" cy="1143000"/>
          </a:xfrm>
          <a:prstGeom prst="rect">
            <a:avLst/>
          </a:prstGeom>
          <a:noFill/>
          <a:ln>
            <a:noFill/>
          </a:ln>
        </p:spPr>
        <p:txBody>
          <a:bodyPr spcFirstLastPara="1" vert="horz" wrap="square" lIns="91425" tIns="45700" rIns="91425" bIns="45700" rtlCol="0" anchor="ctr" anchorCtr="0">
            <a:noAutofit/>
          </a:bodyPr>
          <a:lstStyle/>
          <a:p>
            <a:pPr algn="r" rtl="1">
              <a:spcBef>
                <a:spcPts val="0"/>
              </a:spcBef>
              <a:buClr>
                <a:srgbClr val="FF0000"/>
              </a:buClr>
              <a:buSzPts val="3200"/>
            </a:pPr>
            <a:r>
              <a:rPr lang="ar" sz="2800" b="1" i="0" u="none" baseline="0" dirty="0">
                <a:solidFill>
                  <a:srgbClr val="E0001B"/>
                </a:solidFill>
              </a:rPr>
              <a:t>الوقاية</a:t>
            </a:r>
            <a:r>
              <a:rPr lang="ar" sz="2800" b="1" dirty="0">
                <a:solidFill>
                  <a:srgbClr val="FF0000"/>
                </a:solidFill>
              </a:rPr>
              <a:t/>
            </a:r>
            <a:br>
              <a:rPr lang="ar" sz="2800" b="1" dirty="0">
                <a:solidFill>
                  <a:srgbClr val="FF0000"/>
                </a:solidFill>
              </a:rPr>
            </a:br>
            <a:r>
              <a:rPr lang="ar" sz="1200" b="1" dirty="0"/>
              <a:t/>
            </a:r>
            <a:br>
              <a:rPr lang="ar" sz="1200" b="1" dirty="0"/>
            </a:br>
            <a:r>
              <a:rPr lang="ar" sz="3200" b="1" i="0" u="none" baseline="0" dirty="0"/>
              <a:t>غير قابل للاكتشاف = غير قابل للانتقال، التواصل من أجل الوقاية</a:t>
            </a:r>
            <a:endParaRPr sz="3200" b="1" dirty="0">
              <a:solidFill>
                <a:srgbClr val="FF0000"/>
              </a:solidFill>
            </a:endParaRPr>
          </a:p>
        </p:txBody>
      </p:sp>
      <p:sp>
        <p:nvSpPr>
          <p:cNvPr id="127" name="Google Shape;127;p18"/>
          <p:cNvSpPr txBox="1"/>
          <p:nvPr/>
        </p:nvSpPr>
        <p:spPr>
          <a:xfrm>
            <a:off x="1123858" y="4083398"/>
            <a:ext cx="2213992" cy="369332"/>
          </a:xfrm>
          <a:prstGeom prst="rect">
            <a:avLst/>
          </a:prstGeom>
          <a:noFill/>
          <a:ln>
            <a:noFill/>
          </a:ln>
        </p:spPr>
        <p:txBody>
          <a:bodyPr spcFirstLastPara="1" wrap="square" lIns="91425" tIns="45700" rIns="91425" bIns="45700" anchor="t" anchorCtr="0">
            <a:noAutofit/>
          </a:bodyPr>
          <a:lstStyle/>
          <a:p>
            <a:pPr algn="l" rtl="1">
              <a:buClr>
                <a:srgbClr val="333333"/>
              </a:buClr>
              <a:buSzPts val="1800"/>
            </a:pPr>
            <a:r>
              <a:rPr lang="ar" sz="1200" b="0" i="0" u="sng" baseline="0" dirty="0">
                <a:solidFill>
                  <a:schemeClr val="hlink"/>
                </a:solidFill>
                <a:latin typeface="Arial" panose="020B0604020202020204" pitchFamily="34" charset="0"/>
                <a:ea typeface="Roboto Condensed"/>
                <a:cs typeface="Arial" panose="020B0604020202020204" pitchFamily="34" charset="0"/>
                <a:sym typeface="Roboto Condensed"/>
                <a:hlinkClick r:id="rId3"/>
              </a:rPr>
              <a:t>تياغو إس توريس، </a:t>
            </a:r>
            <a:r>
              <a:rPr lang="ar" sz="1200" b="0" i="0" u="none" baseline="0" dirty="0">
                <a:latin typeface="Arial" panose="020B0604020202020204" pitchFamily="34" charset="0"/>
                <a:cs typeface="Arial" panose="020B0604020202020204" pitchFamily="34" charset="0"/>
                <a:hlinkClick r:id="rId3"/>
              </a:rPr>
              <a:t>PDD0507</a:t>
            </a:r>
            <a:endParaRPr sz="1200" dirty="0">
              <a:solidFill>
                <a:srgbClr val="333333"/>
              </a:solidFill>
              <a:latin typeface="Arial" panose="020B0604020202020204" pitchFamily="34" charset="0"/>
              <a:ea typeface="Roboto Condensed"/>
              <a:cs typeface="Arial" panose="020B0604020202020204" pitchFamily="34" charset="0"/>
              <a:sym typeface="Roboto Condensed"/>
            </a:endParaRPr>
          </a:p>
        </p:txBody>
      </p:sp>
      <p:sp>
        <p:nvSpPr>
          <p:cNvPr id="128" name="Google Shape;128;p18"/>
          <p:cNvSpPr txBox="1"/>
          <p:nvPr/>
        </p:nvSpPr>
        <p:spPr>
          <a:xfrm>
            <a:off x="1243973" y="5906866"/>
            <a:ext cx="2934072" cy="369332"/>
          </a:xfrm>
          <a:prstGeom prst="rect">
            <a:avLst/>
          </a:prstGeom>
          <a:noFill/>
          <a:ln>
            <a:noFill/>
          </a:ln>
        </p:spPr>
        <p:txBody>
          <a:bodyPr spcFirstLastPara="1" wrap="square" lIns="91425" tIns="45700" rIns="91425" bIns="45700" anchor="t" anchorCtr="0">
            <a:noAutofit/>
          </a:bodyPr>
          <a:lstStyle/>
          <a:p>
            <a:pPr algn="l" rtl="1"/>
            <a:r>
              <a:rPr lang="ar" sz="1200" b="0" i="0" u="sng" baseline="0" dirty="0">
                <a:solidFill>
                  <a:schemeClr val="hlink"/>
                </a:solidFill>
                <a:latin typeface="Arial" panose="020B0604020202020204" pitchFamily="34" charset="0"/>
                <a:ea typeface="Roboto Condensed"/>
                <a:cs typeface="Arial" panose="020B0604020202020204" pitchFamily="34" charset="0"/>
                <a:sym typeface="Roboto Condensed"/>
                <a:hlinkClick r:id="rId4"/>
              </a:rPr>
              <a:t>إيان دبليو هولواي،</a:t>
            </a:r>
            <a:r>
              <a:rPr lang="ar" sz="1200" b="0" i="0" u="none" baseline="0" dirty="0">
                <a:latin typeface="Arial" panose="020B0604020202020204" pitchFamily="34" charset="0"/>
                <a:cs typeface="Arial" panose="020B0604020202020204" pitchFamily="34" charset="0"/>
                <a:hlinkClick r:id="rId4"/>
              </a:rPr>
              <a:t> PDD0302</a:t>
            </a:r>
            <a:endParaRPr sz="1200" dirty="0">
              <a:solidFill>
                <a:schemeClr val="dk1"/>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1833679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9"/>
          <p:cNvSpPr txBox="1">
            <a:spLocks noGrp="1"/>
          </p:cNvSpPr>
          <p:nvPr>
            <p:ph type="body" idx="1"/>
          </p:nvPr>
        </p:nvSpPr>
        <p:spPr>
          <a:xfrm>
            <a:off x="231915" y="1566066"/>
            <a:ext cx="6261652" cy="1143000"/>
          </a:xfrm>
          <a:prstGeom prst="rect">
            <a:avLst/>
          </a:prstGeom>
          <a:solidFill>
            <a:srgbClr val="DAE5F1"/>
          </a:solidFill>
          <a:ln>
            <a:noFill/>
          </a:ln>
        </p:spPr>
        <p:txBody>
          <a:bodyPr spcFirstLastPara="1" vert="horz" wrap="square" lIns="91425" tIns="45700" rIns="91425" bIns="45700" rtlCol="0" anchor="t" anchorCtr="0">
            <a:noAutofit/>
          </a:bodyPr>
          <a:lstStyle/>
          <a:p>
            <a:pPr marL="0" indent="0" algn="r" rtl="1">
              <a:spcBef>
                <a:spcPts val="0"/>
              </a:spcBef>
              <a:buClr>
                <a:schemeClr val="dk1"/>
              </a:buClr>
              <a:buSzPts val="2400"/>
              <a:buNone/>
            </a:pPr>
            <a:r>
              <a:rPr lang="ar" sz="2200" b="0" i="0" u="none" baseline="0"/>
              <a:t>يُعد فهم الرعاية المستمرة للعلاج الوقائي قبل التعرض أمرًا بالغ الأهمية لتحسين تنفيذ البرامج.</a:t>
            </a:r>
          </a:p>
          <a:p>
            <a:pPr algn="r" rtl="1">
              <a:spcBef>
                <a:spcPts val="0"/>
              </a:spcBef>
              <a:buClr>
                <a:schemeClr val="dk1"/>
              </a:buClr>
              <a:buSzPts val="2400"/>
              <a:buFontTx/>
              <a:buChar char="-"/>
            </a:pPr>
            <a:endParaRPr lang="ar" sz="2200" dirty="0"/>
          </a:p>
          <a:p>
            <a:pPr marL="0" indent="0" algn="r" rtl="1">
              <a:spcBef>
                <a:spcPts val="0"/>
              </a:spcBef>
              <a:buClr>
                <a:schemeClr val="dk1"/>
              </a:buClr>
              <a:buSzPts val="2400"/>
              <a:buNone/>
            </a:pPr>
            <a:endParaRPr sz="2200" dirty="0"/>
          </a:p>
        </p:txBody>
      </p:sp>
      <p:pic>
        <p:nvPicPr>
          <p:cNvPr id="136" name="Google Shape;136;p19"/>
          <p:cNvPicPr preferRelativeResize="0"/>
          <p:nvPr/>
        </p:nvPicPr>
        <p:blipFill rotWithShape="1">
          <a:blip r:embed="rId3">
            <a:alphaModFix/>
          </a:blip>
          <a:srcRect/>
          <a:stretch/>
        </p:blipFill>
        <p:spPr>
          <a:xfrm>
            <a:off x="231915" y="2816051"/>
            <a:ext cx="3312368" cy="2597499"/>
          </a:xfrm>
          <a:prstGeom prst="rect">
            <a:avLst/>
          </a:prstGeom>
          <a:solidFill>
            <a:srgbClr val="DAE5F1"/>
          </a:solidFill>
          <a:ln w="9525" cap="flat" cmpd="sng">
            <a:solidFill>
              <a:schemeClr val="lt1"/>
            </a:solidFill>
            <a:prstDash val="solid"/>
            <a:round/>
            <a:headEnd type="none" w="sm" len="sm"/>
            <a:tailEnd type="none" w="sm" len="sm"/>
          </a:ln>
        </p:spPr>
      </p:pic>
      <p:sp>
        <p:nvSpPr>
          <p:cNvPr id="138" name="Google Shape;138;p19"/>
          <p:cNvSpPr txBox="1">
            <a:spLocks noGrp="1"/>
          </p:cNvSpPr>
          <p:nvPr>
            <p:ph type="title"/>
          </p:nvPr>
        </p:nvSpPr>
        <p:spPr>
          <a:xfrm>
            <a:off x="2977840" y="287267"/>
            <a:ext cx="8988872" cy="1143000"/>
          </a:xfrm>
          <a:prstGeom prst="rect">
            <a:avLst/>
          </a:prstGeom>
          <a:noFill/>
          <a:ln>
            <a:noFill/>
          </a:ln>
        </p:spPr>
        <p:txBody>
          <a:bodyPr spcFirstLastPara="1" vert="horz" wrap="square" lIns="91425" tIns="45700" rIns="91425" bIns="45700" rtlCol="0" anchor="ctr" anchorCtr="0">
            <a:noAutofit/>
          </a:bodyPr>
          <a:lstStyle/>
          <a:p>
            <a:pPr algn="r" rtl="1">
              <a:spcBef>
                <a:spcPts val="0"/>
              </a:spcBef>
              <a:buClr>
                <a:srgbClr val="FF0000"/>
              </a:buClr>
              <a:buSzPts val="3200"/>
            </a:pPr>
            <a:r>
              <a:rPr lang="ar" sz="2400" b="1" i="0" u="none" baseline="0" dirty="0">
                <a:solidFill>
                  <a:srgbClr val="E0001B"/>
                </a:solidFill>
              </a:rPr>
              <a:t>الوقاية</a:t>
            </a:r>
            <a:r>
              <a:rPr lang="ar" sz="2800" b="1" dirty="0">
                <a:solidFill>
                  <a:srgbClr val="FF0000"/>
                </a:solidFill>
              </a:rPr>
              <a:t/>
            </a:r>
            <a:br>
              <a:rPr lang="ar" sz="2800" b="1" dirty="0">
                <a:solidFill>
                  <a:srgbClr val="FF0000"/>
                </a:solidFill>
              </a:rPr>
            </a:br>
            <a:r>
              <a:rPr lang="ar" sz="1200" b="1" dirty="0"/>
              <a:t/>
            </a:r>
            <a:br>
              <a:rPr lang="ar" sz="1200" b="1" dirty="0"/>
            </a:br>
            <a:r>
              <a:rPr lang="ar" sz="2400" b="1" i="0" u="none" baseline="0" dirty="0"/>
              <a:t>دمج العلاج الوقائي قبل التعرض وإدارته للوقاية من فيروس نقص المناعة البشرية</a:t>
            </a:r>
            <a:r>
              <a:rPr lang="ar" sz="3200" b="1" dirty="0"/>
              <a:t/>
            </a:r>
            <a:br>
              <a:rPr lang="ar" sz="3200" b="1" dirty="0"/>
            </a:br>
            <a:endParaRPr lang="ar" sz="3200" b="1" dirty="0">
              <a:solidFill>
                <a:srgbClr val="FF0000"/>
              </a:solidFill>
            </a:endParaRPr>
          </a:p>
        </p:txBody>
      </p:sp>
      <p:sp>
        <p:nvSpPr>
          <p:cNvPr id="139" name="Google Shape;139;p19"/>
          <p:cNvSpPr txBox="1"/>
          <p:nvPr/>
        </p:nvSpPr>
        <p:spPr>
          <a:xfrm>
            <a:off x="3544283" y="6003128"/>
            <a:ext cx="2080899" cy="369332"/>
          </a:xfrm>
          <a:prstGeom prst="rect">
            <a:avLst/>
          </a:prstGeom>
          <a:noFill/>
          <a:ln>
            <a:noFill/>
          </a:ln>
        </p:spPr>
        <p:txBody>
          <a:bodyPr spcFirstLastPara="1" wrap="square" lIns="91425" tIns="45700" rIns="91425" bIns="45700" anchor="t" anchorCtr="0">
            <a:noAutofit/>
          </a:bodyPr>
          <a:lstStyle/>
          <a:p>
            <a:pPr algn="l" rtl="1"/>
            <a:r>
              <a:rPr lang="ar" sz="1200" b="0" i="0" u="sng" baseline="0">
                <a:solidFill>
                  <a:schemeClr val="hlink"/>
                </a:solidFill>
                <a:latin typeface="Arial" panose="020B0604020202020204" pitchFamily="34" charset="0"/>
                <a:ea typeface="Roboto Condensed"/>
                <a:cs typeface="Arial" panose="020B0604020202020204" pitchFamily="34" charset="0"/>
                <a:sym typeface="Roboto Condensed"/>
                <a:hlinkClick r:id="rId4"/>
              </a:rPr>
              <a:t>جوناثان فولك، </a:t>
            </a:r>
            <a:r>
              <a:rPr lang="ar" sz="1200" b="0" i="0" u="none" baseline="0">
                <a:latin typeface="Arial" panose="020B0604020202020204" pitchFamily="34" charset="0"/>
                <a:cs typeface="Arial" panose="020B0604020202020204" pitchFamily="34" charset="0"/>
                <a:hlinkClick r:id="rId4"/>
              </a:rPr>
              <a:t>OAC0807</a:t>
            </a:r>
            <a:endParaRPr sz="1200" dirty="0">
              <a:solidFill>
                <a:schemeClr val="dk1"/>
              </a:solidFill>
              <a:latin typeface="Arial" panose="020B0604020202020204" pitchFamily="34" charset="0"/>
              <a:ea typeface="Calibri"/>
              <a:cs typeface="Arial" panose="020B0604020202020204" pitchFamily="34" charset="0"/>
              <a:sym typeface="Calibri"/>
            </a:endParaRPr>
          </a:p>
        </p:txBody>
      </p:sp>
      <p:sp>
        <p:nvSpPr>
          <p:cNvPr id="140" name="Google Shape;140;p19"/>
          <p:cNvSpPr txBox="1"/>
          <p:nvPr/>
        </p:nvSpPr>
        <p:spPr>
          <a:xfrm>
            <a:off x="9408368" y="6060854"/>
            <a:ext cx="2437577" cy="369332"/>
          </a:xfrm>
          <a:prstGeom prst="rect">
            <a:avLst/>
          </a:prstGeom>
          <a:noFill/>
          <a:ln>
            <a:noFill/>
          </a:ln>
        </p:spPr>
        <p:txBody>
          <a:bodyPr spcFirstLastPara="1" wrap="square" lIns="91425" tIns="45700" rIns="91425" bIns="45700" anchor="t" anchorCtr="0">
            <a:noAutofit/>
          </a:bodyPr>
          <a:lstStyle/>
          <a:p>
            <a:pPr algn="l" rtl="1"/>
            <a:r>
              <a:rPr lang="ar" sz="1200" b="0" i="0" u="sng" baseline="0">
                <a:solidFill>
                  <a:schemeClr val="hlink"/>
                </a:solidFill>
                <a:latin typeface="Arial" panose="020B0604020202020204" pitchFamily="34" charset="0"/>
                <a:ea typeface="Roboto Condensed"/>
                <a:cs typeface="Arial" panose="020B0604020202020204" pitchFamily="34" charset="0"/>
                <a:sym typeface="Roboto Condensed"/>
                <a:hlinkClick r:id="rId5"/>
              </a:rPr>
              <a:t>نيكولاس إيه ميدلاند، </a:t>
            </a:r>
            <a:r>
              <a:rPr lang="ar" sz="1200" b="0" i="0" u="none" baseline="0">
                <a:latin typeface="Arial" panose="020B0604020202020204" pitchFamily="34" charset="0"/>
                <a:cs typeface="Arial" panose="020B0604020202020204" pitchFamily="34" charset="0"/>
                <a:hlinkClick r:id="rId5"/>
              </a:rPr>
              <a:t>OAC0802</a:t>
            </a:r>
            <a:endParaRPr sz="1200" dirty="0">
              <a:solidFill>
                <a:srgbClr val="333333"/>
              </a:solidFill>
              <a:latin typeface="Arial" panose="020B0604020202020204" pitchFamily="34" charset="0"/>
              <a:ea typeface="Roboto Condensed"/>
              <a:cs typeface="Arial" panose="020B0604020202020204" pitchFamily="34" charset="0"/>
              <a:sym typeface="Roboto Condensed"/>
            </a:endParaRPr>
          </a:p>
        </p:txBody>
      </p:sp>
      <p:sp>
        <p:nvSpPr>
          <p:cNvPr id="141" name="Google Shape;141;p19"/>
          <p:cNvSpPr txBox="1"/>
          <p:nvPr/>
        </p:nvSpPr>
        <p:spPr>
          <a:xfrm>
            <a:off x="6838121" y="1537252"/>
            <a:ext cx="5128591" cy="4422364"/>
          </a:xfrm>
          <a:prstGeom prst="rect">
            <a:avLst/>
          </a:prstGeom>
          <a:solidFill>
            <a:srgbClr val="CCFFCC"/>
          </a:solidFill>
          <a:ln>
            <a:noFill/>
          </a:ln>
        </p:spPr>
        <p:txBody>
          <a:bodyPr spcFirstLastPara="1" wrap="square" lIns="91425" tIns="45700" rIns="91425" bIns="45700" anchor="t" anchorCtr="0">
            <a:noAutofit/>
          </a:bodyPr>
          <a:lstStyle/>
          <a:p>
            <a:pPr marL="0" lvl="1" algn="r" rtl="1"/>
            <a:r>
              <a:rPr lang="ar" sz="2200" b="0" i="0" u="none" baseline="0">
                <a:solidFill>
                  <a:schemeClr val="dk1"/>
                </a:solidFill>
                <a:latin typeface="Arial" panose="020B0604020202020204" pitchFamily="34" charset="0"/>
                <a:ea typeface="Arial"/>
                <a:cs typeface="Arial" panose="020B0604020202020204" pitchFamily="34" charset="0"/>
                <a:sym typeface="Arial"/>
              </a:rPr>
              <a:t>- العلاج الوقائي قبل التعرض في أستراليا: سريع ومستمر</a:t>
            </a:r>
          </a:p>
          <a:p>
            <a:pPr marL="0" lvl="1" algn="r" rtl="1"/>
            <a:r>
              <a:rPr lang="ar" sz="2200" b="0" i="0" u="none" baseline="0">
                <a:solidFill>
                  <a:schemeClr val="dk1"/>
                </a:solidFill>
                <a:latin typeface="Arial" panose="020B0604020202020204" pitchFamily="34" charset="0"/>
                <a:ea typeface="Arial"/>
                <a:cs typeface="Arial" panose="020B0604020202020204" pitchFamily="34" charset="0"/>
                <a:sym typeface="Arial"/>
              </a:rPr>
              <a:t>- ارتفاع معدلات الاستهلاك المنخفض ووقف العلاج: </a:t>
            </a:r>
          </a:p>
          <a:p>
            <a:pPr marL="800100" lvl="2" indent="-342900" algn="r" rtl="1">
              <a:buFont typeface="Arial" panose="020B0604020202020204" pitchFamily="34" charset="0"/>
              <a:buChar char="•"/>
            </a:pPr>
            <a:r>
              <a:rPr lang="ar" sz="2200" b="0" i="0" u="none" baseline="0">
                <a:solidFill>
                  <a:schemeClr val="dk1"/>
                </a:solidFill>
                <a:latin typeface="Arial" panose="020B0604020202020204" pitchFamily="34" charset="0"/>
                <a:ea typeface="Arial"/>
                <a:cs typeface="Arial" panose="020B0604020202020204" pitchFamily="34" charset="0"/>
                <a:sym typeface="Arial"/>
              </a:rPr>
              <a:t>الآثار السلبية للمحدِّدات الاجتماعية للصحة</a:t>
            </a:r>
          </a:p>
          <a:p>
            <a:pPr marL="800100" lvl="2" indent="-342900" algn="r" rtl="1">
              <a:buFont typeface="Arial" panose="020B0604020202020204" pitchFamily="34" charset="0"/>
              <a:buChar char="•"/>
            </a:pPr>
            <a:r>
              <a:rPr lang="ar" sz="2200" b="0" i="0" u="none" baseline="0">
                <a:solidFill>
                  <a:schemeClr val="dk1"/>
                </a:solidFill>
                <a:latin typeface="Arial" panose="020B0604020202020204" pitchFamily="34" charset="0"/>
                <a:ea typeface="Arial"/>
                <a:cs typeface="Arial" panose="020B0604020202020204" pitchFamily="34" charset="0"/>
                <a:sym typeface="Arial"/>
              </a:rPr>
              <a:t>بالنسبة إلى النساء، قد يعكس المبادئ التوجيهية للاستخدام الملائم أو الفشل في تحديد دور العلاج الوقائي قبل التعرض لدى النساء</a:t>
            </a:r>
          </a:p>
          <a:p>
            <a:pPr marL="92075" lvl="1" algn="r" rtl="1"/>
            <a:endParaRPr lang="ar" sz="2200" dirty="0">
              <a:solidFill>
                <a:schemeClr val="dk1"/>
              </a:solidFill>
              <a:latin typeface="Arial" panose="020B0604020202020204" pitchFamily="34" charset="0"/>
              <a:ea typeface="Arial"/>
              <a:cs typeface="Arial" panose="020B0604020202020204" pitchFamily="34" charset="0"/>
              <a:sym typeface="Arial"/>
            </a:endParaRPr>
          </a:p>
          <a:p>
            <a:pPr marL="92075" lvl="1" algn="r" rtl="1"/>
            <a:r>
              <a:rPr lang="ar" sz="2200" b="0" i="0" u="none" baseline="0">
                <a:solidFill>
                  <a:schemeClr val="dk1"/>
                </a:solidFill>
                <a:latin typeface="Arial" panose="020B0604020202020204" pitchFamily="34" charset="0"/>
                <a:ea typeface="Arial"/>
                <a:cs typeface="Arial" panose="020B0604020202020204" pitchFamily="34" charset="0"/>
                <a:sym typeface="Arial"/>
              </a:rPr>
              <a:t>معدل الإصابة بفيروس نقص المناعة البشرية: توقع معدل إصابة أعلى عند أولئك الذين يوقفونه.</a:t>
            </a:r>
            <a:endParaRPr lang="ar" sz="22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28A7EDD-B651-44A7-9E94-CABF983AF5C1}"/>
              </a:ext>
            </a:extLst>
          </p:cNvPr>
          <p:cNvSpPr txBox="1"/>
          <p:nvPr/>
        </p:nvSpPr>
        <p:spPr>
          <a:xfrm>
            <a:off x="3764178" y="2444246"/>
            <a:ext cx="2729389" cy="3515370"/>
          </a:xfrm>
          <a:prstGeom prst="rect">
            <a:avLst/>
          </a:prstGeom>
          <a:solidFill>
            <a:srgbClr val="DAE5F1"/>
          </a:solidFill>
          <a:ln>
            <a:noFill/>
          </a:ln>
        </p:spPr>
        <p:txBody>
          <a:bodyPr spcFirstLastPara="1" vert="horz" wrap="square" lIns="91425" tIns="45700" rIns="91425" bIns="45700" rtlCol="0" anchor="t" anchorCtr="0">
            <a:noAutofit/>
          </a:bodyPr>
          <a:lstStyle>
            <a:lvl1pPr indent="0">
              <a:spcBef>
                <a:spcPts val="0"/>
              </a:spcBef>
              <a:buClr>
                <a:schemeClr val="dk1"/>
              </a:buClr>
              <a:buSzPts val="2400"/>
              <a:buFont typeface="Arial" panose="020B0604020202020204" pitchFamily="34" charset="0"/>
              <a:buNone/>
              <a:defRPr sz="2200">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r" rtl="1"/>
            <a:r>
              <a:rPr lang="ar" b="0" i="0" u="none" baseline="0"/>
              <a:t>- في حال وقف العلاج، يجب على العميل أن يعود مرة أخرى إلى تناول العلاج الوقائي قبل التعرض</a:t>
            </a:r>
          </a:p>
          <a:p>
            <a:pPr algn="r" rtl="1"/>
            <a:r>
              <a:rPr lang="ar" b="0" i="0" u="none" baseline="0"/>
              <a:t>- لم تُشخص أي إصابات جديدة بفيروس نقص المناعة البشرية بين كل المشاركين في الدراسة (12810) الملتزمين بالعلاج الوقائي قبل التعرض</a:t>
            </a:r>
            <a:endParaRPr lang="ar" dirty="0"/>
          </a:p>
        </p:txBody>
      </p:sp>
    </p:spTree>
    <p:extLst>
      <p:ext uri="{BB962C8B-B14F-4D97-AF65-F5344CB8AC3E}">
        <p14:creationId xmlns:p14="http://schemas.microsoft.com/office/powerpoint/2010/main" val="2319336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0"/>
          <p:cNvSpPr txBox="1">
            <a:spLocks noGrp="1"/>
          </p:cNvSpPr>
          <p:nvPr>
            <p:ph type="body" idx="1"/>
          </p:nvPr>
        </p:nvSpPr>
        <p:spPr>
          <a:xfrm>
            <a:off x="479376" y="1686030"/>
            <a:ext cx="11233248" cy="878874"/>
          </a:xfrm>
          <a:prstGeom prst="rect">
            <a:avLst/>
          </a:prstGeom>
          <a:noFill/>
          <a:ln>
            <a:noFill/>
          </a:ln>
        </p:spPr>
        <p:txBody>
          <a:bodyPr spcFirstLastPara="1" vert="horz" wrap="square" lIns="91425" tIns="45700" rIns="91425" bIns="45700" rtlCol="0" anchor="t" anchorCtr="0">
            <a:noAutofit/>
          </a:bodyPr>
          <a:lstStyle/>
          <a:p>
            <a:pPr marL="0" indent="0" algn="r" rtl="1">
              <a:spcBef>
                <a:spcPts val="0"/>
              </a:spcBef>
              <a:buClr>
                <a:schemeClr val="dk1"/>
              </a:buClr>
              <a:buSzPts val="2400"/>
              <a:buNone/>
            </a:pPr>
            <a:r>
              <a:rPr lang="ar" sz="2400" b="0" i="0" u="none" baseline="0"/>
              <a:t>مؤشرات لقياس أنماط العلاج الوقائي قبل التعرض اللازمة لتحسين فهم فعالية استخدام العلاج الوقائي العرضي قبل التعرض.</a:t>
            </a:r>
            <a:endParaRPr sz="2400" dirty="0"/>
          </a:p>
        </p:txBody>
      </p:sp>
      <p:sp>
        <p:nvSpPr>
          <p:cNvPr id="148" name="Google Shape;148;p20"/>
          <p:cNvSpPr txBox="1"/>
          <p:nvPr/>
        </p:nvSpPr>
        <p:spPr>
          <a:xfrm>
            <a:off x="2057400" y="3581400"/>
            <a:ext cx="8418478" cy="2895600"/>
          </a:xfrm>
          <a:prstGeom prst="rect">
            <a:avLst/>
          </a:prstGeom>
          <a:noFill/>
          <a:ln>
            <a:noFill/>
          </a:ln>
        </p:spPr>
        <p:txBody>
          <a:bodyPr spcFirstLastPara="1" wrap="square" lIns="91425" tIns="45700" rIns="91425" bIns="45700" anchor="t" anchorCtr="0">
            <a:noAutofit/>
          </a:bodyPr>
          <a:lstStyle/>
          <a:p>
            <a:pPr marL="742950" lvl="1" indent="-107950" algn="r" rtl="1">
              <a:buClr>
                <a:schemeClr val="dk1"/>
              </a:buClr>
              <a:buSzPts val="2800"/>
            </a:pPr>
            <a:endParaRPr sz="2800">
              <a:solidFill>
                <a:schemeClr val="dk1"/>
              </a:solidFill>
              <a:latin typeface="Calibri"/>
              <a:ea typeface="Calibri"/>
              <a:cs typeface="Calibri"/>
              <a:sym typeface="Calibri"/>
            </a:endParaRPr>
          </a:p>
        </p:txBody>
      </p:sp>
      <p:sp>
        <p:nvSpPr>
          <p:cNvPr id="149" name="Google Shape;149;p20"/>
          <p:cNvSpPr txBox="1"/>
          <p:nvPr/>
        </p:nvSpPr>
        <p:spPr>
          <a:xfrm>
            <a:off x="8688288" y="2380238"/>
            <a:ext cx="2736305" cy="369332"/>
          </a:xfrm>
          <a:prstGeom prst="rect">
            <a:avLst/>
          </a:prstGeom>
          <a:noFill/>
          <a:ln>
            <a:noFill/>
          </a:ln>
        </p:spPr>
        <p:txBody>
          <a:bodyPr spcFirstLastPara="1" wrap="square" lIns="91425" tIns="45700" rIns="91425" bIns="45700" anchor="t" anchorCtr="0">
            <a:noAutofit/>
          </a:bodyPr>
          <a:lstStyle/>
          <a:p>
            <a:pPr algn="l" rtl="1"/>
            <a:r>
              <a:rPr lang="ar" sz="1200" b="0" i="0" u="sng" baseline="0" dirty="0">
                <a:solidFill>
                  <a:schemeClr val="hlink"/>
                </a:solidFill>
                <a:latin typeface="Arial" panose="020B0604020202020204" pitchFamily="34" charset="0"/>
                <a:ea typeface="Roboto Condensed"/>
                <a:cs typeface="Arial" panose="020B0604020202020204" pitchFamily="34" charset="0"/>
                <a:sym typeface="Roboto Condensed"/>
                <a:hlinkClick r:id="rId3"/>
              </a:rPr>
              <a:t>جين موتيجي،</a:t>
            </a:r>
            <a:r>
              <a:rPr lang="ar" sz="1200" b="0" i="0" u="none" baseline="0" dirty="0">
                <a:latin typeface="Arial" panose="020B0604020202020204" pitchFamily="34" charset="0"/>
                <a:cs typeface="Arial" panose="020B0604020202020204" pitchFamily="34" charset="0"/>
                <a:hlinkClick r:id="rId3"/>
              </a:rPr>
              <a:t> OAE0704</a:t>
            </a:r>
            <a:endParaRPr sz="1200" dirty="0">
              <a:solidFill>
                <a:srgbClr val="333333"/>
              </a:solidFill>
              <a:latin typeface="Arial" panose="020B0604020202020204" pitchFamily="34" charset="0"/>
              <a:ea typeface="Roboto Condensed"/>
              <a:cs typeface="Arial" panose="020B0604020202020204" pitchFamily="34" charset="0"/>
              <a:sym typeface="Roboto Condensed"/>
            </a:endParaRPr>
          </a:p>
        </p:txBody>
      </p:sp>
      <p:sp>
        <p:nvSpPr>
          <p:cNvPr id="150" name="Google Shape;150;p20"/>
          <p:cNvSpPr txBox="1">
            <a:spLocks noGrp="1"/>
          </p:cNvSpPr>
          <p:nvPr>
            <p:ph type="title"/>
          </p:nvPr>
        </p:nvSpPr>
        <p:spPr>
          <a:xfrm>
            <a:off x="4357465" y="319146"/>
            <a:ext cx="7427168" cy="1143000"/>
          </a:xfrm>
          <a:prstGeom prst="rect">
            <a:avLst/>
          </a:prstGeom>
          <a:noFill/>
          <a:ln>
            <a:noFill/>
          </a:ln>
        </p:spPr>
        <p:txBody>
          <a:bodyPr spcFirstLastPara="1" vert="horz" wrap="square" lIns="91425" tIns="45700" rIns="91425" bIns="45700" rtlCol="0" anchor="ctr" anchorCtr="0">
            <a:noAutofit/>
          </a:bodyPr>
          <a:lstStyle/>
          <a:p>
            <a:pPr algn="r" rtl="1">
              <a:spcBef>
                <a:spcPts val="0"/>
              </a:spcBef>
              <a:buClr>
                <a:srgbClr val="FF0000"/>
              </a:buClr>
              <a:buSzPts val="3200"/>
            </a:pPr>
            <a:r>
              <a:rPr lang="ar" sz="2500" b="1" i="0" u="none" baseline="0" dirty="0">
                <a:solidFill>
                  <a:srgbClr val="E0001B"/>
                </a:solidFill>
              </a:rPr>
              <a:t>الوقاية</a:t>
            </a:r>
            <a:r>
              <a:rPr lang="ar" sz="3200" b="1" dirty="0">
                <a:solidFill>
                  <a:srgbClr val="FF0000"/>
                </a:solidFill>
              </a:rPr>
              <a:t/>
            </a:r>
            <a:br>
              <a:rPr lang="ar" sz="3200" b="1" dirty="0">
                <a:solidFill>
                  <a:srgbClr val="FF0000"/>
                </a:solidFill>
              </a:rPr>
            </a:br>
            <a:r>
              <a:rPr lang="ar" sz="1400" b="1" dirty="0"/>
              <a:t/>
            </a:r>
            <a:br>
              <a:rPr lang="ar" sz="1400" b="1" dirty="0"/>
            </a:br>
            <a:r>
              <a:rPr lang="ar" sz="3600" b="1" i="0" u="none" baseline="0" dirty="0"/>
              <a:t>العلاج الوقائي العرضي قبل التعرض؛ وإدراك المخاطر</a:t>
            </a:r>
            <a:endParaRPr sz="3600" b="1" dirty="0">
              <a:solidFill>
                <a:srgbClr val="FF0000"/>
              </a:solidFill>
            </a:endParaRPr>
          </a:p>
        </p:txBody>
      </p:sp>
      <p:sp>
        <p:nvSpPr>
          <p:cNvPr id="151" name="Google Shape;151;p20"/>
          <p:cNvSpPr txBox="1"/>
          <p:nvPr/>
        </p:nvSpPr>
        <p:spPr>
          <a:xfrm>
            <a:off x="6672064" y="3129887"/>
            <a:ext cx="4707299" cy="2276888"/>
          </a:xfrm>
          <a:prstGeom prst="rect">
            <a:avLst/>
          </a:prstGeom>
          <a:noFill/>
          <a:ln>
            <a:noFill/>
          </a:ln>
        </p:spPr>
        <p:txBody>
          <a:bodyPr spcFirstLastPara="1" wrap="square" lIns="91425" tIns="45700" rIns="91425" bIns="45700" anchor="t" anchorCtr="0">
            <a:noAutofit/>
          </a:bodyPr>
          <a:lstStyle/>
          <a:p>
            <a:pPr algn="r" rtl="1"/>
            <a:r>
              <a:rPr lang="ar" sz="2400" b="0" i="0" u="none" baseline="0" dirty="0">
                <a:solidFill>
                  <a:schemeClr val="dk1"/>
                </a:solidFill>
                <a:latin typeface="Arial"/>
                <a:ea typeface="Arial"/>
                <a:cs typeface="Arial"/>
                <a:sym typeface="Arial"/>
              </a:rPr>
              <a:t>إدراك مخاطر فيروس نقص المناعة البشرية وظهورها مرتبطان بشكل متناقض وبشكل واضح مع وقف المراهقات والشابات العلاج الوقائي قبل التعرض في ليسوتو.</a:t>
            </a:r>
          </a:p>
        </p:txBody>
      </p:sp>
      <p:sp>
        <p:nvSpPr>
          <p:cNvPr id="152" name="Google Shape;152;p20"/>
          <p:cNvSpPr txBox="1"/>
          <p:nvPr/>
        </p:nvSpPr>
        <p:spPr>
          <a:xfrm>
            <a:off x="8688288" y="5868249"/>
            <a:ext cx="3312368" cy="369332"/>
          </a:xfrm>
          <a:prstGeom prst="rect">
            <a:avLst/>
          </a:prstGeom>
          <a:noFill/>
          <a:ln>
            <a:noFill/>
          </a:ln>
        </p:spPr>
        <p:txBody>
          <a:bodyPr spcFirstLastPara="1" wrap="square" lIns="91425" tIns="45700" rIns="91425" bIns="45700" anchor="t" anchorCtr="0">
            <a:noAutofit/>
          </a:bodyPr>
          <a:lstStyle/>
          <a:p>
            <a:pPr algn="l" rtl="1"/>
            <a:r>
              <a:rPr lang="ar" sz="1200" b="0" i="0" u="sng" baseline="0">
                <a:solidFill>
                  <a:schemeClr val="hlink"/>
                </a:solidFill>
                <a:latin typeface="Arial" panose="020B0604020202020204" pitchFamily="34" charset="0"/>
                <a:ea typeface="Roboto Condensed"/>
                <a:cs typeface="Arial" panose="020B0604020202020204" pitchFamily="34" charset="0"/>
                <a:sym typeface="Roboto Condensed"/>
                <a:hlinkClick r:id="rId4"/>
              </a:rPr>
              <a:t>تفادزوا شكاري، </a:t>
            </a:r>
            <a:r>
              <a:rPr lang="ar" sz="1200" b="0" i="0" u="none" baseline="0">
                <a:latin typeface="Arial" panose="020B0604020202020204" pitchFamily="34" charset="0"/>
                <a:cs typeface="Arial" panose="020B0604020202020204" pitchFamily="34" charset="0"/>
                <a:hlinkClick r:id="rId4"/>
              </a:rPr>
              <a:t>OAD0604</a:t>
            </a:r>
            <a:endParaRPr sz="1200" dirty="0">
              <a:solidFill>
                <a:srgbClr val="333333"/>
              </a:solidFill>
              <a:latin typeface="Arial" panose="020B0604020202020204" pitchFamily="34" charset="0"/>
              <a:ea typeface="Roboto Condensed"/>
              <a:cs typeface="Arial" panose="020B0604020202020204" pitchFamily="34" charset="0"/>
              <a:sym typeface="Roboto Condensed"/>
            </a:endParaRPr>
          </a:p>
        </p:txBody>
      </p:sp>
      <p:pic>
        <p:nvPicPr>
          <p:cNvPr id="153" name="Google Shape;153;p20"/>
          <p:cNvPicPr preferRelativeResize="0"/>
          <p:nvPr/>
        </p:nvPicPr>
        <p:blipFill rotWithShape="1">
          <a:blip r:embed="rId5">
            <a:alphaModFix/>
          </a:blip>
          <a:srcRect l="29172" t="33548" r="29138" b="9854"/>
          <a:stretch/>
        </p:blipFill>
        <p:spPr>
          <a:xfrm>
            <a:off x="1415480" y="2747894"/>
            <a:ext cx="4932071" cy="3695361"/>
          </a:xfrm>
          <a:prstGeom prst="rect">
            <a:avLst/>
          </a:prstGeom>
          <a:noFill/>
          <a:ln>
            <a:noFill/>
          </a:ln>
        </p:spPr>
      </p:pic>
    </p:spTree>
    <p:extLst>
      <p:ext uri="{BB962C8B-B14F-4D97-AF65-F5344CB8AC3E}">
        <p14:creationId xmlns:p14="http://schemas.microsoft.com/office/powerpoint/2010/main" val="1372186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rnational AIDS Society">
  <a:themeElements>
    <a:clrScheme name="Benutzerdefiniert 114">
      <a:dk1>
        <a:sysClr val="windowText" lastClr="000000"/>
      </a:dk1>
      <a:lt1>
        <a:sysClr val="window" lastClr="FFFFFF"/>
      </a:lt1>
      <a:dk2>
        <a:srgbClr val="7F7F7F"/>
      </a:dk2>
      <a:lt2>
        <a:srgbClr val="D8D8D8"/>
      </a:lt2>
      <a:accent1>
        <a:srgbClr val="E0001B"/>
      </a:accent1>
      <a:accent2>
        <a:srgbClr val="C8F04B"/>
      </a:accent2>
      <a:accent3>
        <a:srgbClr val="472482"/>
      </a:accent3>
      <a:accent4>
        <a:srgbClr val="8CCDCD"/>
      </a:accent4>
      <a:accent5>
        <a:srgbClr val="B4BEA5"/>
      </a:accent5>
      <a:accent6>
        <a:srgbClr val="7F7F7F"/>
      </a:accent6>
      <a:hlink>
        <a:srgbClr val="000000"/>
      </a:hlink>
      <a:folHlink>
        <a:srgbClr val="000000"/>
      </a:folHlink>
    </a:clrScheme>
    <a:fontScheme name="Benutzerdefiniert 237">
      <a:majorFont>
        <a:latin typeface="IAS Ribbon Sans Bold"/>
        <a:ea typeface=""/>
        <a:cs typeface=""/>
      </a:majorFont>
      <a:minorFont>
        <a:latin typeface="IAS Ribbo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AS_PowerPoint_Template_IASRibbonSans_" id="{F6C8508D-56C0-4948-82D5-761702551B31}" vid="{85DB46F8-4291-4468-8429-5E053EE055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3C977353A179648BE2A153B66ADCC4C" ma:contentTypeVersion="10" ma:contentTypeDescription="Create a new document." ma:contentTypeScope="" ma:versionID="c93aa8bfbaa0a79ec11fef712bbbd77a">
  <xsd:schema xmlns:xsd="http://www.w3.org/2001/XMLSchema" xmlns:xs="http://www.w3.org/2001/XMLSchema" xmlns:p="http://schemas.microsoft.com/office/2006/metadata/properties" xmlns:ns2="da0e1dfa-61eb-48b9-80bb-a2770ec06ea8" targetNamespace="http://schemas.microsoft.com/office/2006/metadata/properties" ma:root="true" ma:fieldsID="6c4f4e57ea1230d932af4f0fa29f76b6" ns2:_="">
    <xsd:import namespace="da0e1dfa-61eb-48b9-80bb-a2770ec06ea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0e1dfa-61eb-48b9-80bb-a2770ec06e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7DA5F8-D59F-40D8-8E80-459CF8E04BAE}">
  <ds:schemaRefs>
    <ds:schemaRef ds:uri="http://purl.org/dc/terms/"/>
    <ds:schemaRef ds:uri="http://schemas.openxmlformats.org/package/2006/metadata/core-properties"/>
    <ds:schemaRef ds:uri="http://schemas.microsoft.com/office/2006/documentManagement/types"/>
    <ds:schemaRef ds:uri="da0e1dfa-61eb-48b9-80bb-a2770ec06ea8"/>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1F6C3EF2-8F8D-4DC1-842A-1AE659DCE3D8}">
  <ds:schemaRefs>
    <ds:schemaRef ds:uri="da0e1dfa-61eb-48b9-80bb-a2770ec06e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BAE8FE3-8822-44AC-95BA-D87DD625F8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14569</TotalTime>
  <Words>7101</Words>
  <Application>Microsoft Office PowerPoint</Application>
  <PresentationFormat>Widescreen</PresentationFormat>
  <Paragraphs>386</Paragraphs>
  <Slides>11</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Calibri</vt:lpstr>
      <vt:lpstr>IAS Ribbon Sans Bold</vt:lpstr>
      <vt:lpstr>IAS Ribbon Sans Light</vt:lpstr>
      <vt:lpstr>Ping LCG Light</vt:lpstr>
      <vt:lpstr>Roboto Condensed</vt:lpstr>
      <vt:lpstr>Office Theme</vt:lpstr>
      <vt:lpstr>International AIDS Society</vt:lpstr>
      <vt:lpstr>AIDS 2020  Toolkits الوقاية</vt:lpstr>
      <vt:lpstr>PowerPoint Presentation</vt:lpstr>
      <vt:lpstr>المقدمة</vt:lpstr>
      <vt:lpstr>PowerPoint Presentation</vt:lpstr>
      <vt:lpstr>الوقاية  ما وراء العلاج الوقائي اليومي قبل التعرض عن طريق الفم</vt:lpstr>
      <vt:lpstr>الوقاية  خفض معدل الإصابة بفيروس نقص المناعة البشرية باستخدام العلاج الوقائي قبل التعرض</vt:lpstr>
      <vt:lpstr>الوقاية  غير قابل للاكتشاف = غير قابل للانتقال، التواصل من أجل الوقاية</vt:lpstr>
      <vt:lpstr>الوقاية  دمج العلاج الوقائي قبل التعرض وإدارته للوقاية من فيروس نقص المناعة البشرية </vt:lpstr>
      <vt:lpstr>الوقاية  العلاج الوقائي العرضي قبل التعرض؛ وإدراك المخاطر</vt:lpstr>
      <vt:lpstr>PowerPoint Presentation</vt:lpstr>
      <vt:lpstr>الوقاية  العلاج الوقائي قبل التعرض: العلاج يوميًا مقابل العلاج في مناسبات معينة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Kevin Lopes</cp:lastModifiedBy>
  <cp:revision>266</cp:revision>
  <dcterms:created xsi:type="dcterms:W3CDTF">2015-07-06T08:16:27Z</dcterms:created>
  <dcterms:modified xsi:type="dcterms:W3CDTF">2021-07-01T06:17:26Z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0x010100F3C977353A179648BE2A153B66ADCC4C</vt:lpwstr>
  </property>
</Properties>
</file>