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564" r:id="rId6"/>
    <p:sldId id="558" r:id="rId7"/>
    <p:sldId id="559" r:id="rId8"/>
    <p:sldId id="560" r:id="rId9"/>
    <p:sldId id="553" r:id="rId10"/>
    <p:sldId id="554" r:id="rId11"/>
    <p:sldId id="562" r:id="rId12"/>
    <p:sldId id="556" r:id="rId13"/>
    <p:sldId id="561" r:id="rId14"/>
    <p:sldId id="5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52"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11"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Roger Tatoud" initials="RT [2]" lastIdx="9" clrIdx="18">
    <p:extLst>
      <p:ext uri="{19B8F6BF-5375-455C-9EA6-DF929625EA0E}">
        <p15:presenceInfo xmlns:p15="http://schemas.microsoft.com/office/powerpoint/2012/main" userId="S-1-5-21-1220945662-2139871995-725345543-10413" providerId="AD"/>
      </p:ext>
    </p:extLst>
  </p:cmAuthor>
  <p:cmAuthor id="17" name="Lucy Stackpool-Moore" initials="LS [2]" lastIdx="1" clrIdx="17">
    <p:extLst>
      <p:ext uri="{19B8F6BF-5375-455C-9EA6-DF929625EA0E}">
        <p15:presenceInfo xmlns:p15="http://schemas.microsoft.com/office/powerpoint/2012/main" userId="S-1-5-21-1220945662-2139871995-725345543-10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8" autoAdjust="0"/>
    <p:restoredTop sz="81439" autoAdjust="0"/>
  </p:normalViewPr>
  <p:slideViewPr>
    <p:cSldViewPr snapToGrid="0">
      <p:cViewPr varScale="1">
        <p:scale>
          <a:sx n="103" d="100"/>
          <a:sy n="103" d="100"/>
        </p:scale>
        <p:origin x="240" y="108"/>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es" dirty="0"/>
          </a:p>
        </p:txBody>
      </p:sp>
    </p:spTree>
    <p:extLst>
      <p:ext uri="{BB962C8B-B14F-4D97-AF65-F5344CB8AC3E}">
        <p14:creationId xmlns:p14="http://schemas.microsoft.com/office/powerpoint/2010/main" val="351926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es" dirty="0"/>
          </a:p>
        </p:txBody>
      </p:sp>
    </p:spTree>
    <p:extLst>
      <p:ext uri="{BB962C8B-B14F-4D97-AF65-F5344CB8AC3E}">
        <p14:creationId xmlns:p14="http://schemas.microsoft.com/office/powerpoint/2010/main" val="40172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buFont typeface="Arial"/>
              <a:defRPr/>
            </a:pPr>
            <a:r>
              <a:rPr lang="es" b="1" i="0" u="none" baseline="0" dirty="0">
                <a:latin typeface="IAS Ribbon Sans Regular" pitchFamily="50" charset="0"/>
                <a:ea typeface="IAS Ribbon Sans Regular" pitchFamily="50" charset="0"/>
                <a:cs typeface="Arial" panose="020B0604020202020204"/>
              </a:rPr>
              <a:t>ENSAYO SPART 7</a:t>
            </a:r>
          </a:p>
          <a:p>
            <a:pPr algn="l" rtl="0">
              <a:buFont typeface="Arial"/>
              <a:defRPr/>
            </a:pPr>
            <a:endParaRPr lang="es" b="1" dirty="0">
              <a:latin typeface="IAS Ribbon Sans Regular" pitchFamily="50" charset="0"/>
              <a:ea typeface="IAS Ribbon Sans Regular" pitchFamily="50" charset="0"/>
            </a:endParaRPr>
          </a:p>
          <a:p>
            <a:pPr algn="l" rtl="0">
              <a:buFont typeface="Arial"/>
              <a:defRPr/>
            </a:pPr>
            <a:r>
              <a:rPr lang="es" b="1" i="0" u="none" baseline="0" dirty="0">
                <a:latin typeface="IAS Ribbon Sans Regular" pitchFamily="50" charset="0"/>
                <a:ea typeface="IAS Ribbon Sans Regular" pitchFamily="50" charset="0"/>
              </a:rPr>
              <a:t>Diseño del estudio</a:t>
            </a:r>
          </a:p>
          <a:p>
            <a:pPr algn="l" rtl="0">
              <a:buFont typeface="Arial"/>
              <a:defRPr/>
            </a:pPr>
            <a:r>
              <a:rPr lang="es" b="0" i="0" u="none" baseline="0" dirty="0">
                <a:latin typeface="IAS Ribbon Sans Regular" pitchFamily="50" charset="0"/>
                <a:ea typeface="IAS Ribbon Sans Regular" pitchFamily="50" charset="0"/>
              </a:rPr>
              <a:t>Este fue un ensayo clínico aleatorizado, abierto, piloto, de prueba de concepto [www.clinicaltrials.gov; ID: NCT02961829]. Todos los sujetos del estudio eran hombres (se decidió que fuera así debido a la posible teratogenicidad de uno de los fármacos del estudio [Gao XY et al, J Appl Toxicol 2017]). </a:t>
            </a:r>
          </a:p>
          <a:p>
            <a:pPr algn="l" rtl="0">
              <a:buFont typeface="Arial"/>
              <a:defRPr/>
            </a:pPr>
            <a:endParaRPr lang="es" dirty="0">
              <a:latin typeface="IAS Ribbon Sans Regular" pitchFamily="50" charset="0"/>
              <a:ea typeface="IAS Ribbon Sans Regular" pitchFamily="50" charset="0"/>
            </a:endParaRPr>
          </a:p>
          <a:p>
            <a:pPr algn="l" rtl="0">
              <a:buFont typeface="Arial"/>
              <a:defRPr/>
            </a:pPr>
            <a:r>
              <a:rPr lang="es" b="0" i="0" u="none" baseline="0" dirty="0">
                <a:latin typeface="IAS Ribbon Sans Regular" pitchFamily="50" charset="0"/>
                <a:ea typeface="IAS Ribbon Sans Regular" pitchFamily="50" charset="0"/>
              </a:rPr>
              <a:t>Los sujetos aleatorizados se distribuyeron en seis grupos de cinco sujetos cada uno, con seguimiento cada cuatro semanas por un total de 48 semanas, con tiempo adicional para aquellos que habían recibido la vacuna compuesta por CD (células dendríticas). Los sujetos seleccionados contaban con supresión mediante TAR de &gt;2 años, un recuento de células T CD4+ nadir &gt;350 y albergaban cepas del VIH R5. Se asignó aleatoriamente a los sujetos a distintos grupos de intervención, de la siguiente manera: 1) continuación de TAR (grupo de control); 2) TAR intensificada (continuación de TAR+DTG y MVC) (Grupo 2); 3) TAR intensificada y HDACi (TAR+DTG+MVC+NA) (Grupo 3); 4) TAR intensificada y Auranofín (TAR+DTG+MVC+Auranofín) (Grupo 4); 5) TAR parcialmente intensificada (TAR+DTG), seguido de la vacuna DC (Grupo 5), y 6) TAR parcialmente intensificada (DTG)+NA+Auranofín, seguido de la vacuna de CD (Grupo 6). Se utilizó Auranofín durante las primeras 24 semanas del estudio en el G4 y el G6.</a:t>
            </a:r>
          </a:p>
          <a:p>
            <a:pPr algn="l" rtl="0">
              <a:buFont typeface="Arial"/>
              <a:defRPr/>
            </a:pPr>
            <a:r>
              <a:rPr lang="es" b="0" i="0" u="none" baseline="0" dirty="0">
                <a:latin typeface="IAS Ribbon Sans Regular" pitchFamily="50" charset="0"/>
                <a:ea typeface="IAS Ribbon Sans Regular" pitchFamily="50" charset="0"/>
              </a:rPr>
              <a:t> </a:t>
            </a:r>
          </a:p>
          <a:p>
            <a:pPr algn="l" rtl="0">
              <a:buFont typeface="Arial"/>
              <a:defRPr/>
            </a:pPr>
            <a:r>
              <a:rPr lang="es" b="0" i="0" u="none" baseline="0" dirty="0">
                <a:latin typeface="IAS Ribbon Sans Regular" pitchFamily="50" charset="0"/>
                <a:ea typeface="IAS Ribbon Sans Regular" pitchFamily="50" charset="0"/>
              </a:rPr>
              <a:t>Se recopilaron suero, plasma, PBMC, saliva y orina todos los meses. Se realizaron biopsias rectales al inicio y a las 48 semanas en los Grupos 1, 2, 3 y 4, y al final del protocolo de la vacuna de CD en los Grupos 5 y 6. </a:t>
            </a:r>
          </a:p>
          <a:p>
            <a:pPr algn="l" rtl="0">
              <a:buFont typeface="Arial"/>
              <a:defRPr/>
            </a:pPr>
            <a:endParaRPr lang="es" dirty="0">
              <a:latin typeface="IAS Ribbon Sans Regular" pitchFamily="50" charset="0"/>
              <a:ea typeface="IAS Ribbon Sans Regular" pitchFamily="50" charset="0"/>
            </a:endParaRPr>
          </a:p>
          <a:p>
            <a:pPr algn="l" rtl="0">
              <a:buFont typeface="Arial"/>
              <a:defRPr/>
            </a:pPr>
            <a:r>
              <a:rPr lang="es" b="0" i="0" u="none" baseline="0" dirty="0">
                <a:latin typeface="IAS Ribbon Sans Regular" pitchFamily="50" charset="0"/>
                <a:ea typeface="IAS Ribbon Sans Regular" pitchFamily="50" charset="0"/>
              </a:rPr>
              <a:t>Cuantificación del ADN proviral en PBMC y tejidos rectales de biopsias: Se midió el ADN viral como un estimado del reservorio viral por técnicas publicadas de qPCR [Komninakis et al., 2012; Buzón et al., 2010; Kumar et al. 2009] seguido de análisis hospitalarios dirigidos a excluir el efecto de los inhibidores de la PCR. Se realizó la detección y cuantificación del ADN episomático del VIH-1 según [Buzon et al, Nat Med 2010, Sharkey et al Nat Med. 2000]. Los valores de cuantificación de qPCR se normalizaron según las cantidades de células estimadas por la cuantificación de CCR5 y se expresan como la cantidad de copias del ADN por 106 PBMC. Marcadores de activación de células T: Se etiquetaron a las PBMC con APC anti-CD3 y PercP anti-CD4 (para la subpoblación linfocítica) y FITC anti-CD38 y anti-HLA-DR PE (para la activación celular). </a:t>
            </a:r>
          </a:p>
          <a:p>
            <a:pPr algn="l" rtl="0">
              <a:buFont typeface="Arial"/>
              <a:defRPr/>
            </a:pPr>
            <a:endParaRPr lang="es" dirty="0">
              <a:latin typeface="IAS Ribbon Sans Regular" pitchFamily="50" charset="0"/>
              <a:ea typeface="IAS Ribbon Sans Regular" pitchFamily="50" charset="0"/>
            </a:endParaRPr>
          </a:p>
          <a:p>
            <a:pPr algn="l" rtl="0">
              <a:buFont typeface="Arial"/>
              <a:defRPr/>
            </a:pPr>
            <a:r>
              <a:rPr lang="es" b="0" i="0" u="none" baseline="0" dirty="0">
                <a:latin typeface="IAS Ribbon Sans Regular" pitchFamily="50" charset="0"/>
                <a:ea typeface="IAS Ribbon Sans Regular" pitchFamily="50" charset="0"/>
              </a:rPr>
              <a:t>Preparación de la vacuna de CD: Se realizó la caracterización de Gag256-367 del VIH de cada sujeto utilizando secuenciación de próxima generación y amplificación del genoma único. El diseño de péptidos autógenos de GAG (Nanomers) se realizó según la mejor inmunogenicidad (afinidad de unión &gt;100) según el perfil de HLA específico de cada individuo para obtener MCH Clase 1 [Kai et al 2015; Benito et al 2004]. Se prepararon entre dos y seis péptidos para cada sujeto. Se obtuvieron monocitos de cada sujeto mediante citaféresis y se transformaron en células dendríticas (CD). Se inyectaron la exposición de CD a péptidos autógenos y la preparación de tres dosis de vacunas en las regiones subcutáneas axilar e inguinal cada dos semanas. </a:t>
            </a:r>
          </a:p>
          <a:p>
            <a:pPr algn="l" rtl="0">
              <a:buFont typeface="Arial"/>
              <a:defRPr/>
            </a:pPr>
            <a:endParaRPr lang="es" dirty="0">
              <a:latin typeface="IAS Ribbon Sans Regular" pitchFamily="50" charset="0"/>
              <a:ea typeface="IAS Ribbon Sans Regular" pitchFamily="50" charset="0"/>
            </a:endParaRPr>
          </a:p>
          <a:p>
            <a:pPr algn="l" rtl="0">
              <a:buFont typeface="Arial"/>
              <a:defRPr/>
            </a:pPr>
            <a:r>
              <a:rPr lang="es" b="0" i="0" u="none" baseline="0" dirty="0">
                <a:latin typeface="IAS Ribbon Sans Regular" pitchFamily="50" charset="0"/>
                <a:ea typeface="IAS Ribbon Sans Regular" pitchFamily="50" charset="0"/>
              </a:rPr>
              <a:t>Cuantificación de anticuerpos: Los investigadores plantean la hipótesis de que la caída/el declive del nivel de anticuerpos indicará supresión constante y se relacionará de manera directa con el tamaño del reservorio. Llevamos a cabo la cuantificación de anticuerpos con el análisis de Abbott ARCHITECT HIV Ag/Ab Combo (Abbott, IL, EE. UU.).</a:t>
            </a:r>
          </a:p>
          <a:p>
            <a:pPr algn="l" rtl="0">
              <a:buFont typeface="Arial"/>
              <a:defRPr/>
            </a:pPr>
            <a:endParaRPr lang="es" dirty="0">
              <a:latin typeface="IAS Ribbon Sans Regular" pitchFamily="50" charset="0"/>
              <a:ea typeface="IAS Ribbon Sans Regular" pitchFamily="50" charset="0"/>
              <a:cs typeface="Arial" panose="020B0604020202020204"/>
            </a:endParaRPr>
          </a:p>
          <a:p>
            <a:pPr algn="l" rtl="0">
              <a:buFont typeface="Arial"/>
              <a:defRPr/>
            </a:pPr>
            <a:r>
              <a:rPr lang="es" b="0" i="0" u="none" baseline="0" dirty="0">
                <a:latin typeface="IAS Ribbon Sans Regular" pitchFamily="50" charset="0"/>
                <a:ea typeface="IAS Ribbon Sans Regular" pitchFamily="50" charset="0"/>
                <a:cs typeface="Arial" panose="020B0604020202020204"/>
              </a:rPr>
              <a:t>La persona recibió el diagnóstico en 2012 y se asumió que tenía una infección crónica por VIH. Su recuento de CD4 en el diagnóstico era de 372 células/mcL, carga viral = 20 221 copias/mL (octubre de 2012). Empezó a recibir la TAR con 3TC/AZT/EFV en diciembre de 2012. En 2014, con carga viral indetectable, se modificó la TAR a TDF/FTC/EFV. Ingresó en el estudio en septiembre de 2015. Análisis clínicos al inicio: CD4 = 720 células/mcL (38 %), carga viral del VIH indetectable, virus R5, subtipo B. Fue asignado aleatoriamente a </a:t>
            </a:r>
            <a:r>
              <a:rPr lang="es" b="0" i="0" u="none" baseline="0" dirty="0">
                <a:latin typeface="IAS Ribbon Sans Regular" pitchFamily="50" charset="0"/>
                <a:ea typeface="IAS Ribbon Sans Regular" pitchFamily="50" charset="0"/>
              </a:rPr>
              <a:t>TAR intensificada y HDACi (ART+DTG+MVC+NA; Grupo 3). Exhibió dos aumentos transitorios antes de la interrupción analítica del tratamiento.</a:t>
            </a:r>
            <a:endParaRPr lang="es" dirty="0">
              <a:latin typeface="IAS Ribbon Sans Regular" pitchFamily="50" charset="0"/>
              <a:ea typeface="IAS Ribbon Sans Regular" pitchFamily="50" charset="0"/>
              <a:cs typeface="Arial" panose="020B0604020202020204"/>
            </a:endParaRPr>
          </a:p>
          <a:p>
            <a:pPr marL="171450" indent="-171450" algn="l" rtl="0">
              <a:buFont typeface="Arial"/>
              <a:buChar char="•"/>
              <a:defRPr/>
            </a:pPr>
            <a:endParaRPr lang="es" dirty="0">
              <a:latin typeface="IAS Ribbon Sans Regular" pitchFamily="50" charset="0"/>
              <a:ea typeface="IAS Ribbon Sans Regular" pitchFamily="50" charset="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5</a:t>
            </a:fld>
            <a:endParaRPr lang="es"/>
          </a:p>
        </p:txBody>
      </p:sp>
    </p:spTree>
    <p:extLst>
      <p:ext uri="{BB962C8B-B14F-4D97-AF65-F5344CB8AC3E}">
        <p14:creationId xmlns:p14="http://schemas.microsoft.com/office/powerpoint/2010/main" val="287444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es" b="0" i="0" u="none" baseline="0" dirty="0">
                <a:latin typeface="IAS Ribbon Sans Regular" pitchFamily="50" charset="0"/>
                <a:ea typeface="IAS Ribbon Sans Regular" pitchFamily="50" charset="0"/>
              </a:rPr>
              <a:t>Los ICP median el </a:t>
            </a:r>
            <a:r>
              <a:rPr lang="es" b="1" i="0" u="none" baseline="0" dirty="0">
                <a:latin typeface="IAS Ribbon Sans Regular" pitchFamily="50" charset="0"/>
                <a:ea typeface="IAS Ribbon Sans Regular" pitchFamily="50" charset="0"/>
              </a:rPr>
              <a:t>escape inmunitario</a:t>
            </a:r>
            <a:r>
              <a:rPr lang="es" b="0" i="0" u="none" baseline="0" dirty="0">
                <a:latin typeface="IAS Ribbon Sans Regular" pitchFamily="50" charset="0"/>
                <a:ea typeface="IAS Ribbon Sans Regular" pitchFamily="50" charset="0"/>
              </a:rPr>
              <a:t> en el contexto de las enfermedades tumorales y las enfermedades infecciosas crónicas</a:t>
            </a:r>
            <a:endParaRPr lang="es" dirty="0">
              <a:latin typeface="IAS Ribbon Sans Regular" pitchFamily="50" charset="0"/>
              <a:ea typeface="IAS Ribbon Sans Regular" pitchFamily="50" charset="0"/>
            </a:endParaRPr>
          </a:p>
          <a:p>
            <a:endParaRPr lang="es" dirty="0">
              <a:latin typeface="IAS Ribbon Sans Regular" pitchFamily="50" charset="0"/>
              <a:ea typeface="IAS Ribbon Sans Regular" pitchFamily="50" charset="0"/>
            </a:endParaRPr>
          </a:p>
          <a:p>
            <a:pPr algn="l" rtl="0"/>
            <a:r>
              <a:rPr lang="es" b="0" i="0" u="none" baseline="0" dirty="0">
                <a:latin typeface="IAS Ribbon Sans Regular" pitchFamily="50" charset="0"/>
                <a:ea typeface="IAS Ribbon Sans Regular" pitchFamily="50" charset="0"/>
              </a:rPr>
              <a:t>Para el cáncer, actualmente se utilizan los </a:t>
            </a:r>
            <a:r>
              <a:rPr lang="es" b="1" i="0" u="none" baseline="0" dirty="0">
                <a:latin typeface="IAS Ribbon Sans Regular" pitchFamily="50" charset="0"/>
                <a:ea typeface="IAS Ribbon Sans Regular" pitchFamily="50" charset="0"/>
              </a:rPr>
              <a:t>inhibidores de ICP</a:t>
            </a:r>
            <a:r>
              <a:rPr lang="es" b="0" i="0" u="none" baseline="0" dirty="0">
                <a:latin typeface="IAS Ribbon Sans Regular" pitchFamily="50" charset="0"/>
                <a:ea typeface="IAS Ribbon Sans Regular" pitchFamily="50" charset="0"/>
              </a:rPr>
              <a:t>.</a:t>
            </a:r>
          </a:p>
          <a:p>
            <a:endParaRPr lang="es" dirty="0">
              <a:latin typeface="IAS Ribbon Sans Regular" pitchFamily="50" charset="0"/>
              <a:ea typeface="IAS Ribbon Sans Regular" pitchFamily="50" charset="0"/>
            </a:endParaRPr>
          </a:p>
          <a:p>
            <a:pPr algn="l" rtl="0"/>
            <a:r>
              <a:rPr lang="es" b="0" i="0" u="none" baseline="0" dirty="0">
                <a:latin typeface="IAS Ribbon Sans Regular" pitchFamily="50" charset="0"/>
                <a:ea typeface="IAS Ribbon Sans Regular" pitchFamily="50" charset="0"/>
              </a:rPr>
              <a:t>Durante la infección crónica por el </a:t>
            </a:r>
            <a:r>
              <a:rPr lang="es" b="1" i="0" u="none" baseline="0" dirty="0">
                <a:latin typeface="IAS Ribbon Sans Regular" pitchFamily="50" charset="0"/>
                <a:ea typeface="IAS Ribbon Sans Regular" pitchFamily="50" charset="0"/>
              </a:rPr>
              <a:t>VIH</a:t>
            </a:r>
            <a:r>
              <a:rPr lang="es" b="0" i="0" u="none" baseline="0" dirty="0">
                <a:latin typeface="IAS Ribbon Sans Regular" pitchFamily="50" charset="0"/>
                <a:ea typeface="IAS Ribbon Sans Regular" pitchFamily="50" charset="0"/>
              </a:rPr>
              <a:t>: </a:t>
            </a:r>
          </a:p>
          <a:p>
            <a:pPr lvl="1" algn="l" rtl="0"/>
            <a:r>
              <a:rPr lang="es" b="0" i="0" u="none" baseline="0" dirty="0">
                <a:latin typeface="IAS Ribbon Sans Regular" pitchFamily="50" charset="0"/>
                <a:ea typeface="IAS Ribbon Sans Regular" pitchFamily="50" charset="0"/>
              </a:rPr>
              <a:t>Los ICP </a:t>
            </a:r>
            <a:r>
              <a:rPr lang="es" b="1" i="0" u="none" baseline="0" dirty="0">
                <a:latin typeface="IAS Ribbon Sans Regular" pitchFamily="50" charset="0"/>
                <a:ea typeface="IAS Ribbon Sans Regular" pitchFamily="50" charset="0"/>
              </a:rPr>
              <a:t>aumentan</a:t>
            </a:r>
            <a:r>
              <a:rPr lang="es" b="0" i="0" u="none" baseline="0" dirty="0">
                <a:latin typeface="IAS Ribbon Sans Regular" pitchFamily="50" charset="0"/>
                <a:ea typeface="IAS Ribbon Sans Regular" pitchFamily="50" charset="0"/>
              </a:rPr>
              <a:t> en las células T específicas del VIH.</a:t>
            </a:r>
          </a:p>
          <a:p>
            <a:pPr lvl="1" algn="l" rtl="0"/>
            <a:r>
              <a:rPr lang="es" b="0" i="0" u="none" baseline="0" dirty="0">
                <a:latin typeface="IAS Ribbon Sans Regular" pitchFamily="50" charset="0"/>
                <a:ea typeface="IAS Ribbon Sans Regular" pitchFamily="50" charset="0"/>
              </a:rPr>
              <a:t>La </a:t>
            </a:r>
            <a:r>
              <a:rPr lang="es" b="1" i="0" u="none" baseline="0" dirty="0">
                <a:latin typeface="IAS Ribbon Sans Regular" pitchFamily="50" charset="0"/>
                <a:ea typeface="IAS Ribbon Sans Regular" pitchFamily="50" charset="0"/>
              </a:rPr>
              <a:t>infección latente</a:t>
            </a:r>
            <a:r>
              <a:rPr lang="es" b="0" i="0" u="none" baseline="0" dirty="0">
                <a:latin typeface="IAS Ribbon Sans Regular" pitchFamily="50" charset="0"/>
                <a:ea typeface="IAS Ribbon Sans Regular" pitchFamily="50" charset="0"/>
              </a:rPr>
              <a:t> se enriquece con células T CD4+ que expresan ICP.</a:t>
            </a:r>
          </a:p>
          <a:p>
            <a:pPr marL="0" lvl="0" indent="0" algn="l" rtl="0">
              <a:buFont typeface="Arial" panose="020B0604020202020204" pitchFamily="34" charset="0"/>
              <a:buNone/>
            </a:pPr>
            <a:endParaRPr lang="es" sz="1200" b="1" dirty="0">
              <a:latin typeface="IAS Ribbon Sans Regular" pitchFamily="50" charset="0"/>
              <a:ea typeface="IAS Ribbon Sans Regular" pitchFamily="50" charset="0"/>
            </a:endParaRPr>
          </a:p>
          <a:p>
            <a:pPr marL="0" lvl="0" indent="0" algn="l" rtl="0">
              <a:buFont typeface="Arial" panose="020B0604020202020204" pitchFamily="34" charset="0"/>
              <a:buNone/>
            </a:pPr>
            <a:r>
              <a:rPr lang="es" sz="1200" b="1" i="0" u="none" baseline="0" dirty="0">
                <a:latin typeface="IAS Ribbon Sans Regular" pitchFamily="50" charset="0"/>
                <a:ea typeface="IAS Ribbon Sans Regular" pitchFamily="50" charset="0"/>
              </a:rPr>
              <a:t>Experiencias previas de terapia anti-PD-1 en personas que viven con el VIH y cáncer</a:t>
            </a:r>
          </a:p>
          <a:p>
            <a:pPr algn="l" rtl="0"/>
            <a:r>
              <a:rPr lang="es" sz="1400" b="0" i="0" u="none" baseline="0" dirty="0">
                <a:latin typeface="IAS Ribbon Sans Regular" pitchFamily="50" charset="0"/>
                <a:ea typeface="IAS Ribbon Sans Regular" pitchFamily="50" charset="0"/>
              </a:rPr>
              <a:t>193 clientes tratados a nivel mundial:</a:t>
            </a:r>
          </a:p>
          <a:p>
            <a:pPr marL="0" lvl="0" indent="0" algn="l" rtl="0">
              <a:buNone/>
            </a:pPr>
            <a:r>
              <a:rPr lang="es" sz="1400" b="0" i="0" u="none" baseline="0" dirty="0">
                <a:latin typeface="IAS Ribbon Sans Regular" pitchFamily="50" charset="0"/>
                <a:ea typeface="IAS Ribbon Sans Regular" pitchFamily="50" charset="0"/>
              </a:rPr>
              <a:t>- </a:t>
            </a:r>
            <a:r>
              <a:rPr lang="es" sz="1200" b="0" i="0" u="none" baseline="0" dirty="0">
                <a:latin typeface="IAS Ribbon Sans Regular" pitchFamily="50" charset="0"/>
                <a:ea typeface="IAS Ribbon Sans Regular" pitchFamily="50" charset="0"/>
              </a:rPr>
              <a:t>Buena </a:t>
            </a:r>
            <a:r>
              <a:rPr lang="es" sz="1200" b="1" i="0" u="none" baseline="0" dirty="0">
                <a:latin typeface="IAS Ribbon Sans Regular" pitchFamily="50" charset="0"/>
                <a:ea typeface="IAS Ribbon Sans Regular" pitchFamily="50" charset="0"/>
              </a:rPr>
              <a:t>seguridad</a:t>
            </a:r>
            <a:r>
              <a:rPr lang="es" sz="1200" b="0" i="0" u="none" baseline="0" dirty="0">
                <a:latin typeface="IAS Ribbon Sans Regular" pitchFamily="50" charset="0"/>
                <a:ea typeface="IAS Ribbon Sans Regular" pitchFamily="50" charset="0"/>
              </a:rPr>
              <a:t> en casos publicados anteriormente</a:t>
            </a:r>
            <a:endParaRPr lang="es" sz="1050" dirty="0">
              <a:latin typeface="IAS Ribbon Sans Regular" pitchFamily="50" charset="0"/>
              <a:ea typeface="IAS Ribbon Sans Regular" pitchFamily="50" charset="0"/>
            </a:endParaRPr>
          </a:p>
          <a:p>
            <a:pPr marL="171450" lvl="0" indent="-171450" algn="l" rtl="0">
              <a:buFontTx/>
              <a:buChar char="-"/>
            </a:pPr>
            <a:r>
              <a:rPr lang="es" sz="1200" b="1" i="0" u="none" baseline="0" dirty="0">
                <a:latin typeface="IAS Ribbon Sans Regular" pitchFamily="50" charset="0"/>
                <a:ea typeface="IAS Ribbon Sans Regular" pitchFamily="50" charset="0"/>
              </a:rPr>
              <a:t>Eficacia</a:t>
            </a:r>
            <a:r>
              <a:rPr lang="es" sz="1400" b="0" i="0" u="none" baseline="0" dirty="0">
                <a:latin typeface="IAS Ribbon Sans Regular" pitchFamily="50" charset="0"/>
                <a:ea typeface="IAS Ribbon Sans Regular" pitchFamily="50" charset="0"/>
              </a:rPr>
              <a:t> </a:t>
            </a:r>
            <a:r>
              <a:rPr lang="es" sz="1200" b="0" i="0" u="none" baseline="0" dirty="0">
                <a:latin typeface="IAS Ribbon Sans Regular" pitchFamily="50" charset="0"/>
                <a:ea typeface="IAS Ribbon Sans Regular" pitchFamily="50" charset="0"/>
              </a:rPr>
              <a:t>antitumoral congruente con la población general</a:t>
            </a:r>
            <a:endParaRPr lang="es" sz="1050" b="0" dirty="0">
              <a:latin typeface="IAS Ribbon Sans Regular" pitchFamily="50" charset="0"/>
              <a:ea typeface="IAS Ribbon Sans Regular" pitchFamily="50" charset="0"/>
            </a:endParaRPr>
          </a:p>
          <a:p>
            <a:pPr marL="171450" lvl="0" indent="-171450" algn="l" rtl="0">
              <a:buFontTx/>
              <a:buChar char="-"/>
            </a:pPr>
            <a:r>
              <a:rPr lang="es" sz="1200" b="1" i="0" u="none" baseline="0" dirty="0">
                <a:latin typeface="IAS Ribbon Sans Regular" pitchFamily="50" charset="0"/>
                <a:ea typeface="IAS Ribbon Sans Regular" pitchFamily="50" charset="0"/>
              </a:rPr>
              <a:t>Varios efectos en el reservorio del VIH</a:t>
            </a:r>
            <a:endParaRPr lang="es" sz="1200" b="1" dirty="0">
              <a:latin typeface="IAS Ribbon Sans Regular" pitchFamily="50" charset="0"/>
              <a:ea typeface="IAS Ribbon Sans Regular" pitchFamily="50" charset="0"/>
            </a:endParaRPr>
          </a:p>
          <a:p>
            <a:pPr marL="171450" lvl="0" indent="-171450" algn="l" rtl="0">
              <a:buFontTx/>
              <a:buChar char="-"/>
            </a:pPr>
            <a:endParaRPr lang="es" sz="1200" b="1" dirty="0">
              <a:latin typeface="IAS Ribbon Sans Regular" pitchFamily="50" charset="0"/>
              <a:ea typeface="IAS Ribbon Sans Regular" pitchFamily="50" charset="0"/>
            </a:endParaRPr>
          </a:p>
          <a:p>
            <a:pPr marL="0" lvl="0" indent="0" algn="l" rtl="0">
              <a:buFontTx/>
              <a:buNone/>
            </a:pPr>
            <a:r>
              <a:rPr lang="es" sz="1200" b="1" i="0" u="none" baseline="0" dirty="0">
                <a:latin typeface="IAS Ribbon Sans Regular" pitchFamily="50" charset="0"/>
                <a:ea typeface="IAS Ribbon Sans Regular" pitchFamily="50" charset="0"/>
              </a:rPr>
              <a:t>OncoVIRIM es un subestudio biológico de la cohorte prospectiva de ANRS de OncoVIHac: </a:t>
            </a:r>
          </a:p>
          <a:p>
            <a:pPr marL="0" lvl="0" indent="0" algn="l" rtl="0">
              <a:buFontTx/>
              <a:buNone/>
            </a:pPr>
            <a:r>
              <a:rPr lang="es" sz="1600" b="0" i="0" u="none" baseline="0" dirty="0">
                <a:latin typeface="IAS Ribbon Sans Regular" pitchFamily="50" charset="0"/>
                <a:ea typeface="IAS Ribbon Sans Regular" pitchFamily="50" charset="0"/>
              </a:rPr>
              <a:t>Inhibidores ICP, </a:t>
            </a:r>
            <a:r>
              <a:rPr lang="es" sz="1200" b="0" i="0" u="none" baseline="0" dirty="0">
                <a:latin typeface="IAS Ribbon Sans Regular" pitchFamily="50" charset="0"/>
                <a:ea typeface="IAS Ribbon Sans Regular" pitchFamily="50" charset="0"/>
              </a:rPr>
              <a:t>cada 2 o 3 semanas, hasta que haya progresión o toxicidad</a:t>
            </a:r>
          </a:p>
          <a:p>
            <a:pPr marL="228600" indent="-228600" algn="l" rtl="0">
              <a:buFont typeface="+mj-lt"/>
              <a:buAutoNum type="arabicPeriod"/>
            </a:pPr>
            <a:r>
              <a:rPr lang="es" b="0" i="0" u="none" baseline="0" dirty="0">
                <a:latin typeface="IAS Ribbon Sans Regular" pitchFamily="50" charset="0"/>
                <a:ea typeface="IAS Ribbon Sans Regular" pitchFamily="50" charset="0"/>
              </a:rPr>
              <a:t>Personas que viven con el VIH con supresión viral que recibían TAR (carga viral ≤50 cp/mL)</a:t>
            </a:r>
          </a:p>
          <a:p>
            <a:pPr marL="228600" indent="-228600" algn="l" rtl="0">
              <a:buFont typeface="+mj-lt"/>
              <a:buAutoNum type="arabicPeriod"/>
            </a:pPr>
            <a:r>
              <a:rPr lang="es" b="0" i="0" u="none" baseline="0" dirty="0">
                <a:latin typeface="IAS Ribbon Sans Regular" pitchFamily="50" charset="0"/>
                <a:ea typeface="IAS Ribbon Sans Regular" pitchFamily="50" charset="0"/>
              </a:rPr>
              <a:t>Recibió tratamiento con ICP contra el cáncer</a:t>
            </a:r>
          </a:p>
          <a:p>
            <a:pPr marL="228600" indent="-228600" algn="l" rtl="0">
              <a:buFont typeface="+mj-lt"/>
              <a:buAutoNum type="arabicPeriod"/>
            </a:pPr>
            <a:r>
              <a:rPr lang="es" b="0" i="0" u="none" baseline="0" dirty="0">
                <a:latin typeface="IAS Ribbon Sans Regular" pitchFamily="50" charset="0"/>
                <a:ea typeface="IAS Ribbon Sans Regular" pitchFamily="50" charset="0"/>
              </a:rPr>
              <a:t>Muestras de sangre:</a:t>
            </a:r>
            <a:r>
              <a:rPr lang="es" b="1" i="0" u="none" baseline="0" dirty="0">
                <a:latin typeface="IAS Ribbon Sans Regular" pitchFamily="50" charset="0"/>
                <a:ea typeface="IAS Ribbon Sans Regular" pitchFamily="50" charset="0"/>
              </a:rPr>
              <a:t> </a:t>
            </a:r>
            <a:r>
              <a:rPr lang="es" sz="1100" b="0" i="0" u="none" baseline="0" dirty="0">
                <a:latin typeface="IAS Ribbon Sans Regular" pitchFamily="50" charset="0"/>
                <a:ea typeface="IAS Ribbon Sans Regular" pitchFamily="50" charset="0"/>
              </a:rPr>
              <a:t>C1, C2, C3, C9, C15, C27 y C51, o C1, C2, C3, C9, C18 y C36</a:t>
            </a:r>
          </a:p>
          <a:p>
            <a:pPr marL="0" indent="0" algn="l" rtl="0">
              <a:buFont typeface="+mj-lt"/>
              <a:buNone/>
            </a:pPr>
            <a:endParaRPr lang="es" sz="1100" b="1" dirty="0">
              <a:latin typeface="IAS Ribbon Sans Regular" pitchFamily="50" charset="0"/>
              <a:ea typeface="IAS Ribbon Sans Regular" pitchFamily="50" charset="0"/>
            </a:endParaRPr>
          </a:p>
          <a:p>
            <a:pPr marL="0" indent="0" algn="l" rtl="0">
              <a:buFont typeface="+mj-lt"/>
              <a:buNone/>
            </a:pPr>
            <a:r>
              <a:rPr lang="es" sz="1200" b="1" i="0" u="none" baseline="0" dirty="0">
                <a:latin typeface="IAS Ribbon Sans Regular" pitchFamily="50" charset="0"/>
                <a:ea typeface="IAS Ribbon Sans Regular" pitchFamily="50" charset="0"/>
              </a:rPr>
              <a:t>Análisis virológicos</a:t>
            </a:r>
            <a:endParaRPr lang="es" sz="1200" b="1" dirty="0">
              <a:latin typeface="IAS Ribbon Sans Regular" pitchFamily="50" charset="0"/>
              <a:ea typeface="IAS Ribbon Sans Regular" pitchFamily="50" charset="0"/>
            </a:endParaRPr>
          </a:p>
          <a:p>
            <a:pPr marL="285750" indent="-285750" algn="l" rtl="0">
              <a:buFontTx/>
              <a:buChar char="-"/>
            </a:pPr>
            <a:r>
              <a:rPr lang="es" sz="1600" b="1" i="0" u="none" baseline="0" dirty="0">
                <a:latin typeface="IAS Ribbon Sans Regular" pitchFamily="50" charset="0"/>
                <a:ea typeface="IAS Ribbon Sans Regular" pitchFamily="50" charset="0"/>
              </a:rPr>
              <a:t>ARN del VIH</a:t>
            </a:r>
            <a:r>
              <a:rPr lang="es" sz="1600" b="0" i="0" u="none" baseline="0" dirty="0">
                <a:latin typeface="IAS Ribbon Sans Regular" pitchFamily="50" charset="0"/>
                <a:ea typeface="IAS Ribbon Sans Regular" pitchFamily="50" charset="0"/>
              </a:rPr>
              <a:t> en plasma   </a:t>
            </a:r>
          </a:p>
          <a:p>
            <a:pPr marL="285750" indent="-285750" algn="l" rtl="0">
              <a:buFontTx/>
              <a:buChar char="-"/>
            </a:pPr>
            <a:r>
              <a:rPr lang="es" sz="1600" b="1" i="0" u="none" baseline="0" dirty="0">
                <a:latin typeface="IAS Ribbon Sans Regular" pitchFamily="50" charset="0"/>
                <a:ea typeface="IAS Ribbon Sans Regular" pitchFamily="50" charset="0"/>
              </a:rPr>
              <a:t>ADN del VIH </a:t>
            </a:r>
            <a:r>
              <a:rPr lang="es" sz="1600" b="0" i="0" u="none" baseline="0" dirty="0">
                <a:latin typeface="IAS Ribbon Sans Regular" pitchFamily="50" charset="0"/>
                <a:ea typeface="IAS Ribbon Sans Regular" pitchFamily="50" charset="0"/>
              </a:rPr>
              <a:t>relacionado con células totales</a:t>
            </a:r>
          </a:p>
          <a:p>
            <a:pPr marL="285750" indent="-285750" algn="l" rtl="0">
              <a:buFontTx/>
              <a:buChar char="-"/>
            </a:pPr>
            <a:endParaRPr lang="es" sz="1600" b="1" dirty="0">
              <a:solidFill>
                <a:schemeClr val="tx1"/>
              </a:solidFill>
              <a:latin typeface="IAS Ribbon Sans Regular" pitchFamily="50" charset="0"/>
              <a:ea typeface="IAS Ribbon Sans Regular" pitchFamily="50" charset="0"/>
            </a:endParaRPr>
          </a:p>
          <a:p>
            <a:pPr marL="0" indent="0" algn="l" rtl="0">
              <a:buFontTx/>
              <a:buNone/>
            </a:pPr>
            <a:r>
              <a:rPr lang="es" sz="1800" b="1" i="0" u="none" baseline="0" dirty="0">
                <a:solidFill>
                  <a:schemeClr val="tx1"/>
                </a:solidFill>
                <a:latin typeface="IAS Ribbon Sans Regular" pitchFamily="50" charset="0"/>
                <a:ea typeface="IAS Ribbon Sans Regular" pitchFamily="50" charset="0"/>
              </a:rPr>
              <a:t>Análisis inmunológicos</a:t>
            </a:r>
            <a:endParaRPr lang="es" sz="1800" b="1" dirty="0">
              <a:solidFill>
                <a:schemeClr val="tx1"/>
              </a:solidFill>
              <a:latin typeface="IAS Ribbon Sans Regular" pitchFamily="50" charset="0"/>
              <a:ea typeface="IAS Ribbon Sans Regular" pitchFamily="50" charset="0"/>
            </a:endParaRPr>
          </a:p>
          <a:p>
            <a:pPr marL="342900" indent="-342900" algn="l" rtl="0">
              <a:buFontTx/>
              <a:buChar char="-"/>
            </a:pPr>
            <a:r>
              <a:rPr lang="es" sz="2400" b="0" i="0" u="none" baseline="0" dirty="0">
                <a:solidFill>
                  <a:schemeClr val="tx1"/>
                </a:solidFill>
                <a:latin typeface="IAS Ribbon Sans Regular" pitchFamily="50" charset="0"/>
                <a:ea typeface="IAS Ribbon Sans Regular" pitchFamily="50" charset="0"/>
              </a:rPr>
              <a:t>Fenotipo de </a:t>
            </a:r>
            <a:r>
              <a:rPr lang="es" sz="2400" b="1" i="0" u="none" baseline="0" dirty="0">
                <a:solidFill>
                  <a:schemeClr val="tx1"/>
                </a:solidFill>
                <a:latin typeface="IAS Ribbon Sans Regular" pitchFamily="50" charset="0"/>
                <a:ea typeface="IAS Ribbon Sans Regular" pitchFamily="50" charset="0"/>
              </a:rPr>
              <a:t>activación </a:t>
            </a:r>
            <a:r>
              <a:rPr lang="es" sz="2400" b="0" i="0" u="none" baseline="0" dirty="0">
                <a:solidFill>
                  <a:schemeClr val="tx1"/>
                </a:solidFill>
                <a:latin typeface="IAS Ribbon Sans Regular" pitchFamily="50" charset="0"/>
                <a:ea typeface="IAS Ribbon Sans Regular" pitchFamily="50" charset="0"/>
              </a:rPr>
              <a:t>(CD25, CD69, HLA DR, CD38, Ki67)</a:t>
            </a:r>
          </a:p>
          <a:p>
            <a:pPr marL="342900" indent="-342900" algn="l" rtl="0">
              <a:buFontTx/>
              <a:buChar char="-"/>
            </a:pPr>
            <a:r>
              <a:rPr lang="es" sz="2400" b="1" i="0" u="none" baseline="0" dirty="0">
                <a:solidFill>
                  <a:schemeClr val="tx1"/>
                </a:solidFill>
                <a:latin typeface="IAS Ribbon Sans Regular" pitchFamily="50" charset="0"/>
                <a:ea typeface="IAS Ribbon Sans Regular" pitchFamily="50" charset="0"/>
              </a:rPr>
              <a:t>ICP</a:t>
            </a:r>
            <a:r>
              <a:rPr lang="es" sz="2400" b="0" i="0" u="none" baseline="0" dirty="0">
                <a:solidFill>
                  <a:schemeClr val="tx1"/>
                </a:solidFill>
                <a:latin typeface="IAS Ribbon Sans Regular" pitchFamily="50" charset="0"/>
                <a:ea typeface="IAS Ribbon Sans Regular" pitchFamily="50" charset="0"/>
              </a:rPr>
              <a:t> y </a:t>
            </a:r>
            <a:r>
              <a:rPr lang="es" sz="2400" b="1" i="0" u="none" baseline="0" dirty="0">
                <a:solidFill>
                  <a:schemeClr val="tx1"/>
                </a:solidFill>
                <a:latin typeface="IAS Ribbon Sans Regular" pitchFamily="50" charset="0"/>
                <a:ea typeface="IAS Ribbon Sans Regular" pitchFamily="50" charset="0"/>
              </a:rPr>
              <a:t>subconjuntos</a:t>
            </a:r>
            <a:r>
              <a:rPr lang="es" sz="2400" b="0" i="0" u="none" baseline="0" dirty="0">
                <a:solidFill>
                  <a:schemeClr val="tx1"/>
                </a:solidFill>
                <a:latin typeface="IAS Ribbon Sans Regular" pitchFamily="50" charset="0"/>
                <a:ea typeface="IAS Ribbon Sans Regular" pitchFamily="50" charset="0"/>
              </a:rPr>
              <a:t> fenotipo (PD1, CTLA4, TIM3, CD27, CD45RA, CCR7)</a:t>
            </a:r>
          </a:p>
          <a:p>
            <a:pPr marL="342900" indent="-342900" algn="l" rtl="0">
              <a:buFontTx/>
              <a:buChar char="-"/>
            </a:pPr>
            <a:r>
              <a:rPr lang="es" sz="2400" b="1" i="0" u="none" baseline="0" dirty="0">
                <a:solidFill>
                  <a:schemeClr val="tx1"/>
                </a:solidFill>
                <a:latin typeface="IAS Ribbon Sans Regular" pitchFamily="50" charset="0"/>
                <a:ea typeface="IAS Ribbon Sans Regular" pitchFamily="50" charset="0"/>
              </a:rPr>
              <a:t>Células T específicas del virus </a:t>
            </a:r>
            <a:r>
              <a:rPr lang="es" sz="2400" b="0" i="0" u="none" baseline="0" dirty="0">
                <a:solidFill>
                  <a:schemeClr val="tx1"/>
                </a:solidFill>
                <a:latin typeface="IAS Ribbon Sans Regular" pitchFamily="50" charset="0"/>
                <a:ea typeface="IAS Ribbon Sans Regular" pitchFamily="50" charset="0"/>
              </a:rPr>
              <a:t>por tinción intracelular de citocinas tras la estimulación viral de péptidos (IFN-ɣ, TNF-α, IL-2)</a:t>
            </a:r>
          </a:p>
          <a:p>
            <a:pPr marL="0" indent="0" algn="l" rtl="0">
              <a:buFontTx/>
              <a:buNone/>
            </a:pPr>
            <a:endParaRPr lang="es" sz="1600" b="1" dirty="0">
              <a:latin typeface="IAS Ribbon Sans Regular" pitchFamily="50" charset="0"/>
              <a:ea typeface="IAS Ribbon Sans Regular" pitchFamily="50" charset="0"/>
            </a:endParaRPr>
          </a:p>
          <a:p>
            <a:pPr marL="0" indent="0" algn="l" rtl="0">
              <a:buFont typeface="+mj-lt"/>
              <a:buNone/>
            </a:pPr>
            <a:endParaRPr lang="es" sz="1100" dirty="0">
              <a:latin typeface="IAS Ribbon Sans Regular" pitchFamily="50" charset="0"/>
              <a:ea typeface="IAS Ribbon Sans Regular" pitchFamily="50" charset="0"/>
            </a:endParaRPr>
          </a:p>
          <a:p>
            <a:pPr marL="0" lvl="0" indent="0" algn="l" rtl="0">
              <a:buFontTx/>
              <a:buNone/>
            </a:pPr>
            <a:endParaRPr lang="es" sz="1200" b="1" dirty="0">
              <a:latin typeface="IAS Ribbon Sans Regular" pitchFamily="50" charset="0"/>
              <a:ea typeface="IAS Ribbon Sans Regular" pitchFamily="50" charset="0"/>
            </a:endParaRPr>
          </a:p>
          <a:p>
            <a:pPr marL="285750" lvl="0" indent="-285750" algn="l" rtl="0">
              <a:buFontTx/>
              <a:buChar char="-"/>
            </a:pPr>
            <a:endParaRPr lang="es" sz="1200" b="1" dirty="0">
              <a:latin typeface="IAS Ribbon Sans Regular" pitchFamily="50" charset="0"/>
              <a:ea typeface="IAS Ribbon Sans Regular" pitchFamily="50" charset="0"/>
            </a:endParaRPr>
          </a:p>
          <a:p>
            <a:pPr marL="285750" lvl="0" indent="-285750" algn="l" rtl="0">
              <a:buFontTx/>
              <a:buChar char="-"/>
            </a:pPr>
            <a:endParaRPr lang="es" sz="1400" dirty="0">
              <a:latin typeface="IAS Ribbon Sans Regular" pitchFamily="50" charset="0"/>
              <a:ea typeface="IAS Ribbon Sans Regular" pitchFamily="50" charset="0"/>
            </a:endParaRPr>
          </a:p>
          <a:p>
            <a:pPr marL="0" lvl="0" indent="0" algn="l" rtl="0">
              <a:buFont typeface="Arial" panose="020B0604020202020204" pitchFamily="34" charset="0"/>
              <a:buNone/>
            </a:pPr>
            <a:endParaRPr lang="es" sz="1200" b="0" dirty="0">
              <a:latin typeface="IAS Ribbon Sans Regular" pitchFamily="50" charset="0"/>
              <a:ea typeface="IAS Ribbon Sans Regular" pitchFamily="50" charset="0"/>
            </a:endParaRPr>
          </a:p>
          <a:p>
            <a:pPr marL="0" lvl="0" indent="0" algn="l" rtl="0">
              <a:buFont typeface="Arial" panose="020B0604020202020204" pitchFamily="34" charset="0"/>
              <a:buNone/>
            </a:pPr>
            <a:endParaRPr lang="es" dirty="0">
              <a:latin typeface="IAS Ribbon Sans Regular" pitchFamily="50" charset="0"/>
              <a:ea typeface="IAS Ribbon Sans Regular" pitchFamily="50" charset="0"/>
            </a:endParaRPr>
          </a:p>
          <a:p>
            <a:pPr lvl="1" algn="l" rtl="0"/>
            <a:endParaRPr lang="es" dirty="0"/>
          </a:p>
          <a:p>
            <a:pPr lvl="1" algn="l" rtl="0"/>
            <a:endParaRPr lang="es" dirty="0"/>
          </a:p>
          <a:p>
            <a:pPr lvl="1" algn="l" rtl="0"/>
            <a:endParaRPr lang="es" dirty="0"/>
          </a:p>
          <a:p>
            <a:pPr algn="l" rtl="0">
              <a:defRPr/>
            </a:pPr>
            <a:endParaRPr lang="es" dirty="0">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6</a:t>
            </a:fld>
            <a:endParaRPr lang="es"/>
          </a:p>
        </p:txBody>
      </p:sp>
    </p:spTree>
    <p:extLst>
      <p:ext uri="{BB962C8B-B14F-4D97-AF65-F5344CB8AC3E}">
        <p14:creationId xmlns:p14="http://schemas.microsoft.com/office/powerpoint/2010/main" val="223659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200" b="0" i="0" u="none" baseline="0" dirty="0">
                <a:latin typeface="IAS Ribbon Sans Regular" pitchFamily="50" charset="0"/>
                <a:ea typeface="IAS Ribbon Sans Regular" pitchFamily="50" charset="0"/>
              </a:rPr>
              <a:t>Ensayos con ATI corta</a:t>
            </a:r>
          </a:p>
          <a:p>
            <a:pPr algn="l" rtl="0"/>
            <a:r>
              <a:rPr lang="es" sz="2800" b="0" i="0" u="none" baseline="0" dirty="0">
                <a:latin typeface="IAS Ribbon Sans Regular" pitchFamily="50" charset="0"/>
                <a:ea typeface="IAS Ribbon Sans Regular" pitchFamily="50" charset="0"/>
                <a:cs typeface="Cordia New" panose="020B0304020202020204" pitchFamily="34" charset="-34"/>
              </a:rPr>
              <a:t>La ATI forma parte de diseños científicos para evaluar la eficacia de la intervención en ensayos de remisión.  </a:t>
            </a:r>
          </a:p>
          <a:p>
            <a:pPr algn="l" rtl="0"/>
            <a:r>
              <a:rPr lang="es" sz="2800" b="0" i="0" u="none" baseline="0" dirty="0">
                <a:latin typeface="IAS Ribbon Sans Regular" pitchFamily="50" charset="0"/>
                <a:ea typeface="IAS Ribbon Sans Regular" pitchFamily="50" charset="0"/>
                <a:cs typeface="Cordia New" panose="020B0304020202020204" pitchFamily="34" charset="-34"/>
              </a:rPr>
              <a:t>Preocupaciones científicas y éticas </a:t>
            </a:r>
          </a:p>
          <a:p>
            <a:pPr algn="l" rtl="0"/>
            <a:r>
              <a:rPr lang="es" sz="2800" b="0" i="0" u="none" baseline="0" dirty="0">
                <a:latin typeface="IAS Ribbon Sans Regular" pitchFamily="50" charset="0"/>
                <a:ea typeface="IAS Ribbon Sans Regular" pitchFamily="50" charset="0"/>
                <a:cs typeface="Cordia New" panose="020B0304020202020204" pitchFamily="34" charset="-34"/>
              </a:rPr>
              <a:t>Los datos de los primeros ensayos de remisión muestran un efecto clínico mínimo de la ATI corta. </a:t>
            </a:r>
          </a:p>
          <a:p>
            <a:pPr algn="l" rtl="0"/>
            <a:r>
              <a:rPr lang="es" sz="2800" b="0" i="0" u="none" baseline="0" dirty="0">
                <a:latin typeface="IAS Ribbon Sans Regular" pitchFamily="50" charset="0"/>
                <a:ea typeface="IAS Ribbon Sans Regular" pitchFamily="50" charset="0"/>
                <a:cs typeface="Cordia New" panose="020B0304020202020204" pitchFamily="34" charset="-34"/>
              </a:rPr>
              <a:t>¿Las personas están tomando una “decisión irracional” o participando por las “razones equivocadas”?    </a:t>
            </a:r>
          </a:p>
          <a:p>
            <a:pPr algn="l" rtl="0"/>
            <a:r>
              <a:rPr lang="es" sz="2800" b="0" i="0" u="none" baseline="0" dirty="0">
                <a:latin typeface="IAS Ribbon Sans Regular" pitchFamily="50" charset="0"/>
                <a:ea typeface="IAS Ribbon Sans Regular" pitchFamily="50" charset="0"/>
                <a:cs typeface="Cordia New" panose="020B0304020202020204" pitchFamily="34" charset="-34"/>
              </a:rPr>
              <a:t>Las decisiones acerca de participar o no* fueron principalmente voluntarias e informadas.   </a:t>
            </a:r>
          </a:p>
          <a:p>
            <a:pPr marL="0" marR="0" indent="0" algn="l" defTabSz="914400" rtl="0" eaLnBrk="1" fontAlgn="auto" latinLnBrk="0" hangingPunct="1">
              <a:lnSpc>
                <a:spcPct val="100000"/>
              </a:lnSpc>
              <a:spcBef>
                <a:spcPts val="0"/>
              </a:spcBef>
              <a:spcAft>
                <a:spcPts val="0"/>
              </a:spcAft>
              <a:buClrTx/>
              <a:buSzTx/>
              <a:buFontTx/>
              <a:buNone/>
              <a:tabLst/>
              <a:defRPr/>
            </a:pPr>
            <a:endParaRPr lang="es" sz="1200" dirty="0">
              <a:latin typeface="IAS Ribbon Sans Regular" pitchFamily="50" charset="0"/>
              <a:ea typeface="IAS Ribbon Sans Regular"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 sz="1200" b="0" i="0" u="none" baseline="0" dirty="0">
                <a:latin typeface="IAS Ribbon Sans Regular" pitchFamily="50" charset="0"/>
                <a:ea typeface="IAS Ribbon Sans Regular" pitchFamily="50" charset="0"/>
              </a:rPr>
              <a:t>Ensayos con ATI prolongada</a:t>
            </a:r>
          </a:p>
          <a:p>
            <a:endParaRPr lang="es" sz="1200" dirty="0">
              <a:latin typeface="IAS Ribbon Sans Regular" pitchFamily="50" charset="0"/>
              <a:ea typeface="IAS Ribbon Sans Regular" pitchFamily="50" charset="0"/>
              <a:cs typeface="Cordia New" panose="020B0304020202020204" pitchFamily="34" charset="-34"/>
            </a:endParaRPr>
          </a:p>
          <a:p>
            <a:pPr algn="l" rtl="0"/>
            <a:r>
              <a:rPr lang="es" sz="1200" b="0" i="0" u="none" baseline="0" dirty="0">
                <a:latin typeface="IAS Ribbon Sans Regular" pitchFamily="50" charset="0"/>
                <a:ea typeface="IAS Ribbon Sans Regular" pitchFamily="50" charset="0"/>
                <a:cs typeface="Cordia New" panose="020B0304020202020204" pitchFamily="34" charset="-34"/>
              </a:rPr>
              <a:t>Sin embargo, estos primeros ensayos de ATI fueron incapaces de demostrar éxito en el control del virus de forma duradera. </a:t>
            </a:r>
          </a:p>
          <a:p>
            <a:pPr algn="l" rtl="0"/>
            <a:r>
              <a:rPr lang="es" sz="1200" b="0" i="0" u="none" baseline="0" dirty="0">
                <a:latin typeface="IAS Ribbon Sans Regular" pitchFamily="50" charset="0"/>
                <a:ea typeface="IAS Ribbon Sans Regular" pitchFamily="50" charset="0"/>
                <a:cs typeface="Cordia New" panose="020B0304020202020204" pitchFamily="34" charset="-34"/>
              </a:rPr>
              <a:t>La mayoría de los participantes experimentaron carga viral aumentada rápidamente y retomaron la TAR.</a:t>
            </a:r>
          </a:p>
          <a:p>
            <a:pPr algn="l" rtl="0"/>
            <a:r>
              <a:rPr lang="es" sz="1200" b="0" i="0" u="none" baseline="0" dirty="0">
                <a:latin typeface="IAS Ribbon Sans Regular" pitchFamily="50" charset="0"/>
                <a:ea typeface="IAS Ribbon Sans Regular" pitchFamily="50" charset="0"/>
                <a:cs typeface="Cordia New" panose="020B0304020202020204" pitchFamily="34" charset="-34"/>
              </a:rPr>
              <a:t>¿La ATI y la viremia fueron muy cortas para demostrar los beneficios de los agentes experimentales?  </a:t>
            </a:r>
          </a:p>
          <a:p>
            <a:pPr algn="l" rtl="0"/>
            <a:r>
              <a:rPr lang="es" sz="1200" b="0" i="0" u="none" baseline="0" dirty="0">
                <a:latin typeface="IAS Ribbon Sans Regular" pitchFamily="50" charset="0"/>
                <a:ea typeface="IAS Ribbon Sans Regular" pitchFamily="50" charset="0"/>
                <a:cs typeface="Cordia New" panose="020B0304020202020204" pitchFamily="34" charset="-34"/>
              </a:rPr>
              <a:t>Los próximos ensayos de remisión del VIH </a:t>
            </a:r>
            <a:r>
              <a:rPr lang="es" sz="1200" b="0" i="1" u="none" baseline="0" dirty="0">
                <a:latin typeface="IAS Ribbon Sans Regular" pitchFamily="50" charset="0"/>
                <a:ea typeface="IAS Ribbon Sans Regular" pitchFamily="50" charset="0"/>
                <a:cs typeface="Cordia New" panose="020B0304020202020204" pitchFamily="34" charset="-34"/>
              </a:rPr>
              <a:t>prolongarán</a:t>
            </a:r>
            <a:r>
              <a:rPr lang="es" sz="1200" b="0" i="0" u="none" baseline="0" dirty="0">
                <a:latin typeface="IAS Ribbon Sans Regular" pitchFamily="50" charset="0"/>
                <a:ea typeface="IAS Ribbon Sans Regular" pitchFamily="50" charset="0"/>
                <a:cs typeface="Cordia New" panose="020B0304020202020204" pitchFamily="34" charset="-34"/>
              </a:rPr>
              <a:t> el período de viremia durante la ATI para evaluar la eficiencia terapéutica.  </a:t>
            </a:r>
          </a:p>
          <a:p>
            <a:pPr algn="l" rtl="0"/>
            <a:r>
              <a:rPr lang="es" sz="1200" b="0" i="0" u="none" baseline="0" dirty="0">
                <a:latin typeface="IAS Ribbon Sans Regular" pitchFamily="50" charset="0"/>
                <a:ea typeface="IAS Ribbon Sans Regular" pitchFamily="50" charset="0"/>
              </a:rPr>
              <a:t>CONCLUSIONES</a:t>
            </a:r>
            <a:endParaRPr lang="es" sz="1200" dirty="0">
              <a:latin typeface="IAS Ribbon Sans Regular" pitchFamily="50" charset="0"/>
              <a:ea typeface="IAS Ribbon Sans Regular" pitchFamily="50" charset="0"/>
              <a:cs typeface="Cordia New" panose="020B0304020202020204" pitchFamily="34" charset="-34"/>
            </a:endParaRPr>
          </a:p>
          <a:p>
            <a:pPr marL="457200" lvl="0" indent="-457200" algn="l" rtl="0">
              <a:buFont typeface="+mj-lt"/>
              <a:buAutoNum type="arabicPeriod"/>
            </a:pPr>
            <a:r>
              <a:rPr lang="es" sz="1200" b="0" i="0" u="none" baseline="0" dirty="0">
                <a:latin typeface="IAS Ribbon Sans Regular" pitchFamily="50" charset="0"/>
                <a:ea typeface="IAS Ribbon Sans Regular" pitchFamily="50" charset="0"/>
                <a:cs typeface="Cordia New" panose="020B0304020202020204" pitchFamily="34" charset="-34"/>
              </a:rPr>
              <a:t>Las entrevistas con 33 miembros de la cohorte SEARCH que tuvieron una experiencia de ATI corta con rebote viral revelaron que la mitad seguía dispuesta a participar en ensayos de ATI prolongada.  En una encuesta con 408 miembros de la cohorte SEARCH, con situaciones hipotéticas, se observó que había más disposición a participar en la ATI corta y aceptabilidad de esta frente a la prolongada, aunque la mayoría tenía nociones positivas sobre ambas.  </a:t>
            </a:r>
          </a:p>
          <a:p>
            <a:pPr marL="457200" lvl="0" indent="-457200" algn="l" rtl="0">
              <a:buFont typeface="+mj-lt"/>
              <a:buAutoNum type="arabicPeriod"/>
            </a:pPr>
            <a:r>
              <a:rPr lang="es" sz="1200" b="0" i="0" u="none" baseline="0" dirty="0">
                <a:latin typeface="IAS Ribbon Sans Regular" pitchFamily="50" charset="0"/>
                <a:ea typeface="IAS Ribbon Sans Regular" pitchFamily="50" charset="0"/>
                <a:cs typeface="Cordia New" panose="020B0304020202020204" pitchFamily="34" charset="-34"/>
              </a:rPr>
              <a:t>Se espera que el interés por la investigación y el respaldo a esta sea variada, pero alta en los participantes de una cohorte existente como la SEARCH010/RV254.  </a:t>
            </a:r>
          </a:p>
          <a:p>
            <a:pPr marL="457200" lvl="0" indent="-457200" algn="l" rtl="0">
              <a:buFont typeface="+mj-lt"/>
              <a:buAutoNum type="arabicPeriod"/>
            </a:pPr>
            <a:r>
              <a:rPr lang="es" sz="1200" b="0" i="0" u="none" baseline="0" dirty="0">
                <a:latin typeface="IAS Ribbon Sans Regular" pitchFamily="50" charset="0"/>
                <a:ea typeface="IAS Ribbon Sans Regular" pitchFamily="50" charset="0"/>
                <a:cs typeface="Cordia New" panose="020B0304020202020204" pitchFamily="34" charset="-34"/>
              </a:rPr>
              <a:t>Según nuestro estudio por entrevistas con miembros (8,9) de la cohorte SEARCH, es probable que las personas sientan que pueden rechazar el reclutamiento para los ensayos de ATI prolongada.</a:t>
            </a:r>
          </a:p>
          <a:p>
            <a:pPr marL="514350" indent="-514350" algn="l" rtl="0">
              <a:buFont typeface="+mj-lt"/>
              <a:buAutoNum type="arabicPeriod" startAt="4"/>
            </a:pPr>
            <a:r>
              <a:rPr lang="es" sz="2800" b="0" i="0" u="none" baseline="0" dirty="0">
                <a:latin typeface="IAS Ribbon Sans Regular" pitchFamily="50" charset="0"/>
                <a:ea typeface="IAS Ribbon Sans Regular" pitchFamily="50" charset="0"/>
                <a:cs typeface="Cordia New" panose="020B0304020202020204" pitchFamily="34" charset="-34"/>
              </a:rPr>
              <a:t>La atención creciente al riesgo de transmisión para parejas de participantes de ensayos de remisión del VIH, con ATI más larga, genera preguntas éticas delicadas (13) que deben ser abordadas.</a:t>
            </a:r>
          </a:p>
          <a:p>
            <a:pPr marL="457200" indent="-457200" algn="l" rtl="0">
              <a:buFont typeface="+mj-lt"/>
              <a:buAutoNum type="arabicPeriod" startAt="4"/>
            </a:pPr>
            <a:r>
              <a:rPr lang="es" sz="2800" b="0" i="0" u="none" baseline="0" dirty="0">
                <a:latin typeface="IAS Ribbon Sans Regular" pitchFamily="50" charset="0"/>
                <a:ea typeface="IAS Ribbon Sans Regular" pitchFamily="50" charset="0"/>
                <a:cs typeface="Cordia New" panose="020B0304020202020204" pitchFamily="34" charset="-34"/>
              </a:rPr>
              <a:t>Entre los factores relacionados con el riesgo de transmisión se incluyen:</a:t>
            </a:r>
          </a:p>
          <a:p>
            <a:pPr marL="857250" lvl="1" indent="-457200" algn="l" rtl="0">
              <a:buFont typeface="Courier New" panose="02070309020205020404" pitchFamily="49" charset="0"/>
              <a:buChar char="‒"/>
            </a:pPr>
            <a:r>
              <a:rPr lang="es" sz="2800" b="0" i="0" u="none" baseline="0" dirty="0">
                <a:latin typeface="IAS Ribbon Sans Regular" pitchFamily="50" charset="0"/>
                <a:ea typeface="IAS Ribbon Sans Regular" pitchFamily="50" charset="0"/>
                <a:cs typeface="Cordia New" panose="020B0304020202020204" pitchFamily="34" charset="-34"/>
              </a:rPr>
              <a:t>estigma internalizado persistente</a:t>
            </a:r>
          </a:p>
          <a:p>
            <a:pPr marL="857250" lvl="1" indent="-457200" algn="l" rtl="0">
              <a:buFont typeface="Courier New" panose="02070309020205020404" pitchFamily="49" charset="0"/>
              <a:buChar char="‒"/>
            </a:pPr>
            <a:r>
              <a:rPr lang="es" sz="2800" b="0" i="0" u="none" baseline="0" dirty="0">
                <a:latin typeface="IAS Ribbon Sans Regular" pitchFamily="50" charset="0"/>
                <a:ea typeface="IAS Ribbon Sans Regular" pitchFamily="50" charset="0"/>
                <a:cs typeface="Cordia New" panose="020B0304020202020204" pitchFamily="34" charset="-34"/>
              </a:rPr>
              <a:t>tasas bajas de divulgación del estado serológico del VIH </a:t>
            </a:r>
          </a:p>
          <a:p>
            <a:pPr marL="857250" lvl="1" indent="-457200" algn="l" rtl="0">
              <a:buFont typeface="Courier New" panose="02070309020205020404" pitchFamily="49" charset="0"/>
              <a:buChar char="‒"/>
            </a:pPr>
            <a:r>
              <a:rPr lang="es" sz="2800" b="0" i="0" u="none" baseline="0" dirty="0">
                <a:latin typeface="IAS Ribbon Sans Regular" pitchFamily="50" charset="0"/>
                <a:ea typeface="IAS Ribbon Sans Regular" pitchFamily="50" charset="0"/>
                <a:cs typeface="Cordia New" panose="020B0304020202020204" pitchFamily="34" charset="-34"/>
              </a:rPr>
              <a:t>complicaciones por tener más de una pareja </a:t>
            </a:r>
          </a:p>
          <a:p>
            <a:pPr marL="857250" lvl="1" indent="-457200" algn="l" rtl="0">
              <a:buFont typeface="Courier New" panose="02070309020205020404" pitchFamily="49" charset="0"/>
              <a:buChar char="‒"/>
            </a:pPr>
            <a:r>
              <a:rPr lang="es" sz="2800" b="0" i="0" u="none" baseline="0" dirty="0">
                <a:latin typeface="IAS Ribbon Sans Regular" pitchFamily="50" charset="0"/>
                <a:ea typeface="IAS Ribbon Sans Regular" pitchFamily="50" charset="0"/>
                <a:cs typeface="Cordia New" panose="020B0304020202020204" pitchFamily="34" charset="-34"/>
              </a:rPr>
              <a:t>poco conocimiento de I = I</a:t>
            </a:r>
          </a:p>
          <a:p>
            <a:pPr marL="457200" lvl="0" indent="-457200" algn="l" rtl="0">
              <a:buFont typeface="+mj-lt"/>
              <a:buAutoNum type="arabicPeriod" startAt="4"/>
            </a:pPr>
            <a:r>
              <a:rPr lang="es" sz="2800" b="0" i="0" u="none" baseline="0" dirty="0">
                <a:latin typeface="IAS Ribbon Sans Regular" pitchFamily="50" charset="0"/>
                <a:ea typeface="IAS Ribbon Sans Regular" pitchFamily="50" charset="0"/>
                <a:cs typeface="Cordia New" panose="020B0304020202020204" pitchFamily="34" charset="-34"/>
              </a:rPr>
              <a:t>Si estas barreras no se pueden abordar, ¿deberíamos seguir ofreciendo ATI prolongada?  ¿Quién debería decidir? ¿Que podrían hacer los activistas comunitarios u otros interesados para abordar estas preocupaciones? </a:t>
            </a:r>
          </a:p>
          <a:p>
            <a:pPr marL="457200" lvl="0" indent="-457200" algn="l" rtl="0">
              <a:buFont typeface="+mj-lt"/>
              <a:buAutoNum type="arabicPeriod"/>
            </a:pPr>
            <a:endParaRPr lang="es" sz="1200" dirty="0">
              <a:latin typeface="IAS Ribbon Sans Regular" pitchFamily="50" charset="0"/>
              <a:ea typeface="IAS Ribbon Sans Regular" pitchFamily="50" charset="0"/>
              <a:cs typeface="Cordia New" panose="020B0304020202020204" pitchFamily="34" charset="-34"/>
            </a:endParaRPr>
          </a:p>
          <a:p>
            <a:endParaRPr lang="es" sz="1200" dirty="0">
              <a:latin typeface="IAS Ribbon Sans Regular" pitchFamily="50" charset="0"/>
              <a:ea typeface="IAS Ribbon Sans Regular" pitchFamily="50" charset="0"/>
              <a:cs typeface="Cordia New" panose="020B0304020202020204" pitchFamily="34" charset="-34"/>
            </a:endParaRPr>
          </a:p>
          <a:p>
            <a:pPr marL="0" indent="0" algn="l" rtl="0">
              <a:buNone/>
            </a:pPr>
            <a:endParaRPr lang="es" dirty="0">
              <a:latin typeface="IAS Ribbon Sans Regular" pitchFamily="50" charset="0"/>
              <a:ea typeface="IAS Ribbon Sans Regular" pitchFamily="50" charset="0"/>
            </a:endParaRPr>
          </a:p>
          <a:p>
            <a:pPr algn="l" rtl="0">
              <a:defRPr/>
            </a:pPr>
            <a:endParaRPr lang="es" dirty="0">
              <a:latin typeface="IAS Ribbon Sans Regular" pitchFamily="50" charset="0"/>
              <a:ea typeface="IAS Ribbon Sans Regular" pitchFamily="50" charset="0"/>
              <a:cs typeface="Arial"/>
            </a:endParaRPr>
          </a:p>
        </p:txBody>
      </p:sp>
      <p:sp>
        <p:nvSpPr>
          <p:cNvPr id="4" name="Slide Number Placeholder 3"/>
          <p:cNvSpPr>
            <a:spLocks noGrp="1"/>
          </p:cNvSpPr>
          <p:nvPr>
            <p:ph type="sldNum" sz="quarter" idx="5"/>
          </p:nvPr>
        </p:nvSpPr>
        <p:spPr/>
        <p:txBody>
          <a:bodyPr/>
          <a:lstStyle/>
          <a:p>
            <a:pPr algn="l" rtl="0"/>
            <a:fld id="{6FC7D159-9DD4-41A1-915D-943A0A890F2B}" type="slidenum">
              <a:rPr/>
              <a:t>7</a:t>
            </a:fld>
            <a:endParaRPr lang="es"/>
          </a:p>
        </p:txBody>
      </p:sp>
    </p:spTree>
    <p:extLst>
      <p:ext uri="{BB962C8B-B14F-4D97-AF65-F5344CB8AC3E}">
        <p14:creationId xmlns:p14="http://schemas.microsoft.com/office/powerpoint/2010/main" val="183024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sz="1800" b="0" i="0" u="none" baseline="0" dirty="0">
                <a:latin typeface="IAS Ribbon Sans Regular" pitchFamily="50" charset="0"/>
                <a:ea typeface="IAS Ribbon Sans Regular" pitchFamily="50" charset="0"/>
              </a:rPr>
              <a:t>Los estudios que observan la transmisión vaginal se enfrentan con la incapacidad de detectar de manera fiable células atípicas infectadas.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80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b="0" i="0" u="none" baseline="0" dirty="0">
                <a:latin typeface="IAS Ribbon Sans Regular" pitchFamily="50" charset="0"/>
                <a:ea typeface="IAS Ribbon Sans Regular" pitchFamily="50" charset="0"/>
              </a:rPr>
              <a:t>Usar el gen marcador de la luciferasa y la mezcla de VISmac239 en la mucosa vaginal del virus de la inmunodeficiencia en simios (VIS) permite la identificación sistemática del foco de células infectadas con VIS. Este procedimiento nos ayuda a conocer cuáles son los tipos de células de la mucosa vaginal que el VIH infecta primero y que prefiere. Es importante conocer los tipos de células preferidos durante la transmisión del VIH/VIS ya que puede aportar información sobre las interacciones entre el virus y el hospedador durante los primeros eventos de transmisión. También puede contribuir a un diseño de estrategias de tratamiento, prevención y cura más eficaces para el control/la remisión del VIH.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80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b="0" i="0" u="none" baseline="0" dirty="0">
                <a:latin typeface="IAS Ribbon Sans Regular" pitchFamily="50" charset="0"/>
                <a:ea typeface="IAS Ribbon Sans Regular" pitchFamily="50" charset="0"/>
              </a:rPr>
              <a:t>Este fue un estudio longitudinal que utilizó modelos de exposición vaginal en </a:t>
            </a:r>
            <a:r>
              <a:rPr lang="es" sz="1800" b="0" i="1" u="none" baseline="0" dirty="0">
                <a:latin typeface="IAS Ribbon Sans Regular" pitchFamily="50" charset="0"/>
                <a:ea typeface="IAS Ribbon Sans Regular" pitchFamily="50" charset="0"/>
              </a:rPr>
              <a:t>Macaca mulatta</a:t>
            </a:r>
            <a:r>
              <a:rPr lang="es" sz="1800" b="0" i="0" u="none" baseline="0" dirty="0">
                <a:latin typeface="IAS Ribbon Sans Regular" pitchFamily="50" charset="0"/>
                <a:ea typeface="IAS Ribbon Sans Regular" pitchFamily="50" charset="0"/>
              </a:rPr>
              <a:t> para identificar los primeros objetivos de infección y para seguir los cambios del fenotipo de célula infectada durante el tiempo utilizando un gen marcador de la luciferasa no replicativo y la mezcla de VISmac239.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sz="1800" dirty="0">
              <a:latin typeface="IAS Ribbon Sans Regular" pitchFamily="50" charset="0"/>
              <a:ea typeface="IAS Ribbon Sans Regular"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sz="1800" b="0" i="0" u="none" baseline="0" dirty="0">
                <a:latin typeface="IAS Ribbon Sans Regular" pitchFamily="50" charset="0"/>
                <a:ea typeface="IAS Ribbon Sans Regular" pitchFamily="50" charset="0"/>
              </a:rPr>
              <a:t>Se expuso a doce primates </a:t>
            </a:r>
            <a:r>
              <a:rPr lang="es" sz="1800" b="0" i="1" u="none" baseline="0" dirty="0">
                <a:latin typeface="IAS Ribbon Sans Regular" pitchFamily="50" charset="0"/>
                <a:ea typeface="IAS Ribbon Sans Regular" pitchFamily="50" charset="0"/>
              </a:rPr>
              <a:t>Macaca mulatta</a:t>
            </a:r>
            <a:r>
              <a:rPr lang="es" sz="1800" b="0" i="0" u="none" baseline="0" dirty="0">
                <a:latin typeface="IAS Ribbon Sans Regular" pitchFamily="50" charset="0"/>
                <a:ea typeface="IAS Ribbon Sans Regular" pitchFamily="50" charset="0"/>
              </a:rPr>
              <a:t> hembras por vía intravaginal a un gen marcador de la luciferasa no replicativo, LiCH y a la mezcla de VISmac239. Los animales fueron sacrificados 48, 72 o 96 horas después de la exposición. La señal de luciferasa macroscópica que se detectó por el sistema de imagen </a:t>
            </a:r>
            <a:r>
              <a:rPr lang="es" sz="1800" b="0" i="1" u="none" baseline="0" dirty="0">
                <a:latin typeface="IAS Ribbon Sans Regular" pitchFamily="50" charset="0"/>
                <a:ea typeface="IAS Ribbon Sans Regular" pitchFamily="50" charset="0"/>
              </a:rPr>
              <a:t>in vivo</a:t>
            </a:r>
            <a:r>
              <a:rPr lang="es" sz="1800" b="0" i="0" u="none" baseline="0" dirty="0">
                <a:latin typeface="IAS Ribbon Sans Regular" pitchFamily="50" charset="0"/>
                <a:ea typeface="IAS Ribbon Sans Regular" pitchFamily="50" charset="0"/>
              </a:rPr>
              <a:t> se usó para identificar regiones del ARF que probablemente contenían células infectadas. Las células infectadas fueron fenotipadas microscópicamente para identificar células Th17 (CD3+CCR6+) y otros tipos de células involucradas.</a:t>
            </a:r>
          </a:p>
          <a:p>
            <a:endParaRPr lang="es" sz="1800" dirty="0">
              <a:latin typeface="IAS Ribbon Sans Regular" pitchFamily="50" charset="0"/>
              <a:ea typeface="IAS Ribbon Sans Regular" pitchFamily="50" charset="0"/>
            </a:endParaRPr>
          </a:p>
          <a:p>
            <a:pPr algn="l" rtl="0"/>
            <a:r>
              <a:rPr lang="es" sz="1800" b="0" i="0" u="none" baseline="0" dirty="0">
                <a:latin typeface="IAS Ribbon Sans Regular" pitchFamily="50" charset="0"/>
                <a:ea typeface="IAS Ribbon Sans Regular" pitchFamily="50" charset="0"/>
              </a:rPr>
              <a:t>El fenotipado de &gt;5000 células infectadas por el VIS en el aparato reproductor femenino de ocho primates hembra </a:t>
            </a:r>
            <a:r>
              <a:rPr lang="es" sz="1800" b="0" i="1" u="none" baseline="0" dirty="0">
                <a:latin typeface="IAS Ribbon Sans Regular" pitchFamily="50" charset="0"/>
                <a:ea typeface="IAS Ribbon Sans Regular" pitchFamily="50" charset="0"/>
              </a:rPr>
              <a:t>Macaca mulatta</a:t>
            </a:r>
            <a:r>
              <a:rPr lang="es" sz="1800" b="0" i="0" u="none" baseline="0" dirty="0">
                <a:latin typeface="IAS Ribbon Sans Regular" pitchFamily="50" charset="0"/>
                <a:ea typeface="IAS Ribbon Sans Regular" pitchFamily="50" charset="0"/>
              </a:rPr>
              <a:t> sacrificadas a las 72 y 96 horas después de la exposición identificó infección en todo el ARF en 3/4 y 4/4 de los animales de las 72 y 96 horas respectivamente. </a:t>
            </a:r>
          </a:p>
          <a:p>
            <a:endParaRPr lang="es" sz="1800" dirty="0">
              <a:latin typeface="IAS Ribbon Sans Regular" pitchFamily="50" charset="0"/>
              <a:ea typeface="IAS Ribbon Sans Regular" pitchFamily="50" charset="0"/>
            </a:endParaRPr>
          </a:p>
          <a:p>
            <a:pPr algn="l" rtl="0"/>
            <a:r>
              <a:rPr lang="es" sz="1800" b="0" i="0" u="none" baseline="0" dirty="0">
                <a:latin typeface="IAS Ribbon Sans Regular" pitchFamily="50" charset="0"/>
                <a:ea typeface="IAS Ribbon Sans Regular" pitchFamily="50" charset="0"/>
              </a:rPr>
              <a:t>Al comparar los dos puntos temporales, la proporción de Th17 infectadas sigue siendo constante (85 % frente a 70 %). Sin embargo, se puede detectar un aumento en la tasa de infección de iCD (de 10 % a 30 %) y otras células T (de 1 % a 3 %) mientras la infección progresaba. El uso de subdivisión serial nos permitió identificar la propagación de la infección a través de varias criosecciones del mismo tejido. Además, determinar las coordenadas de las células infectadas de varias secciones nos permitió visualizar las células infectadas en espacio tridimensional y seguir la diseminación de las células infectadas durante el tiempo.</a:t>
            </a:r>
          </a:p>
          <a:p>
            <a:endParaRPr lang="es" sz="1800" dirty="0">
              <a:latin typeface="IAS Ribbon Sans Regular" pitchFamily="50" charset="0"/>
              <a:ea typeface="IAS Ribbon Sans Regular" pitchFamily="50" charset="0"/>
            </a:endParaRPr>
          </a:p>
          <a:p>
            <a:pPr algn="l" rtl="0"/>
            <a:r>
              <a:rPr lang="es" sz="1800" b="0" i="0" u="none" baseline="0" dirty="0">
                <a:latin typeface="IAS Ribbon Sans Regular" pitchFamily="50" charset="0"/>
                <a:ea typeface="IAS Ribbon Sans Regular" pitchFamily="50" charset="0"/>
              </a:rPr>
              <a:t>En resumen, los resultados de este estudio hallaron focos infecciosos por todo el aparato reproductor. El fenotipado de las células infectadas reveló que el VIS tiene un sesgo importante de infección de las células T CCR6+ CD4+. El estudio muestra además que las células T CCR6+ CD4+ del linaje Th17 son objetivos primarios del VIS durante la transmisión vaginal. </a:t>
            </a:r>
          </a:p>
        </p:txBody>
      </p:sp>
      <p:sp>
        <p:nvSpPr>
          <p:cNvPr id="4" name="Slide Number Placeholder 3"/>
          <p:cNvSpPr>
            <a:spLocks noGrp="1"/>
          </p:cNvSpPr>
          <p:nvPr>
            <p:ph type="sldNum" sz="quarter" idx="5"/>
          </p:nvPr>
        </p:nvSpPr>
        <p:spPr/>
        <p:txBody>
          <a:bodyPr/>
          <a:lstStyle/>
          <a:p>
            <a:pPr algn="l" rtl="0"/>
            <a:fld id="{6FC7D159-9DD4-41A1-915D-943A0A890F2B}" type="slidenum">
              <a:rPr/>
              <a:t>8</a:t>
            </a:fld>
            <a:endParaRPr lang="es"/>
          </a:p>
        </p:txBody>
      </p:sp>
    </p:spTree>
    <p:extLst>
      <p:ext uri="{BB962C8B-B14F-4D97-AF65-F5344CB8AC3E}">
        <p14:creationId xmlns:p14="http://schemas.microsoft.com/office/powerpoint/2010/main" val="422612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rtl="0">
              <a:buFont typeface="Arial"/>
              <a:buChar char="•"/>
              <a:defRPr/>
            </a:pPr>
            <a:endParaRPr lang="es" dirty="0">
              <a:cs typeface="Arial" panose="020B0604020202020204"/>
            </a:endParaRPr>
          </a:p>
        </p:txBody>
      </p:sp>
      <p:sp>
        <p:nvSpPr>
          <p:cNvPr id="4" name="Slide Number Placeholder 3"/>
          <p:cNvSpPr>
            <a:spLocks noGrp="1"/>
          </p:cNvSpPr>
          <p:nvPr>
            <p:ph type="sldNum" sz="quarter" idx="10"/>
          </p:nvPr>
        </p:nvSpPr>
        <p:spPr/>
        <p:txBody>
          <a:bodyPr/>
          <a:lstStyle/>
          <a:p>
            <a:pPr algn="l" rtl="0"/>
            <a:fld id="{6FC7D159-9DD4-41A1-915D-943A0A890F2B}" type="slidenum">
              <a:rPr/>
              <a:t>9</a:t>
            </a:fld>
            <a:endParaRPr lang="es"/>
          </a:p>
        </p:txBody>
      </p:sp>
    </p:spTree>
    <p:extLst>
      <p:ext uri="{BB962C8B-B14F-4D97-AF65-F5344CB8AC3E}">
        <p14:creationId xmlns:p14="http://schemas.microsoft.com/office/powerpoint/2010/main" val="784892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smtClean="0"/>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smtClean="0"/>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419663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smtClean="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smtClean="0"/>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345921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95721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smtClean="0"/>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smtClean="0"/>
              <a:t>Click icon to add picture</a:t>
            </a:r>
            <a:endParaRPr lang="de-DE"/>
          </a:p>
        </p:txBody>
      </p:sp>
    </p:spTree>
    <p:extLst>
      <p:ext uri="{BB962C8B-B14F-4D97-AF65-F5344CB8AC3E}">
        <p14:creationId xmlns:p14="http://schemas.microsoft.com/office/powerpoint/2010/main" val="2054375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smtClean="0"/>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22514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322177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429069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401893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cattendee.abstractsonline.com/meeting/9289/Session/213"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programme.aids2020.org/Abstract/Abstract/11452"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hyperlink" Target="http://programme.aids2020.org/Abstract/Abstract/5818" TargetMode="External"/><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Abstract/Abstract/930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programme.aids2020.org/Programme/Session/24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programme.aids2020.org/Abstract/Abstract/535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7.tiff"/><Relationship Id="rId7" Type="http://schemas.openxmlformats.org/officeDocument/2006/relationships/hyperlink" Target="http://programme.aids2020.org/Abstract/Abstract/105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CH" sz="2000" dirty="0">
                <a:solidFill>
                  <a:schemeClr val="tx1"/>
                </a:solidFill>
                <a:latin typeface="+mn-lt"/>
              </a:rPr>
              <a:t/>
            </a:r>
            <a:br>
              <a:rPr lang="en-CH" sz="2000" dirty="0">
                <a:solidFill>
                  <a:schemeClr val="tx1"/>
                </a:solidFill>
                <a:latin typeface="+mn-lt"/>
              </a:rPr>
            </a:br>
            <a:r>
              <a:rPr lang="en-CH" sz="2000" dirty="0" smtClean="0">
                <a:solidFill>
                  <a:schemeClr val="tx1"/>
                </a:solidFill>
                <a:latin typeface="+mn-lt"/>
              </a:rPr>
              <a:t/>
            </a:r>
            <a:br>
              <a:rPr lang="en-CH" sz="2000" dirty="0" smtClean="0">
                <a:solidFill>
                  <a:schemeClr val="tx1"/>
                </a:solidFill>
                <a:latin typeface="+mn-lt"/>
              </a:rPr>
            </a:br>
            <a:r>
              <a:rPr lang="en-CH" sz="2000" dirty="0">
                <a:solidFill>
                  <a:schemeClr val="tx1"/>
                </a:solidFill>
                <a:latin typeface="+mn-lt"/>
              </a:rPr>
              <a:t/>
            </a:r>
            <a:br>
              <a:rPr lang="en-CH" sz="2000" dirty="0">
                <a:solidFill>
                  <a:schemeClr val="tx1"/>
                </a:solidFill>
                <a:latin typeface="+mn-lt"/>
              </a:rPr>
            </a:br>
            <a:r>
              <a:rPr lang="en-US" dirty="0" smtClean="0">
                <a:solidFill>
                  <a:schemeClr val="tx1"/>
                </a:solidFill>
                <a:latin typeface="+mn-lt"/>
              </a:rPr>
              <a:t>AIDS 2020 </a:t>
            </a:r>
            <a:br>
              <a:rPr lang="en-US" dirty="0" smtClean="0">
                <a:solidFill>
                  <a:schemeClr val="tx1"/>
                </a:solidFill>
                <a:latin typeface="+mn-lt"/>
              </a:rPr>
            </a:br>
            <a:r>
              <a:rPr lang="en-US" dirty="0" smtClean="0">
                <a:solidFill>
                  <a:schemeClr val="tx1"/>
                </a:solidFill>
                <a:latin typeface="+mn-lt"/>
              </a:rPr>
              <a:t>Toolkits</a:t>
            </a:r>
            <a:r>
              <a:rPr lang="en-US" dirty="0"/>
              <a:t/>
            </a:r>
            <a:br>
              <a:rPr lang="en-US" dirty="0"/>
            </a:br>
            <a:r>
              <a:rPr lang="en-US" dirty="0" err="1"/>
              <a:t>Cura</a:t>
            </a:r>
            <a:r>
              <a:rPr lang="en-US" dirty="0"/>
              <a:t> del VIH</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de-DE" sz="1200" dirty="0"/>
              <a:t>DESARROLLADO POR IAS – INTERNATIONAL AIDS SOCIETY </a:t>
            </a:r>
          </a:p>
          <a:p>
            <a:pPr algn="ctr"/>
            <a:r>
              <a:rPr lang="de-DE" sz="1200" dirty="0" smtClean="0"/>
              <a:t>Julio </a:t>
            </a:r>
            <a:r>
              <a:rPr lang="de-DE" sz="1200" dirty="0"/>
              <a:t>2021</a:t>
            </a:r>
          </a:p>
        </p:txBody>
      </p:sp>
    </p:spTree>
    <p:extLst>
      <p:ext uri="{BB962C8B-B14F-4D97-AF65-F5344CB8AC3E}">
        <p14:creationId xmlns:p14="http://schemas.microsoft.com/office/powerpoint/2010/main" val="2311968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 b="0" i="0" u="none" baseline="0" dirty="0">
                <a:latin typeface="IAS Ribbon Sans Bold" pitchFamily="50" charset="0"/>
                <a:ea typeface="IAS Ribbon Sans Bold" pitchFamily="50" charset="0"/>
              </a:rPr>
              <a:t>Reconocimientos</a:t>
            </a:r>
            <a:r>
              <a:rPr lang="es" b="0" i="0" u="none" baseline="0" dirty="0"/>
              <a:t> </a:t>
            </a:r>
            <a:endParaRPr lang="es" dirty="0"/>
          </a:p>
        </p:txBody>
      </p:sp>
      <p:sp>
        <p:nvSpPr>
          <p:cNvPr id="3" name="TextBox 2">
            <a:extLst>
              <a:ext uri="{FF2B5EF4-FFF2-40B4-BE49-F238E27FC236}">
                <a16:creationId xmlns:a16="http://schemas.microsoft.com/office/drawing/2014/main" id="{51D789E5-9EFC-9549-92FA-BD98497C2CD8}"/>
              </a:ext>
            </a:extLst>
          </p:cNvPr>
          <p:cNvSpPr txBox="1"/>
          <p:nvPr/>
        </p:nvSpPr>
        <p:spPr>
          <a:xfrm>
            <a:off x="1318825" y="1822878"/>
            <a:ext cx="9664992" cy="923330"/>
          </a:xfrm>
          <a:prstGeom prst="rect">
            <a:avLst/>
          </a:prstGeom>
          <a:noFill/>
        </p:spPr>
        <p:txBody>
          <a:bodyPr wrap="square" rtlCol="0">
            <a:spAutoFit/>
          </a:bodyPr>
          <a:lstStyle/>
          <a:p>
            <a:pPr algn="just" rtl="0"/>
            <a:r>
              <a:rPr lang="es" b="0" i="1" u="none" baseline="0" dirty="0">
                <a:latin typeface="IAS Ribbon Sans Light" pitchFamily="50" charset="0"/>
                <a:ea typeface="IAS Ribbon Sans Light" pitchFamily="50" charset="0"/>
                <a:cs typeface="Arial" panose="020B0604020202020204" pitchFamily="34" charset="0"/>
              </a:rPr>
              <a:t>Estas diapositivas se produjeron con la ayuda de las ganadoras del premio de la Research for Cure Academy de IAS/Abivax: Natalia Laufer, Rose Magala y Paradise </a:t>
            </a:r>
            <a:r>
              <a:rPr lang="es" b="0" i="1" u="none" baseline="0" dirty="0" smtClean="0">
                <a:latin typeface="IAS Ribbon Sans Light" pitchFamily="50" charset="0"/>
                <a:ea typeface="IAS Ribbon Sans Light" pitchFamily="50" charset="0"/>
                <a:cs typeface="Arial" panose="020B0604020202020204" pitchFamily="34" charset="0"/>
              </a:rPr>
              <a:t>Madlala</a:t>
            </a:r>
            <a:endParaRPr lang="es" i="1"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92610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381000" y="1593739"/>
            <a:ext cx="11811000" cy="3754874"/>
          </a:xfrm>
          <a:prstGeom prst="rect">
            <a:avLst/>
          </a:prstGeom>
          <a:noFill/>
        </p:spPr>
        <p:txBody>
          <a:bodyPr wrap="square" rtlCol="0">
            <a:spAutoFit/>
          </a:bodyPr>
          <a:lstStyle/>
          <a:p>
            <a:pPr rtl="0"/>
            <a:r>
              <a:rPr lang="es" sz="1400" b="0" i="0" u="none" baseline="0" dirty="0">
                <a:latin typeface="IAS Ribbon Sans Light" pitchFamily="50" charset="0"/>
                <a:ea typeface="IAS Ribbon Sans Light" pitchFamily="50" charset="0"/>
                <a:cs typeface="Arial" panose="020B0604020202020204" pitchFamily="34" charset="0"/>
              </a:rPr>
              <a:t>Introducción</a:t>
            </a:r>
            <a:r>
              <a:rPr lang="es"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es" sz="1400" b="0" i="0" u="none" baseline="0" dirty="0" smtClean="0">
                <a:latin typeface="IAS Ribbon Sans Light" pitchFamily="50" charset="0"/>
                <a:ea typeface="IAS Ribbon Sans Light" pitchFamily="50" charset="0"/>
                <a:cs typeface="Arial" panose="020B0604020202020204" pitchFamily="34" charset="0"/>
              </a:rPr>
              <a:t>.3</a:t>
            </a:r>
            <a:endParaRPr lang="en-CH" sz="1400" b="0" i="0" u="none" baseline="0" dirty="0" smtClean="0">
              <a:latin typeface="IAS Ribbon Sans Light" pitchFamily="50" charset="0"/>
              <a:ea typeface="IAS Ribbon Sans Light" pitchFamily="50" charset="0"/>
              <a:cs typeface="Arial" panose="020B0604020202020204" pitchFamily="34" charset="0"/>
            </a:endParaRPr>
          </a:p>
          <a:p>
            <a:pPr rtl="0"/>
            <a:endParaRPr lang="es" sz="1400" b="0" i="0" u="none" baseline="0" dirty="0">
              <a:latin typeface="IAS Ribbon Sans Light" pitchFamily="50" charset="0"/>
              <a:ea typeface="IAS Ribbon Sans Light" pitchFamily="50" charset="0"/>
              <a:cs typeface="Arial" panose="020B0604020202020204" pitchFamily="34" charset="0"/>
            </a:endParaRPr>
          </a:p>
          <a:p>
            <a:pPr rtl="0"/>
            <a:r>
              <a:rPr lang="es" sz="1400" b="0" i="0" u="none" baseline="0" dirty="0">
                <a:latin typeface="IAS Ribbon Sans Light" pitchFamily="50" charset="0"/>
                <a:ea typeface="IAS Ribbon Sans Light" pitchFamily="50" charset="0"/>
                <a:cs typeface="Arial" panose="020B0604020202020204" pitchFamily="34" charset="0"/>
              </a:rPr>
              <a:t>¿La primera remisión a largo plazo de infección crónica por el VIH-1 sin mieloablación</a:t>
            </a:r>
            <a:r>
              <a:rPr lang="es"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es" sz="1400" b="0" i="0" u="none" baseline="0" dirty="0" smtClean="0">
                <a:latin typeface="IAS Ribbon Sans Light" pitchFamily="50" charset="0"/>
                <a:ea typeface="IAS Ribbon Sans Light" pitchFamily="50" charset="0"/>
                <a:cs typeface="Arial" panose="020B0604020202020204" pitchFamily="34" charset="0"/>
              </a:rPr>
              <a:t>.5</a:t>
            </a:r>
            <a:endParaRPr lang="en-CH" sz="1400" b="0" i="0" u="none" baseline="0" dirty="0" smtClean="0">
              <a:latin typeface="IAS Ribbon Sans Light" pitchFamily="50" charset="0"/>
              <a:ea typeface="IAS Ribbon Sans Light" pitchFamily="50" charset="0"/>
              <a:cs typeface="Arial" panose="020B0604020202020204" pitchFamily="34" charset="0"/>
            </a:endParaRPr>
          </a:p>
          <a:p>
            <a:pPr rtl="0"/>
            <a:endParaRPr lang="es" sz="1400" b="0" i="0" u="none" baseline="0" dirty="0">
              <a:latin typeface="IAS Ribbon Sans Light" pitchFamily="50" charset="0"/>
              <a:ea typeface="IAS Ribbon Sans Light" pitchFamily="50" charset="0"/>
              <a:cs typeface="Arial" panose="020B0604020202020204" pitchFamily="34" charset="0"/>
            </a:endParaRPr>
          </a:p>
          <a:p>
            <a:pPr rtl="0"/>
            <a:r>
              <a:rPr lang="es" sz="1400" b="0" i="0" u="none" baseline="0" dirty="0">
                <a:latin typeface="IAS Ribbon Sans Light" pitchFamily="50" charset="0"/>
                <a:ea typeface="IAS Ribbon Sans Light" pitchFamily="50" charset="0"/>
                <a:cs typeface="Arial" panose="020B0604020202020204" pitchFamily="34" charset="0"/>
              </a:rPr>
              <a:t>Efectos de inhibidores de puntos de control inmunitario en respuestas inmunitarias antirretrovirales específicas y en el reservorio </a:t>
            </a:r>
            <a:endParaRPr lang="en-CH" sz="1400" b="0" i="0" u="none" baseline="0" dirty="0" smtClean="0">
              <a:latin typeface="IAS Ribbon Sans Light" pitchFamily="50" charset="0"/>
              <a:ea typeface="IAS Ribbon Sans Light" pitchFamily="50" charset="0"/>
              <a:cs typeface="Arial" panose="020B0604020202020204" pitchFamily="34" charset="0"/>
            </a:endParaRPr>
          </a:p>
          <a:p>
            <a:pPr rtl="0"/>
            <a:r>
              <a:rPr lang="es" sz="1400" b="0" i="0" u="none" baseline="0" dirty="0" smtClean="0">
                <a:latin typeface="IAS Ribbon Sans Light" pitchFamily="50" charset="0"/>
                <a:ea typeface="IAS Ribbon Sans Light" pitchFamily="50" charset="0"/>
                <a:cs typeface="Arial" panose="020B0604020202020204" pitchFamily="34" charset="0"/>
              </a:rPr>
              <a:t>del </a:t>
            </a:r>
            <a:r>
              <a:rPr lang="es" sz="1400" b="0" i="0" u="none" baseline="0" dirty="0">
                <a:latin typeface="IAS Ribbon Sans Light" pitchFamily="50" charset="0"/>
                <a:ea typeface="IAS Ribbon Sans Light" pitchFamily="50" charset="0"/>
                <a:cs typeface="Arial" panose="020B0604020202020204" pitchFamily="34" charset="0"/>
              </a:rPr>
              <a:t>VIH en personas que viven con el VIH y </a:t>
            </a:r>
            <a:r>
              <a:rPr lang="es" sz="1400" b="0" i="0" u="none" baseline="0" dirty="0" smtClean="0">
                <a:latin typeface="IAS Ribbon Sans Light" pitchFamily="50" charset="0"/>
                <a:ea typeface="IAS Ribbon Sans Light" pitchFamily="50" charset="0"/>
                <a:cs typeface="Arial" panose="020B0604020202020204" pitchFamily="34" charset="0"/>
              </a:rPr>
              <a:t>con</a:t>
            </a:r>
            <a:r>
              <a:rPr lang="en-CH" sz="1400" dirty="0">
                <a:latin typeface="IAS Ribbon Sans Light" pitchFamily="50" charset="0"/>
                <a:ea typeface="IAS Ribbon Sans Light" pitchFamily="50" charset="0"/>
                <a:cs typeface="Arial" panose="020B0604020202020204" pitchFamily="34" charset="0"/>
              </a:rPr>
              <a:t> </a:t>
            </a:r>
            <a:r>
              <a:rPr lang="en-CH" sz="1400" dirty="0" smtClean="0">
                <a:latin typeface="IAS Ribbon Sans Light" pitchFamily="50" charset="0"/>
                <a:ea typeface="IAS Ribbon Sans Light" pitchFamily="50" charset="0"/>
                <a:cs typeface="Arial" panose="020B0604020202020204" pitchFamily="34" charset="0"/>
              </a:rPr>
              <a:t> cáncer</a:t>
            </a:r>
            <a:r>
              <a:rPr lang="en-CH" sz="1400" b="0" i="0" u="none" baseline="0" dirty="0" smtClean="0">
                <a:latin typeface="IAS Ribbon Sans Light" pitchFamily="50" charset="0"/>
                <a:ea typeface="IAS Ribbon Sans Light" pitchFamily="50" charset="0"/>
                <a:cs typeface="Arial" panose="020B0604020202020204" pitchFamily="34" charset="0"/>
              </a:rPr>
              <a:t>.........................................................................................................................................................</a:t>
            </a:r>
            <a:r>
              <a:rPr lang="es" sz="1400" b="0" i="0" u="none" baseline="0" dirty="0" smtClean="0">
                <a:latin typeface="IAS Ribbon Sans Light" pitchFamily="50" charset="0"/>
                <a:ea typeface="IAS Ribbon Sans Light" pitchFamily="50" charset="0"/>
                <a:cs typeface="Arial" panose="020B0604020202020204" pitchFamily="34" charset="0"/>
              </a:rPr>
              <a:t>.6</a:t>
            </a:r>
            <a:endParaRPr lang="es" sz="1400" dirty="0">
              <a:latin typeface="IAS Ribbon Sans Light" pitchFamily="50" charset="0"/>
              <a:ea typeface="IAS Ribbon Sans Light" pitchFamily="50" charset="0"/>
              <a:cs typeface="Arial" panose="020B0604020202020204" pitchFamily="34" charset="0"/>
            </a:endParaRPr>
          </a:p>
          <a:p>
            <a:pPr rtl="0"/>
            <a:endParaRPr lang="es" sz="1400" b="0" i="0" u="none" baseline="0" dirty="0" smtClean="0">
              <a:latin typeface="IAS Ribbon Sans Light" pitchFamily="50" charset="0"/>
              <a:ea typeface="IAS Ribbon Sans Light" pitchFamily="50" charset="0"/>
              <a:cs typeface="Arial" panose="020B0604020202020204" pitchFamily="34" charset="0"/>
            </a:endParaRPr>
          </a:p>
          <a:p>
            <a:pPr rtl="0"/>
            <a:r>
              <a:rPr lang="es" sz="1400" b="0" i="0" u="none" baseline="0" dirty="0" smtClean="0">
                <a:latin typeface="IAS Ribbon Sans Light" pitchFamily="50" charset="0"/>
                <a:ea typeface="IAS Ribbon Sans Light" pitchFamily="50" charset="0"/>
                <a:cs typeface="Arial" panose="020B0604020202020204" pitchFamily="34" charset="0"/>
              </a:rPr>
              <a:t>Disposición </a:t>
            </a:r>
            <a:r>
              <a:rPr lang="es" sz="1400" b="0" i="0" u="none" baseline="0" dirty="0">
                <a:latin typeface="IAS Ribbon Sans Light" pitchFamily="50" charset="0"/>
                <a:ea typeface="IAS Ribbon Sans Light" pitchFamily="50" charset="0"/>
                <a:cs typeface="Arial" panose="020B0604020202020204" pitchFamily="34" charset="0"/>
              </a:rPr>
              <a:t>para participar en una interrupción analítica del tratamiento corta y prolongada durante ensayos de remisión del VIH</a:t>
            </a:r>
            <a:r>
              <a:rPr lang="es" sz="1400" b="0" i="0" u="none" baseline="0" dirty="0" smtClean="0">
                <a:latin typeface="IAS Ribbon Sans Light" pitchFamily="50" charset="0"/>
                <a:ea typeface="IAS Ribbon Sans Light" pitchFamily="50" charset="0"/>
                <a:cs typeface="Arial" panose="020B0604020202020204" pitchFamily="34" charset="0"/>
              </a:rPr>
              <a:t>……………</a:t>
            </a:r>
            <a:r>
              <a:rPr lang="en-CH" sz="1400" b="0" i="0" u="none" baseline="0" dirty="0" smtClean="0">
                <a:latin typeface="IAS Ribbon Sans Light" pitchFamily="50" charset="0"/>
                <a:ea typeface="IAS Ribbon Sans Light" pitchFamily="50" charset="0"/>
                <a:cs typeface="Arial" panose="020B0604020202020204" pitchFamily="34" charset="0"/>
              </a:rPr>
              <a:t>....................................................................................................................................................................................................................................................</a:t>
            </a:r>
            <a:r>
              <a:rPr lang="es" sz="1400" b="0" i="0" u="none" baseline="0" dirty="0" smtClean="0">
                <a:latin typeface="IAS Ribbon Sans Light" pitchFamily="50" charset="0"/>
                <a:ea typeface="IAS Ribbon Sans Light" pitchFamily="50" charset="0"/>
                <a:cs typeface="Arial" panose="020B0604020202020204" pitchFamily="34" charset="0"/>
              </a:rPr>
              <a:t>.7</a:t>
            </a:r>
            <a:endParaRPr lang="en-CH" sz="1400" b="0" i="0" u="none" baseline="0" dirty="0" smtClean="0">
              <a:latin typeface="IAS Ribbon Sans Light" pitchFamily="50" charset="0"/>
              <a:ea typeface="IAS Ribbon Sans Light" pitchFamily="50" charset="0"/>
              <a:cs typeface="Arial" panose="020B0604020202020204" pitchFamily="34" charset="0"/>
            </a:endParaRPr>
          </a:p>
          <a:p>
            <a:pPr rtl="0"/>
            <a:endParaRPr lang="es" sz="1400" b="0" i="0" u="none" baseline="0" dirty="0">
              <a:latin typeface="IAS Ribbon Sans Light" pitchFamily="50" charset="0"/>
              <a:ea typeface="IAS Ribbon Sans Light" pitchFamily="50" charset="0"/>
              <a:cs typeface="Arial" panose="020B0604020202020204" pitchFamily="34" charset="0"/>
            </a:endParaRPr>
          </a:p>
          <a:p>
            <a:r>
              <a:rPr lang="es" sz="1400" b="0" i="0" u="none" baseline="0" dirty="0">
                <a:latin typeface="IAS Ribbon Sans Light" pitchFamily="50" charset="0"/>
                <a:ea typeface="IAS Ribbon Sans Light" pitchFamily="50" charset="0"/>
                <a:cs typeface="Arial" panose="020B0604020202020204" pitchFamily="34" charset="0"/>
              </a:rPr>
              <a:t>Los linfocitos T cooperadores 17 son los primeros objetivos del virus de la inmunodeficiencia en simios durante la infección aguda </a:t>
            </a:r>
            <a:endParaRPr lang="en-CH" sz="1400" b="0" i="0" u="none" baseline="0" dirty="0" smtClean="0">
              <a:latin typeface="IAS Ribbon Sans Light" pitchFamily="50" charset="0"/>
              <a:ea typeface="IAS Ribbon Sans Light" pitchFamily="50" charset="0"/>
              <a:cs typeface="Arial" panose="020B0604020202020204" pitchFamily="34" charset="0"/>
            </a:endParaRPr>
          </a:p>
          <a:p>
            <a:r>
              <a:rPr lang="es" sz="1400" b="0" i="0" u="none" baseline="0" dirty="0" smtClean="0">
                <a:latin typeface="IAS Ribbon Sans Light" pitchFamily="50" charset="0"/>
                <a:ea typeface="IAS Ribbon Sans Light" pitchFamily="50" charset="0"/>
                <a:cs typeface="Arial" panose="020B0604020202020204" pitchFamily="34" charset="0"/>
              </a:rPr>
              <a:t>en el </a:t>
            </a:r>
            <a:r>
              <a:rPr lang="es" sz="1400" b="0" i="0" u="none" baseline="0" dirty="0">
                <a:latin typeface="IAS Ribbon Sans Light" pitchFamily="50" charset="0"/>
                <a:ea typeface="IAS Ribbon Sans Light" pitchFamily="50" charset="0"/>
                <a:cs typeface="Arial" panose="020B0604020202020204" pitchFamily="34" charset="0"/>
              </a:rPr>
              <a:t>modelo de exposición vaginal en </a:t>
            </a:r>
            <a:r>
              <a:rPr lang="es" sz="1400" b="0" i="1" u="none" baseline="0" dirty="0">
                <a:latin typeface="IAS Ribbon Sans Light" pitchFamily="50" charset="0"/>
                <a:ea typeface="IAS Ribbon Sans Light" pitchFamily="50" charset="0"/>
                <a:cs typeface="Arial" panose="020B0604020202020204" pitchFamily="34" charset="0"/>
              </a:rPr>
              <a:t>Macaca mulatta</a:t>
            </a:r>
            <a:r>
              <a:rPr lang="es"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es" sz="1400" dirty="0" smtClean="0">
                <a:latin typeface="IAS Ribbon Sans Light" pitchFamily="50" charset="0"/>
                <a:ea typeface="IAS Ribbon Sans Light" pitchFamily="50" charset="0"/>
                <a:cs typeface="Arial" panose="020B0604020202020204" pitchFamily="34" charset="0"/>
              </a:rPr>
              <a:t>.</a:t>
            </a:r>
            <a:r>
              <a:rPr lang="es" sz="1400" b="0" i="0" u="none" baseline="0" dirty="0" smtClean="0">
                <a:latin typeface="IAS Ribbon Sans Light" pitchFamily="50" charset="0"/>
                <a:ea typeface="IAS Ribbon Sans Light" pitchFamily="50" charset="0"/>
                <a:cs typeface="Arial" panose="020B0604020202020204" pitchFamily="34" charset="0"/>
              </a:rPr>
              <a:t>8</a:t>
            </a:r>
            <a:endParaRPr lang="en-CH" sz="1400" b="0" i="0" u="none" baseline="0" dirty="0" smtClean="0">
              <a:latin typeface="IAS Ribbon Sans Light" pitchFamily="50" charset="0"/>
              <a:ea typeface="IAS Ribbon Sans Light" pitchFamily="50" charset="0"/>
              <a:cs typeface="Arial" panose="020B0604020202020204" pitchFamily="34" charset="0"/>
            </a:endParaRPr>
          </a:p>
          <a:p>
            <a:endParaRPr lang="es" sz="1400" b="0" i="0" u="none" baseline="0" dirty="0">
              <a:latin typeface="IAS Ribbon Sans Light" pitchFamily="50" charset="0"/>
              <a:ea typeface="IAS Ribbon Sans Light" pitchFamily="50" charset="0"/>
              <a:cs typeface="Arial" panose="020B0604020202020204" pitchFamily="34" charset="0"/>
            </a:endParaRPr>
          </a:p>
          <a:p>
            <a:r>
              <a:rPr lang="es" sz="1400" b="0" i="0" u="none" baseline="0" dirty="0">
                <a:latin typeface="IAS Ribbon Sans Light" pitchFamily="50" charset="0"/>
                <a:ea typeface="IAS Ribbon Sans Light" pitchFamily="50" charset="0"/>
                <a:cs typeface="Arial" panose="020B0604020202020204" pitchFamily="34" charset="0"/>
              </a:rPr>
              <a:t>Inducción de anticuerpos de neutralización transversal y protección contra la exposición a SHIV nivel 2 heterólogo mediante una vacuna basada en ARN mensajero en macacos</a:t>
            </a:r>
            <a:r>
              <a:rPr lang="es"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en-US" sz="1400" dirty="0" smtClean="0">
                <a:latin typeface="IAS Ribbon Sans Light" pitchFamily="50" charset="0"/>
                <a:ea typeface="IAS Ribbon Sans Light" pitchFamily="50" charset="0"/>
                <a:cs typeface="Arial" panose="020B0604020202020204" pitchFamily="34" charset="0"/>
              </a:rPr>
              <a:t>................</a:t>
            </a:r>
            <a:r>
              <a:rPr lang="en-CH" sz="1400" dirty="0" smtClean="0">
                <a:latin typeface="IAS Ribbon Sans Light" pitchFamily="50" charset="0"/>
                <a:ea typeface="IAS Ribbon Sans Light" pitchFamily="50" charset="0"/>
                <a:cs typeface="Arial" panose="020B0604020202020204" pitchFamily="34" charset="0"/>
              </a:rPr>
              <a:t>.</a:t>
            </a:r>
            <a:r>
              <a:rPr lang="es" sz="1400" b="0" i="0" u="none" baseline="0" dirty="0" smtClean="0">
                <a:latin typeface="IAS Ribbon Sans Light" pitchFamily="50" charset="0"/>
                <a:ea typeface="IAS Ribbon Sans Light" pitchFamily="50" charset="0"/>
                <a:cs typeface="Arial" panose="020B0604020202020204" pitchFamily="34" charset="0"/>
              </a:rPr>
              <a:t>9</a:t>
            </a:r>
            <a:endParaRPr lang="es" sz="1400" dirty="0">
              <a:latin typeface="IAS Ribbon Sans Light" pitchFamily="50" charset="0"/>
              <a:ea typeface="IAS Ribbon Sans Light" pitchFamily="50" charset="0"/>
              <a:cs typeface="Arial" panose="020B0604020202020204" pitchFamily="34" charset="0"/>
            </a:endParaRPr>
          </a:p>
          <a:p>
            <a:endParaRPr lang="es" sz="1400" dirty="0">
              <a:latin typeface="IAS Ribbon Sans Light" pitchFamily="50" charset="0"/>
              <a:ea typeface="IAS Ribbon Sans Light" pitchFamily="50" charset="0"/>
              <a:cs typeface="Arial" panose="020B0604020202020204" pitchFamily="34" charset="0"/>
            </a:endParaRPr>
          </a:p>
          <a:p>
            <a:endParaRPr lang="es" sz="14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3884852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52BC-87EA-4431-98D8-4058AFA66F9F}"/>
              </a:ext>
            </a:extLst>
          </p:cNvPr>
          <p:cNvSpPr>
            <a:spLocks noGrp="1"/>
          </p:cNvSpPr>
          <p:nvPr>
            <p:ph type="title"/>
          </p:nvPr>
        </p:nvSpPr>
        <p:spPr>
          <a:xfrm>
            <a:off x="1679509" y="188640"/>
            <a:ext cx="9076723" cy="1143000"/>
          </a:xfrm>
        </p:spPr>
        <p:txBody>
          <a:bodyPr>
            <a:normAutofit/>
          </a:bodyPr>
          <a:lstStyle/>
          <a:p>
            <a:pPr rtl="0"/>
            <a:r>
              <a:rPr lang="es" sz="3600" b="1" i="0" u="none" baseline="0" dirty="0">
                <a:solidFill>
                  <a:srgbClr val="E0001B"/>
                </a:solidFill>
                <a:latin typeface="IAS Ribbon Sans Bold" pitchFamily="50" charset="0"/>
                <a:ea typeface="IAS Ribbon Sans Bold" pitchFamily="50" charset="0"/>
                <a:cs typeface="Arial"/>
              </a:rPr>
              <a:t>Introducción</a:t>
            </a:r>
            <a:endParaRPr lang="es" sz="3600" b="1" dirty="0">
              <a:solidFill>
                <a:srgbClr val="E0001B"/>
              </a:solidFill>
              <a:latin typeface="IAS Ribbon Sans Bold" pitchFamily="50" charset="0"/>
              <a:ea typeface="IAS Ribbon Sans Bold" pitchFamily="50" charset="0"/>
            </a:endParaRPr>
          </a:p>
        </p:txBody>
      </p:sp>
      <p:sp>
        <p:nvSpPr>
          <p:cNvPr id="4" name="Content Placeholder 3"/>
          <p:cNvSpPr>
            <a:spLocks noGrp="1"/>
          </p:cNvSpPr>
          <p:nvPr>
            <p:ph idx="1"/>
          </p:nvPr>
        </p:nvSpPr>
        <p:spPr/>
        <p:txBody>
          <a:bodyPr>
            <a:normAutofit fontScale="40000" lnSpcReduction="20000"/>
          </a:bodyPr>
          <a:lstStyle/>
          <a:p>
            <a:pPr algn="just" rtl="0"/>
            <a:r>
              <a:rPr lang="es" sz="5100" b="0" i="0" u="none" baseline="0" dirty="0">
                <a:latin typeface="IAS Ribbon Sans Light" pitchFamily="50" charset="0"/>
                <a:ea typeface="IAS Ribbon Sans Light" pitchFamily="50" charset="0"/>
              </a:rPr>
              <a:t>Si bien la TAR combinada ha mejorado considerablemente la salud de las personas que viven con el VIH, es poco probable que la TAR sola le ponga fin a la epidemia. Para modificar completamente la trayectoria de la epidemia, puede que se necesite una intervención a corto plazo que dé lugar a la erradicación o al control sostenido del virus, a una cura. </a:t>
            </a:r>
          </a:p>
          <a:p>
            <a:pPr algn="just" rtl="0"/>
            <a:r>
              <a:rPr lang="es" sz="5100" b="0" i="0" u="none" baseline="0" dirty="0">
                <a:latin typeface="IAS Ribbon Sans Light" pitchFamily="50" charset="0"/>
                <a:ea typeface="IAS Ribbon Sans Light" pitchFamily="50" charset="0"/>
              </a:rPr>
              <a:t>Una estrategia de cura podría mejorar sustancialmente la calidad de vida de una persona al reducir comorbilidades, la carga del tratamiento, el estigma y las cargas socioeconómicas. </a:t>
            </a:r>
          </a:p>
          <a:p>
            <a:pPr algn="just" rtl="0"/>
            <a:r>
              <a:rPr lang="es" sz="5100" b="0" i="0" u="none" baseline="0" dirty="0">
                <a:latin typeface="IAS Ribbon Sans Light" pitchFamily="50" charset="0"/>
                <a:ea typeface="IAS Ribbon Sans Light" pitchFamily="50" charset="0"/>
              </a:rPr>
              <a:t>Ante el estancamiento reciente de la financiación para programas del VIH y la incertidumbre sobre la estabilidad a largo plazo de los programas existentes, una cura del VIH podría presentar una solución económicamente sostenible para mantener el progreso realizado hasta ahora, por el cual se ha luchado tanto, y reducir el riesgo de reaparición de la epidemia.</a:t>
            </a:r>
          </a:p>
          <a:p>
            <a:endParaRPr lang="es"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2302788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Resumen</a:t>
            </a:r>
          </a:p>
        </p:txBody>
      </p:sp>
      <p:sp>
        <p:nvSpPr>
          <p:cNvPr id="4"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792480" y="1910068"/>
            <a:ext cx="3863476" cy="2140118"/>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400" b="0" i="0" u="none" baseline="0" dirty="0">
                <a:latin typeface="IAS Ribbon Sans Light" pitchFamily="50" charset="0"/>
                <a:ea typeface="IAS Ribbon Sans Light" pitchFamily="50" charset="0"/>
                <a:cs typeface="Arial"/>
              </a:rPr>
              <a:t>Cura del VIH</a:t>
            </a:r>
          </a:p>
        </p:txBody>
      </p:sp>
      <p:sp>
        <p:nvSpPr>
          <p:cNvPr id="14"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7852410" y="1663680"/>
            <a:ext cx="3159158" cy="130179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Inhibidores de puntos de control inmunitario</a:t>
            </a:r>
          </a:p>
        </p:txBody>
      </p:sp>
      <p:sp>
        <p:nvSpPr>
          <p:cNvPr id="22" name="Rectangle: Rounded Corners 21">
            <a:hlinkClick r:id="rId3" action="ppaction://hlinksldjump"/>
            <a:extLst>
              <a:ext uri="{FF2B5EF4-FFF2-40B4-BE49-F238E27FC236}">
                <a16:creationId xmlns:a16="http://schemas.microsoft.com/office/drawing/2014/main" id="{A8B2A63A-B3B4-4782-B778-2239C0083A63}"/>
              </a:ext>
            </a:extLst>
          </p:cNvPr>
          <p:cNvSpPr/>
          <p:nvPr/>
        </p:nvSpPr>
        <p:spPr>
          <a:xfrm>
            <a:off x="4957614" y="1674924"/>
            <a:ext cx="2803356" cy="130179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s" sz="2000" dirty="0">
                <a:latin typeface="IAS Ribbon Sans Light" pitchFamily="50" charset="0"/>
                <a:ea typeface="IAS Ribbon Sans Light" pitchFamily="50" charset="0"/>
                <a:cs typeface="Arial"/>
              </a:rPr>
              <a:t>Remisión a largo plazo del VIH-1 crónico</a:t>
            </a:r>
          </a:p>
        </p:txBody>
      </p:sp>
      <p:sp>
        <p:nvSpPr>
          <p:cNvPr id="30" name="Rectangle: Rounded Corners 29">
            <a:hlinkClick r:id="rId5" action="ppaction://hlinksldjump"/>
            <a:extLst>
              <a:ext uri="{FF2B5EF4-FFF2-40B4-BE49-F238E27FC236}">
                <a16:creationId xmlns:a16="http://schemas.microsoft.com/office/drawing/2014/main" id="{09A24881-7331-4039-BA79-2CF2A16F3856}"/>
              </a:ext>
            </a:extLst>
          </p:cNvPr>
          <p:cNvSpPr/>
          <p:nvPr/>
        </p:nvSpPr>
        <p:spPr>
          <a:xfrm>
            <a:off x="4943108" y="3171504"/>
            <a:ext cx="1823452" cy="105759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ATI corta y prolongada</a:t>
            </a:r>
          </a:p>
        </p:txBody>
      </p:sp>
      <p:sp>
        <p:nvSpPr>
          <p:cNvPr id="8" name="Rectangle: Rounded Corners 29">
            <a:hlinkClick r:id="rId6" action="ppaction://hlinksldjump"/>
            <a:extLst>
              <a:ext uri="{FF2B5EF4-FFF2-40B4-BE49-F238E27FC236}">
                <a16:creationId xmlns:a16="http://schemas.microsoft.com/office/drawing/2014/main" id="{09A24881-7331-4039-BA79-2CF2A16F3856}"/>
              </a:ext>
            </a:extLst>
          </p:cNvPr>
          <p:cNvSpPr/>
          <p:nvPr/>
        </p:nvSpPr>
        <p:spPr>
          <a:xfrm>
            <a:off x="6946324" y="3166854"/>
            <a:ext cx="1812171" cy="10622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Células Th17</a:t>
            </a:r>
          </a:p>
        </p:txBody>
      </p:sp>
      <p:sp>
        <p:nvSpPr>
          <p:cNvPr id="9" name="Rectangle: Rounded Corners 29">
            <a:hlinkClick r:id="rId7" action="ppaction://hlinksldjump"/>
            <a:extLst>
              <a:ext uri="{FF2B5EF4-FFF2-40B4-BE49-F238E27FC236}">
                <a16:creationId xmlns:a16="http://schemas.microsoft.com/office/drawing/2014/main" id="{09A24881-7331-4039-BA79-2CF2A16F3856}"/>
              </a:ext>
            </a:extLst>
          </p:cNvPr>
          <p:cNvSpPr/>
          <p:nvPr/>
        </p:nvSpPr>
        <p:spPr>
          <a:xfrm>
            <a:off x="8883311" y="3144366"/>
            <a:ext cx="2168993" cy="10622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latin typeface="IAS Ribbon Sans Light" pitchFamily="50" charset="0"/>
                <a:ea typeface="IAS Ribbon Sans Light" pitchFamily="50" charset="0"/>
                <a:cs typeface="Arial"/>
              </a:rPr>
              <a:t>Anticuerpos de neutralización transversal</a:t>
            </a:r>
          </a:p>
        </p:txBody>
      </p:sp>
    </p:spTree>
    <p:extLst>
      <p:ext uri="{BB962C8B-B14F-4D97-AF65-F5344CB8AC3E}">
        <p14:creationId xmlns:p14="http://schemas.microsoft.com/office/powerpoint/2010/main" val="425100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31934" y="34831"/>
            <a:ext cx="10668000" cy="122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es" sz="2000" b="1" i="0" u="none" baseline="0" dirty="0">
                <a:solidFill>
                  <a:srgbClr val="E3000F"/>
                </a:solidFill>
                <a:latin typeface="IAS Ribbon Sans Bold" pitchFamily="50" charset="0"/>
                <a:ea typeface="IAS Ribbon Sans Bold" pitchFamily="50" charset="0"/>
              </a:rPr>
              <a:t>Cura del VIH</a:t>
            </a:r>
            <a:endParaRPr lang="es" sz="2000" b="1" dirty="0">
              <a:solidFill>
                <a:srgbClr val="E3000F"/>
              </a:solidFill>
              <a:latin typeface="IAS Ribbon Sans Bold" pitchFamily="50" charset="0"/>
              <a:ea typeface="IAS Ribbon Sans Bold" pitchFamily="50" charset="0"/>
            </a:endParaRPr>
          </a:p>
          <a:p>
            <a:pPr algn="l" rtl="0"/>
            <a:r>
              <a:rPr lang="es" sz="2400" b="1" i="0" u="none" baseline="0" dirty="0" smtClean="0">
                <a:latin typeface="IAS Ribbon Sans Bold" pitchFamily="50" charset="0"/>
                <a:ea typeface="IAS Ribbon Sans Bold" pitchFamily="50" charset="0"/>
              </a:rPr>
              <a:t>¿La </a:t>
            </a:r>
            <a:r>
              <a:rPr lang="es" sz="2400" b="1" i="0" u="none" baseline="0" dirty="0">
                <a:latin typeface="IAS Ribbon Sans Bold" pitchFamily="50" charset="0"/>
                <a:ea typeface="IAS Ribbon Sans Bold" pitchFamily="50" charset="0"/>
              </a:rPr>
              <a:t>primera remisión a largo plazo de infección crónica por el VIH-1 sin mieloablación?</a:t>
            </a:r>
          </a:p>
        </p:txBody>
      </p:sp>
      <p:sp>
        <p:nvSpPr>
          <p:cNvPr id="5" name="Content Placeholder 4">
            <a:extLst>
              <a:ext uri="{FF2B5EF4-FFF2-40B4-BE49-F238E27FC236}">
                <a16:creationId xmlns:a16="http://schemas.microsoft.com/office/drawing/2014/main" id="{EE5DCA1A-5E16-4017-B4CE-CEB6C7C6CBCC}"/>
              </a:ext>
            </a:extLst>
          </p:cNvPr>
          <p:cNvSpPr>
            <a:spLocks noGrp="1"/>
          </p:cNvSpPr>
          <p:nvPr>
            <p:ph idx="1"/>
          </p:nvPr>
        </p:nvSpPr>
        <p:spPr>
          <a:xfrm>
            <a:off x="149003" y="1188720"/>
            <a:ext cx="4880197" cy="5145183"/>
          </a:xfrm>
        </p:spPr>
        <p:txBody>
          <a:bodyPr vert="horz" lIns="91440" tIns="45720" rIns="91440" bIns="45720" rtlCol="0" anchor="t">
            <a:noAutofit/>
          </a:bodyPr>
          <a:lstStyle/>
          <a:p>
            <a:pPr algn="just" rtl="0"/>
            <a:r>
              <a:rPr lang="es" sz="1200" b="0" i="1" u="none" baseline="0" dirty="0">
                <a:latin typeface="IAS Ribbon Sans Light" pitchFamily="50" charset="0"/>
                <a:ea typeface="IAS Ribbon Sans Light" pitchFamily="50" charset="0"/>
                <a:cs typeface="Arial"/>
              </a:rPr>
              <a:t>Remisión</a:t>
            </a:r>
            <a:r>
              <a:rPr lang="es" sz="1200" b="0" i="0" u="none" baseline="0" dirty="0">
                <a:latin typeface="IAS Ribbon Sans Light" pitchFamily="50" charset="0"/>
                <a:ea typeface="IAS Ribbon Sans Light" pitchFamily="50" charset="0"/>
                <a:cs typeface="Arial"/>
              </a:rPr>
              <a:t> se define como el ‘mantenimiento de niveles indetectables del virus durante un período prolongado sin que haya un efecto adverso en la salud después de la interrupción de la TAR’.</a:t>
            </a:r>
          </a:p>
          <a:p>
            <a:pPr algn="just" rtl="0"/>
            <a:r>
              <a:rPr lang="es" sz="1200" b="0" i="0" u="none" baseline="0" dirty="0">
                <a:latin typeface="IAS Ribbon Sans Light" pitchFamily="50" charset="0"/>
                <a:ea typeface="IAS Ribbon Sans Light" pitchFamily="50" charset="0"/>
                <a:cs typeface="Arial"/>
              </a:rPr>
              <a:t>Un varón de 35 años inscrito en el ensayo SPARC 7, incluido en el grupo que recibió nicotinamida e intensificación de la TAR, presenta remisión a largo plazo (64,7 semanas) después de la interrupción analítica del tratamiento (ATI).</a:t>
            </a:r>
          </a:p>
          <a:p>
            <a:pPr algn="just" rtl="0"/>
            <a:r>
              <a:rPr lang="es" sz="1200" b="0" i="0" u="none" baseline="0" dirty="0">
                <a:latin typeface="IAS Ribbon Sans Light" pitchFamily="50" charset="0"/>
                <a:ea typeface="IAS Ribbon Sans Light" pitchFamily="50" charset="0"/>
                <a:cs typeface="Arial"/>
              </a:rPr>
              <a:t>Se utilizó nicotinamida como agente de reversión y como potenciador de la actividad citotóxica de las células T. Se utilizaron MRV y DLG como medicamentos de intensificación. </a:t>
            </a:r>
            <a:endParaRPr lang="es" sz="1200" dirty="0">
              <a:latin typeface="IAS Ribbon Sans Light" pitchFamily="50" charset="0"/>
              <a:ea typeface="IAS Ribbon Sans Light" pitchFamily="50" charset="0"/>
            </a:endParaRPr>
          </a:p>
          <a:p>
            <a:pPr algn="just" rtl="0"/>
            <a:r>
              <a:rPr lang="es" sz="1200" b="0" i="0" u="none" baseline="0" dirty="0">
                <a:latin typeface="IAS Ribbon Sans Light" pitchFamily="50" charset="0"/>
                <a:ea typeface="IAS Ribbon Sans Light" pitchFamily="50" charset="0"/>
                <a:cs typeface="Arial"/>
              </a:rPr>
              <a:t>Durante la interrupción analítica del tratamiento, no hubo aumentos transitorios de la carga viral; hubo una disminución de los marcadores de linfocitos T </a:t>
            </a:r>
            <a:r>
              <a:rPr lang="es" sz="1200" dirty="0">
                <a:latin typeface="IAS Ribbon Sans Light" pitchFamily="50" charset="0"/>
                <a:ea typeface="IAS Ribbon Sans Light" pitchFamily="50" charset="0"/>
                <a:cs typeface="Arial"/>
              </a:rPr>
              <a:t/>
            </a:r>
            <a:br>
              <a:rPr lang="es" sz="1200" dirty="0">
                <a:latin typeface="IAS Ribbon Sans Light" pitchFamily="50" charset="0"/>
                <a:ea typeface="IAS Ribbon Sans Light" pitchFamily="50" charset="0"/>
                <a:cs typeface="Arial"/>
              </a:rPr>
            </a:br>
            <a:r>
              <a:rPr lang="es" sz="1200" b="0" i="0" u="none" baseline="0" dirty="0">
                <a:latin typeface="IAS Ribbon Sans Light" pitchFamily="50" charset="0"/>
                <a:ea typeface="IAS Ribbon Sans Light" pitchFamily="50" charset="0"/>
                <a:cs typeface="Arial"/>
              </a:rPr>
              <a:t>CD8, y también hubo una reducción en el título de anticuerpos del VIH, sin cambios en la inmunoelectrotransferencia. </a:t>
            </a:r>
          </a:p>
          <a:p>
            <a:pPr algn="just" rtl="0"/>
            <a:r>
              <a:rPr lang="es" sz="1200" b="0" i="0" u="none" baseline="0" dirty="0">
                <a:latin typeface="IAS Ribbon Sans Light" pitchFamily="50" charset="0"/>
                <a:ea typeface="IAS Ribbon Sans Light" pitchFamily="50" charset="0"/>
                <a:cs typeface="Arial"/>
              </a:rPr>
              <a:t>No se detectó el ADN del VIH en las células mononucleares de la sangre periférica (PBMC) después de la interrupción analítica del tratamiento.</a:t>
            </a:r>
          </a:p>
          <a:p>
            <a:pPr algn="just" rtl="0"/>
            <a:r>
              <a:rPr lang="es" sz="1200" b="0" i="0" u="none" baseline="0" dirty="0">
                <a:latin typeface="IAS Ribbon Sans Light" pitchFamily="50" charset="0"/>
                <a:ea typeface="IAS Ribbon Sans Light" pitchFamily="50" charset="0"/>
                <a:cs typeface="Arial"/>
              </a:rPr>
              <a:t>Será crucial que haya un seguimiento de todos estos parámetros para evaluar el éxito de la intervención, así como los resultados en otras personas incluidas en el ensayo. </a:t>
            </a:r>
            <a:endParaRPr lang="es" sz="1200" dirty="0">
              <a:latin typeface="IAS Ribbon Sans Light" pitchFamily="50" charset="0"/>
              <a:ea typeface="IAS Ribbon Sans Light" pitchFamily="50" charset="0"/>
            </a:endParaRPr>
          </a:p>
        </p:txBody>
      </p:sp>
      <p:sp>
        <p:nvSpPr>
          <p:cNvPr id="2" name="TextBox 1">
            <a:hlinkClick r:id="rId3"/>
            <a:extLst>
              <a:ext uri="{FF2B5EF4-FFF2-40B4-BE49-F238E27FC236}">
                <a16:creationId xmlns:a16="http://schemas.microsoft.com/office/drawing/2014/main" id="{C45F2F97-193D-412C-816A-7676B957C5A9}"/>
              </a:ext>
            </a:extLst>
          </p:cNvPr>
          <p:cNvSpPr txBox="1"/>
          <p:nvPr/>
        </p:nvSpPr>
        <p:spPr>
          <a:xfrm>
            <a:off x="482499" y="6050570"/>
            <a:ext cx="2857787" cy="276999"/>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4"/>
              </a:rPr>
              <a:t>Ricardo Diaz, OAXLB0105</a:t>
            </a:r>
            <a:endParaRPr lang="es" sz="1200" dirty="0">
              <a:latin typeface="IAS Ribbon Sans Light" pitchFamily="50" charset="0"/>
              <a:ea typeface="IAS Ribbon Sans Light" pitchFamily="50" charset="0"/>
              <a:cs typeface="Arial" panose="020B0604020202020204" pitchFamily="34" charset="0"/>
            </a:endParaRPr>
          </a:p>
        </p:txBody>
      </p:sp>
      <p:pic>
        <p:nvPicPr>
          <p:cNvPr id="7" name="Imagen 6" descr="Gráfico, Gráfico de dispersión&#10;&#10;Descripción generada automáticamente">
            <a:extLst>
              <a:ext uri="{FF2B5EF4-FFF2-40B4-BE49-F238E27FC236}">
                <a16:creationId xmlns:a16="http://schemas.microsoft.com/office/drawing/2014/main" id="{0A627490-9D33-4761-84D3-7CE3402B2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7447" y="4289380"/>
            <a:ext cx="3856975" cy="2117674"/>
          </a:xfrm>
          <a:prstGeom prst="rect">
            <a:avLst/>
          </a:prstGeom>
        </p:spPr>
      </p:pic>
      <p:pic>
        <p:nvPicPr>
          <p:cNvPr id="9" name="Imagen 8">
            <a:extLst>
              <a:ext uri="{FF2B5EF4-FFF2-40B4-BE49-F238E27FC236}">
                <a16:creationId xmlns:a16="http://schemas.microsoft.com/office/drawing/2014/main" id="{4C9D0C91-851F-46F6-8F8D-3BC60EAC97CE}"/>
              </a:ext>
            </a:extLst>
          </p:cNvPr>
          <p:cNvPicPr>
            <a:picLocks noChangeAspect="1"/>
          </p:cNvPicPr>
          <p:nvPr/>
        </p:nvPicPr>
        <p:blipFill>
          <a:blip r:embed="rId6"/>
          <a:stretch>
            <a:fillRect/>
          </a:stretch>
        </p:blipFill>
        <p:spPr>
          <a:xfrm>
            <a:off x="8812672" y="4383943"/>
            <a:ext cx="3308658" cy="1943626"/>
          </a:xfrm>
          <a:prstGeom prst="rect">
            <a:avLst/>
          </a:prstGeom>
        </p:spPr>
      </p:pic>
      <p:pic>
        <p:nvPicPr>
          <p:cNvPr id="11" name="Imagen 10" descr="Texto&#10;&#10;Descripción generada automáticamente">
            <a:extLst>
              <a:ext uri="{FF2B5EF4-FFF2-40B4-BE49-F238E27FC236}">
                <a16:creationId xmlns:a16="http://schemas.microsoft.com/office/drawing/2014/main" id="{1628E9FE-87DC-485D-994C-E39D3014F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6790" y="826590"/>
            <a:ext cx="6145348" cy="924428"/>
          </a:xfrm>
          <a:prstGeom prst="rect">
            <a:avLst/>
          </a:prstGeom>
        </p:spPr>
      </p:pic>
      <p:pic>
        <p:nvPicPr>
          <p:cNvPr id="13" name="Imagen 12" descr="Gráfico&#10;&#10;Descripción generada automáticamente">
            <a:extLst>
              <a:ext uri="{FF2B5EF4-FFF2-40B4-BE49-F238E27FC236}">
                <a16:creationId xmlns:a16="http://schemas.microsoft.com/office/drawing/2014/main" id="{B67A51B3-3C21-4A00-994C-7BD5640405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4744" y="2618493"/>
            <a:ext cx="2834640" cy="1675865"/>
          </a:xfrm>
          <a:prstGeom prst="rect">
            <a:avLst/>
          </a:prstGeom>
        </p:spPr>
      </p:pic>
      <p:pic>
        <p:nvPicPr>
          <p:cNvPr id="15" name="Imagen 14" descr="Gráfico, Gráfico de líneas&#10;&#10;Descripción generada automáticamente">
            <a:extLst>
              <a:ext uri="{FF2B5EF4-FFF2-40B4-BE49-F238E27FC236}">
                <a16:creationId xmlns:a16="http://schemas.microsoft.com/office/drawing/2014/main" id="{C83BAF2D-CC13-4235-BDB8-B2D619FB66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89192" y="2611512"/>
            <a:ext cx="3156639" cy="1780344"/>
          </a:xfrm>
          <a:prstGeom prst="rect">
            <a:avLst/>
          </a:prstGeom>
        </p:spPr>
      </p:pic>
      <p:pic>
        <p:nvPicPr>
          <p:cNvPr id="17" name="Imagen 16" descr="Diagrama&#10;&#10;Descripción generada automáticamente">
            <a:extLst>
              <a:ext uri="{FF2B5EF4-FFF2-40B4-BE49-F238E27FC236}">
                <a16:creationId xmlns:a16="http://schemas.microsoft.com/office/drawing/2014/main" id="{C2EA7358-470E-42D8-9EF0-487F08D5FF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9073" y="1814050"/>
            <a:ext cx="3648438" cy="603216"/>
          </a:xfrm>
          <a:prstGeom prst="rect">
            <a:avLst/>
          </a:prstGeom>
        </p:spPr>
      </p:pic>
      <p:sp>
        <p:nvSpPr>
          <p:cNvPr id="12" name="TextBox 11">
            <a:hlinkClick r:id="rId3"/>
            <a:extLst>
              <a:ext uri="{FF2B5EF4-FFF2-40B4-BE49-F238E27FC236}">
                <a16:creationId xmlns:a16="http://schemas.microsoft.com/office/drawing/2014/main" id="{C45F2F97-193D-412C-816A-7676B957C5A9}"/>
              </a:ext>
            </a:extLst>
          </p:cNvPr>
          <p:cNvSpPr txBox="1"/>
          <p:nvPr/>
        </p:nvSpPr>
        <p:spPr>
          <a:xfrm>
            <a:off x="149003" y="6519607"/>
            <a:ext cx="4131595" cy="276999"/>
          </a:xfrm>
          <a:prstGeom prst="rect">
            <a:avLst/>
          </a:prstGeom>
          <a:noFill/>
        </p:spPr>
        <p:txBody>
          <a:bodyPr wrap="square" rtlCol="0">
            <a:spAutoFit/>
          </a:bodyPr>
          <a:lstStyle/>
          <a:p>
            <a:pPr algn="l" rtl="0"/>
            <a:r>
              <a:rPr lang="es" sz="1200" b="1" i="0" u="none" baseline="0" dirty="0">
                <a:solidFill>
                  <a:schemeClr val="bg1"/>
                </a:solidFill>
                <a:latin typeface="Arial" panose="020B0604020202020204" pitchFamily="34" charset="0"/>
                <a:cs typeface="Arial" panose="020B0604020202020204" pitchFamily="34" charset="0"/>
              </a:rPr>
              <a:t>Esta diapositiva fue creada por Natalia Laufer</a:t>
            </a:r>
            <a:endParaRPr lang="e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083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787716" y="220880"/>
            <a:ext cx="10600944" cy="1250374"/>
          </a:xfrm>
        </p:spPr>
        <p:txBody>
          <a:bodyPr>
            <a:normAutofit/>
          </a:bodyPr>
          <a:lstStyle/>
          <a:p>
            <a:pPr algn="l" rtl="0"/>
            <a:r>
              <a:rPr lang="es" sz="1800" b="1" i="0" u="none" baseline="0" dirty="0">
                <a:solidFill>
                  <a:srgbClr val="333333"/>
                </a:solidFill>
                <a:effectLst/>
                <a:latin typeface="IAS Ribbon Sans Bold" pitchFamily="50" charset="0"/>
                <a:ea typeface="IAS Ribbon Sans Bold" pitchFamily="50" charset="0"/>
              </a:rPr>
              <a:t>Efectos de inhibidores de puntos de control inmunitario en respuestas inmunitarias antirretrovirales específicas y en el reservorio del VIH en personas que viven con el VIH y con cáncer</a:t>
            </a:r>
            <a:endParaRPr lang="es" sz="18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141435" y="1371601"/>
            <a:ext cx="5882348" cy="4614476"/>
          </a:xfrm>
        </p:spPr>
        <p:txBody>
          <a:bodyPr vert="horz" lIns="91440" tIns="45720" rIns="91440" bIns="45720" rtlCol="0" anchor="t">
            <a:normAutofit fontScale="70000" lnSpcReduction="20000"/>
          </a:bodyPr>
          <a:lstStyle/>
          <a:p>
            <a:pPr algn="just" rtl="0"/>
            <a:r>
              <a:rPr lang="es" sz="1800" b="0" i="0" u="none" baseline="0" dirty="0">
                <a:latin typeface="IAS Ribbon Sans Light" pitchFamily="50" charset="0"/>
                <a:ea typeface="IAS Ribbon Sans Light" pitchFamily="50" charset="0"/>
                <a:cs typeface="Arial"/>
              </a:rPr>
              <a:t>Los inhibidores de puntos de control inmunitario (ICPi) son un avance importante en el tratamiento del cáncer. Todavía se desconoce si pueden actuar como agente revertidor de latencia para lograr la cura del VIH.</a:t>
            </a:r>
          </a:p>
          <a:p>
            <a:pPr algn="just"/>
            <a:endParaRPr lang="es" sz="1800" dirty="0">
              <a:latin typeface="IAS Ribbon Sans Light" pitchFamily="50" charset="0"/>
              <a:ea typeface="IAS Ribbon Sans Light" pitchFamily="50" charset="0"/>
              <a:cs typeface="Arial"/>
            </a:endParaRPr>
          </a:p>
          <a:p>
            <a:pPr algn="just" rtl="0"/>
            <a:r>
              <a:rPr lang="es" sz="1800" b="0" i="0" u="none" baseline="0" dirty="0">
                <a:latin typeface="IAS Ribbon Sans Light" pitchFamily="50" charset="0"/>
                <a:ea typeface="IAS Ribbon Sans Light" pitchFamily="50" charset="0"/>
                <a:cs typeface="Arial"/>
              </a:rPr>
              <a:t>¿Candidatos para la </a:t>
            </a:r>
            <a:r>
              <a:rPr lang="es" sz="1800" b="1" i="0" u="none" baseline="0" dirty="0">
                <a:latin typeface="IAS Ribbon Sans Light" pitchFamily="50" charset="0"/>
                <a:ea typeface="IAS Ribbon Sans Light" pitchFamily="50" charset="0"/>
                <a:cs typeface="Arial"/>
              </a:rPr>
              <a:t>estrategia de</a:t>
            </a:r>
            <a:r>
              <a:rPr lang="es" sz="1800" b="1" i="1" u="none" baseline="0" dirty="0">
                <a:latin typeface="IAS Ribbon Sans Light" pitchFamily="50" charset="0"/>
                <a:ea typeface="IAS Ribbon Sans Light" pitchFamily="50" charset="0"/>
              </a:rPr>
              <a:t> shock and kill</a:t>
            </a:r>
            <a:r>
              <a:rPr lang="es" sz="1800" b="0" i="0" u="none" baseline="0" dirty="0">
                <a:latin typeface="IAS Ribbon Sans Light" pitchFamily="50" charset="0"/>
                <a:ea typeface="IAS Ribbon Sans Light" pitchFamily="50" charset="0"/>
              </a:rPr>
              <a:t> (activar y eliminar)?</a:t>
            </a:r>
          </a:p>
          <a:p>
            <a:pPr algn="just"/>
            <a:endParaRPr lang="es" sz="1800" dirty="0">
              <a:latin typeface="IAS Ribbon Sans Light" pitchFamily="50" charset="0"/>
              <a:ea typeface="IAS Ribbon Sans Light" pitchFamily="50" charset="0"/>
              <a:cs typeface="Arial"/>
            </a:endParaRPr>
          </a:p>
          <a:p>
            <a:pPr algn="just" rtl="0"/>
            <a:r>
              <a:rPr lang="es" sz="1800" b="0" i="0" u="none" baseline="0" dirty="0">
                <a:latin typeface="IAS Ribbon Sans Light" pitchFamily="50" charset="0"/>
                <a:ea typeface="IAS Ribbon Sans Light" pitchFamily="50" charset="0"/>
              </a:rPr>
              <a:t>OncoVIRIM es un subestudio biológico de la cohorte prospectiva de ANRS de OncoVIHac: 19 personas fueron incluidas en el estudio.</a:t>
            </a:r>
          </a:p>
          <a:p>
            <a:pPr algn="just"/>
            <a:endParaRPr lang="es" sz="1800" dirty="0">
              <a:latin typeface="IAS Ribbon Sans Light" pitchFamily="50" charset="0"/>
              <a:ea typeface="IAS Ribbon Sans Light" pitchFamily="50" charset="0"/>
            </a:endParaRPr>
          </a:p>
          <a:p>
            <a:pPr algn="just" rtl="0"/>
            <a:r>
              <a:rPr lang="es" sz="1800" b="0" i="0" u="none" baseline="0" dirty="0">
                <a:latin typeface="IAS Ribbon Sans Light" pitchFamily="50" charset="0"/>
                <a:ea typeface="IAS Ribbon Sans Light" pitchFamily="50" charset="0"/>
              </a:rPr>
              <a:t>El tratamiento anti-PD-1 se relacionó con: </a:t>
            </a:r>
          </a:p>
          <a:p>
            <a:pPr lvl="1" algn="just" rtl="0"/>
            <a:r>
              <a:rPr lang="es" sz="1800" b="0" i="0" u="none" baseline="0" dirty="0">
                <a:latin typeface="IAS Ribbon Sans Light" pitchFamily="50" charset="0"/>
                <a:ea typeface="IAS Ribbon Sans Light" pitchFamily="50" charset="0"/>
              </a:rPr>
              <a:t>Activación temprana y transitoria de células T</a:t>
            </a:r>
          </a:p>
          <a:p>
            <a:pPr lvl="1" algn="just" rtl="0"/>
            <a:r>
              <a:rPr lang="es" sz="1800" b="0" i="0" u="none" baseline="0" dirty="0">
                <a:latin typeface="IAS Ribbon Sans Light" pitchFamily="50" charset="0"/>
                <a:ea typeface="IAS Ribbon Sans Light" pitchFamily="50" charset="0"/>
              </a:rPr>
              <a:t>Aumento no significativo en células T CD8+ específicas del VIH a pesar de la expresión de PD-1 más alta en células T CD8+ específicas del VIH al inicio.</a:t>
            </a:r>
          </a:p>
          <a:p>
            <a:pPr algn="just"/>
            <a:endParaRPr lang="es" sz="1800" dirty="0">
              <a:latin typeface="IAS Ribbon Sans Light" pitchFamily="50" charset="0"/>
              <a:ea typeface="IAS Ribbon Sans Light" pitchFamily="50" charset="0"/>
            </a:endParaRPr>
          </a:p>
          <a:p>
            <a:pPr algn="just" rtl="0"/>
            <a:r>
              <a:rPr lang="es" sz="1800" b="0" i="0" u="none" baseline="0" dirty="0">
                <a:latin typeface="IAS Ribbon Sans Light" pitchFamily="50" charset="0"/>
                <a:ea typeface="IAS Ribbon Sans Light" pitchFamily="50" charset="0"/>
              </a:rPr>
              <a:t>No hubo un cambio significativo en el reservorio del VIH, pero dos sujetos presentaron una disminución constante del ADN del VIH.</a:t>
            </a:r>
          </a:p>
          <a:p>
            <a:pPr algn="just"/>
            <a:endParaRPr lang="es" sz="1800" dirty="0">
              <a:latin typeface="IAS Ribbon Sans Light" pitchFamily="50" charset="0"/>
              <a:ea typeface="IAS Ribbon Sans Light" pitchFamily="50" charset="0"/>
            </a:endParaRPr>
          </a:p>
          <a:p>
            <a:pPr algn="just" rtl="0"/>
            <a:r>
              <a:rPr lang="es" sz="1800" b="1" i="0" u="none" baseline="0" dirty="0">
                <a:latin typeface="IAS Ribbon Sans Light" pitchFamily="50" charset="0"/>
                <a:ea typeface="IAS Ribbon Sans Light" pitchFamily="50" charset="0"/>
              </a:rPr>
              <a:t>Anti-PD-1 en monoterapia no afectó de manera significativa el reservorio del VIH </a:t>
            </a:r>
            <a:r>
              <a:rPr lang="es" sz="1800" b="0" i="0" u="none" baseline="0" dirty="0">
                <a:latin typeface="IAS Ribbon Sans Light" pitchFamily="50" charset="0"/>
                <a:ea typeface="IAS Ribbon Sans Light" pitchFamily="50" charset="0"/>
              </a:rPr>
              <a:t>en clientes tratados por cáncer.</a:t>
            </a:r>
          </a:p>
          <a:p>
            <a:pPr algn="just"/>
            <a:endParaRPr lang="es" sz="1800" dirty="0">
              <a:latin typeface="IAS Ribbon Sans Light" pitchFamily="50" charset="0"/>
              <a:ea typeface="IAS Ribbon Sans Light" pitchFamily="50" charset="0"/>
            </a:endParaRPr>
          </a:p>
          <a:p>
            <a:pPr algn="just" rtl="0"/>
            <a:r>
              <a:rPr lang="es" sz="1800" b="0" i="0" u="none" baseline="0" dirty="0">
                <a:latin typeface="IAS Ribbon Sans Light" pitchFamily="50" charset="0"/>
                <a:ea typeface="IAS Ribbon Sans Light" pitchFamily="50" charset="0"/>
              </a:rPr>
              <a:t>Todavía hay que definir los biomarcadores predictivos.</a:t>
            </a:r>
          </a:p>
          <a:p>
            <a:endParaRPr lang="es" sz="1700" dirty="0">
              <a:latin typeface="IAS Ribbon Sans Light" pitchFamily="50" charset="0"/>
              <a:ea typeface="IAS Ribbon Sans Light" pitchFamily="50" charset="0"/>
            </a:endParaRPr>
          </a:p>
          <a:p>
            <a:endParaRPr lang="es" sz="1600" dirty="0">
              <a:latin typeface="IAS Ribbon Sans Light" pitchFamily="50" charset="0"/>
              <a:ea typeface="IAS Ribbon Sans Light" pitchFamily="50" charset="0"/>
            </a:endParaRPr>
          </a:p>
          <a:p>
            <a:pPr marL="0" indent="0" algn="l" rtl="0">
              <a:buNone/>
            </a:pPr>
            <a:endParaRPr lang="es" dirty="0">
              <a:latin typeface="IAS Ribbon Sans Light" pitchFamily="50" charset="0"/>
              <a:ea typeface="IAS Ribbon Sans Light" pitchFamily="50" charset="0"/>
            </a:endParaRPr>
          </a:p>
        </p:txBody>
      </p:sp>
      <p:sp>
        <p:nvSpPr>
          <p:cNvPr id="8" name="CuadroTexto 7">
            <a:extLst>
              <a:ext uri="{FF2B5EF4-FFF2-40B4-BE49-F238E27FC236}">
                <a16:creationId xmlns:a16="http://schemas.microsoft.com/office/drawing/2014/main" id="{2F480500-172F-4499-B1DE-201D8920B72C}"/>
              </a:ext>
            </a:extLst>
          </p:cNvPr>
          <p:cNvSpPr txBox="1"/>
          <p:nvPr/>
        </p:nvSpPr>
        <p:spPr>
          <a:xfrm>
            <a:off x="1787716" y="51835"/>
            <a:ext cx="6099048" cy="646331"/>
          </a:xfrm>
          <a:prstGeom prst="rect">
            <a:avLst/>
          </a:prstGeom>
          <a:noFill/>
        </p:spPr>
        <p:txBody>
          <a:bodyPr wrap="square">
            <a:spAutoFit/>
          </a:bodyPr>
          <a:lstStyle/>
          <a:p>
            <a:r>
              <a:rPr lang="es" sz="1800" b="1" i="0" u="none" baseline="0" dirty="0" smtClean="0">
                <a:solidFill>
                  <a:srgbClr val="E3000F"/>
                </a:solidFill>
                <a:latin typeface="IAS Ribbon Sans Bold" pitchFamily="50" charset="0"/>
                <a:ea typeface="IAS Ribbon Sans Bold" pitchFamily="50" charset="0"/>
                <a:cs typeface="Arial" panose="020B0604020202020204" pitchFamily="34" charset="0"/>
              </a:rPr>
              <a:t>Cura </a:t>
            </a:r>
            <a:r>
              <a:rPr lang="es" sz="1800" b="1" i="0" u="none" baseline="0" dirty="0">
                <a:solidFill>
                  <a:srgbClr val="E3000F"/>
                </a:solidFill>
                <a:latin typeface="IAS Ribbon Sans Bold" pitchFamily="50" charset="0"/>
                <a:ea typeface="IAS Ribbon Sans Bold" pitchFamily="50" charset="0"/>
                <a:cs typeface="Arial" panose="020B0604020202020204" pitchFamily="34" charset="0"/>
              </a:rPr>
              <a:t>del </a:t>
            </a:r>
            <a:r>
              <a:rPr lang="es" sz="1800" b="1" i="0" u="none" baseline="0" dirty="0" smtClean="0">
                <a:solidFill>
                  <a:srgbClr val="E3000F"/>
                </a:solidFill>
                <a:latin typeface="IAS Ribbon Sans Bold" pitchFamily="50" charset="0"/>
                <a:ea typeface="IAS Ribbon Sans Bold" pitchFamily="50" charset="0"/>
                <a:cs typeface="Arial" panose="020B0604020202020204" pitchFamily="34" charset="0"/>
              </a:rPr>
              <a:t>VIH</a:t>
            </a:r>
            <a:r>
              <a:rPr lang="es" sz="1400" b="0" i="0" u="none" baseline="0" dirty="0" smtClean="0">
                <a:solidFill>
                  <a:schemeClr val="bg1"/>
                </a:solidFill>
                <a:latin typeface="IAS Ribbon Sans Bold" pitchFamily="50" charset="0"/>
                <a:ea typeface="IAS Ribbon Sans Bold" pitchFamily="50" charset="0"/>
                <a:cs typeface="Arial"/>
              </a:rPr>
              <a:t>Y</a:t>
            </a:r>
            <a:endParaRPr lang="es" b="1" dirty="0">
              <a:solidFill>
                <a:srgbClr val="000000"/>
              </a:solidFill>
              <a:latin typeface="IAS Ribbon Sans Bold" pitchFamily="50" charset="0"/>
              <a:ea typeface="IAS Ribbon Sans Bold" pitchFamily="50" charset="0"/>
            </a:endParaRPr>
          </a:p>
          <a:p>
            <a:pPr algn="l" rtl="0"/>
            <a:endParaRPr lang="es" dirty="0">
              <a:latin typeface="IAS Ribbon Sans Bold" pitchFamily="50" charset="0"/>
              <a:ea typeface="IAS Ribbon Sans Bold" pitchFamily="50" charset="0"/>
            </a:endParaRPr>
          </a:p>
        </p:txBody>
      </p:sp>
      <p:sp>
        <p:nvSpPr>
          <p:cNvPr id="10" name="CuadroTexto 9">
            <a:extLst>
              <a:ext uri="{FF2B5EF4-FFF2-40B4-BE49-F238E27FC236}">
                <a16:creationId xmlns:a16="http://schemas.microsoft.com/office/drawing/2014/main" id="{7AC69D99-A6D1-4A17-A15F-BD398BB4916A}"/>
              </a:ext>
            </a:extLst>
          </p:cNvPr>
          <p:cNvSpPr txBox="1"/>
          <p:nvPr/>
        </p:nvSpPr>
        <p:spPr>
          <a:xfrm>
            <a:off x="119336" y="5986076"/>
            <a:ext cx="2763564" cy="276999"/>
          </a:xfrm>
          <a:prstGeom prst="rect">
            <a:avLst/>
          </a:prstGeom>
          <a:noFill/>
        </p:spPr>
        <p:txBody>
          <a:bodyPr wrap="square">
            <a:spAutoFit/>
          </a:bodyPr>
          <a:lstStyle/>
          <a:p>
            <a:pPr algn="l" rtl="0"/>
            <a:r>
              <a:rPr lang="es" sz="1200" b="0" i="0" u="sng" baseline="0" dirty="0">
                <a:effectLst/>
                <a:latin typeface="IAS Ribbon Sans Light" pitchFamily="50" charset="0"/>
                <a:ea typeface="IAS Ribbon Sans Light" pitchFamily="50" charset="0"/>
                <a:cs typeface="Arial" panose="020B0604020202020204" pitchFamily="34" charset="0"/>
                <a:hlinkClick r:id="rId4"/>
              </a:rPr>
              <a:t>Marine Baron, </a:t>
            </a:r>
            <a:r>
              <a:rPr lang="es" sz="1200" b="0" i="0" u="sng" baseline="0" dirty="0">
                <a:latin typeface="IAS Ribbon Sans Light" pitchFamily="50" charset="0"/>
                <a:ea typeface="IAS Ribbon Sans Light" pitchFamily="50" charset="0"/>
                <a:cs typeface="Arial" panose="020B0604020202020204" pitchFamily="34" charset="0"/>
                <a:hlinkClick r:id="rId4"/>
              </a:rPr>
              <a:t>OAB0203 </a:t>
            </a:r>
            <a:endParaRPr lang="es" sz="1200" dirty="0">
              <a:latin typeface="IAS Ribbon Sans Light" pitchFamily="50" charset="0"/>
              <a:ea typeface="IAS Ribbon Sans Light" pitchFamily="50" charset="0"/>
              <a:cs typeface="Arial" panose="020B0604020202020204" pitchFamily="34" charset="0"/>
            </a:endParaRPr>
          </a:p>
        </p:txBody>
      </p:sp>
      <p:grpSp>
        <p:nvGrpSpPr>
          <p:cNvPr id="11" name="Groupe 9">
            <a:extLst>
              <a:ext uri="{FF2B5EF4-FFF2-40B4-BE49-F238E27FC236}">
                <a16:creationId xmlns:a16="http://schemas.microsoft.com/office/drawing/2014/main" id="{669F754F-34B1-4CEA-AA57-BFD9DBB9D8FC}"/>
              </a:ext>
            </a:extLst>
          </p:cNvPr>
          <p:cNvGrpSpPr/>
          <p:nvPr/>
        </p:nvGrpSpPr>
        <p:grpSpPr>
          <a:xfrm>
            <a:off x="6816568" y="1057825"/>
            <a:ext cx="2157985" cy="1250375"/>
            <a:chOff x="4310947" y="2025689"/>
            <a:chExt cx="3044539" cy="2983654"/>
          </a:xfrm>
        </p:grpSpPr>
        <p:pic>
          <p:nvPicPr>
            <p:cNvPr id="12" name="Image 10">
              <a:extLst>
                <a:ext uri="{FF2B5EF4-FFF2-40B4-BE49-F238E27FC236}">
                  <a16:creationId xmlns:a16="http://schemas.microsoft.com/office/drawing/2014/main" id="{4EFB176A-7AFF-44E0-AC6C-3888187396C0}"/>
                </a:ext>
              </a:extLst>
            </p:cNvPr>
            <p:cNvPicPr>
              <a:picLocks noChangeAspect="1"/>
            </p:cNvPicPr>
            <p:nvPr/>
          </p:nvPicPr>
          <p:blipFill>
            <a:blip r:embed="rId5" cstate="print"/>
            <a:stretch>
              <a:fillRect/>
            </a:stretch>
          </p:blipFill>
          <p:spPr>
            <a:xfrm>
              <a:off x="4310947" y="2025689"/>
              <a:ext cx="3044539" cy="2983654"/>
            </a:xfrm>
            <a:prstGeom prst="rect">
              <a:avLst/>
            </a:prstGeom>
          </p:spPr>
        </p:pic>
        <p:sp>
          <p:nvSpPr>
            <p:cNvPr id="13" name="Rectangle 11">
              <a:extLst>
                <a:ext uri="{FF2B5EF4-FFF2-40B4-BE49-F238E27FC236}">
                  <a16:creationId xmlns:a16="http://schemas.microsoft.com/office/drawing/2014/main" id="{142E586E-62A7-4391-988D-FBCA39052D6F}"/>
                </a:ext>
              </a:extLst>
            </p:cNvPr>
            <p:cNvSpPr/>
            <p:nvPr/>
          </p:nvSpPr>
          <p:spPr>
            <a:xfrm>
              <a:off x="4310947" y="2152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sp>
        <p:nvSpPr>
          <p:cNvPr id="15" name="CuadroTexto 14">
            <a:extLst>
              <a:ext uri="{FF2B5EF4-FFF2-40B4-BE49-F238E27FC236}">
                <a16:creationId xmlns:a16="http://schemas.microsoft.com/office/drawing/2014/main" id="{16BFCA6A-348A-42FC-92C7-34071C19453B}"/>
              </a:ext>
            </a:extLst>
          </p:cNvPr>
          <p:cNvSpPr txBox="1"/>
          <p:nvPr/>
        </p:nvSpPr>
        <p:spPr>
          <a:xfrm>
            <a:off x="6482813" y="2296983"/>
            <a:ext cx="2491740" cy="413266"/>
          </a:xfrm>
          <a:prstGeom prst="rect">
            <a:avLst/>
          </a:prstGeom>
          <a:noFill/>
        </p:spPr>
        <p:txBody>
          <a:bodyPr wrap="square">
            <a:spAutoFit/>
          </a:bodyPr>
          <a:lstStyle/>
          <a:p>
            <a:pPr lvl="1" algn="l" rtl="0"/>
            <a:r>
              <a:rPr lang="es" sz="1050" b="0" i="0" u="none" baseline="0" dirty="0"/>
              <a:t>La </a:t>
            </a:r>
            <a:r>
              <a:rPr lang="es" sz="1050" b="1" i="0" u="none" baseline="0" dirty="0"/>
              <a:t>infección latente</a:t>
            </a:r>
            <a:r>
              <a:rPr lang="es" sz="1050" b="0" i="0" u="none" baseline="0" dirty="0"/>
              <a:t> se enriquece con células T CD4+ que expresan ICP</a:t>
            </a:r>
          </a:p>
        </p:txBody>
      </p:sp>
      <p:grpSp>
        <p:nvGrpSpPr>
          <p:cNvPr id="16" name="Groupe 3">
            <a:extLst>
              <a:ext uri="{FF2B5EF4-FFF2-40B4-BE49-F238E27FC236}">
                <a16:creationId xmlns:a16="http://schemas.microsoft.com/office/drawing/2014/main" id="{36BB7BAE-1816-46A2-9A5B-C5C4FB9FFCA2}"/>
              </a:ext>
            </a:extLst>
          </p:cNvPr>
          <p:cNvGrpSpPr/>
          <p:nvPr/>
        </p:nvGrpSpPr>
        <p:grpSpPr>
          <a:xfrm>
            <a:off x="9251741" y="915014"/>
            <a:ext cx="2455164" cy="1463074"/>
            <a:chOff x="8060788" y="2458321"/>
            <a:chExt cx="3724604" cy="2498492"/>
          </a:xfrm>
        </p:grpSpPr>
        <p:pic>
          <p:nvPicPr>
            <p:cNvPr id="17" name="Picture 4">
              <a:extLst>
                <a:ext uri="{FF2B5EF4-FFF2-40B4-BE49-F238E27FC236}">
                  <a16:creationId xmlns:a16="http://schemas.microsoft.com/office/drawing/2014/main" id="{7DBF1B7B-56BB-4E69-9665-56DCD85417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0788" y="2458321"/>
              <a:ext cx="3724604" cy="249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5">
              <a:extLst>
                <a:ext uri="{FF2B5EF4-FFF2-40B4-BE49-F238E27FC236}">
                  <a16:creationId xmlns:a16="http://schemas.microsoft.com/office/drawing/2014/main" id="{8B2E4744-54A6-41A5-8019-E49B567467BA}"/>
                </a:ext>
              </a:extLst>
            </p:cNvPr>
            <p:cNvSpPr/>
            <p:nvPr/>
          </p:nvSpPr>
          <p:spPr>
            <a:xfrm>
              <a:off x="8070961" y="2533650"/>
              <a:ext cx="166451" cy="305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sp>
        <p:nvSpPr>
          <p:cNvPr id="20" name="CuadroTexto 19">
            <a:extLst>
              <a:ext uri="{FF2B5EF4-FFF2-40B4-BE49-F238E27FC236}">
                <a16:creationId xmlns:a16="http://schemas.microsoft.com/office/drawing/2014/main" id="{19165C53-C28B-475C-A510-90A51FD38C0E}"/>
              </a:ext>
            </a:extLst>
          </p:cNvPr>
          <p:cNvSpPr txBox="1"/>
          <p:nvPr/>
        </p:nvSpPr>
        <p:spPr>
          <a:xfrm>
            <a:off x="9309481" y="2295867"/>
            <a:ext cx="2491740" cy="415498"/>
          </a:xfrm>
          <a:prstGeom prst="rect">
            <a:avLst/>
          </a:prstGeom>
          <a:noFill/>
        </p:spPr>
        <p:txBody>
          <a:bodyPr wrap="square">
            <a:spAutoFit/>
          </a:bodyPr>
          <a:lstStyle/>
          <a:p>
            <a:pPr algn="ctr" rtl="0"/>
            <a:r>
              <a:rPr lang="es" sz="1050" b="0" i="0" u="none" baseline="0" dirty="0"/>
              <a:t>El bloqueo de PD-1 </a:t>
            </a:r>
            <a:r>
              <a:rPr lang="es" sz="1050" b="1" i="0" u="none" baseline="0" dirty="0"/>
              <a:t>potencia </a:t>
            </a:r>
          </a:p>
          <a:p>
            <a:pPr algn="ctr" rtl="0"/>
            <a:r>
              <a:rPr lang="es" sz="1050" b="1" i="0" u="none" baseline="0" dirty="0"/>
              <a:t>la reversión de la latencia del VIH</a:t>
            </a:r>
            <a:r>
              <a:rPr lang="es" sz="1050" b="0" i="0" u="none" baseline="0" dirty="0"/>
              <a:t> </a:t>
            </a:r>
            <a:r>
              <a:rPr lang="es" sz="1050" b="0" i="1" u="none" baseline="0" dirty="0"/>
              <a:t>ex vivo</a:t>
            </a:r>
          </a:p>
        </p:txBody>
      </p:sp>
      <p:graphicFrame>
        <p:nvGraphicFramePr>
          <p:cNvPr id="24" name="Objet 7">
            <a:extLst>
              <a:ext uri="{FF2B5EF4-FFF2-40B4-BE49-F238E27FC236}">
                <a16:creationId xmlns:a16="http://schemas.microsoft.com/office/drawing/2014/main" id="{BDA58959-2DFA-4E74-B940-007666DCD247}"/>
              </a:ext>
            </a:extLst>
          </p:cNvPr>
          <p:cNvGraphicFramePr>
            <a:graphicFrameLocks noChangeAspect="1"/>
          </p:cNvGraphicFramePr>
          <p:nvPr>
            <p:extLst>
              <p:ext uri="{D42A27DB-BD31-4B8C-83A1-F6EECF244321}">
                <p14:modId xmlns:p14="http://schemas.microsoft.com/office/powerpoint/2010/main" val="2901057450"/>
              </p:ext>
            </p:extLst>
          </p:nvPr>
        </p:nvGraphicFramePr>
        <p:xfrm>
          <a:off x="7088188" y="2957195"/>
          <a:ext cx="4325937" cy="1827213"/>
        </p:xfrm>
        <a:graphic>
          <a:graphicData uri="http://schemas.openxmlformats.org/presentationml/2006/ole">
            <mc:AlternateContent xmlns:mc="http://schemas.openxmlformats.org/markup-compatibility/2006">
              <mc:Choice xmlns:v="urn:schemas-microsoft-com:vml" Requires="v">
                <p:oleObj spid="_x0000_s1053" name="Prism 8" r:id="rId7" imgW="7589996" imgH="3872107" progId="Prism8.Document">
                  <p:embed/>
                </p:oleObj>
              </mc:Choice>
              <mc:Fallback>
                <p:oleObj name="Prism 8" r:id="rId7" imgW="7589996" imgH="3872107" progId="Prism8.Document">
                  <p:embed/>
                  <p:pic>
                    <p:nvPicPr>
                      <p:cNvPr id="8" name="Objet 7">
                        <a:extLst>
                          <a:ext uri="{FF2B5EF4-FFF2-40B4-BE49-F238E27FC236}">
                            <a16:creationId xmlns:a16="http://schemas.microsoft.com/office/drawing/2014/main" id="{7FA8EA55-8F6F-4434-B760-8D771D3380B9}"/>
                          </a:ext>
                        </a:extLst>
                      </p:cNvPr>
                      <p:cNvPicPr>
                        <a:picLocks noChangeAspect="1" noChangeArrowheads="1"/>
                      </p:cNvPicPr>
                      <p:nvPr/>
                    </p:nvPicPr>
                    <p:blipFill>
                      <a:blip r:embed="rId8"/>
                      <a:srcRect/>
                      <a:stretch>
                        <a:fillRect/>
                      </a:stretch>
                    </p:blipFill>
                    <p:spPr bwMode="auto">
                      <a:xfrm>
                        <a:off x="7088188" y="2957195"/>
                        <a:ext cx="4325937" cy="1827213"/>
                      </a:xfrm>
                      <a:prstGeom prst="rect">
                        <a:avLst/>
                      </a:prstGeom>
                      <a:noFill/>
                    </p:spPr>
                  </p:pic>
                </p:oleObj>
              </mc:Fallback>
            </mc:AlternateContent>
          </a:graphicData>
        </a:graphic>
      </p:graphicFrame>
      <p:sp>
        <p:nvSpPr>
          <p:cNvPr id="26" name="CuadroTexto 25">
            <a:extLst>
              <a:ext uri="{FF2B5EF4-FFF2-40B4-BE49-F238E27FC236}">
                <a16:creationId xmlns:a16="http://schemas.microsoft.com/office/drawing/2014/main" id="{B257A71C-8AE3-4D18-B392-309B51A76888}"/>
              </a:ext>
            </a:extLst>
          </p:cNvPr>
          <p:cNvSpPr txBox="1"/>
          <p:nvPr/>
        </p:nvSpPr>
        <p:spPr>
          <a:xfrm>
            <a:off x="6118099" y="2801604"/>
            <a:ext cx="5983963" cy="230832"/>
          </a:xfrm>
          <a:prstGeom prst="rect">
            <a:avLst/>
          </a:prstGeom>
          <a:noFill/>
          <a:ln>
            <a:solidFill>
              <a:schemeClr val="accent1"/>
            </a:solidFill>
          </a:ln>
        </p:spPr>
        <p:txBody>
          <a:bodyPr wrap="square">
            <a:spAutoFit/>
          </a:bodyPr>
          <a:lstStyle/>
          <a:p>
            <a:pPr algn="l" rtl="0"/>
            <a:r>
              <a:rPr lang="es" sz="900" b="0" i="0" u="none" baseline="0" dirty="0"/>
              <a:t>Sin cambios importantes en el ADN del VIH en el tiempo, en personas que viven con el VIH tratadas con ICPi contra el cáncer</a:t>
            </a:r>
            <a:endParaRPr lang="es" sz="900" dirty="0"/>
          </a:p>
        </p:txBody>
      </p:sp>
      <p:pic>
        <p:nvPicPr>
          <p:cNvPr id="27" name="Imagen 26">
            <a:extLst>
              <a:ext uri="{FF2B5EF4-FFF2-40B4-BE49-F238E27FC236}">
                <a16:creationId xmlns:a16="http://schemas.microsoft.com/office/drawing/2014/main" id="{9F9A003E-03C4-42D8-823C-8D558523E673}"/>
              </a:ext>
            </a:extLst>
          </p:cNvPr>
          <p:cNvPicPr>
            <a:picLocks noChangeAspect="1"/>
          </p:cNvPicPr>
          <p:nvPr/>
        </p:nvPicPr>
        <p:blipFill rotWithShape="1">
          <a:blip r:embed="rId9"/>
          <a:srcRect r="50000" b="50000"/>
          <a:stretch/>
        </p:blipFill>
        <p:spPr>
          <a:xfrm>
            <a:off x="7125599" y="4824490"/>
            <a:ext cx="1803664" cy="1700507"/>
          </a:xfrm>
          <a:prstGeom prst="rect">
            <a:avLst/>
          </a:prstGeom>
        </p:spPr>
      </p:pic>
      <p:pic>
        <p:nvPicPr>
          <p:cNvPr id="28" name="Imagen 27">
            <a:extLst>
              <a:ext uri="{FF2B5EF4-FFF2-40B4-BE49-F238E27FC236}">
                <a16:creationId xmlns:a16="http://schemas.microsoft.com/office/drawing/2014/main" id="{75693C80-3435-4716-A002-7C82042DAAAE}"/>
              </a:ext>
            </a:extLst>
          </p:cNvPr>
          <p:cNvPicPr>
            <a:picLocks noChangeAspect="1"/>
          </p:cNvPicPr>
          <p:nvPr/>
        </p:nvPicPr>
        <p:blipFill rotWithShape="1">
          <a:blip r:embed="rId9"/>
          <a:srcRect l="361" t="57429" r="53170" b="1045"/>
          <a:stretch/>
        </p:blipFill>
        <p:spPr>
          <a:xfrm>
            <a:off x="9258446" y="4900844"/>
            <a:ext cx="2018390" cy="1700507"/>
          </a:xfrm>
          <a:prstGeom prst="rect">
            <a:avLst/>
          </a:prstGeom>
        </p:spPr>
      </p:pic>
      <p:sp>
        <p:nvSpPr>
          <p:cNvPr id="30" name="CuadroTexto 29">
            <a:extLst>
              <a:ext uri="{FF2B5EF4-FFF2-40B4-BE49-F238E27FC236}">
                <a16:creationId xmlns:a16="http://schemas.microsoft.com/office/drawing/2014/main" id="{34E40191-C010-4CEE-B092-A2E102D558B9}"/>
              </a:ext>
            </a:extLst>
          </p:cNvPr>
          <p:cNvSpPr txBox="1"/>
          <p:nvPr/>
        </p:nvSpPr>
        <p:spPr>
          <a:xfrm>
            <a:off x="6118099" y="4663441"/>
            <a:ext cx="5983963" cy="230832"/>
          </a:xfrm>
          <a:prstGeom prst="rect">
            <a:avLst/>
          </a:prstGeom>
          <a:noFill/>
          <a:ln>
            <a:solidFill>
              <a:schemeClr val="accent1"/>
            </a:solidFill>
          </a:ln>
        </p:spPr>
        <p:txBody>
          <a:bodyPr wrap="square">
            <a:spAutoFit/>
          </a:bodyPr>
          <a:lstStyle/>
          <a:p>
            <a:pPr algn="l" rtl="0"/>
            <a:r>
              <a:rPr lang="es" sz="900" b="0" i="0" u="none" baseline="0" dirty="0"/>
              <a:t>Disminución drástica de tinción de PD-1 y aumento transitorio de células T CTLA4+ CD4+</a:t>
            </a:r>
            <a:endParaRPr lang="es" sz="900" dirty="0"/>
          </a:p>
        </p:txBody>
      </p:sp>
    </p:spTree>
    <p:extLst>
      <p:ext uri="{BB962C8B-B14F-4D97-AF65-F5344CB8AC3E}">
        <p14:creationId xmlns:p14="http://schemas.microsoft.com/office/powerpoint/2010/main" val="241586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EF20-6899-43AE-9944-8FA4120FAC1F}"/>
              </a:ext>
            </a:extLst>
          </p:cNvPr>
          <p:cNvSpPr>
            <a:spLocks noGrp="1"/>
          </p:cNvSpPr>
          <p:nvPr>
            <p:ph type="title"/>
          </p:nvPr>
        </p:nvSpPr>
        <p:spPr>
          <a:xfrm>
            <a:off x="1630725" y="255433"/>
            <a:ext cx="9902891" cy="1143000"/>
          </a:xfrm>
        </p:spPr>
        <p:txBody>
          <a:bodyPr>
            <a:normAutofit fontScale="90000"/>
          </a:bodyPr>
          <a:lstStyle/>
          <a:p>
            <a:pPr algn="l" rtl="0"/>
            <a:r>
              <a:rPr lang="es" sz="2700" b="1" i="0" u="none" baseline="0" dirty="0">
                <a:solidFill>
                  <a:srgbClr val="E3000F"/>
                </a:solidFill>
                <a:latin typeface="IAS Ribbon Sans Bold" pitchFamily="50" charset="0"/>
                <a:ea typeface="IAS Ribbon Sans Bold" pitchFamily="50" charset="0"/>
              </a:rPr>
              <a:t>Cura del VIH</a:t>
            </a:r>
            <a:r>
              <a:rPr lang="es" sz="2700" b="0" i="0" u="none" baseline="0" dirty="0">
                <a:solidFill>
                  <a:schemeClr val="bg1"/>
                </a:solidFill>
                <a:latin typeface="IAS Ribbon Sans Bold" pitchFamily="50" charset="0"/>
                <a:ea typeface="IAS Ribbon Sans Bold" pitchFamily="50" charset="0"/>
                <a:cs typeface="Arial"/>
              </a:rPr>
              <a:t>Y</a:t>
            </a:r>
            <a:r>
              <a:rPr lang="es" sz="2700" dirty="0">
                <a:latin typeface="IAS Ribbon Sans Bold" pitchFamily="50" charset="0"/>
                <a:ea typeface="IAS Ribbon Sans Bold" pitchFamily="50" charset="0"/>
              </a:rPr>
              <a:t/>
            </a:r>
            <a:br>
              <a:rPr lang="es" sz="2700" dirty="0">
                <a:latin typeface="IAS Ribbon Sans Bold" pitchFamily="50" charset="0"/>
                <a:ea typeface="IAS Ribbon Sans Bold" pitchFamily="50" charset="0"/>
              </a:rPr>
            </a:br>
            <a:r>
              <a:rPr lang="es" sz="3100" b="1" i="0" u="none" baseline="0" dirty="0">
                <a:solidFill>
                  <a:srgbClr val="000000"/>
                </a:solidFill>
                <a:latin typeface="IAS Ribbon Sans Bold" pitchFamily="50" charset="0"/>
                <a:ea typeface="IAS Ribbon Sans Bold" pitchFamily="50" charset="0"/>
                <a:cs typeface="Arial"/>
              </a:rPr>
              <a:t>Disposición para participar en una interrupción analítica del tratamiento corta y prolongada durante ensayos de remisión del VIH</a:t>
            </a:r>
            <a:endParaRPr lang="es" sz="3100" b="1" dirty="0">
              <a:solidFill>
                <a:srgbClr val="000000"/>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A23006BC-217B-4E9F-80B5-22659E025C74}"/>
              </a:ext>
            </a:extLst>
          </p:cNvPr>
          <p:cNvSpPr>
            <a:spLocks noGrp="1"/>
          </p:cNvSpPr>
          <p:nvPr>
            <p:ph idx="1"/>
          </p:nvPr>
        </p:nvSpPr>
        <p:spPr>
          <a:xfrm>
            <a:off x="277851" y="1653126"/>
            <a:ext cx="5226478" cy="4525963"/>
          </a:xfrm>
        </p:spPr>
        <p:txBody>
          <a:bodyPr vert="horz" lIns="91440" tIns="45720" rIns="91440" bIns="45720" rtlCol="0" anchor="t">
            <a:normAutofit fontScale="92500" lnSpcReduction="20000"/>
          </a:bodyPr>
          <a:lstStyle/>
          <a:p>
            <a:pPr algn="just" rtl="0"/>
            <a:r>
              <a:rPr lang="es" sz="1700" b="0" i="0" u="none" baseline="0" dirty="0">
                <a:latin typeface="IAS Ribbon Sans Light" pitchFamily="50" charset="0"/>
                <a:ea typeface="IAS Ribbon Sans Light" pitchFamily="50" charset="0"/>
                <a:cs typeface="Arial"/>
              </a:rPr>
              <a:t>La interrupción analítica del tratamiento (ATI) forma parte de diseños científicos para evaluar la eficacia de la intervención en ensayos de remisión.  </a:t>
            </a:r>
          </a:p>
          <a:p>
            <a:pPr algn="just" rtl="0"/>
            <a:r>
              <a:rPr lang="es" sz="1700" b="0" i="0" u="none" baseline="0" dirty="0">
                <a:latin typeface="IAS Ribbon Sans Light" pitchFamily="50" charset="0"/>
                <a:ea typeface="IAS Ribbon Sans Light" pitchFamily="50" charset="0"/>
                <a:cs typeface="Arial"/>
              </a:rPr>
              <a:t>Los datos de los primeros ensayos de remisión muestran un efecto clínico mínimo de la ATI corta. </a:t>
            </a:r>
          </a:p>
          <a:p>
            <a:pPr algn="just" rtl="0"/>
            <a:r>
              <a:rPr lang="es" sz="1700" b="0" i="0" u="none" baseline="0" dirty="0">
                <a:latin typeface="IAS Ribbon Sans Light" pitchFamily="50" charset="0"/>
                <a:ea typeface="IAS Ribbon Sans Light" pitchFamily="50" charset="0"/>
                <a:cs typeface="Arial"/>
              </a:rPr>
              <a:t>¿La ATI y la viremia fueron muy cortas para demostrar los beneficios de los agentes experimentales? </a:t>
            </a:r>
          </a:p>
          <a:p>
            <a:pPr algn="just" rtl="0"/>
            <a:r>
              <a:rPr lang="es" sz="1700" b="0" i="0" u="none" baseline="0" dirty="0">
                <a:latin typeface="IAS Ribbon Sans Light" pitchFamily="50" charset="0"/>
                <a:ea typeface="IAS Ribbon Sans Light" pitchFamily="50" charset="0"/>
                <a:cs typeface="Arial"/>
              </a:rPr>
              <a:t>La ATI prolongada implica una exposición más larga a los riesgos potenciales relacionados con la ATI</a:t>
            </a:r>
            <a:r>
              <a:rPr lang="es" sz="1700" b="0" i="0" u="none" baseline="0" dirty="0">
                <a:solidFill>
                  <a:srgbClr val="FF0000"/>
                </a:solidFill>
                <a:latin typeface="IAS Ribbon Sans Light" pitchFamily="50" charset="0"/>
                <a:ea typeface="IAS Ribbon Sans Light" pitchFamily="50" charset="0"/>
                <a:cs typeface="Arial"/>
              </a:rPr>
              <a:t> </a:t>
            </a:r>
            <a:r>
              <a:rPr lang="es" sz="1700" b="0" i="0" u="none" baseline="0" dirty="0">
                <a:latin typeface="IAS Ribbon Sans Light" pitchFamily="50" charset="0"/>
                <a:ea typeface="IAS Ribbon Sans Light" pitchFamily="50" charset="0"/>
                <a:cs typeface="Arial"/>
              </a:rPr>
              <a:t>para participantes y parejas.</a:t>
            </a:r>
            <a:endParaRPr lang="es" sz="1700" dirty="0">
              <a:latin typeface="IAS Ribbon Sans Light" pitchFamily="50" charset="0"/>
              <a:ea typeface="IAS Ribbon Sans Light" pitchFamily="50" charset="0"/>
            </a:endParaRPr>
          </a:p>
          <a:p>
            <a:pPr algn="just" rtl="0"/>
            <a:r>
              <a:rPr lang="es" sz="1700" b="0" i="0" u="none" baseline="0" dirty="0">
                <a:latin typeface="IAS Ribbon Sans Light" pitchFamily="50" charset="0"/>
                <a:ea typeface="IAS Ribbon Sans Light" pitchFamily="50" charset="0"/>
                <a:cs typeface="Arial"/>
              </a:rPr>
              <a:t>Las puntuaciones medias de aceptabilidad y disposición a participar en estudios con ATI fueron bastante más altas para la ATI corta que para la ATI prolongada (</a:t>
            </a:r>
            <a:r>
              <a:rPr lang="es" sz="1700" b="0" i="1" u="none" baseline="0" dirty="0">
                <a:latin typeface="IAS Ribbon Sans Light" pitchFamily="50" charset="0"/>
                <a:ea typeface="IAS Ribbon Sans Light" pitchFamily="50" charset="0"/>
                <a:cs typeface="Arial"/>
              </a:rPr>
              <a:t>p </a:t>
            </a:r>
            <a:r>
              <a:rPr lang="es" sz="1700" b="0" i="0" u="none" baseline="0" dirty="0">
                <a:latin typeface="IAS Ribbon Sans Light" pitchFamily="50" charset="0"/>
                <a:ea typeface="IAS Ribbon Sans Light" pitchFamily="50" charset="0"/>
                <a:cs typeface="Arial"/>
              </a:rPr>
              <a:t>&lt;0,0001).</a:t>
            </a:r>
          </a:p>
          <a:p>
            <a:pPr algn="just" rtl="0"/>
            <a:r>
              <a:rPr lang="es" sz="1700" b="0" i="0" u="none" baseline="0" dirty="0">
                <a:latin typeface="IAS Ribbon Sans Light" pitchFamily="50" charset="0"/>
                <a:ea typeface="IAS Ribbon Sans Light" pitchFamily="50" charset="0"/>
              </a:rPr>
              <a:t>La disposición a participar era más alta en ensayos que evaluaban la eficacia de una intervención frente a los que eran solo con ATI.</a:t>
            </a:r>
          </a:p>
          <a:p>
            <a:endParaRPr lang="es" sz="1700" dirty="0">
              <a:latin typeface="IAS Ribbon Sans Light" pitchFamily="50" charset="0"/>
              <a:ea typeface="IAS Ribbon Sans Light" pitchFamily="50" charset="0"/>
            </a:endParaRPr>
          </a:p>
          <a:p>
            <a:pPr marL="0" indent="0" algn="l" rtl="0">
              <a:buNone/>
            </a:pPr>
            <a:endParaRPr lang="es" sz="1700" dirty="0">
              <a:latin typeface="IAS Ribbon Sans Light" pitchFamily="50" charset="0"/>
              <a:ea typeface="IAS Ribbon Sans Light" pitchFamily="50" charset="0"/>
            </a:endParaRPr>
          </a:p>
        </p:txBody>
      </p:sp>
      <p:sp>
        <p:nvSpPr>
          <p:cNvPr id="4" name="TextBox 3">
            <a:extLst>
              <a:ext uri="{FF2B5EF4-FFF2-40B4-BE49-F238E27FC236}">
                <a16:creationId xmlns:a16="http://schemas.microsoft.com/office/drawing/2014/main" id="{A44F5527-3EE4-4C45-AB2D-97BC87077D0F}"/>
              </a:ext>
            </a:extLst>
          </p:cNvPr>
          <p:cNvSpPr txBox="1"/>
          <p:nvPr/>
        </p:nvSpPr>
        <p:spPr>
          <a:xfrm>
            <a:off x="277851" y="5930558"/>
            <a:ext cx="3429236" cy="461665"/>
          </a:xfrm>
          <a:prstGeom prst="rect">
            <a:avLst/>
          </a:prstGeom>
          <a:noFill/>
        </p:spPr>
        <p:txBody>
          <a:bodyPr wrap="square" rtlCol="0">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3"/>
              </a:rPr>
              <a:t>Henderson Gail E, PED0761</a:t>
            </a:r>
            <a:endParaRPr lang="es" sz="1200" dirty="0">
              <a:latin typeface="IAS Ribbon Sans Light" pitchFamily="50" charset="0"/>
              <a:ea typeface="IAS Ribbon Sans Light" pitchFamily="50" charset="0"/>
              <a:cs typeface="Arial" panose="020B0604020202020204" pitchFamily="34" charset="0"/>
            </a:endParaRPr>
          </a:p>
          <a:p>
            <a:pPr algn="l" rtl="0"/>
            <a:r>
              <a:rPr lang="es" sz="1200" b="0" i="0" u="none" baseline="0" dirty="0">
                <a:latin typeface="IAS Ribbon Sans Light" pitchFamily="50" charset="0"/>
                <a:ea typeface="IAS Ribbon Sans Light" pitchFamily="50" charset="0"/>
                <a:cs typeface="Arial" panose="020B0604020202020204" pitchFamily="34" charset="0"/>
                <a:hlinkClick r:id="rId4"/>
              </a:rPr>
              <a:t>Henderson Gail E, BS17 HIV cure</a:t>
            </a:r>
            <a:endParaRPr lang="es" sz="1200" dirty="0">
              <a:latin typeface="IAS Ribbon Sans Light" pitchFamily="50" charset="0"/>
              <a:ea typeface="IAS Ribbon Sans Light" pitchFamily="50" charset="0"/>
              <a:cs typeface="Arial" panose="020B0604020202020204" pitchFamily="34" charset="0"/>
            </a:endParaRPr>
          </a:p>
        </p:txBody>
      </p:sp>
      <p:pic>
        <p:nvPicPr>
          <p:cNvPr id="7" name="Imagen 6"/>
          <p:cNvPicPr>
            <a:picLocks noChangeAspect="1"/>
          </p:cNvPicPr>
          <p:nvPr/>
        </p:nvPicPr>
        <p:blipFill>
          <a:blip r:embed="rId5"/>
          <a:stretch>
            <a:fillRect/>
          </a:stretch>
        </p:blipFill>
        <p:spPr>
          <a:xfrm>
            <a:off x="6095999" y="2005431"/>
            <a:ext cx="5589739" cy="1560729"/>
          </a:xfrm>
          <a:prstGeom prst="rect">
            <a:avLst/>
          </a:prstGeom>
        </p:spPr>
      </p:pic>
      <p:sp>
        <p:nvSpPr>
          <p:cNvPr id="8" name="CuadroTexto 7">
            <a:extLst>
              <a:ext uri="{FF2B5EF4-FFF2-40B4-BE49-F238E27FC236}">
                <a16:creationId xmlns:a16="http://schemas.microsoft.com/office/drawing/2014/main" id="{CCFBBC48-F1F5-43EB-B9D4-072528C53138}"/>
              </a:ext>
            </a:extLst>
          </p:cNvPr>
          <p:cNvSpPr txBox="1"/>
          <p:nvPr/>
        </p:nvSpPr>
        <p:spPr>
          <a:xfrm>
            <a:off x="6095999" y="1398433"/>
            <a:ext cx="5658035" cy="646331"/>
          </a:xfrm>
          <a:prstGeom prst="rect">
            <a:avLst/>
          </a:prstGeom>
          <a:noFill/>
        </p:spPr>
        <p:txBody>
          <a:bodyPr wrap="square">
            <a:spAutoFit/>
          </a:bodyPr>
          <a:lstStyle/>
          <a:p>
            <a:pPr algn="ctr" rtl="0"/>
            <a:r>
              <a:rPr lang="es" sz="1200" b="0" i="0" u="none" baseline="0" dirty="0">
                <a:latin typeface="IAS Ribbon Sans Light" pitchFamily="50" charset="0"/>
                <a:ea typeface="IAS Ribbon Sans Light" pitchFamily="50" charset="0"/>
              </a:rPr>
              <a:t>RESULTADOS DE LA ENCUESTA:  408 MIEMBROS DE SEARCH.</a:t>
            </a:r>
          </a:p>
          <a:p>
            <a:pPr algn="ctr" rtl="0"/>
            <a:r>
              <a:rPr lang="es" sz="1200" b="1" i="0" u="none" baseline="0" dirty="0">
                <a:solidFill>
                  <a:srgbClr val="E40C3A"/>
                </a:solidFill>
                <a:latin typeface="IAS Ribbon Sans Bold" pitchFamily="50" charset="0"/>
                <a:ea typeface="IAS Ribbon Sans Bold" pitchFamily="50" charset="0"/>
                <a:cs typeface="Cordia New" panose="020B0304020202020204" pitchFamily="34" charset="-34"/>
              </a:rPr>
              <a:t>Indicaron que ambas eran aceptables y estaban dispuestos a participar; pero mucho menos para la ATI prolongada</a:t>
            </a:r>
            <a:endParaRPr lang="es" sz="1200" dirty="0">
              <a:latin typeface="IAS Ribbon Sans Bold" pitchFamily="50" charset="0"/>
              <a:ea typeface="IAS Ribbon Sans Bold" pitchFamily="50" charset="0"/>
            </a:endParaRPr>
          </a:p>
        </p:txBody>
      </p:sp>
      <p:pic>
        <p:nvPicPr>
          <p:cNvPr id="9" name="Imagen 8">
            <a:extLst>
              <a:ext uri="{FF2B5EF4-FFF2-40B4-BE49-F238E27FC236}">
                <a16:creationId xmlns:a16="http://schemas.microsoft.com/office/drawing/2014/main" id="{5862E9AC-1294-45E5-A112-3261B9E95347}"/>
              </a:ext>
            </a:extLst>
          </p:cNvPr>
          <p:cNvPicPr>
            <a:picLocks noChangeAspect="1"/>
          </p:cNvPicPr>
          <p:nvPr/>
        </p:nvPicPr>
        <p:blipFill>
          <a:blip r:embed="rId6"/>
          <a:stretch>
            <a:fillRect/>
          </a:stretch>
        </p:blipFill>
        <p:spPr>
          <a:xfrm>
            <a:off x="5703189" y="3723848"/>
            <a:ext cx="6488811" cy="2668375"/>
          </a:xfrm>
          <a:prstGeom prst="rect">
            <a:avLst/>
          </a:prstGeom>
        </p:spPr>
      </p:pic>
    </p:spTree>
    <p:extLst>
      <p:ext uri="{BB962C8B-B14F-4D97-AF65-F5344CB8AC3E}">
        <p14:creationId xmlns:p14="http://schemas.microsoft.com/office/powerpoint/2010/main" val="37276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4EE1-9487-F74D-B2F1-C5DD9A4AB1AA}"/>
              </a:ext>
            </a:extLst>
          </p:cNvPr>
          <p:cNvSpPr>
            <a:spLocks noGrp="1"/>
          </p:cNvSpPr>
          <p:nvPr>
            <p:ph type="title"/>
          </p:nvPr>
        </p:nvSpPr>
        <p:spPr>
          <a:xfrm>
            <a:off x="1671170" y="495732"/>
            <a:ext cx="10360091" cy="954208"/>
          </a:xfrm>
        </p:spPr>
        <p:txBody>
          <a:bodyPr>
            <a:noAutofit/>
          </a:bodyPr>
          <a:lstStyle/>
          <a:p>
            <a:pPr algn="l" rtl="0"/>
            <a:r>
              <a:rPr lang="es" sz="2200" b="1" i="0" u="none" baseline="0" dirty="0">
                <a:latin typeface="IAS Ribbon Sans Bold" pitchFamily="50" charset="0"/>
                <a:ea typeface="IAS Ribbon Sans Bold" pitchFamily="50" charset="0"/>
              </a:rPr>
              <a:t>Los linfocitos T cooperadores 17 son los primeros objetivos del virus de la inmunodeficiencia en simios durante la infección aguda en el modelo de exposición vaginal en </a:t>
            </a:r>
            <a:r>
              <a:rPr lang="es" sz="2200" b="1" i="1" u="none" baseline="0" dirty="0">
                <a:latin typeface="IAS Ribbon Sans Bold" pitchFamily="50" charset="0"/>
                <a:ea typeface="IAS Ribbon Sans Bold" pitchFamily="50" charset="0"/>
              </a:rPr>
              <a:t>Macaca mulatta</a:t>
            </a:r>
          </a:p>
        </p:txBody>
      </p:sp>
      <p:pic>
        <p:nvPicPr>
          <p:cNvPr id="1026" name="Picture 2" descr="Figure thumbnail fx1">
            <a:extLst>
              <a:ext uri="{FF2B5EF4-FFF2-40B4-BE49-F238E27FC236}">
                <a16:creationId xmlns:a16="http://schemas.microsoft.com/office/drawing/2014/main" id="{2F4AC41E-516F-2843-8F3C-483DED14C5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96003" y="1460747"/>
            <a:ext cx="2896887" cy="2258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17B19F-CA5D-E14F-8724-D0FBBDA3A539}"/>
              </a:ext>
            </a:extLst>
          </p:cNvPr>
          <p:cNvSpPr/>
          <p:nvPr/>
        </p:nvSpPr>
        <p:spPr>
          <a:xfrm>
            <a:off x="78889" y="1449940"/>
            <a:ext cx="8146506" cy="4647426"/>
          </a:xfrm>
          <a:prstGeom prst="rect">
            <a:avLst/>
          </a:prstGeom>
        </p:spPr>
        <p:txBody>
          <a:bodyPr wrap="square">
            <a:spAutoFit/>
          </a:bodyPr>
          <a:lstStyle/>
          <a:p>
            <a:pPr marL="285750" indent="-285750" algn="just" rtl="0">
              <a:spcAft>
                <a:spcPts val="1200"/>
              </a:spcAft>
              <a:buFont typeface="Arial" panose="020B0604020202020204" pitchFamily="34" charset="0"/>
              <a:buChar char="•"/>
            </a:pPr>
            <a:r>
              <a:rPr lang="es" sz="1400" b="0" i="0" u="none" baseline="0" dirty="0">
                <a:latin typeface="IAS Ribbon Sans Light" pitchFamily="50" charset="0"/>
                <a:ea typeface="IAS Ribbon Sans Light" pitchFamily="50" charset="0"/>
                <a:cs typeface="Arial" panose="020B0604020202020204" pitchFamily="34" charset="0"/>
              </a:rPr>
              <a:t>Es esencial identificar las células objetivo iniciales de la infección por VIH o VIS (virus de la inmunodeficiencia en simios) luego de la exposición de la mucosa para diseñar estrategias efectivas de tratamiento, prevención y cura para el control/la remisión del VIH. Si bien las células T CD4+ del linaje de linfocitos T cooperadores 17 (Th17) han sido identificadas como los primeros objetivos del VIH/VIS en el aparato reproductor femenino (ARF), esto sigue siendo un tema de debate.</a:t>
            </a:r>
          </a:p>
          <a:p>
            <a:pPr marL="285750" indent="-285750" algn="just" rtl="0">
              <a:spcAft>
                <a:spcPts val="1200"/>
              </a:spcAft>
              <a:buFont typeface="Arial" panose="020B0604020202020204" pitchFamily="34" charset="0"/>
              <a:buChar char="•"/>
            </a:pPr>
            <a:r>
              <a:rPr lang="es" sz="1400" b="0" i="0" u="none" baseline="0" dirty="0">
                <a:latin typeface="IAS Ribbon Sans Light" pitchFamily="50" charset="0"/>
                <a:ea typeface="IAS Ribbon Sans Light" pitchFamily="50" charset="0"/>
                <a:cs typeface="Arial" panose="020B0604020202020204" pitchFamily="34" charset="0"/>
              </a:rPr>
              <a:t>Este estudio utilizó un modelo de exposición vaginal en </a:t>
            </a:r>
            <a:r>
              <a:rPr lang="es" sz="1400" b="0" i="1" u="none" baseline="0" dirty="0">
                <a:latin typeface="IAS Ribbon Sans Light" pitchFamily="50" charset="0"/>
                <a:ea typeface="IAS Ribbon Sans Light" pitchFamily="50" charset="0"/>
                <a:cs typeface="Arial" panose="020B0604020202020204" pitchFamily="34" charset="0"/>
              </a:rPr>
              <a:t>Macaca mulatta</a:t>
            </a:r>
            <a:r>
              <a:rPr lang="es" sz="1400" b="0" i="0" u="none" baseline="0" dirty="0">
                <a:latin typeface="IAS Ribbon Sans Light" pitchFamily="50" charset="0"/>
                <a:ea typeface="IAS Ribbon Sans Light" pitchFamily="50" charset="0"/>
                <a:cs typeface="Arial" panose="020B0604020202020204" pitchFamily="34" charset="0"/>
              </a:rPr>
              <a:t> para identificar los primeros objetivos de infección y para seguir los cambios del fenotipo de célula infectada durante el tiempo. Mediante un gen marcador de la luciferasa no replicativo y una mezcla de VISmac239, el fenotipado de &gt;5000 células infectadas por el VIS a las 72 horas y a las 96 horas identificó infección en todo el ARF.</a:t>
            </a:r>
          </a:p>
          <a:p>
            <a:pPr marL="285750" indent="-285750" algn="just" rtl="0">
              <a:spcAft>
                <a:spcPts val="1200"/>
              </a:spcAft>
              <a:buFont typeface="Arial" panose="020B0604020202020204" pitchFamily="34" charset="0"/>
              <a:buChar char="•"/>
            </a:pPr>
            <a:r>
              <a:rPr lang="es" sz="1400" b="0" i="0" u="none" baseline="0" dirty="0">
                <a:latin typeface="IAS Ribbon Sans Light" pitchFamily="50" charset="0"/>
                <a:ea typeface="IAS Ribbon Sans Light" pitchFamily="50" charset="0"/>
                <a:cs typeface="Arial" panose="020B0604020202020204" pitchFamily="34" charset="0"/>
              </a:rPr>
              <a:t>Las células infectadas por el VIS expresaron el regulador transcripcional RORgt, lo que confirmó que las células objetivo iniciales son específicamente del linaje Th17. También hubo un aumento en la tasa de infección de células dendríticas inmaduras y otras células T mientas la infección progresaba.</a:t>
            </a:r>
          </a:p>
          <a:p>
            <a:pPr marL="285750" indent="-285750" algn="just" rtl="0">
              <a:spcAft>
                <a:spcPts val="1200"/>
              </a:spcAft>
              <a:buFont typeface="Arial" panose="020B0604020202020204" pitchFamily="34" charset="0"/>
              <a:buChar char="•"/>
            </a:pPr>
            <a:r>
              <a:rPr lang="es" sz="1400" b="0" i="0" u="none" baseline="0" dirty="0">
                <a:latin typeface="IAS Ribbon Sans Light" pitchFamily="50" charset="0"/>
                <a:ea typeface="IAS Ribbon Sans Light" pitchFamily="50" charset="0"/>
                <a:cs typeface="Arial" panose="020B0604020202020204" pitchFamily="34" charset="0"/>
              </a:rPr>
              <a:t>El trabajo futuro para comparar la distribución de células infectadas y de perfiles del transcriptoma de tejidos infectados y no infectados en distintos momentos ayudarán a entender la dinámica y la cinética de la distribución y la diseminación del virus durante la infección aguda.</a:t>
            </a:r>
          </a:p>
        </p:txBody>
      </p:sp>
      <p:sp>
        <p:nvSpPr>
          <p:cNvPr id="3" name="TextBox 2">
            <a:extLst>
              <a:ext uri="{FF2B5EF4-FFF2-40B4-BE49-F238E27FC236}">
                <a16:creationId xmlns:a16="http://schemas.microsoft.com/office/drawing/2014/main" id="{8923A5D5-2244-F94F-9A50-886C3DC6880D}"/>
              </a:ext>
            </a:extLst>
          </p:cNvPr>
          <p:cNvSpPr txBox="1"/>
          <p:nvPr/>
        </p:nvSpPr>
        <p:spPr>
          <a:xfrm>
            <a:off x="8585235" y="1141743"/>
            <a:ext cx="3622269" cy="276999"/>
          </a:xfrm>
          <a:prstGeom prst="rect">
            <a:avLst/>
          </a:prstGeom>
          <a:noFill/>
        </p:spPr>
        <p:txBody>
          <a:bodyPr wrap="square" rtlCol="0">
            <a:spAutoFit/>
          </a:bodyPr>
          <a:lstStyle/>
          <a:p>
            <a:pPr algn="l" rtl="0"/>
            <a:r>
              <a:rPr lang="es" sz="1200" b="1" i="0" u="none" baseline="0" dirty="0">
                <a:solidFill>
                  <a:schemeClr val="accent2">
                    <a:lumMod val="75000"/>
                  </a:schemeClr>
                </a:solidFill>
                <a:latin typeface="IAS Ribbon Sans Bold" pitchFamily="50" charset="0"/>
                <a:ea typeface="IAS Ribbon Sans Bold" pitchFamily="50" charset="0"/>
              </a:rPr>
              <a:t>Todo el ARF es susceptible a la infección </a:t>
            </a:r>
          </a:p>
        </p:txBody>
      </p:sp>
      <p:sp>
        <p:nvSpPr>
          <p:cNvPr id="5" name="Rectangle 4">
            <a:extLst>
              <a:ext uri="{FF2B5EF4-FFF2-40B4-BE49-F238E27FC236}">
                <a16:creationId xmlns:a16="http://schemas.microsoft.com/office/drawing/2014/main" id="{FC4AE763-429F-6341-A76D-CEFDB916E1D3}"/>
              </a:ext>
            </a:extLst>
          </p:cNvPr>
          <p:cNvSpPr/>
          <p:nvPr/>
        </p:nvSpPr>
        <p:spPr>
          <a:xfrm>
            <a:off x="371060" y="5999039"/>
            <a:ext cx="3962260" cy="276999"/>
          </a:xfrm>
          <a:prstGeom prst="rect">
            <a:avLst/>
          </a:prstGeom>
        </p:spPr>
        <p:txBody>
          <a:bodyPr wrap="square">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4"/>
              </a:rPr>
              <a:t>Muhammad Shoaib Arif, PDA0206 </a:t>
            </a:r>
            <a:endParaRPr lang="es" sz="1200" dirty="0">
              <a:latin typeface="IAS Ribbon Sans Light" pitchFamily="50" charset="0"/>
              <a:ea typeface="IAS Ribbon Sans Light" pitchFamily="50" charset="0"/>
              <a:cs typeface="Arial" panose="020B0604020202020204" pitchFamily="34" charset="0"/>
            </a:endParaRPr>
          </a:p>
        </p:txBody>
      </p:sp>
      <p:pic>
        <p:nvPicPr>
          <p:cNvPr id="13" name="Picture 12">
            <a:extLst>
              <a:ext uri="{FF2B5EF4-FFF2-40B4-BE49-F238E27FC236}">
                <a16:creationId xmlns:a16="http://schemas.microsoft.com/office/drawing/2014/main" id="{6C329D5D-835B-244B-BCF5-C3863BEF6B03}"/>
              </a:ext>
            </a:extLst>
          </p:cNvPr>
          <p:cNvPicPr>
            <a:picLocks noChangeAspect="1"/>
          </p:cNvPicPr>
          <p:nvPr/>
        </p:nvPicPr>
        <p:blipFill rotWithShape="1">
          <a:blip r:embed="rId5">
            <a:extLst>
              <a:ext uri="{28A0092B-C50C-407E-A947-70E740481C1C}">
                <a14:useLocalDpi xmlns:a14="http://schemas.microsoft.com/office/drawing/2010/main" val="0"/>
              </a:ext>
            </a:extLst>
          </a:blip>
          <a:srcRect t="21165" b="-1"/>
          <a:stretch/>
        </p:blipFill>
        <p:spPr>
          <a:xfrm>
            <a:off x="8297747" y="4407114"/>
            <a:ext cx="3863905" cy="2004492"/>
          </a:xfrm>
          <a:prstGeom prst="rect">
            <a:avLst/>
          </a:prstGeom>
        </p:spPr>
      </p:pic>
      <p:sp>
        <p:nvSpPr>
          <p:cNvPr id="14" name="TextBox 13">
            <a:extLst>
              <a:ext uri="{FF2B5EF4-FFF2-40B4-BE49-F238E27FC236}">
                <a16:creationId xmlns:a16="http://schemas.microsoft.com/office/drawing/2014/main" id="{E827CCA8-3A1C-7941-B9B2-18B738CA2E8B}"/>
              </a:ext>
            </a:extLst>
          </p:cNvPr>
          <p:cNvSpPr txBox="1"/>
          <p:nvPr/>
        </p:nvSpPr>
        <p:spPr>
          <a:xfrm>
            <a:off x="8314510" y="3791981"/>
            <a:ext cx="3892994" cy="646331"/>
          </a:xfrm>
          <a:prstGeom prst="rect">
            <a:avLst/>
          </a:prstGeom>
          <a:noFill/>
        </p:spPr>
        <p:txBody>
          <a:bodyPr wrap="square" rtlCol="0">
            <a:spAutoFit/>
          </a:bodyPr>
          <a:lstStyle/>
          <a:p>
            <a:pPr algn="just" rtl="0"/>
            <a:r>
              <a:rPr lang="es" sz="1200" b="1" i="0" u="none" baseline="0" dirty="0">
                <a:solidFill>
                  <a:schemeClr val="accent2">
                    <a:lumMod val="75000"/>
                  </a:schemeClr>
                </a:solidFill>
                <a:latin typeface="IAS Ribbon Sans Bold" pitchFamily="50" charset="0"/>
                <a:ea typeface="IAS Ribbon Sans Bold" pitchFamily="50" charset="0"/>
              </a:rPr>
              <a:t>Distribución y proporción de tipos de células infectadas por el </a:t>
            </a:r>
            <a:r>
              <a:rPr lang="es" sz="1200" b="1" i="0" u="none" baseline="0" dirty="0" smtClean="0">
                <a:solidFill>
                  <a:schemeClr val="accent2">
                    <a:lumMod val="75000"/>
                  </a:schemeClr>
                </a:solidFill>
                <a:latin typeface="IAS Ribbon Sans Bold" pitchFamily="50" charset="0"/>
                <a:ea typeface="IAS Ribbon Sans Bold" pitchFamily="50" charset="0"/>
              </a:rPr>
              <a:t>VIS</a:t>
            </a:r>
            <a:r>
              <a:rPr lang="en-CH" sz="1200" b="1" i="0" u="none" dirty="0" smtClean="0">
                <a:solidFill>
                  <a:schemeClr val="accent2">
                    <a:lumMod val="75000"/>
                  </a:schemeClr>
                </a:solidFill>
                <a:latin typeface="IAS Ribbon Sans Bold" pitchFamily="50" charset="0"/>
                <a:ea typeface="IAS Ribbon Sans Bold" pitchFamily="50" charset="0"/>
              </a:rPr>
              <a:t> </a:t>
            </a:r>
            <a:r>
              <a:rPr lang="es" sz="1200" b="1" i="0" u="none" baseline="0" dirty="0" smtClean="0">
                <a:solidFill>
                  <a:schemeClr val="accent2">
                    <a:lumMod val="75000"/>
                  </a:schemeClr>
                </a:solidFill>
                <a:latin typeface="IAS Ribbon Sans Bold" pitchFamily="50" charset="0"/>
                <a:ea typeface="IAS Ribbon Sans Bold" pitchFamily="50" charset="0"/>
              </a:rPr>
              <a:t>organizadas </a:t>
            </a:r>
            <a:r>
              <a:rPr lang="es" sz="1200" b="1" i="0" u="none" baseline="0" dirty="0">
                <a:solidFill>
                  <a:schemeClr val="accent2">
                    <a:lumMod val="75000"/>
                  </a:schemeClr>
                </a:solidFill>
                <a:latin typeface="IAS Ribbon Sans Bold" pitchFamily="50" charset="0"/>
                <a:ea typeface="IAS Ribbon Sans Bold" pitchFamily="50" charset="0"/>
              </a:rPr>
              <a:t>por sitio </a:t>
            </a:r>
            <a:endParaRPr lang="en-CH" sz="1200" b="1" i="0" u="none" baseline="0" dirty="0" smtClean="0">
              <a:solidFill>
                <a:schemeClr val="accent2">
                  <a:lumMod val="75000"/>
                </a:schemeClr>
              </a:solidFill>
              <a:latin typeface="IAS Ribbon Sans Bold" pitchFamily="50" charset="0"/>
              <a:ea typeface="IAS Ribbon Sans Bold" pitchFamily="50" charset="0"/>
            </a:endParaRPr>
          </a:p>
          <a:p>
            <a:pPr algn="just" rtl="0"/>
            <a:r>
              <a:rPr lang="es" sz="1200" b="1" i="0" u="none" baseline="0" dirty="0" smtClean="0">
                <a:solidFill>
                  <a:schemeClr val="accent2">
                    <a:lumMod val="75000"/>
                  </a:schemeClr>
                </a:solidFill>
                <a:latin typeface="IAS Ribbon Sans Bold" pitchFamily="50" charset="0"/>
                <a:ea typeface="IAS Ribbon Sans Bold" pitchFamily="50" charset="0"/>
              </a:rPr>
              <a:t>en </a:t>
            </a:r>
            <a:r>
              <a:rPr lang="es" sz="1200" b="1" i="0" u="none" baseline="0" dirty="0">
                <a:solidFill>
                  <a:schemeClr val="accent2">
                    <a:lumMod val="75000"/>
                  </a:schemeClr>
                </a:solidFill>
                <a:latin typeface="IAS Ribbon Sans Bold" pitchFamily="50" charset="0"/>
                <a:ea typeface="IAS Ribbon Sans Bold" pitchFamily="50" charset="0"/>
              </a:rPr>
              <a:t>todo el ARF</a:t>
            </a:r>
          </a:p>
        </p:txBody>
      </p:sp>
      <p:sp>
        <p:nvSpPr>
          <p:cNvPr id="8" name="Rectangle 7">
            <a:extLst>
              <a:ext uri="{FF2B5EF4-FFF2-40B4-BE49-F238E27FC236}">
                <a16:creationId xmlns:a16="http://schemas.microsoft.com/office/drawing/2014/main" id="{64F9718F-EDEC-4140-A75E-8CC82A4D78F0}"/>
              </a:ext>
            </a:extLst>
          </p:cNvPr>
          <p:cNvSpPr/>
          <p:nvPr/>
        </p:nvSpPr>
        <p:spPr>
          <a:xfrm>
            <a:off x="371060" y="6218516"/>
            <a:ext cx="2273301" cy="276999"/>
          </a:xfrm>
          <a:prstGeom prst="rect">
            <a:avLst/>
          </a:prstGeom>
        </p:spPr>
        <p:txBody>
          <a:bodyPr wrap="square">
            <a:spAutoFit/>
          </a:bodyPr>
          <a:lstStyle/>
          <a:p>
            <a:pPr algn="l" rtl="0"/>
            <a:r>
              <a:rPr lang="es" sz="1200" i="0" u="none" baseline="0" dirty="0">
                <a:latin typeface="IAS Ribbon Sans Bold" pitchFamily="50" charset="0"/>
                <a:ea typeface="IAS Ribbon Sans Bold" pitchFamily="50" charset="0"/>
                <a:cs typeface="Arial" panose="020B0604020202020204" pitchFamily="34" charset="0"/>
              </a:rPr>
              <a:t>Stiehet al, 2016</a:t>
            </a:r>
          </a:p>
        </p:txBody>
      </p:sp>
      <p:sp>
        <p:nvSpPr>
          <p:cNvPr id="10" name="CuadroTexto 7">
            <a:extLst>
              <a:ext uri="{FF2B5EF4-FFF2-40B4-BE49-F238E27FC236}">
                <a16:creationId xmlns:a16="http://schemas.microsoft.com/office/drawing/2014/main" id="{2F480500-172F-4499-B1DE-201D8920B72C}"/>
              </a:ext>
            </a:extLst>
          </p:cNvPr>
          <p:cNvSpPr txBox="1"/>
          <p:nvPr/>
        </p:nvSpPr>
        <p:spPr>
          <a:xfrm>
            <a:off x="1671170" y="86227"/>
            <a:ext cx="6099048" cy="461665"/>
          </a:xfrm>
          <a:prstGeom prst="rect">
            <a:avLst/>
          </a:prstGeom>
          <a:noFill/>
        </p:spPr>
        <p:txBody>
          <a:bodyPr wrap="square">
            <a:spAutoFit/>
          </a:bodyPr>
          <a:lstStyle/>
          <a:p>
            <a:pPr algn="l" rtl="0"/>
            <a:r>
              <a:rPr lang="es" sz="2400" b="1" i="0" u="none" baseline="0" dirty="0">
                <a:solidFill>
                  <a:srgbClr val="E3000F"/>
                </a:solidFill>
                <a:latin typeface="IAS Ribbon Sans Bold" pitchFamily="50" charset="0"/>
                <a:ea typeface="IAS Ribbon Sans Bold" pitchFamily="50" charset="0"/>
                <a:cs typeface="Arial" panose="020B0604020202020204" pitchFamily="34" charset="0"/>
              </a:rPr>
              <a:t>Cura del VIH</a:t>
            </a:r>
            <a:r>
              <a:rPr lang="es" sz="2400" b="0" i="0" u="none" baseline="0" dirty="0">
                <a:solidFill>
                  <a:schemeClr val="bg1"/>
                </a:solidFill>
                <a:latin typeface="IAS Ribbon Sans Bold" pitchFamily="50" charset="0"/>
                <a:ea typeface="IAS Ribbon Sans Bold" pitchFamily="50" charset="0"/>
                <a:cs typeface="Arial"/>
              </a:rPr>
              <a:t>Y</a:t>
            </a:r>
            <a:endParaRPr lang="es" sz="2400" dirty="0">
              <a:latin typeface="IAS Ribbon Sans Bold" pitchFamily="50" charset="0"/>
              <a:ea typeface="IAS Ribbon Sans Bold" pitchFamily="50" charset="0"/>
            </a:endParaRPr>
          </a:p>
        </p:txBody>
      </p:sp>
    </p:spTree>
    <p:extLst>
      <p:ext uri="{BB962C8B-B14F-4D97-AF65-F5344CB8AC3E}">
        <p14:creationId xmlns:p14="http://schemas.microsoft.com/office/powerpoint/2010/main" val="1729347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80276" y="323643"/>
            <a:ext cx="10411724" cy="1225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r>
              <a:rPr lang="es" sz="2200" b="1" i="0" u="none" baseline="0" dirty="0">
                <a:latin typeface="IAS Ribbon Sans Bold" pitchFamily="50" charset="0"/>
                <a:ea typeface="IAS Ribbon Sans Bold" pitchFamily="50" charset="0"/>
              </a:rPr>
              <a:t>Inducción de anticuerpos de neutralización transversal y protección contra la exposición a SHIV nivel 2 heterólogo mediante una vacuna basada en ARN mensajero en macacos</a:t>
            </a:r>
            <a:endParaRPr lang="es" sz="2200" b="1" dirty="0">
              <a:latin typeface="IAS Ribbon Sans Bold" pitchFamily="50" charset="0"/>
              <a:ea typeface="IAS Ribbon Sans Bold" pitchFamily="50" charset="0"/>
            </a:endParaRPr>
          </a:p>
        </p:txBody>
      </p:sp>
      <p:sp>
        <p:nvSpPr>
          <p:cNvPr id="3" name="Rectangle 2">
            <a:extLst>
              <a:ext uri="{FF2B5EF4-FFF2-40B4-BE49-F238E27FC236}">
                <a16:creationId xmlns:a16="http://schemas.microsoft.com/office/drawing/2014/main" id="{73F8330E-69E8-9442-AAF5-DC9B19A9DB85}"/>
              </a:ext>
            </a:extLst>
          </p:cNvPr>
          <p:cNvSpPr/>
          <p:nvPr/>
        </p:nvSpPr>
        <p:spPr>
          <a:xfrm>
            <a:off x="1780276" y="92810"/>
            <a:ext cx="2052165" cy="461665"/>
          </a:xfrm>
          <a:prstGeom prst="rect">
            <a:avLst/>
          </a:prstGeom>
        </p:spPr>
        <p:txBody>
          <a:bodyPr wrap="none">
            <a:spAutoFit/>
          </a:bodyPr>
          <a:lstStyle/>
          <a:p>
            <a:pPr algn="l" rtl="0"/>
            <a:r>
              <a:rPr lang="es" sz="2400" b="1" i="0" u="none" baseline="0" dirty="0">
                <a:solidFill>
                  <a:srgbClr val="E3000F"/>
                </a:solidFill>
                <a:latin typeface="IAS Ribbon Sans Bold" pitchFamily="50" charset="0"/>
                <a:ea typeface="IAS Ribbon Sans Bold" pitchFamily="50" charset="0"/>
                <a:cs typeface="Arial" panose="020B0604020202020204" pitchFamily="34" charset="0"/>
              </a:rPr>
              <a:t>Cura del VI</a:t>
            </a:r>
            <a:r>
              <a:rPr lang="es" sz="2400" b="1" i="0" u="none" baseline="0" dirty="0">
                <a:solidFill>
                  <a:srgbClr val="E3000F"/>
                </a:solidFill>
                <a:latin typeface="Arial" panose="020B0604020202020204" pitchFamily="34" charset="0"/>
                <a:cs typeface="Arial" panose="020B0604020202020204" pitchFamily="34" charset="0"/>
              </a:rPr>
              <a:t>H</a:t>
            </a:r>
            <a:endParaRPr lang="es" sz="2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9436498-DCD7-854A-B893-1CB1796C8BCF}"/>
              </a:ext>
            </a:extLst>
          </p:cNvPr>
          <p:cNvSpPr txBox="1"/>
          <p:nvPr/>
        </p:nvSpPr>
        <p:spPr>
          <a:xfrm>
            <a:off x="142517" y="1438511"/>
            <a:ext cx="6291552" cy="1092607"/>
          </a:xfrm>
          <a:prstGeom prst="rect">
            <a:avLst/>
          </a:prstGeom>
          <a:noFill/>
        </p:spPr>
        <p:txBody>
          <a:bodyPr wrap="square" rtlCol="0">
            <a:spAutoFit/>
          </a:bodyPr>
          <a:lstStyle/>
          <a:p>
            <a:pPr marL="285750" indent="-285750" algn="just" rtl="0">
              <a:buFont typeface="Arial" panose="020B0604020202020204" pitchFamily="34" charset="0"/>
              <a:buChar char="•"/>
            </a:pPr>
            <a:r>
              <a:rPr lang="es" sz="1300" b="0" i="0" u="none" baseline="0" dirty="0">
                <a:latin typeface="IAS Ribbon Sans Light" pitchFamily="50" charset="0"/>
                <a:ea typeface="IAS Ribbon Sans Light" pitchFamily="50" charset="0"/>
                <a:cs typeface="Arial" panose="020B0604020202020204" pitchFamily="34" charset="0"/>
              </a:rPr>
              <a:t>Si bien el acceso a la terapia antirretroviral ha aumentado, las transmisiones del VIH-1 continuarán hasta el 2030 y más adelante, a menos que haya una vacuna del VIH-1 disponible capaz de inducir anticuerpos ampliamente neutralizantes (bnAb) y protección contra distintas cepas virales. </a:t>
            </a:r>
          </a:p>
        </p:txBody>
      </p:sp>
      <p:sp>
        <p:nvSpPr>
          <p:cNvPr id="14" name="TextBox 13">
            <a:extLst>
              <a:ext uri="{FF2B5EF4-FFF2-40B4-BE49-F238E27FC236}">
                <a16:creationId xmlns:a16="http://schemas.microsoft.com/office/drawing/2014/main" id="{69A2F251-5CEC-2840-822A-7D30462506B9}"/>
              </a:ext>
            </a:extLst>
          </p:cNvPr>
          <p:cNvSpPr txBox="1"/>
          <p:nvPr/>
        </p:nvSpPr>
        <p:spPr>
          <a:xfrm>
            <a:off x="142517" y="2480687"/>
            <a:ext cx="6504750" cy="3893374"/>
          </a:xfrm>
          <a:prstGeom prst="rect">
            <a:avLst/>
          </a:prstGeom>
          <a:noFill/>
        </p:spPr>
        <p:txBody>
          <a:bodyPr wrap="square" rtlCol="0">
            <a:spAutoFit/>
          </a:bodyPr>
          <a:lstStyle/>
          <a:p>
            <a:pPr marL="285750" indent="-285750" algn="just" rtl="0">
              <a:buFont typeface="Arial" panose="020B0604020202020204" pitchFamily="34" charset="0"/>
              <a:buChar char="•"/>
            </a:pPr>
            <a:r>
              <a:rPr lang="es" sz="1300" b="0" i="0" u="none" baseline="0" dirty="0">
                <a:latin typeface="IAS Ribbon Sans Light" pitchFamily="50" charset="0"/>
                <a:ea typeface="IAS Ribbon Sans Light" pitchFamily="50" charset="0"/>
                <a:cs typeface="Arial" panose="020B0604020202020204" pitchFamily="34" charset="0"/>
              </a:rPr>
              <a:t>Es </a:t>
            </a:r>
            <a:r>
              <a:rPr lang="es" sz="1300" b="0" i="0" u="sng" baseline="0" dirty="0">
                <a:latin typeface="IAS Ribbon Sans Light" pitchFamily="50" charset="0"/>
                <a:ea typeface="IAS Ribbon Sans Light" pitchFamily="50" charset="0"/>
                <a:cs typeface="Arial" panose="020B0604020202020204" pitchFamily="34" charset="0"/>
              </a:rPr>
              <a:t>interesante señalar que la inducción de anticuerpos de neutralización transversal y la protección contra la exposición a SHIV nivel 2 heterólogo mediante una vacuna basada en ARN mensajero (ARNm) en macacos demostró: </a:t>
            </a:r>
            <a:endParaRPr lang="en-CH" sz="1300" b="0" i="0" u="sng" baseline="0" dirty="0" smtClean="0">
              <a:latin typeface="IAS Ribbon Sans Light" pitchFamily="50" charset="0"/>
              <a:ea typeface="IAS Ribbon Sans Light" pitchFamily="50" charset="0"/>
              <a:cs typeface="Arial" panose="020B0604020202020204" pitchFamily="34" charset="0"/>
            </a:endParaRPr>
          </a:p>
          <a:p>
            <a:pPr marL="285750" indent="-285750" algn="just" rtl="0">
              <a:buFont typeface="Arial" panose="020B0604020202020204" pitchFamily="34" charset="0"/>
              <a:buChar char="•"/>
            </a:pPr>
            <a:endParaRPr lang="es" sz="1300" u="sng"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es" sz="1300" b="0" i="0" u="sng" baseline="0" dirty="0">
                <a:latin typeface="IAS Ribbon Sans Light" pitchFamily="50" charset="0"/>
                <a:ea typeface="IAS Ribbon Sans Light" pitchFamily="50" charset="0"/>
                <a:cs typeface="Arial" panose="020B0604020202020204" pitchFamily="34" charset="0"/>
              </a:rPr>
              <a:t>La inducción progresiva de neutralización autóloga del VIH-1 en macacos durante el curso de la fase de inmunización</a:t>
            </a:r>
          </a:p>
          <a:p>
            <a:pPr marL="800100" lvl="1" indent="-342900" algn="just" rtl="0">
              <a:buFont typeface="+mj-lt"/>
              <a:buAutoNum type="arabicPeriod"/>
            </a:pPr>
            <a:endParaRPr lang="es" sz="1300" u="sng"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es" sz="1300" b="0" i="0" u="sng" baseline="0" dirty="0">
                <a:latin typeface="IAS Ribbon Sans Light" pitchFamily="50" charset="0"/>
                <a:ea typeface="IAS Ribbon Sans Light" pitchFamily="50" charset="0"/>
                <a:cs typeface="Arial" panose="020B0604020202020204" pitchFamily="34" charset="0"/>
              </a:rPr>
              <a:t>Aparición de neutralización heteróloga del VIH-1 en macacos luego de inmunización heteróloga repetida</a:t>
            </a:r>
          </a:p>
          <a:p>
            <a:pPr marL="800100" lvl="1" indent="-342900" algn="just" rtl="0">
              <a:buFont typeface="+mj-lt"/>
              <a:buAutoNum type="arabicPeriod"/>
            </a:pPr>
            <a:endParaRPr lang="es" sz="1300" u="sng"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es" sz="1300" b="0" i="0" u="sng" baseline="0" dirty="0">
                <a:latin typeface="IAS Ribbon Sans Light" pitchFamily="50" charset="0"/>
                <a:ea typeface="IAS Ribbon Sans Light" pitchFamily="50" charset="0"/>
                <a:cs typeface="Arial" panose="020B0604020202020204" pitchFamily="34" charset="0"/>
              </a:rPr>
              <a:t>Neutralización heteróloga de amplio espectro nivel 2 en macacos al final del período de inmunización</a:t>
            </a:r>
          </a:p>
          <a:p>
            <a:pPr marL="800100" lvl="1" indent="-342900" algn="just" rtl="0">
              <a:buFont typeface="+mj-lt"/>
              <a:buAutoNum type="arabicPeriod"/>
            </a:pPr>
            <a:endParaRPr lang="es" sz="1300" u="sng"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es" sz="1300" b="0" i="0" u="sng" baseline="0" dirty="0">
                <a:latin typeface="IAS Ribbon Sans Light" pitchFamily="50" charset="0"/>
                <a:ea typeface="IAS Ribbon Sans Light" pitchFamily="50" charset="0"/>
                <a:cs typeface="Arial" panose="020B0604020202020204" pitchFamily="34" charset="0"/>
              </a:rPr>
              <a:t>Protección contra la exposición patógena de SHIV (AD8) nivel 2 en macacos inmunizados</a:t>
            </a:r>
          </a:p>
          <a:p>
            <a:pPr marL="800100" lvl="1" indent="-342900" algn="just" rtl="0">
              <a:buFont typeface="+mj-lt"/>
              <a:buAutoNum type="arabicPeriod"/>
            </a:pPr>
            <a:endParaRPr lang="es" sz="1300" u="sng" dirty="0">
              <a:latin typeface="IAS Ribbon Sans Light" pitchFamily="50" charset="0"/>
              <a:ea typeface="IAS Ribbon Sans Light" pitchFamily="50" charset="0"/>
              <a:cs typeface="Arial" panose="020B0604020202020204" pitchFamily="34" charset="0"/>
            </a:endParaRPr>
          </a:p>
          <a:p>
            <a:pPr marL="800100" lvl="1" indent="-342900" algn="just" rtl="0">
              <a:buFont typeface="+mj-lt"/>
              <a:buAutoNum type="arabicPeriod"/>
            </a:pPr>
            <a:r>
              <a:rPr lang="es" sz="1300" b="0" i="0" u="sng" baseline="0" dirty="0">
                <a:latin typeface="IAS Ribbon Sans Light" pitchFamily="50" charset="0"/>
                <a:ea typeface="IAS Ribbon Sans Light" pitchFamily="50" charset="0"/>
                <a:cs typeface="Arial" panose="020B0604020202020204" pitchFamily="34" charset="0"/>
              </a:rPr>
              <a:t>Los anticuerpos del sitio de unión anti-CD4 se relacionaron con la protección contra la infección de SHIV-AD8 en macacos va</a:t>
            </a:r>
            <a:r>
              <a:rPr lang="es" sz="1300" b="0" i="0" u="sng" baseline="0" dirty="0">
                <a:latin typeface="Arial" panose="020B0604020202020204" pitchFamily="34" charset="0"/>
                <a:cs typeface="Arial" panose="020B0604020202020204" pitchFamily="34" charset="0"/>
              </a:rPr>
              <a:t>cunados</a:t>
            </a:r>
            <a:r>
              <a:rPr lang="es" sz="1300" b="0" i="0" u="none" baseline="0" dirty="0">
                <a:latin typeface="Arial" panose="020B0604020202020204" pitchFamily="34" charset="0"/>
                <a:cs typeface="Arial" panose="020B0604020202020204" pitchFamily="34" charset="0"/>
              </a:rPr>
              <a:t>.</a:t>
            </a:r>
          </a:p>
        </p:txBody>
      </p:sp>
      <p:pic>
        <p:nvPicPr>
          <p:cNvPr id="21" name="Picture 20">
            <a:extLst>
              <a:ext uri="{FF2B5EF4-FFF2-40B4-BE49-F238E27FC236}">
                <a16:creationId xmlns:a16="http://schemas.microsoft.com/office/drawing/2014/main" id="{65BD3B9E-DC9A-514A-8DAF-D424FF5C2B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2721" y="1503178"/>
            <a:ext cx="2464448" cy="1672090"/>
          </a:xfrm>
          <a:prstGeom prst="rect">
            <a:avLst/>
          </a:prstGeom>
        </p:spPr>
      </p:pic>
      <p:grpSp>
        <p:nvGrpSpPr>
          <p:cNvPr id="38" name="Group 37">
            <a:extLst>
              <a:ext uri="{FF2B5EF4-FFF2-40B4-BE49-F238E27FC236}">
                <a16:creationId xmlns:a16="http://schemas.microsoft.com/office/drawing/2014/main" id="{BD7683F0-35BA-444D-915C-33C2E2AE4198}"/>
              </a:ext>
            </a:extLst>
          </p:cNvPr>
          <p:cNvGrpSpPr/>
          <p:nvPr/>
        </p:nvGrpSpPr>
        <p:grpSpPr>
          <a:xfrm>
            <a:off x="6875493" y="3275735"/>
            <a:ext cx="2661984" cy="1364668"/>
            <a:chOff x="6331095" y="3042835"/>
            <a:chExt cx="2570045" cy="1560664"/>
          </a:xfrm>
        </p:grpSpPr>
        <p:pic>
          <p:nvPicPr>
            <p:cNvPr id="28" name="Picture 27">
              <a:extLst>
                <a:ext uri="{FF2B5EF4-FFF2-40B4-BE49-F238E27FC236}">
                  <a16:creationId xmlns:a16="http://schemas.microsoft.com/office/drawing/2014/main" id="{185EBEC7-7F86-5F4B-B64A-D92C46E04C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1095" y="3042835"/>
              <a:ext cx="2570045" cy="1432929"/>
            </a:xfrm>
            <a:prstGeom prst="rect">
              <a:avLst/>
            </a:prstGeom>
          </p:spPr>
        </p:pic>
        <p:sp>
          <p:nvSpPr>
            <p:cNvPr id="31" name="Rectangle 30">
              <a:extLst>
                <a:ext uri="{FF2B5EF4-FFF2-40B4-BE49-F238E27FC236}">
                  <a16:creationId xmlns:a16="http://schemas.microsoft.com/office/drawing/2014/main" id="{1121BE26-536A-A348-8289-4F5023DAEFE0}"/>
                </a:ext>
              </a:extLst>
            </p:cNvPr>
            <p:cNvSpPr/>
            <p:nvPr/>
          </p:nvSpPr>
          <p:spPr>
            <a:xfrm>
              <a:off x="8632723" y="4277032"/>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nvGrpSpPr>
          <p:cNvPr id="39" name="Group 38">
            <a:extLst>
              <a:ext uri="{FF2B5EF4-FFF2-40B4-BE49-F238E27FC236}">
                <a16:creationId xmlns:a16="http://schemas.microsoft.com/office/drawing/2014/main" id="{F2D2F3C9-E851-E94B-8AAD-E29307F0CF5C}"/>
              </a:ext>
            </a:extLst>
          </p:cNvPr>
          <p:cNvGrpSpPr/>
          <p:nvPr/>
        </p:nvGrpSpPr>
        <p:grpSpPr>
          <a:xfrm>
            <a:off x="9795510" y="3146120"/>
            <a:ext cx="2416394" cy="1460199"/>
            <a:chOff x="9497919" y="3143300"/>
            <a:chExt cx="2491476" cy="1507694"/>
          </a:xfrm>
        </p:grpSpPr>
        <p:pic>
          <p:nvPicPr>
            <p:cNvPr id="27" name="Picture 26">
              <a:extLst>
                <a:ext uri="{FF2B5EF4-FFF2-40B4-BE49-F238E27FC236}">
                  <a16:creationId xmlns:a16="http://schemas.microsoft.com/office/drawing/2014/main" id="{11AFB2BA-DA01-314F-97C5-C8A8AF7DF8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7919" y="3143300"/>
              <a:ext cx="2491476" cy="1460199"/>
            </a:xfrm>
            <a:prstGeom prst="rect">
              <a:avLst/>
            </a:prstGeom>
          </p:spPr>
        </p:pic>
        <p:sp>
          <p:nvSpPr>
            <p:cNvPr id="32" name="Rectangle 31">
              <a:extLst>
                <a:ext uri="{FF2B5EF4-FFF2-40B4-BE49-F238E27FC236}">
                  <a16:creationId xmlns:a16="http://schemas.microsoft.com/office/drawing/2014/main" id="{A586D402-D3C2-D243-BA26-0E3784C79757}"/>
                </a:ext>
              </a:extLst>
            </p:cNvPr>
            <p:cNvSpPr/>
            <p:nvPr/>
          </p:nvSpPr>
          <p:spPr>
            <a:xfrm>
              <a:off x="11720978" y="4324527"/>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sp>
        <p:nvSpPr>
          <p:cNvPr id="33" name="Rectangle 32">
            <a:extLst>
              <a:ext uri="{FF2B5EF4-FFF2-40B4-BE49-F238E27FC236}">
                <a16:creationId xmlns:a16="http://schemas.microsoft.com/office/drawing/2014/main" id="{356E1C41-0BCC-B24E-9D76-0172CDE2A95B}"/>
              </a:ext>
            </a:extLst>
          </p:cNvPr>
          <p:cNvSpPr/>
          <p:nvPr/>
        </p:nvSpPr>
        <p:spPr>
          <a:xfrm>
            <a:off x="11748005" y="5851083"/>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4" name="Rectangle 33">
            <a:extLst>
              <a:ext uri="{FF2B5EF4-FFF2-40B4-BE49-F238E27FC236}">
                <a16:creationId xmlns:a16="http://schemas.microsoft.com/office/drawing/2014/main" id="{13914E34-7E01-7041-A606-AB333DB11B07}"/>
              </a:ext>
            </a:extLst>
          </p:cNvPr>
          <p:cNvSpPr/>
          <p:nvPr/>
        </p:nvSpPr>
        <p:spPr>
          <a:xfrm>
            <a:off x="8999475" y="5792976"/>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36" name="Group 35">
            <a:extLst>
              <a:ext uri="{FF2B5EF4-FFF2-40B4-BE49-F238E27FC236}">
                <a16:creationId xmlns:a16="http://schemas.microsoft.com/office/drawing/2014/main" id="{F4A756A4-6A56-9E49-8EFD-3A660EBF03B0}"/>
              </a:ext>
            </a:extLst>
          </p:cNvPr>
          <p:cNvGrpSpPr/>
          <p:nvPr/>
        </p:nvGrpSpPr>
        <p:grpSpPr>
          <a:xfrm>
            <a:off x="6547313" y="1468231"/>
            <a:ext cx="3005825" cy="1672090"/>
            <a:chOff x="6163732" y="1296600"/>
            <a:chExt cx="3005825" cy="1672090"/>
          </a:xfrm>
        </p:grpSpPr>
        <p:pic>
          <p:nvPicPr>
            <p:cNvPr id="23" name="Picture 22">
              <a:extLst>
                <a:ext uri="{FF2B5EF4-FFF2-40B4-BE49-F238E27FC236}">
                  <a16:creationId xmlns:a16="http://schemas.microsoft.com/office/drawing/2014/main" id="{E752D377-253D-C242-9FFD-546FC35C09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3732" y="1296600"/>
              <a:ext cx="2990164" cy="1672090"/>
            </a:xfrm>
            <a:prstGeom prst="rect">
              <a:avLst/>
            </a:prstGeom>
          </p:spPr>
        </p:pic>
        <p:sp>
          <p:nvSpPr>
            <p:cNvPr id="35" name="Rectangle 34">
              <a:extLst>
                <a:ext uri="{FF2B5EF4-FFF2-40B4-BE49-F238E27FC236}">
                  <a16:creationId xmlns:a16="http://schemas.microsoft.com/office/drawing/2014/main" id="{601A87F5-0E68-5D44-992A-D9B9EF270370}"/>
                </a:ext>
              </a:extLst>
            </p:cNvPr>
            <p:cNvSpPr/>
            <p:nvPr/>
          </p:nvSpPr>
          <p:spPr>
            <a:xfrm>
              <a:off x="8901140" y="2630640"/>
              <a:ext cx="268417"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sp>
        <p:nvSpPr>
          <p:cNvPr id="40" name="Rectangle 39">
            <a:extLst>
              <a:ext uri="{FF2B5EF4-FFF2-40B4-BE49-F238E27FC236}">
                <a16:creationId xmlns:a16="http://schemas.microsoft.com/office/drawing/2014/main" id="{63527797-D6FC-374B-A158-30D4DC3FA03B}"/>
              </a:ext>
            </a:extLst>
          </p:cNvPr>
          <p:cNvSpPr/>
          <p:nvPr/>
        </p:nvSpPr>
        <p:spPr>
          <a:xfrm>
            <a:off x="10073275" y="6194297"/>
            <a:ext cx="2712135" cy="276999"/>
          </a:xfrm>
          <a:prstGeom prst="rect">
            <a:avLst/>
          </a:prstGeom>
        </p:spPr>
        <p:txBody>
          <a:bodyPr wrap="square">
            <a:spAutoFit/>
          </a:bodyPr>
          <a:lstStyle/>
          <a:p>
            <a:pPr algn="l" rtl="0"/>
            <a:r>
              <a:rPr lang="es" sz="1200" b="0" i="0" u="none" baseline="0" dirty="0">
                <a:latin typeface="IAS Ribbon Sans Light" pitchFamily="50" charset="0"/>
                <a:ea typeface="IAS Ribbon Sans Light" pitchFamily="50" charset="0"/>
                <a:cs typeface="Arial" panose="020B0604020202020204" pitchFamily="34" charset="0"/>
                <a:hlinkClick r:id="rId7"/>
              </a:rPr>
              <a:t>Paolo Lusso, </a:t>
            </a:r>
            <a:r>
              <a:rPr lang="es" sz="1200" b="0" i="0" u="none" baseline="0" dirty="0">
                <a:solidFill>
                  <a:srgbClr val="333333"/>
                </a:solidFill>
                <a:latin typeface="IAS Ribbon Sans Light" pitchFamily="50" charset="0"/>
                <a:ea typeface="IAS Ribbon Sans Light" pitchFamily="50" charset="0"/>
                <a:cs typeface="Arial" panose="020B0604020202020204" pitchFamily="34" charset="0"/>
                <a:hlinkClick r:id="rId7"/>
              </a:rPr>
              <a:t>OAALB0101 </a:t>
            </a:r>
            <a:endParaRPr lang="es" sz="1200" dirty="0">
              <a:latin typeface="IAS Ribbon Sans Light" pitchFamily="50" charset="0"/>
              <a:ea typeface="IAS Ribbon Sans Light" pitchFamily="50" charset="0"/>
              <a:cs typeface="Arial" panose="020B0604020202020204" pitchFamily="34" charset="0"/>
            </a:endParaRPr>
          </a:p>
        </p:txBody>
      </p:sp>
      <p:grpSp>
        <p:nvGrpSpPr>
          <p:cNvPr id="42" name="Group 41">
            <a:extLst>
              <a:ext uri="{FF2B5EF4-FFF2-40B4-BE49-F238E27FC236}">
                <a16:creationId xmlns:a16="http://schemas.microsoft.com/office/drawing/2014/main" id="{4F44E7F6-A48E-F949-9543-A8678AE18D15}"/>
              </a:ext>
            </a:extLst>
          </p:cNvPr>
          <p:cNvGrpSpPr/>
          <p:nvPr/>
        </p:nvGrpSpPr>
        <p:grpSpPr>
          <a:xfrm>
            <a:off x="7547727" y="4651342"/>
            <a:ext cx="4403676" cy="1405934"/>
            <a:chOff x="7451631" y="4595444"/>
            <a:chExt cx="3758235" cy="1672090"/>
          </a:xfrm>
        </p:grpSpPr>
        <p:pic>
          <p:nvPicPr>
            <p:cNvPr id="29" name="Picture 28">
              <a:extLst>
                <a:ext uri="{FF2B5EF4-FFF2-40B4-BE49-F238E27FC236}">
                  <a16:creationId xmlns:a16="http://schemas.microsoft.com/office/drawing/2014/main" id="{2389DEC5-5A30-E643-AE40-23BADC06E4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51631" y="4595444"/>
              <a:ext cx="3659048" cy="1672090"/>
            </a:xfrm>
            <a:prstGeom prst="rect">
              <a:avLst/>
            </a:prstGeom>
          </p:spPr>
        </p:pic>
        <p:sp>
          <p:nvSpPr>
            <p:cNvPr id="41" name="Rectangle 40">
              <a:extLst>
                <a:ext uri="{FF2B5EF4-FFF2-40B4-BE49-F238E27FC236}">
                  <a16:creationId xmlns:a16="http://schemas.microsoft.com/office/drawing/2014/main" id="{1A6B3AA6-4BB4-2142-92ED-3D3AC66E9BA3}"/>
                </a:ext>
              </a:extLst>
            </p:cNvPr>
            <p:cNvSpPr/>
            <p:nvPr/>
          </p:nvSpPr>
          <p:spPr>
            <a:xfrm>
              <a:off x="10815736" y="5931235"/>
              <a:ext cx="394130" cy="32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grpSp>
    </p:spTree>
    <p:extLst>
      <p:ext uri="{BB962C8B-B14F-4D97-AF65-F5344CB8AC3E}">
        <p14:creationId xmlns:p14="http://schemas.microsoft.com/office/powerpoint/2010/main" val="427085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7DA5F8-D59F-40D8-8E80-459CF8E04BA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a0e1dfa-61eb-48b9-80bb-a2770ec06ea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731</TotalTime>
  <Words>3627</Words>
  <Application>Microsoft Office PowerPoint</Application>
  <PresentationFormat>Widescreen</PresentationFormat>
  <Paragraphs>200</Paragraphs>
  <Slides>10</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1" baseType="lpstr">
      <vt:lpstr>Arial</vt:lpstr>
      <vt:lpstr>Calibri</vt:lpstr>
      <vt:lpstr>Cordia New</vt:lpstr>
      <vt:lpstr>Courier New</vt:lpstr>
      <vt:lpstr>IAS Ribbon Sans Bold</vt:lpstr>
      <vt:lpstr>IAS Ribbon Sans Light</vt:lpstr>
      <vt:lpstr>IAS Ribbon Sans Regular</vt:lpstr>
      <vt:lpstr>Ping LCG Light</vt:lpstr>
      <vt:lpstr>Office Theme</vt:lpstr>
      <vt:lpstr>International AIDS Society</vt:lpstr>
      <vt:lpstr>Prism 8</vt:lpstr>
      <vt:lpstr>   AIDS 2020  Toolkits Cura del VIH</vt:lpstr>
      <vt:lpstr>PowerPoint Presentation</vt:lpstr>
      <vt:lpstr>Introducción</vt:lpstr>
      <vt:lpstr>PowerPoint Presentation</vt:lpstr>
      <vt:lpstr>PowerPoint Presentation</vt:lpstr>
      <vt:lpstr>Efectos de inhibidores de puntos de control inmunitario en respuestas inmunitarias antirretrovirales específicas y en el reservorio del VIH en personas que viven con el VIH y con cáncer</vt:lpstr>
      <vt:lpstr>Cura del VIHY Disposición para participar en una interrupción analítica del tratamiento corta y prolongada durante ensayos de remisión del VIH</vt:lpstr>
      <vt:lpstr>Los linfocitos T cooperadores 17 son los primeros objetivos del virus de la inmunodeficiencia en simios durante la infección aguda en el modelo de exposición vaginal en Macaca mulatta</vt:lpstr>
      <vt:lpstr>PowerPoint Presentation</vt:lpstr>
      <vt:lpstr>Reconocimientos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233</cp:revision>
  <dcterms:created xsi:type="dcterms:W3CDTF">2015-07-06T08:16:27Z</dcterms:created>
  <dcterms:modified xsi:type="dcterms:W3CDTF">2021-06-30T17:39:16Z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