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5"/>
  </p:notesMasterIdLst>
  <p:sldIdLst>
    <p:sldId id="564" r:id="rId5"/>
    <p:sldId id="558" r:id="rId6"/>
    <p:sldId id="559" r:id="rId7"/>
    <p:sldId id="560" r:id="rId8"/>
    <p:sldId id="553" r:id="rId9"/>
    <p:sldId id="554" r:id="rId10"/>
    <p:sldId id="562" r:id="rId11"/>
    <p:sldId id="556" r:id="rId12"/>
    <p:sldId id="561" r:id="rId13"/>
    <p:sldId id="5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1"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Roger Tatoud" initials="RT [2]" lastIdx="9" clrIdx="18">
    <p:extLst>
      <p:ext uri="{19B8F6BF-5375-455C-9EA6-DF929625EA0E}">
        <p15:presenceInfo xmlns:p15="http://schemas.microsoft.com/office/powerpoint/2012/main" userId="S-1-5-21-1220945662-2139871995-725345543-10413" providerId="AD"/>
      </p:ext>
    </p:extLst>
  </p:cmAuthor>
  <p:cmAuthor id="17" name="Lucy Stackpool-Moore" initials="LS [2]" lastIdx="1" clrIdx="17">
    <p:extLst>
      <p:ext uri="{19B8F6BF-5375-455C-9EA6-DF929625EA0E}">
        <p15:presenceInfo xmlns:p15="http://schemas.microsoft.com/office/powerpoint/2012/main" userId="S-1-5-21-1220945662-2139871995-725345543-1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8" autoAdjust="0"/>
    <p:restoredTop sz="81439" autoAdjust="0"/>
  </p:normalViewPr>
  <p:slideViewPr>
    <p:cSldViewPr snapToGrid="0">
      <p:cViewPr varScale="1">
        <p:scale>
          <a:sx n="49" d="100"/>
          <a:sy n="49" d="100"/>
        </p:scale>
        <p:origin x="72" y="78"/>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pt-BR" dirty="0"/>
          </a:p>
        </p:txBody>
      </p:sp>
    </p:spTree>
    <p:extLst>
      <p:ext uri="{BB962C8B-B14F-4D97-AF65-F5344CB8AC3E}">
        <p14:creationId xmlns:p14="http://schemas.microsoft.com/office/powerpoint/2010/main" val="351926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pt-BR" dirty="0"/>
          </a:p>
        </p:txBody>
      </p:sp>
    </p:spTree>
    <p:extLst>
      <p:ext uri="{BB962C8B-B14F-4D97-AF65-F5344CB8AC3E}">
        <p14:creationId xmlns:p14="http://schemas.microsoft.com/office/powerpoint/2010/main" val="40172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buFont typeface="Arial"/>
              <a:defRPr/>
            </a:pPr>
            <a:r>
              <a:rPr lang="pt-BR" b="1" i="0" u="none" baseline="0" dirty="0">
                <a:latin typeface="IAS Ribbon Sans Regular" pitchFamily="50" charset="0"/>
                <a:ea typeface="IAS Ribbon Sans Regular" pitchFamily="50" charset="0"/>
                <a:cs typeface="Arial" panose="020B0604020202020204"/>
              </a:rPr>
              <a:t>ESTUDO SPART 7</a:t>
            </a:r>
          </a:p>
          <a:p>
            <a:pPr algn="l" rtl="0">
              <a:buFont typeface="Arial"/>
              <a:defRPr/>
            </a:pPr>
            <a:endParaRPr lang="pt-BR" b="1" dirty="0">
              <a:latin typeface="IAS Ribbon Sans Regular" pitchFamily="50" charset="0"/>
              <a:ea typeface="IAS Ribbon Sans Regular" pitchFamily="50" charset="0"/>
            </a:endParaRPr>
          </a:p>
          <a:p>
            <a:pPr algn="l" rtl="0">
              <a:buFont typeface="Arial"/>
              <a:defRPr/>
            </a:pPr>
            <a:r>
              <a:rPr lang="pt-BR" b="1" i="0" u="none" baseline="0" dirty="0">
                <a:latin typeface="IAS Ribbon Sans Regular" pitchFamily="50" charset="0"/>
                <a:ea typeface="IAS Ribbon Sans Regular" pitchFamily="50" charset="0"/>
              </a:rPr>
              <a:t>Projeto de estudo</a:t>
            </a:r>
          </a:p>
          <a:p>
            <a:pPr algn="l" rtl="0">
              <a:buFont typeface="Arial"/>
              <a:defRPr/>
            </a:pPr>
            <a:r>
              <a:rPr lang="pt-BR" b="0" i="0" u="none" baseline="0" dirty="0">
                <a:latin typeface="IAS Ribbon Sans Regular" pitchFamily="50" charset="0"/>
                <a:ea typeface="IAS Ribbon Sans Regular" pitchFamily="50" charset="0"/>
              </a:rPr>
              <a:t>Este foi um estudo clínico de prova de conceito piloto, randomizado e sem ocultação [www.clinicaltrials.gov; ID: NCT02961829]. Todos os participantes do estudo eram do sexo masculino (essa escolha foi feita dada a potencial teratogenicidade de um dos medicamentos do estudo [Gao XY et al, J Appl Toxicol 2017]). </a:t>
            </a:r>
          </a:p>
          <a:p>
            <a:pPr algn="l" rtl="0">
              <a:buFont typeface="Arial"/>
              <a:defRPr/>
            </a:pPr>
            <a:endParaRPr lang="pt-BR" dirty="0">
              <a:latin typeface="IAS Ribbon Sans Regular" pitchFamily="50" charset="0"/>
              <a:ea typeface="IAS Ribbon Sans Regular" pitchFamily="50" charset="0"/>
            </a:endParaRPr>
          </a:p>
          <a:p>
            <a:pPr algn="l" rtl="0">
              <a:buFont typeface="Arial"/>
              <a:defRPr/>
            </a:pPr>
            <a:r>
              <a:rPr lang="pt-BR" b="0" i="0" u="none" baseline="0" dirty="0">
                <a:latin typeface="IAS Ribbon Sans Regular" pitchFamily="50" charset="0"/>
                <a:ea typeface="IAS Ribbon Sans Regular" pitchFamily="50" charset="0"/>
              </a:rPr>
              <a:t>Os indivíduos randomizados foram distribuídos em seis grupos com cinco indivíduos cada, acompanhados a cada quatro semanas por um total de 48 semanas, com tempo adicional para os indivíduos submetidos à vacina DC. Os indivíduos selecionados apresentaram supressão na TARV por mais de dois anos, com número mínimo de células T CD4+ superior a 350, abrigando cepas de HIV R5. Os indivíduos foram randomizados para grupos de intervenção distintos da seguinte forma: 1) continuação da TARV (grupo de controle); 2) TARV intensificada (continuação da TARV + DTG e MVC (Grupo 2); 3) TARV intensificada e HDACi (TARV + DTG + MVC + NA (Grupo 3); 4) TARV intensificada e Auranofina (TARV + DTG + MVC + Auranofina (Grupo 4); 5) TARV parcialmente intensificada (TARV + DTG), seguida da vacina DC (Grupo 5); e 6) TARV parcialmente intensificada (DTG) + NA + Auranofina, seguida da vacina DC (Grupo 6). A auranofina foi usada nas primeiras 24 semanas do estudo em G4 e G6.</a:t>
            </a:r>
          </a:p>
          <a:p>
            <a:pPr algn="l" rtl="0">
              <a:buFont typeface="Arial"/>
              <a:defRPr/>
            </a:pPr>
            <a:r>
              <a:rPr lang="pt-BR" b="0" i="0" u="none" baseline="0" dirty="0">
                <a:latin typeface="IAS Ribbon Sans Regular" pitchFamily="50" charset="0"/>
                <a:ea typeface="IAS Ribbon Sans Regular" pitchFamily="50" charset="0"/>
              </a:rPr>
              <a:t> </a:t>
            </a:r>
          </a:p>
          <a:p>
            <a:pPr algn="l" rtl="0">
              <a:buFont typeface="Arial"/>
              <a:defRPr/>
            </a:pPr>
            <a:r>
              <a:rPr lang="pt-BR" b="0" i="0" u="none" baseline="0" dirty="0">
                <a:latin typeface="IAS Ribbon Sans Regular" pitchFamily="50" charset="0"/>
                <a:ea typeface="IAS Ribbon Sans Regular" pitchFamily="50" charset="0"/>
              </a:rPr>
              <a:t>Soro, plasma, PBMCs, saliva e urina foram coletados todos os meses. Biópsias retais foram realizadas no início e em 48 semanas nos Grupos 1, 2, 3 e 4 e no final do protocolo da vacina DC nos Grupos 5 e 6. </a:t>
            </a:r>
          </a:p>
          <a:p>
            <a:pPr algn="l" rtl="0">
              <a:buFont typeface="Arial"/>
              <a:defRPr/>
            </a:pPr>
            <a:endParaRPr lang="pt-BR" dirty="0">
              <a:latin typeface="IAS Ribbon Sans Regular" pitchFamily="50" charset="0"/>
              <a:ea typeface="IAS Ribbon Sans Regular" pitchFamily="50" charset="0"/>
            </a:endParaRPr>
          </a:p>
          <a:p>
            <a:pPr algn="l" rtl="0">
              <a:buFont typeface="Arial"/>
              <a:defRPr/>
            </a:pPr>
            <a:r>
              <a:rPr lang="pt-BR" b="0" i="0" u="none" baseline="0" dirty="0">
                <a:latin typeface="IAS Ribbon Sans Regular" pitchFamily="50" charset="0"/>
                <a:ea typeface="IAS Ribbon Sans Regular" pitchFamily="50" charset="0"/>
              </a:rPr>
              <a:t>Quantificação de DNA proviral em PBMCs e nos tecidos das biópsias retais: O DNA viral foi medido como uma estimativa do reservatório viral por técnicas qPCR publicadas [Komninakis et al., 2012; Buzón et al., 2010; Kumar et al. 2009], seguindo análises internas destinadas a descartar o efeito dos inibidores de PCR. A Detecção e Quantificação do DNA Epissomal do HIV-1 foi realizada de acordo com [Buzon et al, Nat Med 2010, Sharkey et al Nat Med. 2000]. Os valores de quantificação de qPCR foram normalizados com base nos números de células estimados pela quantificação CCR5 e são expressos como o número de cópias de DNA por 106 PBMC. Marcadores de ativação de células T: PBMCs foram marcados com APC anti-CD3 e PercP anti-CD4 (para a subpopulação linfocítica) e FITC anti-CD38 e PE anti-HLA-DR (para ativação celular). </a:t>
            </a:r>
          </a:p>
          <a:p>
            <a:pPr algn="l" rtl="0">
              <a:buFont typeface="Arial"/>
              <a:defRPr/>
            </a:pPr>
            <a:endParaRPr lang="pt-BR" dirty="0">
              <a:latin typeface="IAS Ribbon Sans Regular" pitchFamily="50" charset="0"/>
              <a:ea typeface="IAS Ribbon Sans Regular" pitchFamily="50" charset="0"/>
            </a:endParaRPr>
          </a:p>
          <a:p>
            <a:pPr algn="l" rtl="0">
              <a:buFont typeface="Arial"/>
              <a:defRPr/>
            </a:pPr>
            <a:r>
              <a:rPr lang="pt-BR" b="0" i="0" u="none" baseline="0" dirty="0">
                <a:latin typeface="IAS Ribbon Sans Regular" pitchFamily="50" charset="0"/>
                <a:ea typeface="IAS Ribbon Sans Regular" pitchFamily="50" charset="0"/>
              </a:rPr>
              <a:t>Preparação da vacina DC: a caracterização de HIV Gag256-367 de cada indivíduo foi feita com o uso de sequenciamento de próxima geração e amplificação de genoma único. O projeto de peptídeos GAG autólogos (nanômeros) foi realizado de acordo com a melhor imunogenicidade (afinidade de ligação &gt; 100) com base no perfil HLA específico de cada indivíduo para induzir a Classe 1 do MHC [Kai et al 2015; Benito et al 2004]. Foram preparados entre dois e seis peptídeos para cada indivíduo. Os monócitos de cada indivíduo foram obtidos por citaférese e transformados em DCs. A exposição dos DCs aos peptídeos autólogos e a preparação de três doses da vacina foram injetadas na região subcutânea axilar e inguinal a cada duas semanas. </a:t>
            </a:r>
          </a:p>
          <a:p>
            <a:pPr algn="l" rtl="0">
              <a:buFont typeface="Arial"/>
              <a:defRPr/>
            </a:pPr>
            <a:endParaRPr lang="pt-BR" dirty="0">
              <a:latin typeface="IAS Ribbon Sans Regular" pitchFamily="50" charset="0"/>
              <a:ea typeface="IAS Ribbon Sans Regular" pitchFamily="50" charset="0"/>
            </a:endParaRPr>
          </a:p>
          <a:p>
            <a:pPr algn="l" rtl="0">
              <a:buFont typeface="Arial"/>
              <a:defRPr/>
            </a:pPr>
            <a:r>
              <a:rPr lang="pt-BR" b="0" i="0" u="none" baseline="0" dirty="0">
                <a:latin typeface="IAS Ribbon Sans Regular" pitchFamily="50" charset="0"/>
                <a:ea typeface="IAS Ribbon Sans Regular" pitchFamily="50" charset="0"/>
              </a:rPr>
              <a:t>Quantificação de anticorpos (Abs): Os pesquisadores levantam a hipótese de que a queda/alteração do nível de Abs indicará supressão constante e está diretamente relacionada ao tamanho do reservatório. Realizamos a quantificação de Abs usando o ensaio Abbott ARCHITECT HIV Ag/Ab Combo (Abbott, IL, EUA).</a:t>
            </a:r>
          </a:p>
          <a:p>
            <a:pPr algn="l" rtl="0">
              <a:buFont typeface="Arial"/>
              <a:defRPr/>
            </a:pPr>
            <a:endParaRPr lang="pt-BR" dirty="0">
              <a:latin typeface="IAS Ribbon Sans Regular" pitchFamily="50" charset="0"/>
              <a:ea typeface="IAS Ribbon Sans Regular" pitchFamily="50" charset="0"/>
              <a:cs typeface="Arial" panose="020B0604020202020204"/>
            </a:endParaRPr>
          </a:p>
          <a:p>
            <a:pPr algn="l" rtl="0">
              <a:buFont typeface="Arial"/>
              <a:defRPr/>
            </a:pPr>
            <a:r>
              <a:rPr lang="pt-BR" b="0" i="0" u="none" baseline="0" dirty="0">
                <a:latin typeface="IAS Ribbon Sans Regular" pitchFamily="50" charset="0"/>
                <a:ea typeface="IAS Ribbon Sans Regular" pitchFamily="50" charset="0"/>
                <a:cs typeface="Arial" panose="020B0604020202020204"/>
              </a:rPr>
              <a:t>O indivíduo foi diagnosticado em 2012 presumidamente com infecção crônica por HIV. Seu número de CD4 no diagnóstico era de 372 células/mcL, CV = 20.221 cópias/ml (outubro de 2012). Ele iniciou a TARV com 3TC/AZT/EFV em dezembro de 2012. Em 2014, com CV indetectável, a TARV foi modificada para TDF/FTC/EFV. Ele foi incluído no estudo em setembro de 2015. Laboratório no início do estudo: CD4 = 720 células/mcL (38%), CV de HIV indetectável, vírus R5, subtipo B. Ele foi randomizado para </a:t>
            </a:r>
            <a:r>
              <a:rPr lang="pt-BR" b="0" i="0" u="none" baseline="0" dirty="0">
                <a:latin typeface="IAS Ribbon Sans Regular" pitchFamily="50" charset="0"/>
                <a:ea typeface="IAS Ribbon Sans Regular" pitchFamily="50" charset="0"/>
              </a:rPr>
              <a:t>TARV intensificada e HDACi (TARV + DTG + MVC + NA; Grupo 3). Ele apresentou dois aumentos na carga viral antes da ITA.</a:t>
            </a:r>
            <a:endParaRPr lang="pt-BR" dirty="0">
              <a:latin typeface="IAS Ribbon Sans Regular" pitchFamily="50" charset="0"/>
              <a:ea typeface="IAS Ribbon Sans Regular" pitchFamily="50" charset="0"/>
              <a:cs typeface="Arial" panose="020B0604020202020204"/>
            </a:endParaRPr>
          </a:p>
          <a:p>
            <a:pPr marL="171450" indent="-171450" algn="l" rtl="0">
              <a:buFont typeface="Arial"/>
              <a:buChar char="•"/>
              <a:defRPr/>
            </a:pPr>
            <a:endParaRPr lang="pt-BR" dirty="0">
              <a:latin typeface="IAS Ribbon Sans Regular" pitchFamily="50" charset="0"/>
              <a:ea typeface="IAS Ribbon Sans Regular" pitchFamily="50" charset="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5</a:t>
            </a:fld>
            <a:endParaRPr lang="pt-BR"/>
          </a:p>
        </p:txBody>
      </p:sp>
    </p:spTree>
    <p:extLst>
      <p:ext uri="{BB962C8B-B14F-4D97-AF65-F5344CB8AC3E}">
        <p14:creationId xmlns:p14="http://schemas.microsoft.com/office/powerpoint/2010/main" val="287444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pt-BR" b="1" i="0" u="none" baseline="0" dirty="0">
                <a:latin typeface="IAS Ribbon Sans Regular" pitchFamily="50" charset="0"/>
                <a:ea typeface="IAS Ribbon Sans Regular" pitchFamily="50" charset="0"/>
              </a:rPr>
              <a:t>Escape imunológico</a:t>
            </a:r>
            <a:r>
              <a:rPr lang="pt-BR" b="0" i="0" u="none" baseline="0" dirty="0">
                <a:latin typeface="IAS Ribbon Sans Regular" pitchFamily="50" charset="0"/>
                <a:ea typeface="IAS Ribbon Sans Regular" pitchFamily="50" charset="0"/>
              </a:rPr>
              <a:t> mediado por ICP no contexto de doenças tumorais e doenças infecciosas crônicas</a:t>
            </a:r>
            <a:endParaRPr lang="pt-BR" dirty="0">
              <a:latin typeface="IAS Ribbon Sans Regular" pitchFamily="50" charset="0"/>
              <a:ea typeface="IAS Ribbon Sans Regular" pitchFamily="50" charset="0"/>
            </a:endParaRPr>
          </a:p>
          <a:p>
            <a:endParaRPr lang="pt-BR" dirty="0">
              <a:latin typeface="IAS Ribbon Sans Regular" pitchFamily="50" charset="0"/>
              <a:ea typeface="IAS Ribbon Sans Regular" pitchFamily="50" charset="0"/>
            </a:endParaRPr>
          </a:p>
          <a:p>
            <a:pPr algn="l" rtl="0"/>
            <a:r>
              <a:rPr lang="pt-BR" b="0" i="0" u="none" baseline="0" dirty="0">
                <a:latin typeface="IAS Ribbon Sans Regular" pitchFamily="50" charset="0"/>
                <a:ea typeface="IAS Ribbon Sans Regular" pitchFamily="50" charset="0"/>
              </a:rPr>
              <a:t>Os </a:t>
            </a:r>
            <a:r>
              <a:rPr lang="pt-BR" b="1" i="0" u="none" baseline="0" dirty="0">
                <a:latin typeface="IAS Ribbon Sans Regular" pitchFamily="50" charset="0"/>
                <a:ea typeface="IAS Ribbon Sans Regular" pitchFamily="50" charset="0"/>
              </a:rPr>
              <a:t>inibidores do ICP</a:t>
            </a:r>
            <a:r>
              <a:rPr lang="pt-BR" b="0" i="0" u="none" baseline="0" dirty="0">
                <a:latin typeface="IAS Ribbon Sans Regular" pitchFamily="50" charset="0"/>
                <a:ea typeface="IAS Ribbon Sans Regular" pitchFamily="50" charset="0"/>
              </a:rPr>
              <a:t> são usados no câncer atualmente.</a:t>
            </a:r>
          </a:p>
          <a:p>
            <a:endParaRPr lang="pt-BR" dirty="0">
              <a:latin typeface="IAS Ribbon Sans Regular" pitchFamily="50" charset="0"/>
              <a:ea typeface="IAS Ribbon Sans Regular" pitchFamily="50" charset="0"/>
            </a:endParaRPr>
          </a:p>
          <a:p>
            <a:pPr algn="l" rtl="0"/>
            <a:r>
              <a:rPr lang="pt-BR" b="0" i="0" u="none" baseline="0" dirty="0">
                <a:latin typeface="IAS Ribbon Sans Regular" pitchFamily="50" charset="0"/>
                <a:ea typeface="IAS Ribbon Sans Regular" pitchFamily="50" charset="0"/>
              </a:rPr>
              <a:t>Durante a infecção crônica por </a:t>
            </a:r>
            <a:r>
              <a:rPr lang="pt-BR" b="1" i="0" u="none" baseline="0" dirty="0">
                <a:latin typeface="IAS Ribbon Sans Regular" pitchFamily="50" charset="0"/>
                <a:ea typeface="IAS Ribbon Sans Regular" pitchFamily="50" charset="0"/>
              </a:rPr>
              <a:t>HIV</a:t>
            </a:r>
            <a:r>
              <a:rPr lang="pt-BR" b="0" i="0" u="none" baseline="0" dirty="0">
                <a:latin typeface="IAS Ribbon Sans Regular" pitchFamily="50" charset="0"/>
                <a:ea typeface="IAS Ribbon Sans Regular" pitchFamily="50" charset="0"/>
              </a:rPr>
              <a:t>: </a:t>
            </a:r>
          </a:p>
          <a:p>
            <a:pPr lvl="1" algn="l" rtl="0"/>
            <a:r>
              <a:rPr lang="pt-BR" b="0" i="0" u="none" baseline="0" dirty="0">
                <a:latin typeface="IAS Ribbon Sans Regular" pitchFamily="50" charset="0"/>
                <a:ea typeface="IAS Ribbon Sans Regular" pitchFamily="50" charset="0"/>
              </a:rPr>
              <a:t>Os ICP são </a:t>
            </a:r>
            <a:r>
              <a:rPr lang="pt-BR" b="1" i="0" u="none" baseline="0" dirty="0">
                <a:latin typeface="IAS Ribbon Sans Regular" pitchFamily="50" charset="0"/>
                <a:ea typeface="IAS Ribbon Sans Regular" pitchFamily="50" charset="0"/>
              </a:rPr>
              <a:t>regulados positivamente</a:t>
            </a:r>
            <a:r>
              <a:rPr lang="pt-BR" b="0" i="0" u="none" baseline="0" dirty="0">
                <a:latin typeface="IAS Ribbon Sans Regular" pitchFamily="50" charset="0"/>
                <a:ea typeface="IAS Ribbon Sans Regular" pitchFamily="50" charset="0"/>
              </a:rPr>
              <a:t> em células T específicas ao HIV.</a:t>
            </a:r>
          </a:p>
          <a:p>
            <a:pPr lvl="1" algn="l" rtl="0"/>
            <a:r>
              <a:rPr lang="pt-BR" b="0" i="0" u="none" baseline="0" dirty="0">
                <a:latin typeface="IAS Ribbon Sans Regular" pitchFamily="50" charset="0"/>
                <a:ea typeface="IAS Ribbon Sans Regular" pitchFamily="50" charset="0"/>
              </a:rPr>
              <a:t>A </a:t>
            </a:r>
            <a:r>
              <a:rPr lang="pt-BR" b="1" i="0" u="none" baseline="0" dirty="0">
                <a:latin typeface="IAS Ribbon Sans Regular" pitchFamily="50" charset="0"/>
                <a:ea typeface="IAS Ribbon Sans Regular" pitchFamily="50" charset="0"/>
              </a:rPr>
              <a:t>infecção latente </a:t>
            </a:r>
            <a:r>
              <a:rPr lang="pt-BR" b="0" i="0" u="none" baseline="0" dirty="0">
                <a:latin typeface="IAS Ribbon Sans Regular" pitchFamily="50" charset="0"/>
                <a:ea typeface="IAS Ribbon Sans Regular" pitchFamily="50" charset="0"/>
              </a:rPr>
              <a:t>é enriquecida em células T CD4+ que expressam ponto de controle imunológico (ICP).</a:t>
            </a:r>
          </a:p>
          <a:p>
            <a:pPr marL="0" lvl="0" indent="0" algn="l" rtl="0">
              <a:buFont typeface="Arial" panose="020B0604020202020204" pitchFamily="34" charset="0"/>
              <a:buNone/>
            </a:pPr>
            <a:endParaRPr lang="pt-BR" sz="1200" b="1" dirty="0">
              <a:latin typeface="IAS Ribbon Sans Regular" pitchFamily="50" charset="0"/>
              <a:ea typeface="IAS Ribbon Sans Regular" pitchFamily="50" charset="0"/>
            </a:endParaRPr>
          </a:p>
          <a:p>
            <a:pPr marL="0" lvl="0" indent="0" algn="l" rtl="0">
              <a:buFont typeface="Arial" panose="020B0604020202020204" pitchFamily="34" charset="0"/>
              <a:buNone/>
            </a:pPr>
            <a:r>
              <a:rPr lang="pt-BR" sz="1200" b="1" i="0" u="none" baseline="0" dirty="0">
                <a:latin typeface="IAS Ribbon Sans Regular" pitchFamily="50" charset="0"/>
                <a:ea typeface="IAS Ribbon Sans Regular" pitchFamily="50" charset="0"/>
              </a:rPr>
              <a:t>Experiências anteriores de terapia anti-PD-1 em pessoas vivendo com HIV e câncer</a:t>
            </a:r>
          </a:p>
          <a:p>
            <a:pPr algn="l" rtl="0"/>
            <a:r>
              <a:rPr lang="pt-BR" sz="1400" b="0" i="0" u="none" baseline="0" dirty="0">
                <a:latin typeface="IAS Ribbon Sans Regular" pitchFamily="50" charset="0"/>
                <a:ea typeface="IAS Ribbon Sans Regular" pitchFamily="50" charset="0"/>
              </a:rPr>
              <a:t>193 clientes tratados mundialmente:</a:t>
            </a:r>
          </a:p>
          <a:p>
            <a:pPr marL="0" lvl="0" indent="0" algn="l" rtl="0">
              <a:buNone/>
            </a:pPr>
            <a:r>
              <a:rPr lang="pt-BR" sz="1400" b="0" i="0" u="none" baseline="0" dirty="0">
                <a:latin typeface="IAS Ribbon Sans Regular" pitchFamily="50" charset="0"/>
                <a:ea typeface="IAS Ribbon Sans Regular" pitchFamily="50" charset="0"/>
              </a:rPr>
              <a:t>- </a:t>
            </a:r>
            <a:r>
              <a:rPr lang="pt-BR" sz="1200" b="1" i="0" u="none" baseline="0" dirty="0">
                <a:latin typeface="IAS Ribbon Sans Regular" pitchFamily="50" charset="0"/>
                <a:ea typeface="IAS Ribbon Sans Regular" pitchFamily="50" charset="0"/>
              </a:rPr>
              <a:t>Segurança</a:t>
            </a:r>
            <a:r>
              <a:rPr lang="pt-BR" sz="1200" b="0" i="0" u="none" baseline="0" dirty="0">
                <a:latin typeface="IAS Ribbon Sans Regular" pitchFamily="50" charset="0"/>
                <a:ea typeface="IAS Ribbon Sans Regular" pitchFamily="50" charset="0"/>
              </a:rPr>
              <a:t> satisfatória em casos publicados anteriormente</a:t>
            </a:r>
            <a:endParaRPr lang="pt-BR" sz="1050" dirty="0">
              <a:latin typeface="IAS Ribbon Sans Regular" pitchFamily="50" charset="0"/>
              <a:ea typeface="IAS Ribbon Sans Regular" pitchFamily="50" charset="0"/>
            </a:endParaRPr>
          </a:p>
          <a:p>
            <a:pPr marL="171450" lvl="0" indent="-171450" algn="l" rtl="0">
              <a:buFontTx/>
              <a:buChar char="-"/>
            </a:pPr>
            <a:r>
              <a:rPr lang="pt-BR" sz="1400" b="1" i="0" u="none" baseline="0" dirty="0">
                <a:latin typeface="IAS Ribbon Sans Regular" pitchFamily="50" charset="0"/>
                <a:ea typeface="IAS Ribbon Sans Regular" pitchFamily="50" charset="0"/>
              </a:rPr>
              <a:t>Eficácia </a:t>
            </a:r>
            <a:r>
              <a:rPr lang="pt-BR" sz="1200" b="0" i="0" u="none" baseline="0" dirty="0">
                <a:latin typeface="IAS Ribbon Sans Regular" pitchFamily="50" charset="0"/>
                <a:ea typeface="IAS Ribbon Sans Regular" pitchFamily="50" charset="0"/>
              </a:rPr>
              <a:t>antitumoral consistente com a população em geral</a:t>
            </a:r>
            <a:endParaRPr lang="pt-BR" sz="1050" b="0" dirty="0">
              <a:latin typeface="IAS Ribbon Sans Regular" pitchFamily="50" charset="0"/>
              <a:ea typeface="IAS Ribbon Sans Regular" pitchFamily="50" charset="0"/>
            </a:endParaRPr>
          </a:p>
          <a:p>
            <a:pPr marL="171450" lvl="0" indent="-171450" algn="l" rtl="0">
              <a:buFontTx/>
              <a:buChar char="-"/>
            </a:pPr>
            <a:r>
              <a:rPr lang="pt-BR" sz="1200" b="1" i="0" u="none" baseline="0" dirty="0">
                <a:latin typeface="IAS Ribbon Sans Regular" pitchFamily="50" charset="0"/>
                <a:ea typeface="IAS Ribbon Sans Regular" pitchFamily="50" charset="0"/>
              </a:rPr>
              <a:t>Vários</a:t>
            </a:r>
            <a:r>
              <a:rPr lang="pt-BR" sz="1200" b="0" i="0" u="none" baseline="0" dirty="0">
                <a:latin typeface="IAS Ribbon Sans Regular" pitchFamily="50" charset="0"/>
                <a:ea typeface="IAS Ribbon Sans Regular" pitchFamily="50" charset="0"/>
              </a:rPr>
              <a:t> </a:t>
            </a:r>
            <a:r>
              <a:rPr lang="pt-BR" sz="1200" b="1" i="0" u="none" baseline="0" dirty="0">
                <a:latin typeface="IAS Ribbon Sans Regular" pitchFamily="50" charset="0"/>
                <a:ea typeface="IAS Ribbon Sans Regular" pitchFamily="50" charset="0"/>
              </a:rPr>
              <a:t>efeitos no reservatório de HIV</a:t>
            </a:r>
            <a:endParaRPr lang="pt-BR" sz="1200" b="1" dirty="0">
              <a:latin typeface="IAS Ribbon Sans Regular" pitchFamily="50" charset="0"/>
              <a:ea typeface="IAS Ribbon Sans Regular" pitchFamily="50" charset="0"/>
            </a:endParaRPr>
          </a:p>
          <a:p>
            <a:pPr marL="171450" lvl="0" indent="-171450" algn="l" rtl="0">
              <a:buFontTx/>
              <a:buChar char="-"/>
            </a:pPr>
            <a:endParaRPr lang="pt-BR" sz="1200" b="1" dirty="0">
              <a:latin typeface="IAS Ribbon Sans Regular" pitchFamily="50" charset="0"/>
              <a:ea typeface="IAS Ribbon Sans Regular" pitchFamily="50" charset="0"/>
            </a:endParaRPr>
          </a:p>
          <a:p>
            <a:pPr marL="0" lvl="0" indent="0" algn="l" rtl="0">
              <a:buFontTx/>
              <a:buNone/>
            </a:pPr>
            <a:r>
              <a:rPr lang="pt-BR" sz="1200" b="1" i="0" u="none" baseline="0" dirty="0">
                <a:latin typeface="IAS Ribbon Sans Regular" pitchFamily="50" charset="0"/>
                <a:ea typeface="IAS Ribbon Sans Regular" pitchFamily="50" charset="0"/>
              </a:rPr>
              <a:t>O OncoVIRIM é um subestudo biológico da coorte prospectiva OncoVIHac do ANRS: </a:t>
            </a:r>
          </a:p>
          <a:p>
            <a:pPr marL="0" lvl="0" indent="0" algn="l" rtl="0">
              <a:buFontTx/>
              <a:buNone/>
            </a:pPr>
            <a:r>
              <a:rPr lang="pt-BR" sz="1600" b="0" i="0" u="none" baseline="0" dirty="0">
                <a:latin typeface="IAS Ribbon Sans Regular" pitchFamily="50" charset="0"/>
                <a:ea typeface="IAS Ribbon Sans Regular" pitchFamily="50" charset="0"/>
              </a:rPr>
              <a:t>Inibidores do ICP </a:t>
            </a:r>
            <a:r>
              <a:rPr lang="pt-BR" sz="1200" b="0" i="0" u="none" baseline="0" dirty="0">
                <a:latin typeface="IAS Ribbon Sans Regular" pitchFamily="50" charset="0"/>
                <a:ea typeface="IAS Ribbon Sans Regular" pitchFamily="50" charset="0"/>
              </a:rPr>
              <a:t>a cada duas ou três semanas até progressão ou toxicidade</a:t>
            </a:r>
          </a:p>
          <a:p>
            <a:pPr marL="228600" indent="-228600" algn="l" rtl="0">
              <a:buFont typeface="+mj-lt"/>
              <a:buAutoNum type="arabicPeriod"/>
            </a:pPr>
            <a:r>
              <a:rPr lang="pt-BR" b="0" i="0" u="none" baseline="0" dirty="0">
                <a:latin typeface="IAS Ribbon Sans Regular" pitchFamily="50" charset="0"/>
                <a:ea typeface="IAS Ribbon Sans Regular" pitchFamily="50" charset="0"/>
              </a:rPr>
              <a:t>Pessoas vivendo com HIV com supressão viral em TARV (CV ≤ 50 cp/ml)</a:t>
            </a:r>
          </a:p>
          <a:p>
            <a:pPr marL="228600" indent="-228600" algn="l" rtl="0">
              <a:buFont typeface="+mj-lt"/>
              <a:buAutoNum type="arabicPeriod"/>
            </a:pPr>
            <a:r>
              <a:rPr lang="pt-BR" b="0" i="0" u="none" baseline="0" dirty="0">
                <a:latin typeface="IAS Ribbon Sans Regular" pitchFamily="50" charset="0"/>
                <a:ea typeface="IAS Ribbon Sans Regular" pitchFamily="50" charset="0"/>
              </a:rPr>
              <a:t>Tratadas com ICPi para câncer</a:t>
            </a:r>
          </a:p>
          <a:p>
            <a:pPr marL="228600" indent="-228600" algn="l" rtl="0">
              <a:buFont typeface="+mj-lt"/>
              <a:buAutoNum type="arabicPeriod"/>
            </a:pPr>
            <a:r>
              <a:rPr lang="pt-BR" b="0" i="0" u="none" baseline="0" dirty="0">
                <a:latin typeface="IAS Ribbon Sans Regular" pitchFamily="50" charset="0"/>
                <a:ea typeface="IAS Ribbon Sans Regular" pitchFamily="50" charset="0"/>
              </a:rPr>
              <a:t>Amostras de sangue</a:t>
            </a:r>
            <a:r>
              <a:rPr lang="pt-BR" b="1" i="0" u="none" baseline="0" dirty="0">
                <a:latin typeface="IAS Ribbon Sans Regular" pitchFamily="50" charset="0"/>
                <a:ea typeface="IAS Ribbon Sans Regular" pitchFamily="50" charset="0"/>
              </a:rPr>
              <a:t>: </a:t>
            </a:r>
            <a:r>
              <a:rPr lang="pt-BR" sz="1100" b="0" i="0" u="none" baseline="0" dirty="0">
                <a:latin typeface="IAS Ribbon Sans Regular" pitchFamily="50" charset="0"/>
                <a:ea typeface="IAS Ribbon Sans Regular" pitchFamily="50" charset="0"/>
              </a:rPr>
              <a:t>C1, C2, C3, C9, C15, C27 e C51 ou C1, C2, C3, C9, C18 e C36</a:t>
            </a:r>
          </a:p>
          <a:p>
            <a:pPr marL="0" indent="0" algn="l" rtl="0">
              <a:buFont typeface="+mj-lt"/>
              <a:buNone/>
            </a:pPr>
            <a:endParaRPr lang="pt-BR" sz="1100" b="1" dirty="0">
              <a:latin typeface="IAS Ribbon Sans Regular" pitchFamily="50" charset="0"/>
              <a:ea typeface="IAS Ribbon Sans Regular" pitchFamily="50" charset="0"/>
            </a:endParaRPr>
          </a:p>
          <a:p>
            <a:pPr marL="0" indent="0" algn="l" rtl="0">
              <a:buFont typeface="+mj-lt"/>
              <a:buNone/>
            </a:pPr>
            <a:r>
              <a:rPr lang="pt-BR" sz="1200" b="1" i="0" u="none" baseline="0" dirty="0">
                <a:latin typeface="IAS Ribbon Sans Regular" pitchFamily="50" charset="0"/>
                <a:ea typeface="IAS Ribbon Sans Regular" pitchFamily="50" charset="0"/>
              </a:rPr>
              <a:t>Ensaios virológicos</a:t>
            </a:r>
            <a:endParaRPr lang="pt-BR" sz="1200" b="1" dirty="0">
              <a:latin typeface="IAS Ribbon Sans Regular" pitchFamily="50" charset="0"/>
              <a:ea typeface="IAS Ribbon Sans Regular" pitchFamily="50" charset="0"/>
            </a:endParaRPr>
          </a:p>
          <a:p>
            <a:pPr marL="285750" indent="-285750" algn="l" rtl="0">
              <a:buFontTx/>
              <a:buChar char="-"/>
            </a:pPr>
            <a:r>
              <a:rPr lang="pt-BR" sz="1600" b="1" i="0" u="none" baseline="0" dirty="0">
                <a:latin typeface="IAS Ribbon Sans Regular" pitchFamily="50" charset="0"/>
                <a:ea typeface="IAS Ribbon Sans Regular" pitchFamily="50" charset="0"/>
              </a:rPr>
              <a:t>Carga viral</a:t>
            </a:r>
            <a:r>
              <a:rPr lang="pt-BR" sz="1600" b="0" i="0" u="none" baseline="0" dirty="0">
                <a:latin typeface="IAS Ribbon Sans Regular" pitchFamily="50" charset="0"/>
                <a:ea typeface="IAS Ribbon Sans Regular" pitchFamily="50" charset="0"/>
              </a:rPr>
              <a:t> de </a:t>
            </a:r>
            <a:r>
              <a:rPr lang="pt-BR" sz="1600" b="1" i="0" u="none" baseline="0" dirty="0">
                <a:latin typeface="IAS Ribbon Sans Regular" pitchFamily="50" charset="0"/>
                <a:ea typeface="IAS Ribbon Sans Regular" pitchFamily="50" charset="0"/>
              </a:rPr>
              <a:t>HIV</a:t>
            </a:r>
            <a:r>
              <a:rPr lang="pt-BR" sz="1600" b="0" i="0" u="none" baseline="0" dirty="0">
                <a:latin typeface="IAS Ribbon Sans Regular" pitchFamily="50" charset="0"/>
                <a:ea typeface="IAS Ribbon Sans Regular" pitchFamily="50" charset="0"/>
              </a:rPr>
              <a:t> plasmático   </a:t>
            </a:r>
          </a:p>
          <a:p>
            <a:pPr marL="285750" indent="-285750" algn="l" rtl="0">
              <a:buFontTx/>
              <a:buChar char="-"/>
            </a:pPr>
            <a:r>
              <a:rPr lang="pt-BR" sz="1600" b="1" i="0" u="none" baseline="0" dirty="0">
                <a:latin typeface="IAS Ribbon Sans Regular" pitchFamily="50" charset="0"/>
                <a:ea typeface="IAS Ribbon Sans Regular" pitchFamily="50" charset="0"/>
              </a:rPr>
              <a:t>DNA</a:t>
            </a:r>
            <a:r>
              <a:rPr lang="pt-BR" sz="1600" b="0" i="0" u="none" baseline="0" dirty="0">
                <a:latin typeface="IAS Ribbon Sans Regular" pitchFamily="50" charset="0"/>
                <a:ea typeface="IAS Ribbon Sans Regular" pitchFamily="50" charset="0"/>
              </a:rPr>
              <a:t> de </a:t>
            </a:r>
            <a:r>
              <a:rPr lang="pt-BR" sz="1600" b="1" i="0" u="none" baseline="0" dirty="0">
                <a:latin typeface="IAS Ribbon Sans Regular" pitchFamily="50" charset="0"/>
                <a:ea typeface="IAS Ribbon Sans Regular" pitchFamily="50" charset="0"/>
              </a:rPr>
              <a:t>HIV</a:t>
            </a:r>
            <a:r>
              <a:rPr lang="pt-BR" sz="1600" b="0" i="0" u="none" baseline="0" dirty="0">
                <a:latin typeface="IAS Ribbon Sans Regular" pitchFamily="50" charset="0"/>
                <a:ea typeface="IAS Ribbon Sans Regular" pitchFamily="50" charset="0"/>
              </a:rPr>
              <a:t> associado ao total de células</a:t>
            </a:r>
          </a:p>
          <a:p>
            <a:pPr marL="285750" indent="-285750" algn="l" rtl="0">
              <a:buFontTx/>
              <a:buChar char="-"/>
            </a:pPr>
            <a:endParaRPr lang="pt-BR" sz="1600" b="1" dirty="0">
              <a:solidFill>
                <a:schemeClr val="tx1"/>
              </a:solidFill>
              <a:latin typeface="IAS Ribbon Sans Regular" pitchFamily="50" charset="0"/>
              <a:ea typeface="IAS Ribbon Sans Regular" pitchFamily="50" charset="0"/>
            </a:endParaRPr>
          </a:p>
          <a:p>
            <a:pPr marL="0" indent="0" algn="l" rtl="0">
              <a:buFontTx/>
              <a:buNone/>
            </a:pPr>
            <a:r>
              <a:rPr lang="pt-BR" sz="1800" b="1" i="0" u="none" baseline="0" dirty="0">
                <a:solidFill>
                  <a:schemeClr val="tx1"/>
                </a:solidFill>
                <a:latin typeface="IAS Ribbon Sans Regular" pitchFamily="50" charset="0"/>
                <a:ea typeface="IAS Ribbon Sans Regular" pitchFamily="50" charset="0"/>
              </a:rPr>
              <a:t>Ensaios imunológicos</a:t>
            </a:r>
            <a:endParaRPr lang="pt-BR" sz="1800" b="1" dirty="0">
              <a:solidFill>
                <a:schemeClr val="tx1"/>
              </a:solidFill>
              <a:latin typeface="IAS Ribbon Sans Regular" pitchFamily="50" charset="0"/>
              <a:ea typeface="IAS Ribbon Sans Regular" pitchFamily="50" charset="0"/>
            </a:endParaRPr>
          </a:p>
          <a:p>
            <a:pPr marL="342900" indent="-342900" algn="l" rtl="0">
              <a:buFontTx/>
              <a:buChar char="-"/>
            </a:pPr>
            <a:r>
              <a:rPr lang="pt-BR" sz="2400" b="1" i="0" u="none" baseline="0" dirty="0">
                <a:solidFill>
                  <a:schemeClr val="tx1"/>
                </a:solidFill>
                <a:latin typeface="IAS Ribbon Sans Regular" pitchFamily="50" charset="0"/>
                <a:ea typeface="IAS Ribbon Sans Regular" pitchFamily="50" charset="0"/>
              </a:rPr>
              <a:t>Fenótipo</a:t>
            </a:r>
            <a:r>
              <a:rPr lang="pt-BR" sz="2400" b="0" i="0" u="none" baseline="0" dirty="0">
                <a:solidFill>
                  <a:schemeClr val="tx1"/>
                </a:solidFill>
                <a:latin typeface="IAS Ribbon Sans Regular" pitchFamily="50" charset="0"/>
                <a:ea typeface="IAS Ribbon Sans Regular" pitchFamily="50" charset="0"/>
              </a:rPr>
              <a:t> de ativação (CD25, CD69, HLA DR, CD38, Ki67)</a:t>
            </a:r>
          </a:p>
          <a:p>
            <a:pPr marL="342900" indent="-342900" algn="l" rtl="0">
              <a:buFontTx/>
              <a:buChar char="-"/>
            </a:pPr>
            <a:r>
              <a:rPr lang="pt-BR" sz="2400" b="0" i="0" u="none" baseline="0" dirty="0">
                <a:solidFill>
                  <a:schemeClr val="tx1"/>
                </a:solidFill>
                <a:latin typeface="IAS Ribbon Sans Regular" pitchFamily="50" charset="0"/>
                <a:ea typeface="IAS Ribbon Sans Regular" pitchFamily="50" charset="0"/>
              </a:rPr>
              <a:t>Fenótipo de </a:t>
            </a:r>
            <a:r>
              <a:rPr lang="pt-BR" sz="2400" b="1" i="0" u="none" baseline="0" dirty="0">
                <a:solidFill>
                  <a:schemeClr val="tx1"/>
                </a:solidFill>
                <a:latin typeface="IAS Ribbon Sans Regular" pitchFamily="50" charset="0"/>
                <a:ea typeface="IAS Ribbon Sans Regular" pitchFamily="50" charset="0"/>
              </a:rPr>
              <a:t>ICP</a:t>
            </a:r>
            <a:r>
              <a:rPr lang="pt-BR" sz="2400" b="0" i="0" u="none" baseline="0" dirty="0">
                <a:solidFill>
                  <a:schemeClr val="tx1"/>
                </a:solidFill>
                <a:latin typeface="IAS Ribbon Sans Regular" pitchFamily="50" charset="0"/>
                <a:ea typeface="IAS Ribbon Sans Regular" pitchFamily="50" charset="0"/>
              </a:rPr>
              <a:t> e </a:t>
            </a:r>
            <a:r>
              <a:rPr lang="pt-BR" sz="2400" b="1" i="0" u="none" baseline="0" dirty="0">
                <a:solidFill>
                  <a:schemeClr val="tx1"/>
                </a:solidFill>
                <a:latin typeface="IAS Ribbon Sans Regular" pitchFamily="50" charset="0"/>
                <a:ea typeface="IAS Ribbon Sans Regular" pitchFamily="50" charset="0"/>
              </a:rPr>
              <a:t>subconjuntos</a:t>
            </a:r>
            <a:r>
              <a:rPr lang="pt-BR" sz="2400" b="0" i="0" u="none" baseline="0" dirty="0">
                <a:solidFill>
                  <a:schemeClr val="tx1"/>
                </a:solidFill>
                <a:latin typeface="IAS Ribbon Sans Regular" pitchFamily="50" charset="0"/>
                <a:ea typeface="IAS Ribbon Sans Regular" pitchFamily="50" charset="0"/>
              </a:rPr>
              <a:t> (PD1, CTLA4, TIM3, CD27, CD45RA, CCR7)</a:t>
            </a:r>
          </a:p>
          <a:p>
            <a:pPr marL="342900" indent="-342900" algn="l" rtl="0">
              <a:buFontTx/>
              <a:buChar char="-"/>
            </a:pPr>
            <a:r>
              <a:rPr lang="pt-BR" sz="2400" b="1" i="0" u="none" baseline="0" dirty="0">
                <a:solidFill>
                  <a:schemeClr val="tx1"/>
                </a:solidFill>
                <a:latin typeface="IAS Ribbon Sans Regular" pitchFamily="50" charset="0"/>
                <a:ea typeface="IAS Ribbon Sans Regular" pitchFamily="50" charset="0"/>
              </a:rPr>
              <a:t>Células T específicas ao vírus </a:t>
            </a:r>
            <a:r>
              <a:rPr lang="pt-BR" sz="2400" b="0" i="0" u="none" baseline="0" dirty="0">
                <a:solidFill>
                  <a:schemeClr val="tx1"/>
                </a:solidFill>
                <a:latin typeface="IAS Ribbon Sans Regular" pitchFamily="50" charset="0"/>
                <a:ea typeface="IAS Ribbon Sans Regular" pitchFamily="50" charset="0"/>
              </a:rPr>
              <a:t>por coloração de citocinas intracelulares após estimulação peptídica viral (IFN-ɣ, TNF-α, IL-2)</a:t>
            </a:r>
          </a:p>
          <a:p>
            <a:pPr marL="0" indent="0" algn="l" rtl="0">
              <a:buFontTx/>
              <a:buNone/>
            </a:pPr>
            <a:endParaRPr lang="pt-BR" sz="1600" b="1" dirty="0">
              <a:latin typeface="IAS Ribbon Sans Regular" pitchFamily="50" charset="0"/>
              <a:ea typeface="IAS Ribbon Sans Regular" pitchFamily="50" charset="0"/>
            </a:endParaRPr>
          </a:p>
          <a:p>
            <a:pPr marL="0" indent="0" algn="l" rtl="0">
              <a:buFont typeface="+mj-lt"/>
              <a:buNone/>
            </a:pPr>
            <a:endParaRPr lang="pt-BR" sz="1100" dirty="0">
              <a:latin typeface="IAS Ribbon Sans Regular" pitchFamily="50" charset="0"/>
              <a:ea typeface="IAS Ribbon Sans Regular" pitchFamily="50" charset="0"/>
            </a:endParaRPr>
          </a:p>
          <a:p>
            <a:pPr marL="0" lvl="0" indent="0" algn="l" rtl="0">
              <a:buFontTx/>
              <a:buNone/>
            </a:pPr>
            <a:endParaRPr lang="pt-BR" sz="1200" b="1" dirty="0">
              <a:latin typeface="IAS Ribbon Sans Regular" pitchFamily="50" charset="0"/>
              <a:ea typeface="IAS Ribbon Sans Regular" pitchFamily="50" charset="0"/>
            </a:endParaRPr>
          </a:p>
          <a:p>
            <a:pPr marL="285750" lvl="0" indent="-285750" algn="l" rtl="0">
              <a:buFontTx/>
              <a:buChar char="-"/>
            </a:pPr>
            <a:endParaRPr lang="pt-BR" sz="1200" b="1" dirty="0">
              <a:latin typeface="IAS Ribbon Sans Regular" pitchFamily="50" charset="0"/>
              <a:ea typeface="IAS Ribbon Sans Regular" pitchFamily="50" charset="0"/>
            </a:endParaRPr>
          </a:p>
          <a:p>
            <a:pPr marL="285750" lvl="0" indent="-285750" algn="l" rtl="0">
              <a:buFontTx/>
              <a:buChar char="-"/>
            </a:pPr>
            <a:endParaRPr lang="pt-BR" sz="1400" dirty="0">
              <a:latin typeface="IAS Ribbon Sans Regular" pitchFamily="50" charset="0"/>
              <a:ea typeface="IAS Ribbon Sans Regular" pitchFamily="50" charset="0"/>
            </a:endParaRPr>
          </a:p>
          <a:p>
            <a:pPr marL="0" lvl="0" indent="0" algn="l" rtl="0">
              <a:buFont typeface="Arial" panose="020B0604020202020204" pitchFamily="34" charset="0"/>
              <a:buNone/>
            </a:pPr>
            <a:endParaRPr lang="pt-BR" sz="1200" b="0" dirty="0">
              <a:latin typeface="IAS Ribbon Sans Regular" pitchFamily="50" charset="0"/>
              <a:ea typeface="IAS Ribbon Sans Regular" pitchFamily="50" charset="0"/>
            </a:endParaRPr>
          </a:p>
          <a:p>
            <a:pPr marL="0" lvl="0" indent="0" algn="l" rtl="0">
              <a:buFont typeface="Arial" panose="020B0604020202020204" pitchFamily="34" charset="0"/>
              <a:buNone/>
            </a:pPr>
            <a:endParaRPr lang="pt-BR" dirty="0">
              <a:latin typeface="IAS Ribbon Sans Regular" pitchFamily="50" charset="0"/>
              <a:ea typeface="IAS Ribbon Sans Regular" pitchFamily="50" charset="0"/>
            </a:endParaRPr>
          </a:p>
          <a:p>
            <a:pPr lvl="1" algn="l" rtl="0"/>
            <a:endParaRPr lang="pt-BR" dirty="0">
              <a:latin typeface="IAS Ribbon Sans Regular" pitchFamily="50" charset="0"/>
              <a:ea typeface="IAS Ribbon Sans Regular" pitchFamily="50" charset="0"/>
            </a:endParaRPr>
          </a:p>
          <a:p>
            <a:pPr lvl="1" algn="l" rtl="0"/>
            <a:endParaRPr lang="pt-BR" dirty="0">
              <a:latin typeface="IAS Ribbon Sans Regular" pitchFamily="50" charset="0"/>
              <a:ea typeface="IAS Ribbon Sans Regular" pitchFamily="50" charset="0"/>
            </a:endParaRPr>
          </a:p>
          <a:p>
            <a:pPr lvl="1" algn="l" rtl="0"/>
            <a:endParaRPr lang="pt-BR" dirty="0">
              <a:latin typeface="IAS Ribbon Sans Regular" pitchFamily="50" charset="0"/>
              <a:ea typeface="IAS Ribbon Sans Regular" pitchFamily="50" charset="0"/>
            </a:endParaRPr>
          </a:p>
          <a:p>
            <a:pPr algn="l" rtl="0">
              <a:defRPr/>
            </a:pPr>
            <a:endParaRPr lang="pt-BR" dirty="0">
              <a:latin typeface="IAS Ribbon Sans Regular" pitchFamily="50" charset="0"/>
              <a:ea typeface="IAS Ribbon Sans Regular" pitchFamily="50" charset="0"/>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pt-BR"/>
          </a:p>
        </p:txBody>
      </p:sp>
    </p:spTree>
    <p:extLst>
      <p:ext uri="{BB962C8B-B14F-4D97-AF65-F5344CB8AC3E}">
        <p14:creationId xmlns:p14="http://schemas.microsoft.com/office/powerpoint/2010/main" val="22365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u="none" baseline="0" dirty="0">
                <a:latin typeface="IAS Ribbon Sans Regular" pitchFamily="50" charset="0"/>
                <a:ea typeface="IAS Ribbon Sans Regular" pitchFamily="50" charset="0"/>
              </a:rPr>
              <a:t>Testes com ITA de curto prazo</a:t>
            </a:r>
          </a:p>
          <a:p>
            <a:pPr algn="l" rtl="0"/>
            <a:r>
              <a:rPr lang="pt-BR" sz="2800" b="0" i="0" u="none" baseline="0" dirty="0">
                <a:latin typeface="IAS Ribbon Sans Regular" pitchFamily="50" charset="0"/>
                <a:ea typeface="IAS Ribbon Sans Regular" pitchFamily="50" charset="0"/>
                <a:cs typeface="Cordia New" panose="020B0304020202020204" pitchFamily="34" charset="-34"/>
              </a:rPr>
              <a:t>A ITA faz parte de um projeto científico para avaliar a eficácia da intervenção em estudos de remissão  </a:t>
            </a:r>
          </a:p>
          <a:p>
            <a:pPr algn="l" rtl="0"/>
            <a:r>
              <a:rPr lang="pt-BR" sz="2800" b="0" i="0" u="none" baseline="0" dirty="0">
                <a:latin typeface="IAS Ribbon Sans Regular" pitchFamily="50" charset="0"/>
                <a:ea typeface="IAS Ribbon Sans Regular" pitchFamily="50" charset="0"/>
                <a:cs typeface="Cordia New" panose="020B0304020202020204" pitchFamily="34" charset="-34"/>
              </a:rPr>
              <a:t>Questões científicas e éticas </a:t>
            </a:r>
          </a:p>
          <a:p>
            <a:pPr algn="l" rtl="0"/>
            <a:r>
              <a:rPr lang="pt-BR" sz="2800" b="0" i="0" u="none" baseline="0" dirty="0">
                <a:latin typeface="IAS Ribbon Sans Regular" pitchFamily="50" charset="0"/>
                <a:ea typeface="IAS Ribbon Sans Regular" pitchFamily="50" charset="0"/>
                <a:cs typeface="Cordia New" panose="020B0304020202020204" pitchFamily="34" charset="-34"/>
              </a:rPr>
              <a:t>Os dados de estudos de remissão precoce mostram impacto clínico mínimo da ITA de curto prazo </a:t>
            </a:r>
          </a:p>
          <a:p>
            <a:pPr algn="l" rtl="0"/>
            <a:r>
              <a:rPr lang="pt-BR" sz="2800" b="0" i="0" u="none" baseline="0" dirty="0">
                <a:latin typeface="IAS Ribbon Sans Regular" pitchFamily="50" charset="0"/>
                <a:ea typeface="IAS Ribbon Sans Regular" pitchFamily="50" charset="0"/>
                <a:cs typeface="Cordia New" panose="020B0304020202020204" pitchFamily="34" charset="-34"/>
              </a:rPr>
              <a:t>As pessoas estão fazendo uma "escolha irracional" ou aderindo pelos "motivos errados"?    </a:t>
            </a:r>
          </a:p>
          <a:p>
            <a:pPr algn="l" rtl="0"/>
            <a:r>
              <a:rPr lang="pt-BR" sz="2800" b="0" i="0" u="none" baseline="0" dirty="0">
                <a:latin typeface="IAS Ribbon Sans Regular" pitchFamily="50" charset="0"/>
                <a:ea typeface="IAS Ribbon Sans Regular" pitchFamily="50" charset="0"/>
                <a:cs typeface="Cordia New" panose="020B0304020202020204" pitchFamily="34" charset="-34"/>
              </a:rPr>
              <a:t>Decisões sobre participação ou recusa* principalmente voluntárias e conscientes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latin typeface="IAS Ribbon Sans Regular" pitchFamily="50" charset="0"/>
              <a:ea typeface="IAS Ribbon Sans Regular"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i="0" u="none" baseline="0" dirty="0">
                <a:latin typeface="IAS Ribbon Sans Regular" pitchFamily="50" charset="0"/>
                <a:ea typeface="IAS Ribbon Sans Regular" pitchFamily="50" charset="0"/>
              </a:rPr>
              <a:t>Testes com ITA prolongada</a:t>
            </a:r>
          </a:p>
          <a:p>
            <a:endParaRPr lang="pt-BR" sz="1200" dirty="0">
              <a:latin typeface="IAS Ribbon Sans Regular" pitchFamily="50" charset="0"/>
              <a:ea typeface="IAS Ribbon Sans Regular" pitchFamily="50" charset="0"/>
              <a:cs typeface="Cordia New" panose="020B0304020202020204" pitchFamily="34" charset="-34"/>
            </a:endParaRPr>
          </a:p>
          <a:p>
            <a:pPr algn="l" rtl="0"/>
            <a:r>
              <a:rPr lang="pt-BR" sz="1200" b="0" i="0" u="none" baseline="0" dirty="0">
                <a:latin typeface="IAS Ribbon Sans Regular" pitchFamily="50" charset="0"/>
                <a:ea typeface="IAS Ribbon Sans Regular" pitchFamily="50" charset="0"/>
                <a:cs typeface="Cordia New" panose="020B0304020202020204" pitchFamily="34" charset="-34"/>
              </a:rPr>
              <a:t>Entretanto, esses primeiros estudos de ITA não mostraram sucesso no controle duradouro do vírus </a:t>
            </a:r>
          </a:p>
          <a:p>
            <a:pPr algn="l" rtl="0"/>
            <a:r>
              <a:rPr lang="pt-BR" sz="1200" b="0" i="0" u="none" baseline="0" dirty="0">
                <a:latin typeface="IAS Ribbon Sans Regular" pitchFamily="50" charset="0"/>
                <a:ea typeface="IAS Ribbon Sans Regular" pitchFamily="50" charset="0"/>
                <a:cs typeface="Cordia New" panose="020B0304020202020204" pitchFamily="34" charset="-34"/>
              </a:rPr>
              <a:t>A maioria dos participantes apresentou um rápido aumento da carga viral e retomou a TARV</a:t>
            </a:r>
          </a:p>
          <a:p>
            <a:pPr algn="l" rtl="0"/>
            <a:r>
              <a:rPr lang="pt-BR" sz="1200" b="0" i="0" u="none" baseline="0" dirty="0">
                <a:latin typeface="IAS Ribbon Sans Regular" pitchFamily="50" charset="0"/>
                <a:ea typeface="IAS Ribbon Sans Regular" pitchFamily="50" charset="0"/>
                <a:cs typeface="Cordia New" panose="020B0304020202020204" pitchFamily="34" charset="-34"/>
              </a:rPr>
              <a:t>A ITA e o tempo de viremia foram curtos demais para demonstrar os benefícios dos agentes experimentais?  </a:t>
            </a:r>
          </a:p>
          <a:p>
            <a:pPr algn="l" rtl="0"/>
            <a:r>
              <a:rPr lang="pt-BR" sz="1200" b="0" i="0" u="none" baseline="0" dirty="0">
                <a:latin typeface="IAS Ribbon Sans Regular" pitchFamily="50" charset="0"/>
                <a:ea typeface="IAS Ribbon Sans Regular" pitchFamily="50" charset="0"/>
                <a:cs typeface="Cordia New" panose="020B0304020202020204" pitchFamily="34" charset="-34"/>
              </a:rPr>
              <a:t>Os estudos futuros de remissão de HIV terão como objetivo </a:t>
            </a:r>
            <a:r>
              <a:rPr lang="pt-BR" sz="1200" b="0" i="1" u="none" baseline="0" dirty="0">
                <a:latin typeface="IAS Ribbon Sans Regular" pitchFamily="50" charset="0"/>
                <a:ea typeface="IAS Ribbon Sans Regular" pitchFamily="50" charset="0"/>
                <a:cs typeface="Cordia New" panose="020B0304020202020204" pitchFamily="34" charset="-34"/>
              </a:rPr>
              <a:t>prolongar</a:t>
            </a:r>
            <a:r>
              <a:rPr lang="pt-BR" sz="1200" b="0" i="0" u="none" baseline="0" dirty="0">
                <a:latin typeface="IAS Ribbon Sans Regular" pitchFamily="50" charset="0"/>
                <a:ea typeface="IAS Ribbon Sans Regular" pitchFamily="50" charset="0"/>
                <a:cs typeface="Cordia New" panose="020B0304020202020204" pitchFamily="34" charset="-34"/>
              </a:rPr>
              <a:t> o período de viremia durante a ITA para avaliar a eficácia terapêutica  </a:t>
            </a:r>
          </a:p>
          <a:p>
            <a:pPr algn="l" rtl="0"/>
            <a:r>
              <a:rPr lang="pt-BR" sz="1200" b="0" i="0" u="none" baseline="0" dirty="0">
                <a:latin typeface="IAS Ribbon Sans Regular" pitchFamily="50" charset="0"/>
                <a:ea typeface="IAS Ribbon Sans Regular" pitchFamily="50" charset="0"/>
              </a:rPr>
              <a:t>CONCLUSÕES</a:t>
            </a:r>
            <a:endParaRPr lang="pt-BR" sz="1200" dirty="0">
              <a:latin typeface="IAS Ribbon Sans Regular" pitchFamily="50" charset="0"/>
              <a:ea typeface="IAS Ribbon Sans Regular" pitchFamily="50" charset="0"/>
              <a:cs typeface="Cordia New" panose="020B0304020202020204" pitchFamily="34" charset="-34"/>
            </a:endParaRPr>
          </a:p>
          <a:p>
            <a:pPr marL="457200" lvl="0" indent="-457200" algn="l" rtl="0">
              <a:buFont typeface="+mj-lt"/>
              <a:buAutoNum type="arabicPeriod"/>
            </a:pPr>
            <a:r>
              <a:rPr lang="pt-BR" sz="1200" b="0" i="0" u="none" baseline="0" dirty="0">
                <a:latin typeface="IAS Ribbon Sans Regular" pitchFamily="50" charset="0"/>
                <a:ea typeface="IAS Ribbon Sans Regular" pitchFamily="50" charset="0"/>
                <a:cs typeface="Cordia New" panose="020B0304020202020204" pitchFamily="34" charset="-34"/>
              </a:rPr>
              <a:t>Entrevistas com 33 membros da coorte SEARCH que apresentaram recuperação viral com a ITA de curto prazo revelaram que metade continuava disposta a participar de estudos com ITA prolongada.  Em uma pesquisa com 408 membros da coorte SEARCH, usando cenários hipotéticos, encontramos maior disposição para participar e aceitabilidade da ITA de curto prazo em comparação com a ITA prolongada, embora a maioria considerasse ambas aceitáveis.  </a:t>
            </a:r>
          </a:p>
          <a:p>
            <a:pPr marL="457200" lvl="0" indent="-457200" algn="l" rtl="0">
              <a:buFont typeface="+mj-lt"/>
              <a:buAutoNum type="arabicPeriod"/>
            </a:pPr>
            <a:r>
              <a:rPr lang="pt-BR" sz="1200" b="0" i="0" u="none" baseline="0" dirty="0">
                <a:latin typeface="IAS Ribbon Sans Regular" pitchFamily="50" charset="0"/>
                <a:ea typeface="IAS Ribbon Sans Regular" pitchFamily="50" charset="0"/>
                <a:cs typeface="Cordia New" panose="020B0304020202020204" pitchFamily="34" charset="-34"/>
              </a:rPr>
              <a:t>Espera-se que o interesse e a aprovação da pesquisa, embora variados, sejam altos entre os participantes de uma coorte atual como a SEARCH010/RV254  </a:t>
            </a:r>
          </a:p>
          <a:p>
            <a:pPr marL="457200" lvl="0" indent="-457200" algn="l" rtl="0">
              <a:buFont typeface="+mj-lt"/>
              <a:buAutoNum type="arabicPeriod"/>
            </a:pPr>
            <a:r>
              <a:rPr lang="pt-BR" sz="1200" b="0" i="0" u="none" baseline="0" dirty="0">
                <a:latin typeface="IAS Ribbon Sans Regular" pitchFamily="50" charset="0"/>
                <a:ea typeface="IAS Ribbon Sans Regular" pitchFamily="50" charset="0"/>
                <a:cs typeface="Cordia New" panose="020B0304020202020204" pitchFamily="34" charset="-34"/>
              </a:rPr>
              <a:t>Segundo nosso estudo de entrevistas com membros da coorte SEARCH (8,9), as pessoas provavelmente sentirão que podem recusar o recrutamento para o estudo com ITA prolongada.</a:t>
            </a:r>
          </a:p>
          <a:p>
            <a:pPr marL="514350" indent="-514350" algn="l" rtl="0">
              <a:buFont typeface="+mj-lt"/>
              <a:buAutoNum type="arabicPeriod" startAt="4"/>
            </a:pPr>
            <a:r>
              <a:rPr lang="pt-BR" sz="2800" b="0" i="0" u="none" baseline="0" dirty="0">
                <a:latin typeface="IAS Ribbon Sans Regular" pitchFamily="50" charset="0"/>
                <a:ea typeface="IAS Ribbon Sans Regular" pitchFamily="50" charset="0"/>
                <a:cs typeface="Cordia New" panose="020B0304020202020204" pitchFamily="34" charset="-34"/>
              </a:rPr>
              <a:t>O aumento da atenção aos riscos de transmissão para parceiros de participantes de estudos de remissão de HIV, com ITA mais longa, levanta questões éticas delicadas (13) que precisam ser abordadas</a:t>
            </a:r>
          </a:p>
          <a:p>
            <a:pPr marL="457200" indent="-457200" algn="l" rtl="0">
              <a:buFont typeface="+mj-lt"/>
              <a:buAutoNum type="arabicPeriod" startAt="4"/>
            </a:pPr>
            <a:r>
              <a:rPr lang="pt-BR" sz="2800" b="0" i="0" u="none" baseline="0" dirty="0">
                <a:latin typeface="IAS Ribbon Sans Regular" pitchFamily="50" charset="0"/>
                <a:ea typeface="IAS Ribbon Sans Regular" pitchFamily="50" charset="0"/>
                <a:cs typeface="Cordia New" panose="020B0304020202020204" pitchFamily="34" charset="-34"/>
              </a:rPr>
              <a:t>Fatores relacionados ao risco de transmissão incluem:</a:t>
            </a:r>
          </a:p>
          <a:p>
            <a:pPr marL="857250" lvl="1" indent="-457200" algn="l" rtl="0">
              <a:buFont typeface="Courier New" panose="02070309020205020404" pitchFamily="49" charset="0"/>
              <a:buChar char="‒"/>
            </a:pPr>
            <a:r>
              <a:rPr lang="pt-BR" sz="2800" b="0" i="0" u="none" baseline="0" dirty="0">
                <a:latin typeface="IAS Ribbon Sans Regular" pitchFamily="50" charset="0"/>
                <a:ea typeface="IAS Ribbon Sans Regular" pitchFamily="50" charset="0"/>
                <a:cs typeface="Cordia New" panose="020B0304020202020204" pitchFamily="34" charset="-34"/>
              </a:rPr>
              <a:t>estigma interno persistente</a:t>
            </a:r>
          </a:p>
          <a:p>
            <a:pPr marL="857250" lvl="1" indent="-457200" algn="l" rtl="0">
              <a:buFont typeface="Courier New" panose="02070309020205020404" pitchFamily="49" charset="0"/>
              <a:buChar char="‒"/>
            </a:pPr>
            <a:r>
              <a:rPr lang="pt-BR" sz="2800" b="0" i="0" u="none" baseline="0" dirty="0">
                <a:latin typeface="IAS Ribbon Sans Regular" pitchFamily="50" charset="0"/>
                <a:ea typeface="IAS Ribbon Sans Regular" pitchFamily="50" charset="0"/>
                <a:cs typeface="Cordia New" panose="020B0304020202020204" pitchFamily="34" charset="-34"/>
              </a:rPr>
              <a:t>baixos índices de revelação do status de HIV </a:t>
            </a:r>
          </a:p>
          <a:p>
            <a:pPr marL="857250" lvl="1" indent="-457200" algn="l" rtl="0">
              <a:buFont typeface="Courier New" panose="02070309020205020404" pitchFamily="49" charset="0"/>
              <a:buChar char="‒"/>
            </a:pPr>
            <a:r>
              <a:rPr lang="pt-BR" sz="2800" b="0" i="0" u="none" baseline="0" dirty="0">
                <a:latin typeface="IAS Ribbon Sans Regular" pitchFamily="50" charset="0"/>
                <a:ea typeface="IAS Ribbon Sans Regular" pitchFamily="50" charset="0"/>
                <a:cs typeface="Cordia New" panose="020B0304020202020204" pitchFamily="34" charset="-34"/>
              </a:rPr>
              <a:t>complicações da existência de mais de um parceiro </a:t>
            </a:r>
          </a:p>
          <a:p>
            <a:pPr marL="857250" lvl="1" indent="-457200" algn="l" rtl="0">
              <a:buFont typeface="Courier New" panose="02070309020205020404" pitchFamily="49" charset="0"/>
              <a:buChar char="‒"/>
            </a:pPr>
            <a:r>
              <a:rPr lang="pt-BR" sz="2800" b="0" i="0" u="none" baseline="0" dirty="0">
                <a:latin typeface="IAS Ribbon Sans Regular" pitchFamily="50" charset="0"/>
                <a:ea typeface="IAS Ribbon Sans Regular" pitchFamily="50" charset="0"/>
                <a:cs typeface="Cordia New" panose="020B0304020202020204" pitchFamily="34" charset="-34"/>
              </a:rPr>
              <a:t>baixa compreensão de I=I</a:t>
            </a:r>
          </a:p>
          <a:p>
            <a:pPr marL="457200" lvl="0" indent="-457200" algn="l" rtl="0">
              <a:buFont typeface="+mj-lt"/>
              <a:buAutoNum type="arabicPeriod" startAt="4"/>
            </a:pPr>
            <a:r>
              <a:rPr lang="pt-BR" sz="2800" b="0" i="0" u="none" baseline="0" dirty="0">
                <a:latin typeface="IAS Ribbon Sans Regular" pitchFamily="50" charset="0"/>
                <a:ea typeface="IAS Ribbon Sans Regular" pitchFamily="50" charset="0"/>
                <a:cs typeface="Cordia New" panose="020B0304020202020204" pitchFamily="34" charset="-34"/>
              </a:rPr>
              <a:t>A ITA prolongada deve ser oferecida mesmo que não seja possível abordar essas barreiras?  Quem deve decidir? O que os representantes da comunidade ou outras partes interessadas podem fazer para abordar essas questões? </a:t>
            </a:r>
          </a:p>
          <a:p>
            <a:pPr marL="457200" lvl="0" indent="-457200" algn="l" rtl="0">
              <a:buFont typeface="+mj-lt"/>
              <a:buAutoNum type="arabicPeriod"/>
            </a:pPr>
            <a:endParaRPr lang="pt-BR" sz="1200" dirty="0">
              <a:latin typeface="IAS Ribbon Sans Regular" pitchFamily="50" charset="0"/>
              <a:ea typeface="IAS Ribbon Sans Regular" pitchFamily="50" charset="0"/>
              <a:cs typeface="Cordia New" panose="020B0304020202020204" pitchFamily="34" charset="-34"/>
            </a:endParaRPr>
          </a:p>
          <a:p>
            <a:endParaRPr lang="pt-BR" sz="1200" dirty="0">
              <a:latin typeface="IAS Ribbon Sans Regular" pitchFamily="50" charset="0"/>
              <a:ea typeface="IAS Ribbon Sans Regular" pitchFamily="50" charset="0"/>
              <a:cs typeface="Cordia New" panose="020B0304020202020204" pitchFamily="34" charset="-34"/>
            </a:endParaRPr>
          </a:p>
          <a:p>
            <a:pPr marL="0" indent="0" algn="l" rtl="0">
              <a:buNone/>
            </a:pPr>
            <a:endParaRPr lang="pt-BR" dirty="0">
              <a:latin typeface="+mn-lt"/>
            </a:endParaRPr>
          </a:p>
          <a:p>
            <a:pPr algn="l" rtl="0">
              <a:defRPr/>
            </a:pPr>
            <a:endParaRPr lang="pt-BR" dirty="0">
              <a:latin typeface="+mn-lt"/>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pt-BR"/>
          </a:p>
        </p:txBody>
      </p:sp>
    </p:spTree>
    <p:extLst>
      <p:ext uri="{BB962C8B-B14F-4D97-AF65-F5344CB8AC3E}">
        <p14:creationId xmlns:p14="http://schemas.microsoft.com/office/powerpoint/2010/main" val="183024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baseline="0" dirty="0">
                <a:latin typeface="IAS Ribbon Sans Regular" pitchFamily="50" charset="0"/>
                <a:ea typeface="IAS Ribbon Sans Regular" pitchFamily="50" charset="0"/>
              </a:rPr>
              <a:t>Os estudos que analisam a transmissão vaginal enfrentam a incapacidade de detectar de modo confiável células infectadas raras.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baseline="0" dirty="0">
                <a:latin typeface="IAS Ribbon Sans Regular" pitchFamily="50" charset="0"/>
                <a:ea typeface="IAS Ribbon Sans Regular" pitchFamily="50" charset="0"/>
              </a:rPr>
              <a:t>O uso da combinação de relator de luciferase e SIVmac239 do vírus da imunodeficiência símia (SIV) na mucosa vaginal possibilita a identificação de rotina de focos de células infectadas com SIV. Esse procedimento nos ajuda a identificar os tipos de células iniciais e preferenciais de infecção por HIV na mucosa vaginal. A identificação dos tipos de células preferenciais durante a transmissão do SIV/HIV é importante porque pode esclarecer as interações entre o vírus e o hospedeiro durante os primeiros eventos da transmissão. Ela também pode promover o desenvolvimento de estratégias mais eficazes de tratamento, prevenção e cura para controle/remissão do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baseline="0" dirty="0">
                <a:latin typeface="IAS Ribbon Sans Regular" pitchFamily="50" charset="0"/>
                <a:ea typeface="IAS Ribbon Sans Regular" pitchFamily="50" charset="0"/>
              </a:rPr>
              <a:t>Este foi um estudo longitudinal que empregou modelos de estudo de tolerância vaginal em macacos resos para identificar os alvos iniciais da infecção e acompanhar as alterações no fenótipo da célula infectada ao longo do tempo usando uma combinação de relator de luciferase não replicativa e SIVmac239.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baseline="0" dirty="0">
                <a:latin typeface="IAS Ribbon Sans Regular" pitchFamily="50" charset="0"/>
                <a:ea typeface="IAS Ribbon Sans Regular" pitchFamily="50" charset="0"/>
              </a:rPr>
              <a:t>Doze fêmeas de macaco reso foram submetidas a um estudo de tolerância intravaginal com uma combinação de relator de luciferase não replicativa, LiCH e SIVmac239. Os animais foram sacrificados 48, 72 ou 96 horas após o estudo de tolerância. O sinal de luciferase macroscópica detectado pelo sistema de imagem in vivo (IVIS) foi usado para identificar regiões do SRF que provavelmente continham células infectadas. As células infectadas foram fenotipadas microscopicamente para identificar células Th17s (CD3+CCR6+) e outros tipos de células envolvidas.</a:t>
            </a:r>
          </a:p>
          <a:p>
            <a:endParaRPr lang="pt-BR" sz="1800" dirty="0">
              <a:latin typeface="IAS Ribbon Sans Regular" pitchFamily="50" charset="0"/>
              <a:ea typeface="IAS Ribbon Sans Regular" pitchFamily="50" charset="0"/>
            </a:endParaRPr>
          </a:p>
          <a:p>
            <a:pPr algn="l" rtl="0"/>
            <a:r>
              <a:rPr lang="pt-BR" sz="1800" b="0" i="0" u="none" baseline="0" dirty="0">
                <a:latin typeface="IAS Ribbon Sans Regular" pitchFamily="50" charset="0"/>
                <a:ea typeface="IAS Ribbon Sans Regular" pitchFamily="50" charset="0"/>
              </a:rPr>
              <a:t>A fenotipagem de mais de 5.000 células infectadas com SIV no sistema reprodutor feminino (SRF) de oito macacos resos sacrificados 72 e 96 horas após o estudo de tolerância identificou a infecção em todo o SRF em 3/4 e 4/4 dos animais sacrificados após 72 e 96 horas, respectivamente. </a:t>
            </a:r>
          </a:p>
          <a:p>
            <a:endParaRPr lang="pt-BR" sz="1800" dirty="0">
              <a:latin typeface="IAS Ribbon Sans Regular" pitchFamily="50" charset="0"/>
              <a:ea typeface="IAS Ribbon Sans Regular" pitchFamily="50" charset="0"/>
            </a:endParaRPr>
          </a:p>
          <a:p>
            <a:pPr algn="l" rtl="0"/>
            <a:r>
              <a:rPr lang="pt-BR" sz="1800" b="0" i="0" u="none" baseline="0" dirty="0">
                <a:latin typeface="IAS Ribbon Sans Regular" pitchFamily="50" charset="0"/>
                <a:ea typeface="IAS Ribbon Sans Regular" pitchFamily="50" charset="0"/>
              </a:rPr>
              <a:t>A comparação dos dois momentos mostra que a proporção de Th17s infectadas permanece constante (85% em comparação com 70%). Entretanto, foi possível detectar um aumento no índice de infecção de iDCs (de 10% a 30%) e de outras células T (de 1% a 3%) à medida que a infecção progrediu. O uso de secções seriadas possibilitou a identificação da propagação da infecção em várias criosseções do mesmo tecido. Além disso, a distribuição das coordenadas das células infectadas de várias seções nos permitiu visualizar as células infectadas no espaço tridimensional e acompanhar a propagação das células infectadas ao longo do tempo.</a:t>
            </a:r>
          </a:p>
          <a:p>
            <a:endParaRPr lang="pt-BR" sz="1800" dirty="0">
              <a:latin typeface="IAS Ribbon Sans Regular" pitchFamily="50" charset="0"/>
              <a:ea typeface="IAS Ribbon Sans Regular" pitchFamily="50" charset="0"/>
            </a:endParaRPr>
          </a:p>
          <a:p>
            <a:pPr algn="l" rtl="0"/>
            <a:r>
              <a:rPr lang="pt-BR" sz="1800" b="0" i="0" u="none" baseline="0" dirty="0">
                <a:latin typeface="IAS Ribbon Sans Regular" pitchFamily="50" charset="0"/>
                <a:ea typeface="IAS Ribbon Sans Regular" pitchFamily="50" charset="0"/>
              </a:rPr>
              <a:t>Em suma, os resultados deste estudo encontraram focos infecciosos em todo o sistema reprodutor. A fenotipagem das células infectadas revelou que o SIV tem um viés significativo para a infecção de células T CCR6+ CD4+. O estudo também mostra as células T CCR6+ CD4+ da estirpe Th17 como alvos principais do SIV durante a transmissão vaginal. </a:t>
            </a:r>
          </a:p>
        </p:txBody>
      </p:sp>
      <p:sp>
        <p:nvSpPr>
          <p:cNvPr id="4" name="Slide Number Placeholder 3"/>
          <p:cNvSpPr>
            <a:spLocks noGrp="1"/>
          </p:cNvSpPr>
          <p:nvPr>
            <p:ph type="sldNum" sz="quarter" idx="5"/>
          </p:nvPr>
        </p:nvSpPr>
        <p:spPr/>
        <p:txBody>
          <a:bodyPr/>
          <a:lstStyle/>
          <a:p>
            <a:pPr algn="l" rtl="0"/>
            <a:fld id="{6FC7D159-9DD4-41A1-915D-943A0A890F2B}" type="slidenum">
              <a:rPr/>
              <a:t>8</a:t>
            </a:fld>
            <a:endParaRPr lang="pt-BR"/>
          </a:p>
        </p:txBody>
      </p:sp>
    </p:spTree>
    <p:extLst>
      <p:ext uri="{BB962C8B-B14F-4D97-AF65-F5344CB8AC3E}">
        <p14:creationId xmlns:p14="http://schemas.microsoft.com/office/powerpoint/2010/main" val="422612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rtl="0">
              <a:buFont typeface="Arial"/>
              <a:buChar char="•"/>
              <a:defRPr/>
            </a:pPr>
            <a:endParaRPr lang="pt-BR" dirty="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9</a:t>
            </a:fld>
            <a:endParaRPr lang="pt-BR"/>
          </a:p>
        </p:txBody>
      </p:sp>
    </p:spTree>
    <p:extLst>
      <p:ext uri="{BB962C8B-B14F-4D97-AF65-F5344CB8AC3E}">
        <p14:creationId xmlns:p14="http://schemas.microsoft.com/office/powerpoint/2010/main" val="784892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197226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236822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278305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1737508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1106726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Tree>
    <p:extLst>
      <p:ext uri="{BB962C8B-B14F-4D97-AF65-F5344CB8AC3E}">
        <p14:creationId xmlns:p14="http://schemas.microsoft.com/office/powerpoint/2010/main" val="125154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94419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73758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913909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09912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Tree>
    <p:extLst>
      <p:ext uri="{BB962C8B-B14F-4D97-AF65-F5344CB8AC3E}">
        <p14:creationId xmlns:p14="http://schemas.microsoft.com/office/powerpoint/2010/main" val="248327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3264492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365146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a:xfrm>
            <a:off x="442913" y="6276101"/>
            <a:ext cx="3130867" cy="244317"/>
          </a:xfrm>
          <a:prstGeom prst="rect">
            <a:avLst/>
          </a:prstGeom>
        </p:spPr>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a:xfrm>
            <a:off x="3725863" y="6276101"/>
            <a:ext cx="2909887" cy="244317"/>
          </a:xfrm>
          <a:prstGeom prst="rect">
            <a:avLst/>
          </a:prstGeom>
        </p:spPr>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62676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6"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64285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421140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305266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5"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85070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15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335323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Grafik 33">
            <a:hlinkClick r:id="rId2" action="ppaction://hlinksldjump"/>
            <a:extLst>
              <a:ext uri="{FF2B5EF4-FFF2-40B4-BE49-F238E27FC236}">
                <a16:creationId xmlns:a16="http://schemas.microsoft.com/office/drawing/2014/main" id="{0583FDD7-9A57-49D6-92B5-D5F33EBBFF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Tree>
    <p:extLst>
      <p:ext uri="{BB962C8B-B14F-4D97-AF65-F5344CB8AC3E}">
        <p14:creationId xmlns:p14="http://schemas.microsoft.com/office/powerpoint/2010/main" val="213529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14739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68" r:id="rId17"/>
    <p:sldLayoutId id="2147483662" r:id="rId18"/>
    <p:sldLayoutId id="2147483663" r:id="rId19"/>
    <p:sldLayoutId id="2147483664" r:id="rId20"/>
    <p:sldLayoutId id="2147483666" r:id="rId2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attendee.abstractsonline.com/meeting/9289/Session/213"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programme.aids2020.org/Abstract/Abstract/11452"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hyperlink" Target="http://programme.aids2020.org/Abstract/Abstract/5818" TargetMode="External"/><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930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programme.aids2020.org/Programme/Session/24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programme.aids2020.org/Abstract/Abstract/535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16.tiff"/><Relationship Id="rId7" Type="http://schemas.openxmlformats.org/officeDocument/2006/relationships/hyperlink" Target="http://programme.aids2020.org/Abstract/Abstract/105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a:xfrm>
            <a:off x="4019328" y="1139874"/>
            <a:ext cx="5879514" cy="4938346"/>
          </a:xfrm>
        </p:spPr>
        <p:txBody>
          <a:bodyPr/>
          <a:lstStyle/>
          <a:p>
            <a:pPr algn="l"/>
            <a:r>
              <a:rPr lang="en-US" dirty="0" smtClean="0">
                <a:solidFill>
                  <a:schemeClr val="tx1"/>
                </a:solidFill>
                <a:latin typeface="IAS Ribbon Sans Light" pitchFamily="50" charset="0"/>
                <a:ea typeface="IAS Ribbon Sans Light" pitchFamily="50" charset="0"/>
              </a:rPr>
              <a:t>AIDS 2020 </a:t>
            </a:r>
            <a:br>
              <a:rPr lang="en-US" dirty="0" smtClean="0">
                <a:solidFill>
                  <a:schemeClr val="tx1"/>
                </a:solidFill>
                <a:latin typeface="IAS Ribbon Sans Light" pitchFamily="50" charset="0"/>
                <a:ea typeface="IAS Ribbon Sans Light" pitchFamily="50" charset="0"/>
              </a:rPr>
            </a:br>
            <a:r>
              <a:rPr lang="en-US" dirty="0" smtClean="0">
                <a:solidFill>
                  <a:schemeClr val="tx1"/>
                </a:solidFill>
                <a:latin typeface="IAS Ribbon Sans Light" pitchFamily="50" charset="0"/>
                <a:ea typeface="IAS Ribbon Sans Light" pitchFamily="50" charset="0"/>
              </a:rPr>
              <a:t>Toolkits</a:t>
            </a:r>
            <a:r>
              <a:rPr lang="en-US" dirty="0">
                <a:latin typeface="IAS Ribbon Sans Regular" pitchFamily="50" charset="0"/>
                <a:ea typeface="IAS Ribbon Sans Regular" pitchFamily="50" charset="0"/>
              </a:rPr>
              <a:t/>
            </a:r>
            <a:br>
              <a:rPr lang="en-US" dirty="0">
                <a:latin typeface="IAS Ribbon Sans Regular" pitchFamily="50" charset="0"/>
                <a:ea typeface="IAS Ribbon Sans Regular" pitchFamily="50" charset="0"/>
              </a:rPr>
            </a:br>
            <a:r>
              <a:rPr lang="en-US" dirty="0" err="1" smtClean="0">
                <a:solidFill>
                  <a:srgbClr val="FF0000"/>
                </a:solidFill>
                <a:latin typeface="IAS Ribbon Sans Bold" pitchFamily="50" charset="0"/>
                <a:ea typeface="IAS Ribbon Sans Bold" pitchFamily="50" charset="0"/>
              </a:rPr>
              <a:t>Cura</a:t>
            </a:r>
            <a:r>
              <a:rPr lang="en-US" dirty="0" smtClean="0">
                <a:solidFill>
                  <a:srgbClr val="FF0000"/>
                </a:solidFill>
                <a:latin typeface="IAS Ribbon Sans Bold" pitchFamily="50" charset="0"/>
                <a:ea typeface="IAS Ribbon Sans Bold" pitchFamily="50" charset="0"/>
              </a:rPr>
              <a:t> </a:t>
            </a:r>
            <a:r>
              <a:rPr lang="en-US" dirty="0">
                <a:solidFill>
                  <a:srgbClr val="FF0000"/>
                </a:solidFill>
                <a:latin typeface="IAS Ribbon Sans Bold" pitchFamily="50" charset="0"/>
                <a:ea typeface="IAS Ribbon Sans Bold" pitchFamily="50" charset="0"/>
              </a:rPr>
              <a:t>do HIV</a:t>
            </a:r>
            <a:endParaRPr lang="de-DE" dirty="0">
              <a:solidFill>
                <a:srgbClr val="FF0000"/>
              </a:solidFill>
              <a:latin typeface="IAS Ribbon Sans Bold" pitchFamily="50" charset="0"/>
              <a:ea typeface="IAS Ribbon Sans Bold" pitchFamily="50" charset="0"/>
            </a:endParaRPr>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normAutofit fontScale="92500" lnSpcReduction="20000"/>
          </a:bodyPr>
          <a:lstStyle/>
          <a:p>
            <a:pPr algn="ctr"/>
            <a:r>
              <a:rPr lang="pt-BR" sz="1200" dirty="0">
                <a:latin typeface="IAS Ribbon Sans Light" pitchFamily="50" charset="0"/>
                <a:ea typeface="IAS Ribbon Sans Light" pitchFamily="50" charset="0"/>
              </a:rPr>
              <a:t>PRODUZIDO PELA IAS – INTERNATIONAL AIDS SOCIETY</a:t>
            </a:r>
            <a:endParaRPr lang="de-DE" sz="1200" dirty="0">
              <a:latin typeface="IAS Ribbon Sans Light" pitchFamily="50" charset="0"/>
              <a:ea typeface="IAS Ribbon Sans Light" pitchFamily="50" charset="0"/>
            </a:endParaRPr>
          </a:p>
          <a:p>
            <a:pPr algn="ctr"/>
            <a:r>
              <a:rPr lang="de-DE" sz="1200" dirty="0" smtClean="0">
                <a:latin typeface="IAS Ribbon Sans Light" pitchFamily="50" charset="0"/>
                <a:ea typeface="IAS Ribbon Sans Light" pitchFamily="50" charset="0"/>
              </a:rPr>
              <a:t>Julho </a:t>
            </a:r>
            <a:r>
              <a:rPr lang="de-DE" sz="1200" dirty="0">
                <a:latin typeface="IAS Ribbon Sans Light" pitchFamily="50" charset="0"/>
                <a:ea typeface="IAS Ribbon Sans Light" pitchFamily="50" charset="0"/>
              </a:rPr>
              <a:t>de 2021</a:t>
            </a:r>
          </a:p>
        </p:txBody>
      </p:sp>
    </p:spTree>
    <p:extLst>
      <p:ext uri="{BB962C8B-B14F-4D97-AF65-F5344CB8AC3E}">
        <p14:creationId xmlns:p14="http://schemas.microsoft.com/office/powerpoint/2010/main" val="134331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pt-BR" b="0" i="0" u="none" baseline="0" dirty="0">
                <a:latin typeface="IAS Ribbon Sans Bold" pitchFamily="50" charset="0"/>
                <a:ea typeface="IAS Ribbon Sans Bold" pitchFamily="50" charset="0"/>
              </a:rPr>
              <a:t>Agradecimentos</a:t>
            </a:r>
            <a:r>
              <a:rPr lang="pt-BR" b="0" i="0" u="none" baseline="0" dirty="0"/>
              <a:t> </a:t>
            </a:r>
            <a:endParaRPr lang="pt-BR" dirty="0"/>
          </a:p>
        </p:txBody>
      </p:sp>
      <p:sp>
        <p:nvSpPr>
          <p:cNvPr id="3" name="TextBox 2">
            <a:extLst>
              <a:ext uri="{FF2B5EF4-FFF2-40B4-BE49-F238E27FC236}">
                <a16:creationId xmlns:a16="http://schemas.microsoft.com/office/drawing/2014/main" id="{51D789E5-9EFC-9549-92FA-BD98497C2CD8}"/>
              </a:ext>
            </a:extLst>
          </p:cNvPr>
          <p:cNvSpPr txBox="1"/>
          <p:nvPr/>
        </p:nvSpPr>
        <p:spPr>
          <a:xfrm>
            <a:off x="1318825" y="1822878"/>
            <a:ext cx="9664992" cy="646331"/>
          </a:xfrm>
          <a:prstGeom prst="rect">
            <a:avLst/>
          </a:prstGeom>
          <a:noFill/>
        </p:spPr>
        <p:txBody>
          <a:bodyPr wrap="square" rtlCol="0">
            <a:spAutoFit/>
          </a:bodyPr>
          <a:lstStyle/>
          <a:p>
            <a:pPr algn="just" rtl="0"/>
            <a:r>
              <a:rPr lang="pt-BR" b="0" i="1" u="none" baseline="0" dirty="0">
                <a:latin typeface="IAS Ribbon Sans Light" pitchFamily="50" charset="0"/>
                <a:ea typeface="IAS Ribbon Sans Light" pitchFamily="50" charset="0"/>
                <a:cs typeface="Arial" panose="020B0604020202020204" pitchFamily="34" charset="0"/>
              </a:rPr>
              <a:t>Estes slides foram desenvolvidos com o auxílio de Natalia Laufer, Rose Magala e Paradise Madlala, ganhadoras do Prêmio IAS/Abivax Research-for-Cure Academy</a:t>
            </a:r>
            <a:endParaRPr lang="pt-BR" i="1"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92610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pt-BR"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1524000" y="1910862"/>
            <a:ext cx="9472246" cy="2462213"/>
          </a:xfrm>
          <a:prstGeom prst="rect">
            <a:avLst/>
          </a:prstGeom>
          <a:noFill/>
        </p:spPr>
        <p:txBody>
          <a:bodyPr wrap="square" rtlCol="0">
            <a:spAutoFit/>
          </a:bodyPr>
          <a:lstStyle/>
          <a:p>
            <a:pPr algn="l" rtl="0"/>
            <a:r>
              <a:rPr lang="pt-BR" sz="1400" b="0" i="0" u="none" baseline="0" dirty="0">
                <a:latin typeface="IAS Ribbon Sans Light" pitchFamily="50" charset="0"/>
                <a:ea typeface="IAS Ribbon Sans Light" pitchFamily="50" charset="0"/>
                <a:cs typeface="Arial" panose="020B0604020202020204" pitchFamily="34" charset="0"/>
              </a:rPr>
              <a:t>Introdução</a:t>
            </a:r>
            <a:r>
              <a:rPr lang="pt-B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a:latin typeface="IAS Ribbon Sans Light" pitchFamily="50" charset="0"/>
                <a:ea typeface="IAS Ribbon Sans Light" pitchFamily="50" charset="0"/>
                <a:cs typeface="Arial" panose="020B0604020202020204" pitchFamily="34" charset="0"/>
              </a:rPr>
              <a:t>3</a:t>
            </a:r>
          </a:p>
          <a:p>
            <a:pPr algn="l" rtl="0"/>
            <a:r>
              <a:rPr lang="pt-BR" sz="1400" b="0" i="0" u="none" baseline="0" dirty="0">
                <a:latin typeface="IAS Ribbon Sans Light" pitchFamily="50" charset="0"/>
                <a:ea typeface="IAS Ribbon Sans Light" pitchFamily="50" charset="0"/>
                <a:cs typeface="Arial" panose="020B0604020202020204" pitchFamily="34" charset="0"/>
              </a:rPr>
              <a:t>A primeira remissão de longo prazo de infecção crônica por HIV-1 sem mieloablação</a:t>
            </a:r>
            <a:r>
              <a:rPr lang="pt-B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a:latin typeface="IAS Ribbon Sans Light" pitchFamily="50" charset="0"/>
                <a:ea typeface="IAS Ribbon Sans Light" pitchFamily="50" charset="0"/>
                <a:cs typeface="Arial" panose="020B0604020202020204" pitchFamily="34" charset="0"/>
              </a:rPr>
              <a:t>5</a:t>
            </a:r>
          </a:p>
          <a:p>
            <a:r>
              <a:rPr lang="pt-BR" sz="1400" b="0" i="0" u="none" baseline="0" dirty="0">
                <a:latin typeface="IAS Ribbon Sans Light" pitchFamily="50" charset="0"/>
                <a:ea typeface="IAS Ribbon Sans Light" pitchFamily="50" charset="0"/>
                <a:cs typeface="Arial" panose="020B0604020202020204" pitchFamily="34" charset="0"/>
              </a:rPr>
              <a:t>Efeitos de inibidores do ponto de controle imunológico nas respostas imunes específicas </a:t>
            </a:r>
            <a:r>
              <a:rPr lang="pt-BR" sz="1400" b="0" i="0" u="none" baseline="0" dirty="0" smtClean="0">
                <a:latin typeface="IAS Ribbon Sans Light" pitchFamily="50" charset="0"/>
                <a:ea typeface="IAS Ribbon Sans Light" pitchFamily="50" charset="0"/>
                <a:cs typeface="Arial" panose="020B0604020202020204" pitchFamily="34" charset="0"/>
              </a:rPr>
              <a:t>anti-HIV </a:t>
            </a:r>
            <a:endParaRPr lang="en-CH" sz="1400" b="0" i="0" u="none" baseline="0" dirty="0" smtClean="0">
              <a:latin typeface="IAS Ribbon Sans Light" pitchFamily="50" charset="0"/>
              <a:ea typeface="IAS Ribbon Sans Light" pitchFamily="50" charset="0"/>
              <a:cs typeface="Arial" panose="020B0604020202020204" pitchFamily="34" charset="0"/>
            </a:endParaRPr>
          </a:p>
          <a:p>
            <a:r>
              <a:rPr lang="pt-BR" sz="1400" b="0" i="0" u="none" baseline="0" dirty="0" smtClean="0">
                <a:latin typeface="IAS Ribbon Sans Light" pitchFamily="50" charset="0"/>
                <a:ea typeface="IAS Ribbon Sans Light" pitchFamily="50" charset="0"/>
                <a:cs typeface="Arial" panose="020B0604020202020204" pitchFamily="34" charset="0"/>
              </a:rPr>
              <a:t>e </a:t>
            </a:r>
            <a:r>
              <a:rPr lang="pt-BR" sz="1400" b="0" i="0" u="none" baseline="0" dirty="0">
                <a:latin typeface="IAS Ribbon Sans Light" pitchFamily="50" charset="0"/>
                <a:ea typeface="IAS Ribbon Sans Light" pitchFamily="50" charset="0"/>
                <a:cs typeface="Arial" panose="020B0604020202020204" pitchFamily="34" charset="0"/>
              </a:rPr>
              <a:t>no reservatório de HIV em pessoas vivendo com HIV e câncer</a:t>
            </a:r>
            <a:r>
              <a:rPr lang="pt-BR"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pt-BR" sz="1400" dirty="0" smtClean="0">
                <a:latin typeface="IAS Ribbon Sans Light" pitchFamily="50" charset="0"/>
                <a:ea typeface="IAS Ribbon Sans Light" pitchFamily="50" charset="0"/>
                <a:cs typeface="Arial" panose="020B0604020202020204" pitchFamily="34" charset="0"/>
              </a:rPr>
              <a:t>..</a:t>
            </a:r>
            <a:r>
              <a:rPr lang="pt-BR" sz="1400" b="0" i="0" u="none" baseline="0" dirty="0">
                <a:latin typeface="IAS Ribbon Sans Light" pitchFamily="50" charset="0"/>
                <a:ea typeface="IAS Ribbon Sans Light" pitchFamily="50" charset="0"/>
                <a:cs typeface="Arial" panose="020B0604020202020204" pitchFamily="34" charset="0"/>
              </a:rPr>
              <a:t>6</a:t>
            </a:r>
            <a:endParaRPr lang="pt-BR" sz="1400" dirty="0">
              <a:latin typeface="IAS Ribbon Sans Light" pitchFamily="50" charset="0"/>
              <a:ea typeface="IAS Ribbon Sans Light" pitchFamily="50" charset="0"/>
              <a:cs typeface="Arial" panose="020B0604020202020204" pitchFamily="34" charset="0"/>
            </a:endParaRPr>
          </a:p>
          <a:p>
            <a:pPr algn="l" rtl="0"/>
            <a:r>
              <a:rPr lang="pt-BR" sz="1400" b="0" i="0" u="none" baseline="0" dirty="0">
                <a:latin typeface="IAS Ribbon Sans Light" pitchFamily="50" charset="0"/>
                <a:ea typeface="IAS Ribbon Sans Light" pitchFamily="50" charset="0"/>
                <a:cs typeface="Arial" panose="020B0604020202020204" pitchFamily="34" charset="0"/>
              </a:rPr>
              <a:t>Disposição para participar de interrupções curtas e prolongadas do tratamento analítico (ITA) </a:t>
            </a:r>
            <a:endParaRPr lang="en-CH" sz="1400" b="0" i="0" u="none" baseline="0" dirty="0" smtClean="0">
              <a:latin typeface="IAS Ribbon Sans Light" pitchFamily="50" charset="0"/>
              <a:ea typeface="IAS Ribbon Sans Light" pitchFamily="50" charset="0"/>
              <a:cs typeface="Arial" panose="020B0604020202020204" pitchFamily="34" charset="0"/>
            </a:endParaRPr>
          </a:p>
          <a:p>
            <a:pPr algn="l" rtl="0"/>
            <a:r>
              <a:rPr lang="pt-BR" sz="1400" b="0" i="0" u="none" baseline="0" dirty="0" smtClean="0">
                <a:latin typeface="IAS Ribbon Sans Light" pitchFamily="50" charset="0"/>
                <a:ea typeface="IAS Ribbon Sans Light" pitchFamily="50" charset="0"/>
                <a:cs typeface="Arial" panose="020B0604020202020204" pitchFamily="34" charset="0"/>
              </a:rPr>
              <a:t>durante </a:t>
            </a:r>
            <a:r>
              <a:rPr lang="pt-BR" sz="1400" b="0" i="0" u="none" baseline="0" dirty="0">
                <a:latin typeface="IAS Ribbon Sans Light" pitchFamily="50" charset="0"/>
                <a:ea typeface="IAS Ribbon Sans Light" pitchFamily="50" charset="0"/>
                <a:cs typeface="Arial" panose="020B0604020202020204" pitchFamily="34" charset="0"/>
              </a:rPr>
              <a:t>os estudos de remissão do HIV</a:t>
            </a:r>
            <a:r>
              <a:rPr lang="pt-B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a:latin typeface="IAS Ribbon Sans Light" pitchFamily="50" charset="0"/>
                <a:ea typeface="IAS Ribbon Sans Light" pitchFamily="50" charset="0"/>
                <a:cs typeface="Arial" panose="020B0604020202020204" pitchFamily="34" charset="0"/>
              </a:rPr>
              <a:t>7</a:t>
            </a:r>
          </a:p>
          <a:p>
            <a:pPr algn="l" rtl="0"/>
            <a:r>
              <a:rPr lang="pt-BR" sz="1400" b="0" i="0" u="none" baseline="0" dirty="0">
                <a:latin typeface="IAS Ribbon Sans Light" pitchFamily="50" charset="0"/>
                <a:ea typeface="IAS Ribbon Sans Light" pitchFamily="50" charset="0"/>
                <a:cs typeface="Arial" panose="020B0604020202020204" pitchFamily="34" charset="0"/>
              </a:rPr>
              <a:t>As células Th17 são alvos iniciais do SIV durante a infecção aguda no modelo de estudo de tolerância vaginal em macacos resos</a:t>
            </a:r>
            <a:r>
              <a:rPr lang="pt-BR"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smtClean="0">
                <a:latin typeface="IAS Ribbon Sans Light" pitchFamily="50" charset="0"/>
                <a:ea typeface="IAS Ribbon Sans Light" pitchFamily="50" charset="0"/>
                <a:cs typeface="Arial" panose="020B0604020202020204" pitchFamily="34" charset="0"/>
              </a:rPr>
              <a:t>….................</a:t>
            </a:r>
            <a:r>
              <a:rPr lang="pt-BR" sz="1400" b="0" i="0" u="none" baseline="0" dirty="0">
                <a:latin typeface="IAS Ribbon Sans Light" pitchFamily="50" charset="0"/>
                <a:ea typeface="IAS Ribbon Sans Light" pitchFamily="50" charset="0"/>
                <a:cs typeface="Arial" panose="020B0604020202020204" pitchFamily="34" charset="0"/>
              </a:rPr>
              <a:t>8</a:t>
            </a:r>
          </a:p>
          <a:p>
            <a:r>
              <a:rPr lang="pt-BR" sz="1400" b="0" i="0" u="none" baseline="0" dirty="0">
                <a:latin typeface="IAS Ribbon Sans Light" pitchFamily="50" charset="0"/>
                <a:ea typeface="IAS Ribbon Sans Light" pitchFamily="50" charset="0"/>
                <a:cs typeface="Arial" panose="020B0604020202020204" pitchFamily="34" charset="0"/>
              </a:rPr>
              <a:t>Estudo de tolerância de indução de anticorpos de neutralização cruzada e proteção contra SHIV heterólogo de nível 2 por uma vacina baseada em mRNA em macacos</a:t>
            </a:r>
            <a:r>
              <a:rPr lang="pt-BR"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pt-BR"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pt-BR"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pt-BR" sz="1400" dirty="0" smtClean="0">
                <a:latin typeface="IAS Ribbon Sans Light" pitchFamily="50" charset="0"/>
                <a:ea typeface="IAS Ribbon Sans Light" pitchFamily="50" charset="0"/>
                <a:cs typeface="Arial" panose="020B0604020202020204" pitchFamily="34" charset="0"/>
              </a:rPr>
              <a:t>....…..........................</a:t>
            </a:r>
            <a:r>
              <a:rPr lang="pt-BR" sz="1400" b="0" i="0" u="none" baseline="0" dirty="0" smtClean="0">
                <a:latin typeface="IAS Ribbon Sans Light" pitchFamily="50" charset="0"/>
                <a:ea typeface="IAS Ribbon Sans Light" pitchFamily="50" charset="0"/>
                <a:cs typeface="Arial" panose="020B0604020202020204" pitchFamily="34" charset="0"/>
              </a:rPr>
              <a:t>9</a:t>
            </a:r>
            <a:endParaRPr lang="pt-BR" sz="1400" dirty="0">
              <a:latin typeface="IAS Ribbon Sans Light" pitchFamily="50" charset="0"/>
              <a:ea typeface="IAS Ribbon Sans Light" pitchFamily="50" charset="0"/>
              <a:cs typeface="Arial" panose="020B0604020202020204" pitchFamily="34" charset="0"/>
            </a:endParaRPr>
          </a:p>
          <a:p>
            <a:endParaRPr lang="pt-BR" sz="14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388485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52BC-87EA-4431-98D8-4058AFA66F9F}"/>
              </a:ext>
            </a:extLst>
          </p:cNvPr>
          <p:cNvSpPr>
            <a:spLocks noGrp="1"/>
          </p:cNvSpPr>
          <p:nvPr>
            <p:ph type="title"/>
          </p:nvPr>
        </p:nvSpPr>
        <p:spPr>
          <a:xfrm>
            <a:off x="1679509" y="188640"/>
            <a:ext cx="9076723" cy="1143000"/>
          </a:xfrm>
        </p:spPr>
        <p:txBody>
          <a:bodyPr>
            <a:normAutofit/>
          </a:bodyPr>
          <a:lstStyle/>
          <a:p>
            <a:pPr rtl="0"/>
            <a:r>
              <a:rPr lang="pt-BR" sz="3600" b="1" i="0" u="none" baseline="0" dirty="0">
                <a:solidFill>
                  <a:srgbClr val="E0001B"/>
                </a:solidFill>
                <a:latin typeface="IAS Ribbon Sans Bold" pitchFamily="50" charset="0"/>
                <a:ea typeface="IAS Ribbon Sans Bold" pitchFamily="50" charset="0"/>
                <a:cs typeface="Arial"/>
              </a:rPr>
              <a:t>Introdução</a:t>
            </a:r>
            <a:endParaRPr lang="pt-BR" sz="3600" b="1" dirty="0">
              <a:solidFill>
                <a:srgbClr val="E0001B"/>
              </a:solidFill>
              <a:latin typeface="IAS Ribbon Sans Bold" pitchFamily="50" charset="0"/>
              <a:ea typeface="IAS Ribbon Sans Bold" pitchFamily="50" charset="0"/>
            </a:endParaRPr>
          </a:p>
        </p:txBody>
      </p:sp>
      <p:sp>
        <p:nvSpPr>
          <p:cNvPr id="4" name="Content Placeholder 3"/>
          <p:cNvSpPr>
            <a:spLocks noGrp="1"/>
          </p:cNvSpPr>
          <p:nvPr>
            <p:ph idx="1"/>
          </p:nvPr>
        </p:nvSpPr>
        <p:spPr/>
        <p:txBody>
          <a:bodyPr>
            <a:normAutofit fontScale="70000" lnSpcReduction="20000"/>
          </a:bodyPr>
          <a:lstStyle/>
          <a:p>
            <a:pPr algn="just" rtl="0"/>
            <a:r>
              <a:rPr lang="pt-BR" b="0" i="0" u="none" baseline="0" dirty="0">
                <a:latin typeface="IAS Ribbon Sans Light" pitchFamily="50" charset="0"/>
                <a:ea typeface="IAS Ribbon Sans Light" pitchFamily="50" charset="0"/>
              </a:rPr>
              <a:t>Embora a combinação de TARV tenha melhorado substancialmente a saúde de pessoas vivendo com HIV, é improvável que a TARV erradique a epidemia por si só. Para alterar completamente a trajetória da epidemia, pode ser necessária uma intervenção de curto prazo que resulte na erradicação ou no controle contínuo do vírus, ou uma cura. </a:t>
            </a:r>
          </a:p>
          <a:p>
            <a:pPr algn="just" rtl="0"/>
            <a:r>
              <a:rPr lang="pt-BR" b="0" i="0" u="none" baseline="0" dirty="0">
                <a:latin typeface="IAS Ribbon Sans Light" pitchFamily="50" charset="0"/>
                <a:ea typeface="IAS Ribbon Sans Light" pitchFamily="50" charset="0"/>
              </a:rPr>
              <a:t>Uma estratégia de cura poderia melhorar substancialmente a qualidade de vida de uma pessoa, reduzindo as comorbidades, a sobrecarga do tratamento, o estigma e as sobrecargas socioeconômicas. </a:t>
            </a:r>
          </a:p>
          <a:p>
            <a:pPr algn="just" rtl="0"/>
            <a:r>
              <a:rPr lang="pt-BR" b="0" i="0" u="none" baseline="0" dirty="0">
                <a:latin typeface="IAS Ribbon Sans Light" pitchFamily="50" charset="0"/>
                <a:ea typeface="IAS Ribbon Sans Light" pitchFamily="50" charset="0"/>
              </a:rPr>
              <a:t>Diante da recente estagnação do financiamento para programas de HIV e da incerteza sobre a estabilidade em longo prazo dos programas atuais, uma cura para o HIV pode apresentar uma solução financeiramente sustentável para manter o árduo progresso feito até o momento e reduzir o risco de ressurgimento da epidemia.</a:t>
            </a:r>
          </a:p>
          <a:p>
            <a:endParaRPr lang="pt-BR"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230278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pt-BR" sz="3500" b="1" i="0" u="none" baseline="0" dirty="0">
                <a:solidFill>
                  <a:srgbClr val="E0001B"/>
                </a:solidFill>
                <a:latin typeface="IAS Ribbon Sans Bold" pitchFamily="50" charset="0"/>
                <a:ea typeface="IAS Ribbon Sans Bold" pitchFamily="50" charset="0"/>
              </a:rPr>
              <a:t>Visão geral</a:t>
            </a:r>
          </a:p>
        </p:txBody>
      </p:sp>
      <p:sp>
        <p:nvSpPr>
          <p:cNvPr id="4"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838200" y="1967491"/>
            <a:ext cx="3006969" cy="214011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2400" b="0" i="0" u="none" baseline="0" dirty="0">
                <a:latin typeface="IAS Ribbon Sans Light" pitchFamily="50" charset="0"/>
                <a:ea typeface="IAS Ribbon Sans Light" pitchFamily="50" charset="0"/>
                <a:cs typeface="Arial"/>
              </a:rPr>
              <a:t>Cura do HIV</a:t>
            </a:r>
          </a:p>
        </p:txBody>
      </p:sp>
      <p:sp>
        <p:nvSpPr>
          <p:cNvPr id="14"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7326923" y="1998126"/>
            <a:ext cx="2801860" cy="95419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IAS Ribbon Sans Light" pitchFamily="50" charset="0"/>
                <a:ea typeface="IAS Ribbon Sans Light" pitchFamily="50" charset="0"/>
                <a:cs typeface="Arial"/>
              </a:rPr>
              <a:t>Inibidores do ponto de controle imunológico</a:t>
            </a:r>
          </a:p>
        </p:txBody>
      </p:sp>
      <p:sp>
        <p:nvSpPr>
          <p:cNvPr id="22" name="Rectangle: Rounded Corners 21">
            <a:hlinkClick r:id="rId3" action="ppaction://hlinksldjump"/>
            <a:extLst>
              <a:ext uri="{FF2B5EF4-FFF2-40B4-BE49-F238E27FC236}">
                <a16:creationId xmlns:a16="http://schemas.microsoft.com/office/drawing/2014/main" id="{A8B2A63A-B3B4-4782-B778-2239C0083A63}"/>
              </a:ext>
            </a:extLst>
          </p:cNvPr>
          <p:cNvSpPr/>
          <p:nvPr/>
        </p:nvSpPr>
        <p:spPr>
          <a:xfrm>
            <a:off x="4026877" y="1973734"/>
            <a:ext cx="3173219" cy="100298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pt-BR" b="0" i="0" u="none" baseline="0" dirty="0">
                <a:latin typeface="IAS Ribbon Sans Light" pitchFamily="50" charset="0"/>
                <a:ea typeface="IAS Ribbon Sans Light" pitchFamily="50" charset="0"/>
                <a:cs typeface="Arial"/>
              </a:rPr>
              <a:t>Remissão de longo prazo do HIV-1 crônico</a:t>
            </a:r>
            <a:endParaRPr lang="pt-BR" dirty="0">
              <a:latin typeface="IAS Ribbon Sans Light" pitchFamily="50" charset="0"/>
              <a:ea typeface="IAS Ribbon Sans Light" pitchFamily="50" charset="0"/>
              <a:cs typeface="Arial"/>
            </a:endParaRPr>
          </a:p>
        </p:txBody>
      </p:sp>
      <p:sp>
        <p:nvSpPr>
          <p:cNvPr id="30" name="Rectangle: Rounded Corners 29">
            <a:hlinkClick r:id="rId5" action="ppaction://hlinksldjump"/>
            <a:extLst>
              <a:ext uri="{FF2B5EF4-FFF2-40B4-BE49-F238E27FC236}">
                <a16:creationId xmlns:a16="http://schemas.microsoft.com/office/drawing/2014/main" id="{09A24881-7331-4039-BA79-2CF2A16F3856}"/>
              </a:ext>
            </a:extLst>
          </p:cNvPr>
          <p:cNvSpPr/>
          <p:nvPr/>
        </p:nvSpPr>
        <p:spPr>
          <a:xfrm>
            <a:off x="4061642" y="3037550"/>
            <a:ext cx="2102461"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ITA curta e prolongada</a:t>
            </a:r>
            <a:endParaRPr lang="pt-BR" dirty="0">
              <a:latin typeface="IAS Ribbon Sans Light" pitchFamily="50" charset="0"/>
              <a:ea typeface="IAS Ribbon Sans Light" pitchFamily="50" charset="0"/>
              <a:cs typeface="Arial"/>
            </a:endParaRPr>
          </a:p>
        </p:txBody>
      </p:sp>
      <p:sp>
        <p:nvSpPr>
          <p:cNvPr id="8" name="Rectangle: Rounded Corners 29">
            <a:hlinkClick r:id="rId6" action="ppaction://hlinksldjump"/>
            <a:extLst>
              <a:ext uri="{FF2B5EF4-FFF2-40B4-BE49-F238E27FC236}">
                <a16:creationId xmlns:a16="http://schemas.microsoft.com/office/drawing/2014/main" id="{09A24881-7331-4039-BA79-2CF2A16F3856}"/>
              </a:ext>
            </a:extLst>
          </p:cNvPr>
          <p:cNvSpPr/>
          <p:nvPr/>
        </p:nvSpPr>
        <p:spPr>
          <a:xfrm>
            <a:off x="6253749" y="3037550"/>
            <a:ext cx="189269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Células Th17</a:t>
            </a:r>
            <a:endParaRPr lang="pt-BR" dirty="0">
              <a:latin typeface="IAS Ribbon Sans Light" pitchFamily="50" charset="0"/>
              <a:ea typeface="IAS Ribbon Sans Light" pitchFamily="50" charset="0"/>
              <a:cs typeface="Arial"/>
            </a:endParaRPr>
          </a:p>
        </p:txBody>
      </p:sp>
      <p:sp>
        <p:nvSpPr>
          <p:cNvPr id="9" name="Rectangle: Rounded Corners 29">
            <a:hlinkClick r:id="rId7" action="ppaction://hlinksldjump"/>
            <a:extLst>
              <a:ext uri="{FF2B5EF4-FFF2-40B4-BE49-F238E27FC236}">
                <a16:creationId xmlns:a16="http://schemas.microsoft.com/office/drawing/2014/main" id="{09A24881-7331-4039-BA79-2CF2A16F3856}"/>
              </a:ext>
            </a:extLst>
          </p:cNvPr>
          <p:cNvSpPr/>
          <p:nvPr/>
        </p:nvSpPr>
        <p:spPr>
          <a:xfrm>
            <a:off x="8236089" y="2997612"/>
            <a:ext cx="189269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b="0" i="0" u="none" baseline="0" dirty="0">
                <a:latin typeface="IAS Ribbon Sans Light" pitchFamily="50" charset="0"/>
                <a:ea typeface="IAS Ribbon Sans Light" pitchFamily="50" charset="0"/>
                <a:cs typeface="Arial"/>
              </a:rPr>
              <a:t>Anticorpos de neutralização cruzada</a:t>
            </a:r>
            <a:endParaRPr lang="pt-BR" dirty="0">
              <a:latin typeface="IAS Ribbon Sans Light" pitchFamily="50" charset="0"/>
              <a:ea typeface="IAS Ribbon Sans Light" pitchFamily="50" charset="0"/>
              <a:cs typeface="Arial"/>
            </a:endParaRPr>
          </a:p>
        </p:txBody>
      </p:sp>
    </p:spTree>
    <p:extLst>
      <p:ext uri="{BB962C8B-B14F-4D97-AF65-F5344CB8AC3E}">
        <p14:creationId xmlns:p14="http://schemas.microsoft.com/office/powerpoint/2010/main" val="425100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08854" y="36482"/>
            <a:ext cx="10668000" cy="122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pt-BR" sz="2000" b="1" i="0" u="none" baseline="0" dirty="0" smtClean="0">
                <a:solidFill>
                  <a:srgbClr val="E3000F"/>
                </a:solidFill>
                <a:latin typeface="IAS Ribbon Sans Bold" pitchFamily="50" charset="0"/>
                <a:ea typeface="IAS Ribbon Sans Bold" pitchFamily="50" charset="0"/>
              </a:rPr>
              <a:t>Cura </a:t>
            </a:r>
            <a:r>
              <a:rPr lang="pt-BR" sz="2000" b="1" i="0" u="none" baseline="0" dirty="0">
                <a:solidFill>
                  <a:srgbClr val="E3000F"/>
                </a:solidFill>
                <a:latin typeface="IAS Ribbon Sans Bold" pitchFamily="50" charset="0"/>
                <a:ea typeface="IAS Ribbon Sans Bold" pitchFamily="50" charset="0"/>
              </a:rPr>
              <a:t>do </a:t>
            </a:r>
            <a:r>
              <a:rPr lang="pt-BR" sz="2000" b="1" i="0" u="none" baseline="0" dirty="0" smtClean="0">
                <a:solidFill>
                  <a:srgbClr val="E3000F"/>
                </a:solidFill>
                <a:latin typeface="IAS Ribbon Sans Bold" pitchFamily="50" charset="0"/>
                <a:ea typeface="IAS Ribbon Sans Bold" pitchFamily="50" charset="0"/>
              </a:rPr>
              <a:t>HIV</a:t>
            </a:r>
            <a:r>
              <a:rPr lang="pt-BR" sz="900" b="0" i="0" u="none" baseline="0" dirty="0" smtClean="0">
                <a:solidFill>
                  <a:schemeClr val="bg1"/>
                </a:solidFill>
                <a:latin typeface="IAS Ribbon Sans Bold" pitchFamily="50" charset="0"/>
                <a:ea typeface="IAS Ribbon Sans Bold" pitchFamily="50" charset="0"/>
              </a:rPr>
              <a:t>Y</a:t>
            </a:r>
            <a:endParaRPr lang="pt-BR" sz="900" b="0" i="0" u="none" baseline="0" dirty="0">
              <a:solidFill>
                <a:schemeClr val="bg1"/>
              </a:solidFill>
              <a:latin typeface="IAS Ribbon Sans Bold" pitchFamily="50" charset="0"/>
              <a:ea typeface="IAS Ribbon Sans Bold" pitchFamily="50" charset="0"/>
            </a:endParaRPr>
          </a:p>
          <a:p>
            <a:pPr algn="l" rtl="0"/>
            <a:r>
              <a:rPr lang="pt-BR" sz="2400" b="1" i="0" u="none" baseline="0" dirty="0" smtClean="0">
                <a:latin typeface="IAS Ribbon Sans Bold" pitchFamily="50" charset="0"/>
                <a:ea typeface="IAS Ribbon Sans Bold" pitchFamily="50" charset="0"/>
              </a:rPr>
              <a:t>A </a:t>
            </a:r>
            <a:r>
              <a:rPr lang="pt-BR" sz="2400" b="1" i="0" u="none" baseline="0" dirty="0">
                <a:latin typeface="IAS Ribbon Sans Bold" pitchFamily="50" charset="0"/>
                <a:ea typeface="IAS Ribbon Sans Bold" pitchFamily="50" charset="0"/>
              </a:rPr>
              <a:t>primeira remissão de longo prazo de infecção crônica por HIV-1 sem </a:t>
            </a:r>
            <a:r>
              <a:rPr lang="pt-BR" sz="2400" b="1" i="0" u="none" baseline="0" dirty="0" smtClean="0">
                <a:latin typeface="IAS Ribbon Sans Bold" pitchFamily="50" charset="0"/>
                <a:ea typeface="IAS Ribbon Sans Bold" pitchFamily="50" charset="0"/>
              </a:rPr>
              <a:t> mieloablação</a:t>
            </a:r>
            <a:r>
              <a:rPr lang="pt-BR" sz="2400" b="1" i="0" u="none" baseline="0" dirty="0">
                <a:latin typeface="IAS Ribbon Sans Bold" pitchFamily="50" charset="0"/>
                <a:ea typeface="IAS Ribbon Sans Bold" pitchFamily="50" charset="0"/>
              </a:rPr>
              <a:t>?</a:t>
            </a:r>
          </a:p>
        </p:txBody>
      </p:sp>
      <p:sp>
        <p:nvSpPr>
          <p:cNvPr id="5" name="Content Placeholder 4">
            <a:extLst>
              <a:ext uri="{FF2B5EF4-FFF2-40B4-BE49-F238E27FC236}">
                <a16:creationId xmlns:a16="http://schemas.microsoft.com/office/drawing/2014/main" id="{EE5DCA1A-5E16-4017-B4CE-CEB6C7C6CBCC}"/>
              </a:ext>
            </a:extLst>
          </p:cNvPr>
          <p:cNvSpPr>
            <a:spLocks noGrp="1"/>
          </p:cNvSpPr>
          <p:nvPr>
            <p:ph idx="1"/>
          </p:nvPr>
        </p:nvSpPr>
        <p:spPr>
          <a:xfrm>
            <a:off x="149003" y="1433034"/>
            <a:ext cx="4880197" cy="4900869"/>
          </a:xfrm>
        </p:spPr>
        <p:txBody>
          <a:bodyPr vert="horz" lIns="91440" tIns="45720" rIns="91440" bIns="45720" rtlCol="0" anchor="t">
            <a:noAutofit/>
          </a:bodyPr>
          <a:lstStyle/>
          <a:p>
            <a:pPr algn="just" rtl="0"/>
            <a:r>
              <a:rPr lang="pt-BR" sz="1300" b="0" i="0" u="none" baseline="0" dirty="0">
                <a:latin typeface="IAS Ribbon Sans Light" pitchFamily="50" charset="0"/>
                <a:ea typeface="IAS Ribbon Sans Light" pitchFamily="50" charset="0"/>
                <a:cs typeface="Arial"/>
              </a:rPr>
              <a:t>A remissão é definida como a manutenção de níveis indetectáveis do vírus por período prolongado sem impacto adverso na saúde após a interrupção da TARV.</a:t>
            </a:r>
          </a:p>
          <a:p>
            <a:pPr algn="just" rtl="0"/>
            <a:r>
              <a:rPr lang="pt-BR" sz="1300" b="0" i="0" u="none" baseline="0" dirty="0">
                <a:latin typeface="IAS Ribbon Sans Light" pitchFamily="50" charset="0"/>
                <a:ea typeface="IAS Ribbon Sans Light" pitchFamily="50" charset="0"/>
                <a:cs typeface="Arial"/>
              </a:rPr>
              <a:t>Um indivíduo do sexo masculino de 35 anos inscrito no Estudo SPARC 7, incluído no grupo que recebeu nicotinamida e intensificação de TARV, apresenta remissão de longo prazo (64,7 semanas) após a ITA.</a:t>
            </a:r>
          </a:p>
          <a:p>
            <a:pPr algn="just" rtl="0"/>
            <a:r>
              <a:rPr lang="pt-BR" sz="1300" b="0" i="0" u="none" baseline="0" dirty="0">
                <a:latin typeface="IAS Ribbon Sans Light" pitchFamily="50" charset="0"/>
                <a:ea typeface="IAS Ribbon Sans Light" pitchFamily="50" charset="0"/>
                <a:cs typeface="Arial"/>
              </a:rPr>
              <a:t>A nicotinamida foi usada como agente de reversão e intensificador da atividade citotóxica das células T. MRV e DLG foram usados como medicamentos de intensificação. </a:t>
            </a:r>
            <a:endParaRPr lang="pt-BR" sz="1300" dirty="0">
              <a:latin typeface="IAS Ribbon Sans Light" pitchFamily="50" charset="0"/>
              <a:ea typeface="IAS Ribbon Sans Light" pitchFamily="50" charset="0"/>
            </a:endParaRPr>
          </a:p>
          <a:p>
            <a:pPr algn="just" rtl="0"/>
            <a:r>
              <a:rPr lang="pt-BR" sz="1300" b="0" i="0" u="none" baseline="0" dirty="0">
                <a:latin typeface="IAS Ribbon Sans Light" pitchFamily="50" charset="0"/>
                <a:ea typeface="IAS Ribbon Sans Light" pitchFamily="50" charset="0"/>
                <a:cs typeface="Arial"/>
              </a:rPr>
              <a:t>Durante a ITA, não houve aumentos na carga viral (CV); os marcadores de linfócitos T CD8 </a:t>
            </a:r>
            <a:r>
              <a:rPr lang="pt-BR" sz="1300" dirty="0">
                <a:latin typeface="IAS Ribbon Sans Light" pitchFamily="50" charset="0"/>
                <a:ea typeface="IAS Ribbon Sans Light" pitchFamily="50" charset="0"/>
                <a:cs typeface="Arial"/>
              </a:rPr>
              <a:t/>
            </a:r>
            <a:br>
              <a:rPr lang="pt-BR" sz="1300" dirty="0">
                <a:latin typeface="IAS Ribbon Sans Light" pitchFamily="50" charset="0"/>
                <a:ea typeface="IAS Ribbon Sans Light" pitchFamily="50" charset="0"/>
                <a:cs typeface="Arial"/>
              </a:rPr>
            </a:br>
            <a:r>
              <a:rPr lang="pt-BR" sz="1300" b="0" i="0" u="none" baseline="0" dirty="0">
                <a:latin typeface="IAS Ribbon Sans Light" pitchFamily="50" charset="0"/>
                <a:ea typeface="IAS Ribbon Sans Light" pitchFamily="50" charset="0"/>
                <a:cs typeface="Arial"/>
              </a:rPr>
              <a:t>diminuem; e os títulos de anticorpos do HIV também diminuem, sem alterações na faixa de peso (FP). </a:t>
            </a:r>
          </a:p>
          <a:p>
            <a:pPr algn="just" rtl="0"/>
            <a:r>
              <a:rPr lang="pt-BR" sz="1300" b="0" i="0" u="none" baseline="0" dirty="0">
                <a:latin typeface="IAS Ribbon Sans Light" pitchFamily="50" charset="0"/>
                <a:ea typeface="IAS Ribbon Sans Light" pitchFamily="50" charset="0"/>
                <a:cs typeface="Arial"/>
              </a:rPr>
              <a:t>O DNA total do HIV não foi detectado em PBMC após a ITA.</a:t>
            </a:r>
          </a:p>
          <a:p>
            <a:pPr algn="just" rtl="0"/>
            <a:r>
              <a:rPr lang="pt-BR" sz="1300" b="0" i="0" u="none" baseline="0" dirty="0">
                <a:latin typeface="IAS Ribbon Sans Light" pitchFamily="50" charset="0"/>
                <a:ea typeface="IAS Ribbon Sans Light" pitchFamily="50" charset="0"/>
                <a:cs typeface="Arial"/>
              </a:rPr>
              <a:t>Um acompanhamento adicional de todos esses parâmetros será crucial para avaliar o sucesso desta intervenção, bem como os resultados de outros indivíduos incluídos no estudo. </a:t>
            </a:r>
            <a:endParaRPr lang="pt-BR" sz="1300" dirty="0">
              <a:latin typeface="IAS Ribbon Sans Light" pitchFamily="50" charset="0"/>
              <a:ea typeface="IAS Ribbon Sans Light" pitchFamily="50" charset="0"/>
            </a:endParaRPr>
          </a:p>
        </p:txBody>
      </p:sp>
      <p:sp>
        <p:nvSpPr>
          <p:cNvPr id="2" name="TextBox 1">
            <a:hlinkClick r:id="rId3"/>
            <a:extLst>
              <a:ext uri="{FF2B5EF4-FFF2-40B4-BE49-F238E27FC236}">
                <a16:creationId xmlns:a16="http://schemas.microsoft.com/office/drawing/2014/main" id="{C45F2F97-193D-412C-816A-7676B957C5A9}"/>
              </a:ext>
            </a:extLst>
          </p:cNvPr>
          <p:cNvSpPr txBox="1"/>
          <p:nvPr/>
        </p:nvSpPr>
        <p:spPr>
          <a:xfrm>
            <a:off x="493294" y="6071352"/>
            <a:ext cx="2857787" cy="276999"/>
          </a:xfrm>
          <a:prstGeom prst="rect">
            <a:avLst/>
          </a:prstGeom>
          <a:noFill/>
        </p:spPr>
        <p:txBody>
          <a:bodyPr wrap="square" rtlCol="0">
            <a:spAutoFit/>
          </a:bodyPr>
          <a:lstStyle/>
          <a:p>
            <a:pPr algn="l" rtl="0"/>
            <a:r>
              <a:rPr lang="pt-BR" sz="1200" b="0" i="0" u="none" baseline="0" dirty="0">
                <a:latin typeface="IAS Ribbon Sans Light" pitchFamily="50" charset="0"/>
                <a:ea typeface="IAS Ribbon Sans Light" pitchFamily="50" charset="0"/>
                <a:cs typeface="Arial" panose="020B0604020202020204" pitchFamily="34" charset="0"/>
                <a:hlinkClick r:id="rId4"/>
              </a:rPr>
              <a:t>Ricardo Diaz, OAXLB0105</a:t>
            </a:r>
            <a:endParaRPr lang="pt-BR" sz="1200" dirty="0">
              <a:latin typeface="IAS Ribbon Sans Light" pitchFamily="50" charset="0"/>
              <a:ea typeface="IAS Ribbon Sans Light" pitchFamily="50" charset="0"/>
              <a:cs typeface="Arial" panose="020B0604020202020204" pitchFamily="34" charset="0"/>
            </a:endParaRPr>
          </a:p>
        </p:txBody>
      </p:sp>
      <p:pic>
        <p:nvPicPr>
          <p:cNvPr id="7" name="Imagen 6" descr="Gráfico, Gráfico de dispersión&#10;&#10;Descripción generada automáticamente">
            <a:extLst>
              <a:ext uri="{FF2B5EF4-FFF2-40B4-BE49-F238E27FC236}">
                <a16:creationId xmlns:a16="http://schemas.microsoft.com/office/drawing/2014/main" id="{0A627490-9D33-4761-84D3-7CE3402B2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7447" y="4289380"/>
            <a:ext cx="3856975" cy="2117674"/>
          </a:xfrm>
          <a:prstGeom prst="rect">
            <a:avLst/>
          </a:prstGeom>
        </p:spPr>
      </p:pic>
      <p:pic>
        <p:nvPicPr>
          <p:cNvPr id="9" name="Imagen 8">
            <a:extLst>
              <a:ext uri="{FF2B5EF4-FFF2-40B4-BE49-F238E27FC236}">
                <a16:creationId xmlns:a16="http://schemas.microsoft.com/office/drawing/2014/main" id="{4C9D0C91-851F-46F6-8F8D-3BC60EAC97CE}"/>
              </a:ext>
            </a:extLst>
          </p:cNvPr>
          <p:cNvPicPr>
            <a:picLocks noChangeAspect="1"/>
          </p:cNvPicPr>
          <p:nvPr/>
        </p:nvPicPr>
        <p:blipFill>
          <a:blip r:embed="rId6"/>
          <a:stretch>
            <a:fillRect/>
          </a:stretch>
        </p:blipFill>
        <p:spPr>
          <a:xfrm>
            <a:off x="8812672" y="4383943"/>
            <a:ext cx="3308658" cy="1943626"/>
          </a:xfrm>
          <a:prstGeom prst="rect">
            <a:avLst/>
          </a:prstGeom>
        </p:spPr>
      </p:pic>
      <p:pic>
        <p:nvPicPr>
          <p:cNvPr id="11" name="Imagen 10" descr="Texto&#10;&#10;Descripción generada automáticamente">
            <a:extLst>
              <a:ext uri="{FF2B5EF4-FFF2-40B4-BE49-F238E27FC236}">
                <a16:creationId xmlns:a16="http://schemas.microsoft.com/office/drawing/2014/main" id="{1628E9FE-87DC-485D-994C-E39D3014F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6790" y="826590"/>
            <a:ext cx="6145348" cy="924428"/>
          </a:xfrm>
          <a:prstGeom prst="rect">
            <a:avLst/>
          </a:prstGeom>
        </p:spPr>
      </p:pic>
      <p:pic>
        <p:nvPicPr>
          <p:cNvPr id="13" name="Imagen 12" descr="Gráfico&#10;&#10;Descripción generada automáticamente">
            <a:extLst>
              <a:ext uri="{FF2B5EF4-FFF2-40B4-BE49-F238E27FC236}">
                <a16:creationId xmlns:a16="http://schemas.microsoft.com/office/drawing/2014/main" id="{B67A51B3-3C21-4A00-994C-7BD5640405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4744" y="2618493"/>
            <a:ext cx="2834640" cy="1675865"/>
          </a:xfrm>
          <a:prstGeom prst="rect">
            <a:avLst/>
          </a:prstGeom>
        </p:spPr>
      </p:pic>
      <p:pic>
        <p:nvPicPr>
          <p:cNvPr id="15" name="Imagen 14" descr="Gráfico, Gráfico de líneas&#10;&#10;Descripción generada automáticamente">
            <a:extLst>
              <a:ext uri="{FF2B5EF4-FFF2-40B4-BE49-F238E27FC236}">
                <a16:creationId xmlns:a16="http://schemas.microsoft.com/office/drawing/2014/main" id="{C83BAF2D-CC13-4235-BDB8-B2D619FB66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9192" y="2611512"/>
            <a:ext cx="3156639" cy="1780344"/>
          </a:xfrm>
          <a:prstGeom prst="rect">
            <a:avLst/>
          </a:prstGeom>
        </p:spPr>
      </p:pic>
      <p:pic>
        <p:nvPicPr>
          <p:cNvPr id="17" name="Imagen 16" descr="Diagrama&#10;&#10;Descripción generada automáticamente">
            <a:extLst>
              <a:ext uri="{FF2B5EF4-FFF2-40B4-BE49-F238E27FC236}">
                <a16:creationId xmlns:a16="http://schemas.microsoft.com/office/drawing/2014/main" id="{C2EA7358-470E-42D8-9EF0-487F08D5F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9073" y="1814050"/>
            <a:ext cx="3648438" cy="603216"/>
          </a:xfrm>
          <a:prstGeom prst="rect">
            <a:avLst/>
          </a:prstGeom>
        </p:spPr>
      </p:pic>
      <p:sp>
        <p:nvSpPr>
          <p:cNvPr id="12" name="TextBox 11">
            <a:hlinkClick r:id="rId3"/>
            <a:extLst>
              <a:ext uri="{FF2B5EF4-FFF2-40B4-BE49-F238E27FC236}">
                <a16:creationId xmlns:a16="http://schemas.microsoft.com/office/drawing/2014/main" id="{C45F2F97-193D-412C-816A-7676B957C5A9}"/>
              </a:ext>
            </a:extLst>
          </p:cNvPr>
          <p:cNvSpPr txBox="1"/>
          <p:nvPr/>
        </p:nvSpPr>
        <p:spPr>
          <a:xfrm>
            <a:off x="149003" y="6519607"/>
            <a:ext cx="4191885" cy="276999"/>
          </a:xfrm>
          <a:prstGeom prst="rect">
            <a:avLst/>
          </a:prstGeom>
          <a:noFill/>
        </p:spPr>
        <p:txBody>
          <a:bodyPr wrap="square" rtlCol="0">
            <a:spAutoFit/>
          </a:bodyPr>
          <a:lstStyle/>
          <a:p>
            <a:pPr algn="l" rtl="0"/>
            <a:r>
              <a:rPr lang="pt-BR" sz="1200" b="1" i="0" u="none" baseline="0" dirty="0">
                <a:solidFill>
                  <a:schemeClr val="bg1"/>
                </a:solidFill>
                <a:latin typeface="Arial" panose="020B0604020202020204" pitchFamily="34" charset="0"/>
                <a:cs typeface="Arial" panose="020B0604020202020204" pitchFamily="34" charset="0"/>
              </a:rPr>
              <a:t>Este slide foi desenvolvido por Natalia </a:t>
            </a:r>
            <a:r>
              <a:rPr lang="pt-BR" sz="1200" b="1" i="0" u="none" baseline="0" dirty="0" err="1">
                <a:solidFill>
                  <a:schemeClr val="bg1"/>
                </a:solidFill>
                <a:latin typeface="Arial" panose="020B0604020202020204" pitchFamily="34" charset="0"/>
                <a:cs typeface="Arial" panose="020B0604020202020204" pitchFamily="34" charset="0"/>
              </a:rPr>
              <a:t>Laufer</a:t>
            </a:r>
            <a:endParaRPr lang="pt-B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817089" y="298405"/>
            <a:ext cx="9965844" cy="1028117"/>
          </a:xfrm>
        </p:spPr>
        <p:txBody>
          <a:bodyPr>
            <a:normAutofit/>
          </a:bodyPr>
          <a:lstStyle/>
          <a:p>
            <a:pPr algn="l" rtl="0"/>
            <a:r>
              <a:rPr lang="pt-BR" sz="2000" b="1" i="0" u="none" baseline="0" dirty="0">
                <a:solidFill>
                  <a:srgbClr val="333333"/>
                </a:solidFill>
                <a:effectLst/>
                <a:latin typeface="IAS Ribbon Sans Bold" pitchFamily="50" charset="0"/>
                <a:ea typeface="IAS Ribbon Sans Bold" pitchFamily="50" charset="0"/>
              </a:rPr>
              <a:t>Efeitos de inibidores do ponto de controle imunológico nas respostas imunes específicas </a:t>
            </a:r>
            <a:r>
              <a:rPr lang="pt-BR" sz="2000" b="1" i="0" u="none" baseline="0" dirty="0" err="1">
                <a:solidFill>
                  <a:srgbClr val="333333"/>
                </a:solidFill>
                <a:effectLst/>
                <a:latin typeface="IAS Ribbon Sans Bold" pitchFamily="50" charset="0"/>
                <a:ea typeface="IAS Ribbon Sans Bold" pitchFamily="50" charset="0"/>
              </a:rPr>
              <a:t>anti-HIV</a:t>
            </a:r>
            <a:r>
              <a:rPr lang="pt-BR" sz="2000" b="1" i="0" u="none" baseline="0" dirty="0">
                <a:solidFill>
                  <a:srgbClr val="333333"/>
                </a:solidFill>
                <a:effectLst/>
                <a:latin typeface="IAS Ribbon Sans Bold" pitchFamily="50" charset="0"/>
                <a:ea typeface="IAS Ribbon Sans Bold" pitchFamily="50" charset="0"/>
              </a:rPr>
              <a:t> e no reservatório de HIV em pessoas vivendo com HIV e câncer</a:t>
            </a:r>
            <a:endParaRPr lang="pt-BR" sz="20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141435" y="1460113"/>
            <a:ext cx="5976664" cy="4525963"/>
          </a:xfrm>
        </p:spPr>
        <p:txBody>
          <a:bodyPr vert="horz" lIns="91440" tIns="45720" rIns="91440" bIns="45720" rtlCol="0" anchor="t">
            <a:normAutofit fontScale="77500" lnSpcReduction="20000"/>
          </a:bodyPr>
          <a:lstStyle/>
          <a:p>
            <a:pPr algn="just" rtl="0"/>
            <a:r>
              <a:rPr lang="pt-BR" sz="1700" b="0" i="0" u="none" baseline="0" dirty="0">
                <a:latin typeface="IAS Ribbon Sans Light" pitchFamily="50" charset="0"/>
                <a:ea typeface="IAS Ribbon Sans Light" pitchFamily="50" charset="0"/>
                <a:cs typeface="Arial"/>
              </a:rPr>
              <a:t>Os inibidores do ponto de controle imunológico (ICPi) são um grande avanço no tratamento do câncer. Ainda não se sabe se eles podem atuar como um agente de reversão da latência para a cura do HIV.</a:t>
            </a:r>
          </a:p>
          <a:p>
            <a:pPr algn="just"/>
            <a:endParaRPr lang="pt-BR" sz="1700" dirty="0">
              <a:latin typeface="IAS Ribbon Sans Light" pitchFamily="50" charset="0"/>
              <a:ea typeface="IAS Ribbon Sans Light" pitchFamily="50" charset="0"/>
              <a:cs typeface="Arial"/>
            </a:endParaRPr>
          </a:p>
          <a:p>
            <a:pPr algn="just" rtl="0"/>
            <a:r>
              <a:rPr lang="pt-BR" sz="1700" b="0" i="0" u="none" baseline="0" dirty="0">
                <a:latin typeface="IAS Ribbon Sans Light" pitchFamily="50" charset="0"/>
                <a:ea typeface="IAS Ribbon Sans Light" pitchFamily="50" charset="0"/>
                <a:cs typeface="Arial"/>
              </a:rPr>
              <a:t>Candidatos para a estratégia </a:t>
            </a:r>
            <a:r>
              <a:rPr lang="pt-BR" sz="1700" b="1" i="0" u="none" baseline="0" dirty="0">
                <a:latin typeface="IAS Ribbon Sans Light" pitchFamily="50" charset="0"/>
                <a:ea typeface="IAS Ribbon Sans Light" pitchFamily="50" charset="0"/>
                <a:cs typeface="Arial"/>
              </a:rPr>
              <a:t>"c</a:t>
            </a:r>
            <a:r>
              <a:rPr lang="pt-BR" sz="1700" b="1" i="0" u="none" baseline="0" dirty="0">
                <a:latin typeface="IAS Ribbon Sans Light" pitchFamily="50" charset="0"/>
                <a:ea typeface="IAS Ribbon Sans Light" pitchFamily="50" charset="0"/>
              </a:rPr>
              <a:t>hoque e morte"?</a:t>
            </a:r>
          </a:p>
          <a:p>
            <a:pPr algn="just"/>
            <a:endParaRPr lang="pt-BR" sz="1700" dirty="0">
              <a:latin typeface="IAS Ribbon Sans Light" pitchFamily="50" charset="0"/>
              <a:ea typeface="IAS Ribbon Sans Light" pitchFamily="50" charset="0"/>
              <a:cs typeface="Arial"/>
            </a:endParaRPr>
          </a:p>
          <a:p>
            <a:pPr algn="just" rtl="0"/>
            <a:r>
              <a:rPr lang="pt-BR" sz="1700" b="0" i="0" u="none" baseline="0" dirty="0">
                <a:latin typeface="IAS Ribbon Sans Light" pitchFamily="50" charset="0"/>
                <a:ea typeface="IAS Ribbon Sans Light" pitchFamily="50" charset="0"/>
              </a:rPr>
              <a:t>O OncoVIRIM é um subestudo biológico da coorte prospectiva OncoVIHac do ANRS: 19 pessoas foram incluídas no estudo.</a:t>
            </a:r>
          </a:p>
          <a:p>
            <a:pPr algn="just"/>
            <a:endParaRPr lang="pt-BR" sz="1600" dirty="0">
              <a:latin typeface="IAS Ribbon Sans Light" pitchFamily="50" charset="0"/>
              <a:ea typeface="IAS Ribbon Sans Light" pitchFamily="50" charset="0"/>
            </a:endParaRPr>
          </a:p>
          <a:p>
            <a:pPr algn="just" rtl="0"/>
            <a:r>
              <a:rPr lang="pt-BR" sz="1700" b="0" i="0" u="none" baseline="0" dirty="0">
                <a:latin typeface="IAS Ribbon Sans Light" pitchFamily="50" charset="0"/>
                <a:ea typeface="IAS Ribbon Sans Light" pitchFamily="50" charset="0"/>
              </a:rPr>
              <a:t>O tratamento anti-PD-1 foi associado a: </a:t>
            </a:r>
          </a:p>
          <a:p>
            <a:pPr lvl="1" algn="just" rtl="0"/>
            <a:r>
              <a:rPr lang="pt-BR" sz="1500" b="0" i="0" u="none" baseline="0" dirty="0">
                <a:latin typeface="IAS Ribbon Sans Light" pitchFamily="50" charset="0"/>
                <a:ea typeface="IAS Ribbon Sans Light" pitchFamily="50" charset="0"/>
              </a:rPr>
              <a:t>Ativação precoce e transitória de células T</a:t>
            </a:r>
          </a:p>
          <a:p>
            <a:pPr lvl="1" algn="just" rtl="0"/>
            <a:r>
              <a:rPr lang="pt-BR" sz="1500" b="0" i="0" u="none" baseline="0" dirty="0">
                <a:latin typeface="IAS Ribbon Sans Light" pitchFamily="50" charset="0"/>
                <a:ea typeface="IAS Ribbon Sans Light" pitchFamily="50" charset="0"/>
              </a:rPr>
              <a:t>Aumento não significativo nas células T CD8+ específicas ao HIV, apesar da maior expressão de PD-1 em células T CD8+ específicas ao HIV no início do estudo</a:t>
            </a:r>
          </a:p>
          <a:p>
            <a:pPr algn="just"/>
            <a:endParaRPr lang="pt-BR" sz="1600" dirty="0">
              <a:latin typeface="IAS Ribbon Sans Light" pitchFamily="50" charset="0"/>
              <a:ea typeface="IAS Ribbon Sans Light" pitchFamily="50" charset="0"/>
            </a:endParaRPr>
          </a:p>
          <a:p>
            <a:pPr algn="just" rtl="0"/>
            <a:r>
              <a:rPr lang="pt-BR" sz="1700" b="0" i="0" u="none" baseline="0" dirty="0">
                <a:latin typeface="IAS Ribbon Sans Light" pitchFamily="50" charset="0"/>
                <a:ea typeface="IAS Ribbon Sans Light" pitchFamily="50" charset="0"/>
              </a:rPr>
              <a:t>Não houve alteração significativa no reservatório de HIV, mas dois indivíduos apresentaram diminuição persistente no DNA do HIV.</a:t>
            </a:r>
          </a:p>
          <a:p>
            <a:pPr algn="just"/>
            <a:endParaRPr lang="pt-BR" sz="1700" dirty="0">
              <a:latin typeface="IAS Ribbon Sans Light" pitchFamily="50" charset="0"/>
              <a:ea typeface="IAS Ribbon Sans Light" pitchFamily="50" charset="0"/>
            </a:endParaRPr>
          </a:p>
          <a:p>
            <a:pPr algn="just" rtl="0"/>
            <a:r>
              <a:rPr lang="pt-BR" sz="1700" b="1" i="0" u="none" baseline="0" dirty="0">
                <a:latin typeface="IAS Ribbon Sans Light" pitchFamily="50" charset="0"/>
                <a:ea typeface="IAS Ribbon Sans Light" pitchFamily="50" charset="0"/>
              </a:rPr>
              <a:t>O tratamento anti-PD-1 em monoterapia não tem impacto significativo no reservatório de HIV</a:t>
            </a:r>
            <a:r>
              <a:rPr lang="pt-BR" sz="1700" b="0" i="0" u="none" baseline="0" dirty="0">
                <a:latin typeface="IAS Ribbon Sans Light" pitchFamily="50" charset="0"/>
                <a:ea typeface="IAS Ribbon Sans Light" pitchFamily="50" charset="0"/>
              </a:rPr>
              <a:t> em clientes em tratamento para câncer.</a:t>
            </a:r>
          </a:p>
          <a:p>
            <a:pPr algn="just"/>
            <a:endParaRPr lang="pt-BR" sz="1700" dirty="0">
              <a:latin typeface="IAS Ribbon Sans Light" pitchFamily="50" charset="0"/>
              <a:ea typeface="IAS Ribbon Sans Light" pitchFamily="50" charset="0"/>
            </a:endParaRPr>
          </a:p>
          <a:p>
            <a:pPr algn="just" rtl="0"/>
            <a:r>
              <a:rPr lang="pt-BR" sz="1700" b="0" i="0" u="none" baseline="0" dirty="0">
                <a:latin typeface="IAS Ribbon Sans Light" pitchFamily="50" charset="0"/>
                <a:ea typeface="IAS Ribbon Sans Light" pitchFamily="50" charset="0"/>
              </a:rPr>
              <a:t>Os biomarcadores preditivos ainda não foram definidos.</a:t>
            </a:r>
          </a:p>
          <a:p>
            <a:endParaRPr lang="pt-BR" sz="1700" dirty="0">
              <a:latin typeface="IAS Ribbon Sans Light" pitchFamily="50" charset="0"/>
              <a:ea typeface="IAS Ribbon Sans Light" pitchFamily="50" charset="0"/>
            </a:endParaRPr>
          </a:p>
          <a:p>
            <a:endParaRPr lang="pt-BR" sz="1600" dirty="0">
              <a:latin typeface="IAS Ribbon Sans Light" pitchFamily="50" charset="0"/>
              <a:ea typeface="IAS Ribbon Sans Light" pitchFamily="50" charset="0"/>
            </a:endParaRPr>
          </a:p>
          <a:p>
            <a:pPr marL="0" indent="0" algn="l" rtl="0">
              <a:buNone/>
            </a:pPr>
            <a:endParaRPr lang="pt-BR" dirty="0">
              <a:latin typeface="IAS Ribbon Sans Light" pitchFamily="50" charset="0"/>
              <a:ea typeface="IAS Ribbon Sans Light" pitchFamily="50" charset="0"/>
            </a:endParaRPr>
          </a:p>
        </p:txBody>
      </p:sp>
      <p:sp>
        <p:nvSpPr>
          <p:cNvPr id="8" name="CuadroTexto 7">
            <a:extLst>
              <a:ext uri="{FF2B5EF4-FFF2-40B4-BE49-F238E27FC236}">
                <a16:creationId xmlns:a16="http://schemas.microsoft.com/office/drawing/2014/main" id="{2F480500-172F-4499-B1DE-201D8920B72C}"/>
              </a:ext>
            </a:extLst>
          </p:cNvPr>
          <p:cNvSpPr txBox="1"/>
          <p:nvPr/>
        </p:nvSpPr>
        <p:spPr>
          <a:xfrm>
            <a:off x="1817089" y="31028"/>
            <a:ext cx="6099048" cy="369332"/>
          </a:xfrm>
          <a:prstGeom prst="rect">
            <a:avLst/>
          </a:prstGeom>
          <a:noFill/>
        </p:spPr>
        <p:txBody>
          <a:bodyPr wrap="square">
            <a:spAutoFit/>
          </a:bodyPr>
          <a:lstStyle/>
          <a:p>
            <a:pPr algn="l" rtl="0"/>
            <a:r>
              <a:rPr lang="pt-BR" sz="1800" b="1" i="0" u="none" baseline="0" dirty="0">
                <a:solidFill>
                  <a:srgbClr val="E3000F"/>
                </a:solidFill>
                <a:latin typeface="IAS Ribbon Sans Bold" pitchFamily="50" charset="0"/>
                <a:ea typeface="IAS Ribbon Sans Bold" pitchFamily="50" charset="0"/>
                <a:cs typeface="Arial" panose="020B0604020202020204" pitchFamily="34" charset="0"/>
              </a:rPr>
              <a:t>Cura do HI</a:t>
            </a:r>
            <a:r>
              <a:rPr lang="pt-BR" sz="1800" b="1" i="0" u="none" baseline="0" dirty="0">
                <a:solidFill>
                  <a:srgbClr val="E3000F"/>
                </a:solidFill>
                <a:latin typeface="Arial" panose="020B0604020202020204" pitchFamily="34" charset="0"/>
                <a:cs typeface="Arial" panose="020B0604020202020204" pitchFamily="34" charset="0"/>
              </a:rPr>
              <a:t>V</a:t>
            </a:r>
            <a:r>
              <a:rPr lang="pt-BR" sz="1400" b="0" i="0" u="none" baseline="0" dirty="0">
                <a:solidFill>
                  <a:schemeClr val="bg1"/>
                </a:solidFill>
                <a:latin typeface="Arial"/>
                <a:cs typeface="Arial"/>
              </a:rPr>
              <a:t>Y</a:t>
            </a:r>
            <a:endParaRPr lang="pt-BR" dirty="0"/>
          </a:p>
        </p:txBody>
      </p:sp>
      <p:sp>
        <p:nvSpPr>
          <p:cNvPr id="10" name="CuadroTexto 9">
            <a:extLst>
              <a:ext uri="{FF2B5EF4-FFF2-40B4-BE49-F238E27FC236}">
                <a16:creationId xmlns:a16="http://schemas.microsoft.com/office/drawing/2014/main" id="{7AC69D99-A6D1-4A17-A15F-BD398BB4916A}"/>
              </a:ext>
            </a:extLst>
          </p:cNvPr>
          <p:cNvSpPr txBox="1"/>
          <p:nvPr/>
        </p:nvSpPr>
        <p:spPr>
          <a:xfrm>
            <a:off x="119336" y="5986076"/>
            <a:ext cx="2763564" cy="276999"/>
          </a:xfrm>
          <a:prstGeom prst="rect">
            <a:avLst/>
          </a:prstGeom>
          <a:noFill/>
        </p:spPr>
        <p:txBody>
          <a:bodyPr wrap="square">
            <a:spAutoFit/>
          </a:bodyPr>
          <a:lstStyle/>
          <a:p>
            <a:pPr algn="l" rtl="0"/>
            <a:r>
              <a:rPr lang="pt-BR" sz="1200" b="0" i="0" u="sng" baseline="0" dirty="0">
                <a:effectLst/>
                <a:latin typeface="IAS Ribbon Sans Light" pitchFamily="50" charset="0"/>
                <a:ea typeface="IAS Ribbon Sans Light" pitchFamily="50" charset="0"/>
                <a:cs typeface="Arial" panose="020B0604020202020204" pitchFamily="34" charset="0"/>
                <a:hlinkClick r:id="rId4"/>
              </a:rPr>
              <a:t>Marine Baron, </a:t>
            </a:r>
            <a:r>
              <a:rPr lang="pt-BR" sz="1200" b="0" i="0" u="sng" baseline="0" dirty="0">
                <a:latin typeface="IAS Ribbon Sans Light" pitchFamily="50" charset="0"/>
                <a:ea typeface="IAS Ribbon Sans Light" pitchFamily="50" charset="0"/>
                <a:cs typeface="Arial" panose="020B0604020202020204" pitchFamily="34" charset="0"/>
                <a:hlinkClick r:id="rId4"/>
              </a:rPr>
              <a:t>OAB0203 </a:t>
            </a:r>
            <a:endParaRPr lang="pt-BR" sz="1200" dirty="0">
              <a:latin typeface="IAS Ribbon Sans Light" pitchFamily="50" charset="0"/>
              <a:ea typeface="IAS Ribbon Sans Light" pitchFamily="50" charset="0"/>
              <a:cs typeface="Arial" panose="020B0604020202020204" pitchFamily="34" charset="0"/>
            </a:endParaRPr>
          </a:p>
        </p:txBody>
      </p:sp>
      <p:grpSp>
        <p:nvGrpSpPr>
          <p:cNvPr id="11" name="Groupe 9">
            <a:extLst>
              <a:ext uri="{FF2B5EF4-FFF2-40B4-BE49-F238E27FC236}">
                <a16:creationId xmlns:a16="http://schemas.microsoft.com/office/drawing/2014/main" id="{669F754F-34B1-4CEA-AA57-BFD9DBB9D8FC}"/>
              </a:ext>
            </a:extLst>
          </p:cNvPr>
          <p:cNvGrpSpPr/>
          <p:nvPr/>
        </p:nvGrpSpPr>
        <p:grpSpPr>
          <a:xfrm>
            <a:off x="6816568" y="1074717"/>
            <a:ext cx="2226492" cy="1267773"/>
            <a:chOff x="4310947" y="2025689"/>
            <a:chExt cx="3044539" cy="2983654"/>
          </a:xfrm>
        </p:grpSpPr>
        <p:pic>
          <p:nvPicPr>
            <p:cNvPr id="12" name="Image 10">
              <a:extLst>
                <a:ext uri="{FF2B5EF4-FFF2-40B4-BE49-F238E27FC236}">
                  <a16:creationId xmlns:a16="http://schemas.microsoft.com/office/drawing/2014/main" id="{4EFB176A-7AFF-44E0-AC6C-3888187396C0}"/>
                </a:ext>
              </a:extLst>
            </p:cNvPr>
            <p:cNvPicPr>
              <a:picLocks noChangeAspect="1"/>
            </p:cNvPicPr>
            <p:nvPr/>
          </p:nvPicPr>
          <p:blipFill>
            <a:blip r:embed="rId5" cstate="print"/>
            <a:stretch>
              <a:fillRect/>
            </a:stretch>
          </p:blipFill>
          <p:spPr>
            <a:xfrm>
              <a:off x="4310947" y="2025689"/>
              <a:ext cx="3044539" cy="2983654"/>
            </a:xfrm>
            <a:prstGeom prst="rect">
              <a:avLst/>
            </a:prstGeom>
          </p:spPr>
        </p:pic>
        <p:sp>
          <p:nvSpPr>
            <p:cNvPr id="13" name="Rectangle 11">
              <a:extLst>
                <a:ext uri="{FF2B5EF4-FFF2-40B4-BE49-F238E27FC236}">
                  <a16:creationId xmlns:a16="http://schemas.microsoft.com/office/drawing/2014/main" id="{142E586E-62A7-4391-988D-FBCA39052D6F}"/>
                </a:ext>
              </a:extLst>
            </p:cNvPr>
            <p:cNvSpPr/>
            <p:nvPr/>
          </p:nvSpPr>
          <p:spPr>
            <a:xfrm>
              <a:off x="4310947" y="2152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
        <p:nvSpPr>
          <p:cNvPr id="15" name="CuadroTexto 14">
            <a:extLst>
              <a:ext uri="{FF2B5EF4-FFF2-40B4-BE49-F238E27FC236}">
                <a16:creationId xmlns:a16="http://schemas.microsoft.com/office/drawing/2014/main" id="{16BFCA6A-348A-42FC-92C7-34071C19453B}"/>
              </a:ext>
            </a:extLst>
          </p:cNvPr>
          <p:cNvSpPr txBox="1"/>
          <p:nvPr/>
        </p:nvSpPr>
        <p:spPr>
          <a:xfrm>
            <a:off x="6085619" y="2276011"/>
            <a:ext cx="3256343" cy="507831"/>
          </a:xfrm>
          <a:prstGeom prst="rect">
            <a:avLst/>
          </a:prstGeom>
          <a:noFill/>
        </p:spPr>
        <p:txBody>
          <a:bodyPr wrap="square">
            <a:spAutoFit/>
          </a:bodyPr>
          <a:lstStyle/>
          <a:p>
            <a:pPr lvl="1" algn="l" rtl="0"/>
            <a:r>
              <a:rPr lang="pt-BR" sz="900" b="0" i="0" u="none" baseline="0" dirty="0">
                <a:latin typeface="IAS Ribbon Sans Light" pitchFamily="50" charset="0"/>
                <a:ea typeface="IAS Ribbon Sans Light" pitchFamily="50" charset="0"/>
              </a:rPr>
              <a:t>A </a:t>
            </a:r>
            <a:r>
              <a:rPr lang="pt-BR" sz="900" b="1" i="0" u="none" baseline="0" dirty="0">
                <a:latin typeface="IAS Ribbon Sans Light" pitchFamily="50" charset="0"/>
                <a:ea typeface="IAS Ribbon Sans Light" pitchFamily="50" charset="0"/>
              </a:rPr>
              <a:t>infecção latente </a:t>
            </a:r>
            <a:r>
              <a:rPr lang="pt-BR" sz="900" b="0" i="0" u="none" baseline="0" dirty="0">
                <a:latin typeface="IAS Ribbon Sans Light" pitchFamily="50" charset="0"/>
                <a:ea typeface="IAS Ribbon Sans Light" pitchFamily="50" charset="0"/>
              </a:rPr>
              <a:t>é enriquecida em células T CD4+ que expressam ponto de controle imunológico (ICP)</a:t>
            </a:r>
          </a:p>
        </p:txBody>
      </p:sp>
      <p:grpSp>
        <p:nvGrpSpPr>
          <p:cNvPr id="16" name="Groupe 3">
            <a:extLst>
              <a:ext uri="{FF2B5EF4-FFF2-40B4-BE49-F238E27FC236}">
                <a16:creationId xmlns:a16="http://schemas.microsoft.com/office/drawing/2014/main" id="{36BB7BAE-1816-46A2-9A5B-C5C4FB9FFCA2}"/>
              </a:ext>
            </a:extLst>
          </p:cNvPr>
          <p:cNvGrpSpPr/>
          <p:nvPr/>
        </p:nvGrpSpPr>
        <p:grpSpPr>
          <a:xfrm>
            <a:off x="9327769" y="972579"/>
            <a:ext cx="2455164" cy="1463074"/>
            <a:chOff x="8060788" y="2458321"/>
            <a:chExt cx="3724604" cy="2498492"/>
          </a:xfrm>
        </p:grpSpPr>
        <p:pic>
          <p:nvPicPr>
            <p:cNvPr id="17" name="Picture 4">
              <a:extLst>
                <a:ext uri="{FF2B5EF4-FFF2-40B4-BE49-F238E27FC236}">
                  <a16:creationId xmlns:a16="http://schemas.microsoft.com/office/drawing/2014/main" id="{7DBF1B7B-56BB-4E69-9665-56DCD85417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0788" y="2458321"/>
              <a:ext cx="3724604" cy="249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5">
              <a:extLst>
                <a:ext uri="{FF2B5EF4-FFF2-40B4-BE49-F238E27FC236}">
                  <a16:creationId xmlns:a16="http://schemas.microsoft.com/office/drawing/2014/main" id="{8B2E4744-54A6-41A5-8019-E49B567467BA}"/>
                </a:ext>
              </a:extLst>
            </p:cNvPr>
            <p:cNvSpPr/>
            <p:nvPr/>
          </p:nvSpPr>
          <p:spPr>
            <a:xfrm>
              <a:off x="8070961" y="2533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
        <p:nvSpPr>
          <p:cNvPr id="20" name="CuadroTexto 19">
            <a:extLst>
              <a:ext uri="{FF2B5EF4-FFF2-40B4-BE49-F238E27FC236}">
                <a16:creationId xmlns:a16="http://schemas.microsoft.com/office/drawing/2014/main" id="{19165C53-C28B-475C-A510-90A51FD38C0E}"/>
              </a:ext>
            </a:extLst>
          </p:cNvPr>
          <p:cNvSpPr txBox="1"/>
          <p:nvPr/>
        </p:nvSpPr>
        <p:spPr>
          <a:xfrm>
            <a:off x="9309481" y="2340386"/>
            <a:ext cx="2720321" cy="415498"/>
          </a:xfrm>
          <a:prstGeom prst="rect">
            <a:avLst/>
          </a:prstGeom>
          <a:noFill/>
        </p:spPr>
        <p:txBody>
          <a:bodyPr wrap="square">
            <a:spAutoFit/>
          </a:bodyPr>
          <a:lstStyle/>
          <a:p>
            <a:pPr rtl="0"/>
            <a:r>
              <a:rPr lang="pt-BR" sz="1050" b="1" i="0" u="none" baseline="0" dirty="0" err="1">
                <a:latin typeface="IAS Ribbon Sans Light" pitchFamily="50" charset="0"/>
                <a:ea typeface="IAS Ribbon Sans Light" pitchFamily="50" charset="0"/>
              </a:rPr>
              <a:t>Potenciadores</a:t>
            </a:r>
            <a:r>
              <a:rPr lang="pt-BR" sz="1050" b="0" i="0" u="none" baseline="0" dirty="0">
                <a:latin typeface="IAS Ribbon Sans Light" pitchFamily="50" charset="0"/>
                <a:ea typeface="IAS Ribbon Sans Light" pitchFamily="50" charset="0"/>
              </a:rPr>
              <a:t> de bloqueio de PD-1</a:t>
            </a:r>
            <a:r>
              <a:rPr lang="pt-BR" sz="1050" b="1" i="0" u="none" baseline="0" dirty="0">
                <a:latin typeface="IAS Ribbon Sans Light" pitchFamily="50" charset="0"/>
                <a:ea typeface="IAS Ribbon Sans Light" pitchFamily="50" charset="0"/>
              </a:rPr>
              <a:t> </a:t>
            </a:r>
          </a:p>
          <a:p>
            <a:pPr rtl="0"/>
            <a:r>
              <a:rPr lang="pt-BR" sz="1050" b="1" i="0" u="none" baseline="0" dirty="0">
                <a:latin typeface="IAS Ribbon Sans Light" pitchFamily="50" charset="0"/>
                <a:ea typeface="IAS Ribbon Sans Light" pitchFamily="50" charset="0"/>
              </a:rPr>
              <a:t>Reversão da latência do HIV </a:t>
            </a:r>
            <a:r>
              <a:rPr lang="pt-BR" sz="1050" b="0" i="1" u="none" baseline="0" dirty="0" err="1">
                <a:latin typeface="IAS Ribbon Sans Light" pitchFamily="50" charset="0"/>
                <a:ea typeface="IAS Ribbon Sans Light" pitchFamily="50" charset="0"/>
              </a:rPr>
              <a:t>ex</a:t>
            </a:r>
            <a:r>
              <a:rPr lang="pt-BR" sz="1050" b="0" i="1" u="none" baseline="0" dirty="0">
                <a:latin typeface="IAS Ribbon Sans Light" pitchFamily="50" charset="0"/>
                <a:ea typeface="IAS Ribbon Sans Light" pitchFamily="50" charset="0"/>
              </a:rPr>
              <a:t> vivo</a:t>
            </a:r>
          </a:p>
        </p:txBody>
      </p:sp>
      <p:graphicFrame>
        <p:nvGraphicFramePr>
          <p:cNvPr id="24" name="Objet 7">
            <a:extLst>
              <a:ext uri="{FF2B5EF4-FFF2-40B4-BE49-F238E27FC236}">
                <a16:creationId xmlns:a16="http://schemas.microsoft.com/office/drawing/2014/main" id="{BDA58959-2DFA-4E74-B940-007666DCD247}"/>
              </a:ext>
            </a:extLst>
          </p:cNvPr>
          <p:cNvGraphicFramePr>
            <a:graphicFrameLocks noChangeAspect="1"/>
          </p:cNvGraphicFramePr>
          <p:nvPr>
            <p:extLst>
              <p:ext uri="{D42A27DB-BD31-4B8C-83A1-F6EECF244321}">
                <p14:modId xmlns:p14="http://schemas.microsoft.com/office/powerpoint/2010/main" val="1258165829"/>
              </p:ext>
            </p:extLst>
          </p:nvPr>
        </p:nvGraphicFramePr>
        <p:xfrm>
          <a:off x="7088188" y="3196799"/>
          <a:ext cx="4325937" cy="1590574"/>
        </p:xfrm>
        <a:graphic>
          <a:graphicData uri="http://schemas.openxmlformats.org/presentationml/2006/ole">
            <mc:AlternateContent xmlns:mc="http://schemas.openxmlformats.org/markup-compatibility/2006">
              <mc:Choice xmlns:v="urn:schemas-microsoft-com:vml" Requires="v">
                <p:oleObj spid="_x0000_s1058" name="Prism 8" r:id="rId7" imgW="7589996" imgH="3872107" progId="Prism8.Document">
                  <p:embed/>
                </p:oleObj>
              </mc:Choice>
              <mc:Fallback>
                <p:oleObj name="Prism 8" r:id="rId7" imgW="7589996" imgH="3872107" progId="Prism8.Document">
                  <p:embed/>
                  <p:pic>
                    <p:nvPicPr>
                      <p:cNvPr id="8" name="Objet 7">
                        <a:extLst>
                          <a:ext uri="{FF2B5EF4-FFF2-40B4-BE49-F238E27FC236}">
                            <a16:creationId xmlns:a16="http://schemas.microsoft.com/office/drawing/2014/main" id="{7FA8EA55-8F6F-4434-B760-8D771D3380B9}"/>
                          </a:ext>
                        </a:extLst>
                      </p:cNvPr>
                      <p:cNvPicPr>
                        <a:picLocks noChangeAspect="1" noChangeArrowheads="1"/>
                      </p:cNvPicPr>
                      <p:nvPr/>
                    </p:nvPicPr>
                    <p:blipFill>
                      <a:blip r:embed="rId8"/>
                      <a:srcRect/>
                      <a:stretch>
                        <a:fillRect/>
                      </a:stretch>
                    </p:blipFill>
                    <p:spPr bwMode="auto">
                      <a:xfrm>
                        <a:off x="7088188" y="3196799"/>
                        <a:ext cx="4325937" cy="1590574"/>
                      </a:xfrm>
                      <a:prstGeom prst="rect">
                        <a:avLst/>
                      </a:prstGeom>
                      <a:noFill/>
                    </p:spPr>
                  </p:pic>
                </p:oleObj>
              </mc:Fallback>
            </mc:AlternateContent>
          </a:graphicData>
        </a:graphic>
      </p:graphicFrame>
      <p:sp>
        <p:nvSpPr>
          <p:cNvPr id="26" name="CuadroTexto 25">
            <a:extLst>
              <a:ext uri="{FF2B5EF4-FFF2-40B4-BE49-F238E27FC236}">
                <a16:creationId xmlns:a16="http://schemas.microsoft.com/office/drawing/2014/main" id="{B257A71C-8AE3-4D18-B392-309B51A76888}"/>
              </a:ext>
            </a:extLst>
          </p:cNvPr>
          <p:cNvSpPr txBox="1"/>
          <p:nvPr/>
        </p:nvSpPr>
        <p:spPr>
          <a:xfrm>
            <a:off x="6630761" y="2755884"/>
            <a:ext cx="5255371" cy="430887"/>
          </a:xfrm>
          <a:prstGeom prst="rect">
            <a:avLst/>
          </a:prstGeom>
          <a:noFill/>
          <a:ln>
            <a:solidFill>
              <a:schemeClr val="accent1"/>
            </a:solidFill>
          </a:ln>
        </p:spPr>
        <p:txBody>
          <a:bodyPr wrap="square">
            <a:spAutoFit/>
          </a:bodyPr>
          <a:lstStyle/>
          <a:p>
            <a:pPr algn="l" rtl="0"/>
            <a:r>
              <a:rPr lang="pt-BR" sz="1100" b="0" i="0" u="none" baseline="0" dirty="0">
                <a:latin typeface="IAS Ribbon Sans Regular" pitchFamily="50" charset="0"/>
                <a:ea typeface="IAS Ribbon Sans Regular" pitchFamily="50" charset="0"/>
              </a:rPr>
              <a:t>Não houve alteração significativa no DNA do HIV ao longo do tempo em pessoas vivendo com HIV tratadas com </a:t>
            </a:r>
            <a:r>
              <a:rPr lang="pt-BR" sz="1100" b="0" i="0" u="none" baseline="0" dirty="0" err="1">
                <a:latin typeface="IAS Ribbon Sans Regular" pitchFamily="50" charset="0"/>
                <a:ea typeface="IAS Ribbon Sans Regular" pitchFamily="50" charset="0"/>
              </a:rPr>
              <a:t>ICPi</a:t>
            </a:r>
            <a:r>
              <a:rPr lang="pt-BR" sz="1100" b="0" i="0" u="none" baseline="0" dirty="0">
                <a:latin typeface="IAS Ribbon Sans Regular" pitchFamily="50" charset="0"/>
                <a:ea typeface="IAS Ribbon Sans Regular" pitchFamily="50" charset="0"/>
              </a:rPr>
              <a:t> para câncer</a:t>
            </a:r>
            <a:endParaRPr lang="pt-BR" sz="1100" dirty="0">
              <a:latin typeface="IAS Ribbon Sans Regular" pitchFamily="50" charset="0"/>
              <a:ea typeface="IAS Ribbon Sans Regular" pitchFamily="50" charset="0"/>
            </a:endParaRPr>
          </a:p>
        </p:txBody>
      </p:sp>
      <p:pic>
        <p:nvPicPr>
          <p:cNvPr id="27" name="Imagen 26">
            <a:extLst>
              <a:ext uri="{FF2B5EF4-FFF2-40B4-BE49-F238E27FC236}">
                <a16:creationId xmlns:a16="http://schemas.microsoft.com/office/drawing/2014/main" id="{9F9A003E-03C4-42D8-823C-8D558523E673}"/>
              </a:ext>
            </a:extLst>
          </p:cNvPr>
          <p:cNvPicPr>
            <a:picLocks noChangeAspect="1"/>
          </p:cNvPicPr>
          <p:nvPr/>
        </p:nvPicPr>
        <p:blipFill rotWithShape="1">
          <a:blip r:embed="rId9"/>
          <a:srcRect r="50000" b="50000"/>
          <a:stretch/>
        </p:blipFill>
        <p:spPr>
          <a:xfrm>
            <a:off x="7027982" y="5157493"/>
            <a:ext cx="1803664" cy="1700507"/>
          </a:xfrm>
          <a:prstGeom prst="rect">
            <a:avLst/>
          </a:prstGeom>
        </p:spPr>
      </p:pic>
      <p:pic>
        <p:nvPicPr>
          <p:cNvPr id="28" name="Imagen 27">
            <a:extLst>
              <a:ext uri="{FF2B5EF4-FFF2-40B4-BE49-F238E27FC236}">
                <a16:creationId xmlns:a16="http://schemas.microsoft.com/office/drawing/2014/main" id="{75693C80-3435-4716-A002-7C82042DAAAE}"/>
              </a:ext>
            </a:extLst>
          </p:cNvPr>
          <p:cNvPicPr>
            <a:picLocks noChangeAspect="1"/>
          </p:cNvPicPr>
          <p:nvPr/>
        </p:nvPicPr>
        <p:blipFill rotWithShape="1">
          <a:blip r:embed="rId9"/>
          <a:srcRect l="361" t="57429" r="53170" b="1045"/>
          <a:stretch/>
        </p:blipFill>
        <p:spPr>
          <a:xfrm>
            <a:off x="9157425" y="5236190"/>
            <a:ext cx="2018390" cy="1700507"/>
          </a:xfrm>
          <a:prstGeom prst="rect">
            <a:avLst/>
          </a:prstGeom>
        </p:spPr>
      </p:pic>
      <p:sp>
        <p:nvSpPr>
          <p:cNvPr id="30" name="CuadroTexto 29">
            <a:extLst>
              <a:ext uri="{FF2B5EF4-FFF2-40B4-BE49-F238E27FC236}">
                <a16:creationId xmlns:a16="http://schemas.microsoft.com/office/drawing/2014/main" id="{34E40191-C010-4CEE-B092-A2E102D558B9}"/>
              </a:ext>
            </a:extLst>
          </p:cNvPr>
          <p:cNvSpPr txBox="1"/>
          <p:nvPr/>
        </p:nvSpPr>
        <p:spPr>
          <a:xfrm>
            <a:off x="6675678" y="4805303"/>
            <a:ext cx="5255371" cy="430887"/>
          </a:xfrm>
          <a:prstGeom prst="rect">
            <a:avLst/>
          </a:prstGeom>
          <a:noFill/>
          <a:ln>
            <a:solidFill>
              <a:schemeClr val="accent1"/>
            </a:solidFill>
          </a:ln>
        </p:spPr>
        <p:txBody>
          <a:bodyPr wrap="square">
            <a:spAutoFit/>
          </a:bodyPr>
          <a:lstStyle/>
          <a:p>
            <a:pPr algn="l" rtl="0"/>
            <a:r>
              <a:rPr lang="pt-BR" sz="1100" b="0" i="0" u="none" baseline="0" dirty="0">
                <a:latin typeface="IAS Ribbon Sans Regular" pitchFamily="50" charset="0"/>
                <a:ea typeface="IAS Ribbon Sans Regular" pitchFamily="50" charset="0"/>
              </a:rPr>
              <a:t>Diminuição acentuada da coloração de PD-1 e aumento transitório de células T CD4+ CTLA4+</a:t>
            </a:r>
            <a:endParaRPr lang="pt-BR" sz="1100" dirty="0">
              <a:latin typeface="IAS Ribbon Sans Regular" pitchFamily="50" charset="0"/>
              <a:ea typeface="IAS Ribbon Sans Regular" pitchFamily="50" charset="0"/>
            </a:endParaRPr>
          </a:p>
        </p:txBody>
      </p:sp>
    </p:spTree>
    <p:extLst>
      <p:ext uri="{BB962C8B-B14F-4D97-AF65-F5344CB8AC3E}">
        <p14:creationId xmlns:p14="http://schemas.microsoft.com/office/powerpoint/2010/main" val="24158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851143" y="255433"/>
            <a:ext cx="9902891" cy="1143000"/>
          </a:xfrm>
        </p:spPr>
        <p:txBody>
          <a:bodyPr>
            <a:noAutofit/>
          </a:bodyPr>
          <a:lstStyle/>
          <a:p>
            <a:pPr algn="l" rtl="0"/>
            <a:r>
              <a:rPr lang="pt-BR" sz="2000" b="1" i="0" u="none" baseline="0" dirty="0">
                <a:solidFill>
                  <a:srgbClr val="E3000F"/>
                </a:solidFill>
                <a:latin typeface="IAS Ribbon Sans Bold" pitchFamily="50" charset="0"/>
                <a:ea typeface="IAS Ribbon Sans Bold" pitchFamily="50" charset="0"/>
              </a:rPr>
              <a:t>Cura do HIV</a:t>
            </a:r>
            <a:r>
              <a:rPr lang="pt-BR" sz="2000" b="0" i="0" u="none" baseline="0" dirty="0">
                <a:solidFill>
                  <a:schemeClr val="bg1"/>
                </a:solidFill>
                <a:latin typeface="IAS Ribbon Sans Bold" pitchFamily="50" charset="0"/>
                <a:ea typeface="IAS Ribbon Sans Bold" pitchFamily="50" charset="0"/>
                <a:cs typeface="Arial"/>
              </a:rPr>
              <a:t>Y</a:t>
            </a:r>
            <a:r>
              <a:rPr lang="pt-BR" sz="2000" dirty="0">
                <a:latin typeface="IAS Ribbon Sans Bold" pitchFamily="50" charset="0"/>
                <a:ea typeface="IAS Ribbon Sans Bold" pitchFamily="50" charset="0"/>
              </a:rPr>
              <a:t/>
            </a:r>
            <a:br>
              <a:rPr lang="pt-BR" sz="2000" dirty="0">
                <a:latin typeface="IAS Ribbon Sans Bold" pitchFamily="50" charset="0"/>
                <a:ea typeface="IAS Ribbon Sans Bold" pitchFamily="50" charset="0"/>
              </a:rPr>
            </a:br>
            <a:r>
              <a:rPr lang="pt-BR" sz="2400" b="1" i="0" u="none" baseline="0" dirty="0">
                <a:solidFill>
                  <a:srgbClr val="000000"/>
                </a:solidFill>
                <a:latin typeface="IAS Ribbon Sans Bold" pitchFamily="50" charset="0"/>
                <a:ea typeface="IAS Ribbon Sans Bold" pitchFamily="50" charset="0"/>
                <a:cs typeface="Arial"/>
              </a:rPr>
              <a:t>Disposição para participar de interrupções curtas e prolongadas do tratamento analítico (ITA) durante os estudos de remissão do HIV</a:t>
            </a:r>
            <a:endParaRPr lang="pt-BR" sz="24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277851" y="1653126"/>
            <a:ext cx="5226478" cy="4525963"/>
          </a:xfrm>
        </p:spPr>
        <p:txBody>
          <a:bodyPr vert="horz" lIns="91440" tIns="45720" rIns="91440" bIns="45720" rtlCol="0" anchor="t">
            <a:normAutofit lnSpcReduction="10000"/>
          </a:bodyPr>
          <a:lstStyle/>
          <a:p>
            <a:pPr algn="just" rtl="0"/>
            <a:r>
              <a:rPr lang="pt-BR" sz="1500" b="0" i="0" u="none" baseline="0" dirty="0">
                <a:latin typeface="IAS Ribbon Sans Light" pitchFamily="50" charset="0"/>
                <a:ea typeface="IAS Ribbon Sans Light" pitchFamily="50" charset="0"/>
                <a:cs typeface="Arial"/>
              </a:rPr>
              <a:t>A ITA faz parte de projetos científicos para avaliar a eficácia da intervenção em estudos de remissão  </a:t>
            </a:r>
          </a:p>
          <a:p>
            <a:pPr algn="just" rtl="0"/>
            <a:r>
              <a:rPr lang="pt-BR" sz="1500" b="0" i="0" u="none" baseline="0" dirty="0">
                <a:latin typeface="IAS Ribbon Sans Light" pitchFamily="50" charset="0"/>
                <a:ea typeface="IAS Ribbon Sans Light" pitchFamily="50" charset="0"/>
                <a:cs typeface="Arial"/>
              </a:rPr>
              <a:t>Os dados de estudos de remissão precoce mostram impacto clínico mínimo da ITA de curto prazo </a:t>
            </a:r>
          </a:p>
          <a:p>
            <a:pPr algn="just" rtl="0"/>
            <a:r>
              <a:rPr lang="pt-BR" sz="1500" b="0" i="0" u="none" baseline="0" dirty="0">
                <a:latin typeface="IAS Ribbon Sans Light" pitchFamily="50" charset="0"/>
                <a:ea typeface="IAS Ribbon Sans Light" pitchFamily="50" charset="0"/>
                <a:cs typeface="Arial"/>
              </a:rPr>
              <a:t>A ITA e o tempo de </a:t>
            </a:r>
            <a:r>
              <a:rPr lang="pt-BR" sz="1500" b="0" i="0" u="none" baseline="0" dirty="0" err="1">
                <a:latin typeface="IAS Ribbon Sans Light" pitchFamily="50" charset="0"/>
                <a:ea typeface="IAS Ribbon Sans Light" pitchFamily="50" charset="0"/>
                <a:cs typeface="Arial"/>
              </a:rPr>
              <a:t>viremia</a:t>
            </a:r>
            <a:r>
              <a:rPr lang="pt-BR" sz="1500" b="0" i="0" u="none" baseline="0" dirty="0">
                <a:latin typeface="IAS Ribbon Sans Light" pitchFamily="50" charset="0"/>
                <a:ea typeface="IAS Ribbon Sans Light" pitchFamily="50" charset="0"/>
                <a:cs typeface="Arial"/>
              </a:rPr>
              <a:t> foram curtos demais para demonstrar os benefícios dos agentes experimentais? </a:t>
            </a:r>
          </a:p>
          <a:p>
            <a:pPr algn="just" rtl="0"/>
            <a:r>
              <a:rPr lang="pt-BR" sz="1500" b="0" i="0" u="none" baseline="0" dirty="0">
                <a:latin typeface="IAS Ribbon Sans Light" pitchFamily="50" charset="0"/>
                <a:ea typeface="IAS Ribbon Sans Light" pitchFamily="50" charset="0"/>
                <a:cs typeface="Arial"/>
              </a:rPr>
              <a:t>A ITA prolongada implica uma exposição mais longa aos riscos potenciais associados</a:t>
            </a:r>
            <a:r>
              <a:rPr lang="pt-BR" sz="1500" b="0" i="0" u="none" baseline="0" dirty="0">
                <a:solidFill>
                  <a:srgbClr val="FF0000"/>
                </a:solidFill>
                <a:latin typeface="IAS Ribbon Sans Light" pitchFamily="50" charset="0"/>
                <a:ea typeface="IAS Ribbon Sans Light" pitchFamily="50" charset="0"/>
                <a:cs typeface="Arial"/>
              </a:rPr>
              <a:t> </a:t>
            </a:r>
            <a:r>
              <a:rPr lang="pt-BR" sz="1500" b="0" i="0" u="none" baseline="0" dirty="0">
                <a:latin typeface="IAS Ribbon Sans Light" pitchFamily="50" charset="0"/>
                <a:ea typeface="IAS Ribbon Sans Light" pitchFamily="50" charset="0"/>
                <a:cs typeface="Arial"/>
              </a:rPr>
              <a:t>à ITA para participantes e parceiros.</a:t>
            </a:r>
            <a:endParaRPr lang="pt-BR" sz="1500" dirty="0">
              <a:latin typeface="IAS Ribbon Sans Light" pitchFamily="50" charset="0"/>
              <a:ea typeface="IAS Ribbon Sans Light" pitchFamily="50" charset="0"/>
            </a:endParaRPr>
          </a:p>
          <a:p>
            <a:pPr algn="just" rtl="0"/>
            <a:r>
              <a:rPr lang="pt-BR" sz="1500" b="0" i="0" u="none" baseline="0" dirty="0">
                <a:latin typeface="IAS Ribbon Sans Light" pitchFamily="50" charset="0"/>
                <a:ea typeface="IAS Ribbon Sans Light" pitchFamily="50" charset="0"/>
                <a:cs typeface="Arial"/>
              </a:rPr>
              <a:t>As pontuações médias de aceitabilidade e disposição para participar de estudos com ITA foram consideravelmente mais altas para ITA de curto prazo do que para ITA prolongada (p &lt; 0,0001)</a:t>
            </a:r>
          </a:p>
          <a:p>
            <a:pPr algn="just" rtl="0"/>
            <a:r>
              <a:rPr lang="pt-BR" sz="1500" b="0" i="0" u="none" baseline="0" dirty="0">
                <a:latin typeface="IAS Ribbon Sans Light" pitchFamily="50" charset="0"/>
                <a:ea typeface="IAS Ribbon Sans Light" pitchFamily="50" charset="0"/>
              </a:rPr>
              <a:t>A disposição foi maior em estudos que avaliaram a eficácia de uma intervenção em comparação com o uso exclusivo de ITA.</a:t>
            </a:r>
          </a:p>
          <a:p>
            <a:endParaRPr lang="pt-BR" sz="1500" dirty="0">
              <a:latin typeface="IAS Ribbon Sans Light" pitchFamily="50" charset="0"/>
              <a:ea typeface="IAS Ribbon Sans Light" pitchFamily="50" charset="0"/>
            </a:endParaRPr>
          </a:p>
          <a:p>
            <a:pPr marL="0" indent="0" algn="l" rtl="0">
              <a:buNone/>
            </a:pPr>
            <a:endParaRPr lang="pt-BR" sz="1500" dirty="0">
              <a:latin typeface="IAS Ribbon Sans Light" pitchFamily="50" charset="0"/>
              <a:ea typeface="IAS Ribbon Sans Light" pitchFamily="50" charset="0"/>
            </a:endParaRPr>
          </a:p>
        </p:txBody>
      </p:sp>
      <p:sp>
        <p:nvSpPr>
          <p:cNvPr id="4" name="TextBox 3">
            <a:extLst>
              <a:ext uri="{FF2B5EF4-FFF2-40B4-BE49-F238E27FC236}">
                <a16:creationId xmlns:a16="http://schemas.microsoft.com/office/drawing/2014/main" id="{A44F5527-3EE4-4C45-AB2D-97BC87077D0F}"/>
              </a:ext>
            </a:extLst>
          </p:cNvPr>
          <p:cNvSpPr txBox="1"/>
          <p:nvPr/>
        </p:nvSpPr>
        <p:spPr>
          <a:xfrm>
            <a:off x="277851" y="5930558"/>
            <a:ext cx="3429236" cy="461665"/>
          </a:xfrm>
          <a:prstGeom prst="rect">
            <a:avLst/>
          </a:prstGeom>
          <a:noFill/>
        </p:spPr>
        <p:txBody>
          <a:bodyPr wrap="square" rtlCol="0">
            <a:spAutoFit/>
          </a:bodyPr>
          <a:lstStyle/>
          <a:p>
            <a:pPr algn="l" rtl="0"/>
            <a:r>
              <a:rPr lang="pt-BR" sz="1200" b="0" i="0" u="none" baseline="0" dirty="0">
                <a:latin typeface="IAS Ribbon Sans Light" pitchFamily="50" charset="0"/>
                <a:ea typeface="IAS Ribbon Sans Light" pitchFamily="50" charset="0"/>
                <a:cs typeface="Arial" panose="020B0604020202020204" pitchFamily="34" charset="0"/>
                <a:hlinkClick r:id="rId3"/>
              </a:rPr>
              <a:t>Henderson Gail E, PED0761</a:t>
            </a:r>
            <a:endParaRPr lang="pt-BR" sz="1200" dirty="0">
              <a:latin typeface="IAS Ribbon Sans Light" pitchFamily="50" charset="0"/>
              <a:ea typeface="IAS Ribbon Sans Light" pitchFamily="50" charset="0"/>
              <a:cs typeface="Arial" panose="020B0604020202020204" pitchFamily="34" charset="0"/>
            </a:endParaRPr>
          </a:p>
          <a:p>
            <a:pPr algn="l" rtl="0"/>
            <a:r>
              <a:rPr lang="pt-BR" sz="1200" b="0" i="0" u="none" baseline="0" dirty="0">
                <a:latin typeface="IAS Ribbon Sans Light" pitchFamily="50" charset="0"/>
                <a:ea typeface="IAS Ribbon Sans Light" pitchFamily="50" charset="0"/>
                <a:cs typeface="Arial" panose="020B0604020202020204" pitchFamily="34" charset="0"/>
                <a:hlinkClick r:id="rId4"/>
              </a:rPr>
              <a:t>Henderson Gail E, BS17 Cura do HIV</a:t>
            </a:r>
            <a:endParaRPr lang="pt-BR" sz="1200" dirty="0">
              <a:latin typeface="IAS Ribbon Sans Light" pitchFamily="50" charset="0"/>
              <a:ea typeface="IAS Ribbon Sans Light" pitchFamily="50" charset="0"/>
              <a:cs typeface="Arial" panose="020B0604020202020204" pitchFamily="34" charset="0"/>
            </a:endParaRPr>
          </a:p>
        </p:txBody>
      </p:sp>
      <p:pic>
        <p:nvPicPr>
          <p:cNvPr id="7" name="Imagen 6"/>
          <p:cNvPicPr>
            <a:picLocks noChangeAspect="1"/>
          </p:cNvPicPr>
          <p:nvPr/>
        </p:nvPicPr>
        <p:blipFill>
          <a:blip r:embed="rId5"/>
          <a:stretch>
            <a:fillRect/>
          </a:stretch>
        </p:blipFill>
        <p:spPr>
          <a:xfrm>
            <a:off x="6092467" y="2110939"/>
            <a:ext cx="5589739" cy="1560729"/>
          </a:xfrm>
          <a:prstGeom prst="rect">
            <a:avLst/>
          </a:prstGeom>
        </p:spPr>
      </p:pic>
      <p:sp>
        <p:nvSpPr>
          <p:cNvPr id="8" name="CuadroTexto 7">
            <a:extLst>
              <a:ext uri="{FF2B5EF4-FFF2-40B4-BE49-F238E27FC236}">
                <a16:creationId xmlns:a16="http://schemas.microsoft.com/office/drawing/2014/main" id="{CCFBBC48-F1F5-43EB-B9D4-072528C53138}"/>
              </a:ext>
            </a:extLst>
          </p:cNvPr>
          <p:cNvSpPr txBox="1"/>
          <p:nvPr/>
        </p:nvSpPr>
        <p:spPr>
          <a:xfrm>
            <a:off x="6095999" y="1398433"/>
            <a:ext cx="5658035" cy="646331"/>
          </a:xfrm>
          <a:prstGeom prst="rect">
            <a:avLst/>
          </a:prstGeom>
          <a:noFill/>
        </p:spPr>
        <p:txBody>
          <a:bodyPr wrap="square">
            <a:spAutoFit/>
          </a:bodyPr>
          <a:lstStyle/>
          <a:p>
            <a:pPr algn="ctr" rtl="0"/>
            <a:r>
              <a:rPr lang="pt-BR" sz="1200" b="0" i="0" u="none" baseline="0" dirty="0">
                <a:latin typeface="IAS Ribbon Sans Regular" pitchFamily="50" charset="0"/>
                <a:ea typeface="IAS Ribbon Sans Regular" pitchFamily="50" charset="0"/>
              </a:rPr>
              <a:t>RESULTADOS DA PESQUISA:  408 MEMBROS DO SEARCH.</a:t>
            </a:r>
          </a:p>
          <a:p>
            <a:pPr algn="ctr" rtl="0"/>
            <a:r>
              <a:rPr lang="pt-BR" sz="1200" b="1" i="0" u="none" baseline="0" dirty="0">
                <a:solidFill>
                  <a:srgbClr val="E40C3A"/>
                </a:solidFill>
                <a:latin typeface="IAS Ribbon Sans Bold" pitchFamily="50" charset="0"/>
                <a:ea typeface="IAS Ribbon Sans Bold" pitchFamily="50" charset="0"/>
                <a:cs typeface="Cordia New" panose="020B0304020202020204" pitchFamily="34" charset="-34"/>
              </a:rPr>
              <a:t>Consideraram ambas aceitáveis e estavam dispostos a participar, mas consideravelmente menos para ITA prolongada</a:t>
            </a:r>
            <a:endParaRPr lang="pt-BR" sz="1200" dirty="0">
              <a:latin typeface="IAS Ribbon Sans Bold" pitchFamily="50" charset="0"/>
              <a:ea typeface="IAS Ribbon Sans Bold" pitchFamily="50" charset="0"/>
            </a:endParaRPr>
          </a:p>
        </p:txBody>
      </p:sp>
      <p:pic>
        <p:nvPicPr>
          <p:cNvPr id="9" name="Imagen 8">
            <a:extLst>
              <a:ext uri="{FF2B5EF4-FFF2-40B4-BE49-F238E27FC236}">
                <a16:creationId xmlns:a16="http://schemas.microsoft.com/office/drawing/2014/main" id="{5862E9AC-1294-45E5-A112-3261B9E95347}"/>
              </a:ext>
            </a:extLst>
          </p:cNvPr>
          <p:cNvPicPr>
            <a:picLocks noChangeAspect="1"/>
          </p:cNvPicPr>
          <p:nvPr/>
        </p:nvPicPr>
        <p:blipFill>
          <a:blip r:embed="rId6"/>
          <a:stretch>
            <a:fillRect/>
          </a:stretch>
        </p:blipFill>
        <p:spPr>
          <a:xfrm>
            <a:off x="5646462" y="3870386"/>
            <a:ext cx="6488811" cy="2668375"/>
          </a:xfrm>
          <a:prstGeom prst="rect">
            <a:avLst/>
          </a:prstGeom>
        </p:spPr>
      </p:pic>
    </p:spTree>
    <p:extLst>
      <p:ext uri="{BB962C8B-B14F-4D97-AF65-F5344CB8AC3E}">
        <p14:creationId xmlns:p14="http://schemas.microsoft.com/office/powerpoint/2010/main" val="37276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4EE1-9487-F74D-B2F1-C5DD9A4AB1AA}"/>
              </a:ext>
            </a:extLst>
          </p:cNvPr>
          <p:cNvSpPr>
            <a:spLocks noGrp="1"/>
          </p:cNvSpPr>
          <p:nvPr>
            <p:ph type="title"/>
          </p:nvPr>
        </p:nvSpPr>
        <p:spPr>
          <a:xfrm>
            <a:off x="1736660" y="400135"/>
            <a:ext cx="10360091" cy="954208"/>
          </a:xfrm>
        </p:spPr>
        <p:txBody>
          <a:bodyPr>
            <a:normAutofit/>
          </a:bodyPr>
          <a:lstStyle/>
          <a:p>
            <a:pPr algn="l" rtl="0"/>
            <a:r>
              <a:rPr lang="pt-BR" sz="2000" b="1" i="0" u="none" baseline="0" dirty="0">
                <a:latin typeface="IAS Ribbon Sans Bold" pitchFamily="50" charset="0"/>
                <a:ea typeface="IAS Ribbon Sans Bold" pitchFamily="50" charset="0"/>
              </a:rPr>
              <a:t>As células Th17 são alvos iniciais do SIV durante a infecção aguda no modelo de estudo de tolerância vaginal em macacos </a:t>
            </a:r>
            <a:r>
              <a:rPr lang="pt-BR" sz="2000" b="1" i="0" u="none" baseline="0" dirty="0" err="1">
                <a:latin typeface="IAS Ribbon Sans Bold" pitchFamily="50" charset="0"/>
                <a:ea typeface="IAS Ribbon Sans Bold" pitchFamily="50" charset="0"/>
              </a:rPr>
              <a:t>resos</a:t>
            </a:r>
            <a:endParaRPr lang="pt-BR" sz="2000" b="1" i="0" u="none" baseline="0" dirty="0">
              <a:latin typeface="IAS Ribbon Sans Bold" pitchFamily="50" charset="0"/>
              <a:ea typeface="IAS Ribbon Sans Bold" pitchFamily="50" charset="0"/>
            </a:endParaRPr>
          </a:p>
        </p:txBody>
      </p:sp>
      <p:pic>
        <p:nvPicPr>
          <p:cNvPr id="1026" name="Picture 2" descr="Figure thumbnail fx1">
            <a:extLst>
              <a:ext uri="{FF2B5EF4-FFF2-40B4-BE49-F238E27FC236}">
                <a16:creationId xmlns:a16="http://schemas.microsoft.com/office/drawing/2014/main" id="{2F4AC41E-516F-2843-8F3C-483DED14C5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60260" y="1367733"/>
            <a:ext cx="3011739" cy="23475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17B19F-CA5D-E14F-8724-D0FBBDA3A539}"/>
              </a:ext>
            </a:extLst>
          </p:cNvPr>
          <p:cNvSpPr/>
          <p:nvPr/>
        </p:nvSpPr>
        <p:spPr>
          <a:xfrm>
            <a:off x="78889" y="1449940"/>
            <a:ext cx="8146506" cy="4939814"/>
          </a:xfrm>
          <a:prstGeom prst="rect">
            <a:avLst/>
          </a:prstGeom>
        </p:spPr>
        <p:txBody>
          <a:bodyPr wrap="square">
            <a:spAutoFit/>
          </a:bodyPr>
          <a:lstStyle/>
          <a:p>
            <a:pPr marL="285750" indent="-285750" algn="just" rtl="0">
              <a:spcAft>
                <a:spcPts val="1200"/>
              </a:spcAft>
              <a:buFont typeface="Arial" panose="020B0604020202020204" pitchFamily="34" charset="0"/>
              <a:buChar char="•"/>
            </a:pPr>
            <a:r>
              <a:rPr lang="pt-BR" sz="1500" b="0" i="0" u="none" baseline="0" dirty="0">
                <a:latin typeface="IAS Ribbon Sans Light" pitchFamily="50" charset="0"/>
                <a:ea typeface="IAS Ribbon Sans Light" pitchFamily="50" charset="0"/>
                <a:cs typeface="Arial" panose="020B0604020202020204" pitchFamily="34" charset="0"/>
              </a:rPr>
              <a:t>A identificação das células-alvo iniciais da infecção por HIV/SIV após a exposição da mucosa é essencial para desenvolver estratégias eficazes de tratamento, prevenção e cura para controle/remissão do HIV. Embora as células T CD4+ da estirpe Th17 tenham sido identificadas como alvos iniciais do HIV/SIV no sistema reprodutor feminino (SRF), isso continua sendo debatido.</a:t>
            </a:r>
          </a:p>
          <a:p>
            <a:pPr marL="285750" indent="-285750" algn="just" rtl="0">
              <a:spcAft>
                <a:spcPts val="1200"/>
              </a:spcAft>
              <a:buFont typeface="Arial" panose="020B0604020202020204" pitchFamily="34" charset="0"/>
              <a:buChar char="•"/>
            </a:pPr>
            <a:r>
              <a:rPr lang="pt-BR" sz="1500" b="0" i="0" u="none" baseline="0" dirty="0">
                <a:latin typeface="IAS Ribbon Sans Light" pitchFamily="50" charset="0"/>
                <a:ea typeface="IAS Ribbon Sans Light" pitchFamily="50" charset="0"/>
                <a:cs typeface="Arial" panose="020B0604020202020204" pitchFamily="34" charset="0"/>
              </a:rPr>
              <a:t>Este estudo empregou um modelo de estudo de tolerância vaginal em macacos </a:t>
            </a:r>
            <a:r>
              <a:rPr lang="pt-BR" sz="1500" b="0" i="0" u="none" baseline="0" dirty="0" err="1">
                <a:latin typeface="IAS Ribbon Sans Light" pitchFamily="50" charset="0"/>
                <a:ea typeface="IAS Ribbon Sans Light" pitchFamily="50" charset="0"/>
                <a:cs typeface="Arial" panose="020B0604020202020204" pitchFamily="34" charset="0"/>
              </a:rPr>
              <a:t>resos</a:t>
            </a:r>
            <a:r>
              <a:rPr lang="pt-BR" sz="1500" b="0" i="0" u="none" baseline="0" dirty="0">
                <a:latin typeface="IAS Ribbon Sans Light" pitchFamily="50" charset="0"/>
                <a:ea typeface="IAS Ribbon Sans Light" pitchFamily="50" charset="0"/>
                <a:cs typeface="Arial" panose="020B0604020202020204" pitchFamily="34" charset="0"/>
              </a:rPr>
              <a:t> para identificar os alvos iniciais da infecção e acompanhar as alterações no fenótipo da célula infectada ao longo do tempo. Com o uso de uma combinação de relator de </a:t>
            </a:r>
            <a:r>
              <a:rPr lang="pt-BR" sz="1500" b="0" i="0" u="none" baseline="0" dirty="0" err="1">
                <a:latin typeface="IAS Ribbon Sans Light" pitchFamily="50" charset="0"/>
                <a:ea typeface="IAS Ribbon Sans Light" pitchFamily="50" charset="0"/>
                <a:cs typeface="Arial" panose="020B0604020202020204" pitchFamily="34" charset="0"/>
              </a:rPr>
              <a:t>luciferase</a:t>
            </a:r>
            <a:r>
              <a:rPr lang="pt-BR" sz="1500" b="0" i="0" u="none" baseline="0" dirty="0">
                <a:latin typeface="IAS Ribbon Sans Light" pitchFamily="50" charset="0"/>
                <a:ea typeface="IAS Ribbon Sans Light" pitchFamily="50" charset="0"/>
                <a:cs typeface="Arial" panose="020B0604020202020204" pitchFamily="34" charset="0"/>
              </a:rPr>
              <a:t> não </a:t>
            </a:r>
            <a:r>
              <a:rPr lang="pt-BR" sz="1500" b="0" i="0" u="none" baseline="0" dirty="0" err="1">
                <a:latin typeface="IAS Ribbon Sans Light" pitchFamily="50" charset="0"/>
                <a:ea typeface="IAS Ribbon Sans Light" pitchFamily="50" charset="0"/>
                <a:cs typeface="Arial" panose="020B0604020202020204" pitchFamily="34" charset="0"/>
              </a:rPr>
              <a:t>replicativa</a:t>
            </a:r>
            <a:r>
              <a:rPr lang="pt-BR" sz="1500" b="0" i="0" u="none" baseline="0" dirty="0">
                <a:latin typeface="IAS Ribbon Sans Light" pitchFamily="50" charset="0"/>
                <a:ea typeface="IAS Ribbon Sans Light" pitchFamily="50" charset="0"/>
                <a:cs typeface="Arial" panose="020B0604020202020204" pitchFamily="34" charset="0"/>
              </a:rPr>
              <a:t> e SIVmac239, a </a:t>
            </a:r>
            <a:r>
              <a:rPr lang="pt-BR" sz="1500" b="0" i="0" u="none" baseline="0" dirty="0" err="1">
                <a:latin typeface="IAS Ribbon Sans Light" pitchFamily="50" charset="0"/>
                <a:ea typeface="IAS Ribbon Sans Light" pitchFamily="50" charset="0"/>
                <a:cs typeface="Arial" panose="020B0604020202020204" pitchFamily="34" charset="0"/>
              </a:rPr>
              <a:t>fenotipagem</a:t>
            </a:r>
            <a:r>
              <a:rPr lang="pt-BR" sz="1500" b="0" i="0" u="none" baseline="0" dirty="0">
                <a:latin typeface="IAS Ribbon Sans Light" pitchFamily="50" charset="0"/>
                <a:ea typeface="IAS Ribbon Sans Light" pitchFamily="50" charset="0"/>
                <a:cs typeface="Arial" panose="020B0604020202020204" pitchFamily="34" charset="0"/>
              </a:rPr>
              <a:t> de mais de 5.000 células infectadas com SIV em 72 horas e 96 horas identificou a infecção em todo o SRF.</a:t>
            </a:r>
          </a:p>
          <a:p>
            <a:pPr marL="285750" indent="-285750" algn="just" rtl="0">
              <a:spcAft>
                <a:spcPts val="1200"/>
              </a:spcAft>
              <a:buFont typeface="Arial" panose="020B0604020202020204" pitchFamily="34" charset="0"/>
              <a:buChar char="•"/>
            </a:pPr>
            <a:r>
              <a:rPr lang="pt-BR" sz="1500" b="0" i="0" u="none" baseline="0" dirty="0">
                <a:latin typeface="IAS Ribbon Sans Light" pitchFamily="50" charset="0"/>
                <a:ea typeface="IAS Ribbon Sans Light" pitchFamily="50" charset="0"/>
                <a:cs typeface="Arial" panose="020B0604020202020204" pitchFamily="34" charset="0"/>
              </a:rPr>
              <a:t>As células infectadas com SIV expressaram o regulador </a:t>
            </a:r>
            <a:r>
              <a:rPr lang="pt-BR" sz="1500" b="0" i="0" u="none" baseline="0" dirty="0" err="1">
                <a:latin typeface="IAS Ribbon Sans Light" pitchFamily="50" charset="0"/>
                <a:ea typeface="IAS Ribbon Sans Light" pitchFamily="50" charset="0"/>
                <a:cs typeface="Arial" panose="020B0604020202020204" pitchFamily="34" charset="0"/>
              </a:rPr>
              <a:t>transcricional</a:t>
            </a:r>
            <a:r>
              <a:rPr lang="pt-BR" sz="1500" b="0" i="0" u="none" baseline="0" dirty="0">
                <a:latin typeface="IAS Ribbon Sans Light" pitchFamily="50" charset="0"/>
                <a:ea typeface="IAS Ribbon Sans Light" pitchFamily="50" charset="0"/>
                <a:cs typeface="Arial" panose="020B0604020202020204" pitchFamily="34" charset="0"/>
              </a:rPr>
              <a:t> </a:t>
            </a:r>
            <a:r>
              <a:rPr lang="pt-BR" sz="1500" b="0" i="0" u="none" baseline="0" dirty="0" err="1">
                <a:latin typeface="IAS Ribbon Sans Light" pitchFamily="50" charset="0"/>
                <a:ea typeface="IAS Ribbon Sans Light" pitchFamily="50" charset="0"/>
                <a:cs typeface="Arial" panose="020B0604020202020204" pitchFamily="34" charset="0"/>
              </a:rPr>
              <a:t>RORgt</a:t>
            </a:r>
            <a:r>
              <a:rPr lang="pt-BR" sz="1500" b="0" i="0" u="none" baseline="0" dirty="0">
                <a:latin typeface="IAS Ribbon Sans Light" pitchFamily="50" charset="0"/>
                <a:ea typeface="IAS Ribbon Sans Light" pitchFamily="50" charset="0"/>
                <a:cs typeface="Arial" panose="020B0604020202020204" pitchFamily="34" charset="0"/>
              </a:rPr>
              <a:t>, confirmando que as células-alvo iniciais são especificamente da estirpe Th17. Houve também um aumento no índice de infecção de células </a:t>
            </a:r>
            <a:r>
              <a:rPr lang="pt-BR" sz="1500" b="0" i="0" u="none" baseline="0" dirty="0" err="1">
                <a:latin typeface="IAS Ribbon Sans Light" pitchFamily="50" charset="0"/>
                <a:ea typeface="IAS Ribbon Sans Light" pitchFamily="50" charset="0"/>
                <a:cs typeface="Arial" panose="020B0604020202020204" pitchFamily="34" charset="0"/>
              </a:rPr>
              <a:t>dendríticas</a:t>
            </a:r>
            <a:r>
              <a:rPr lang="pt-BR" sz="1500" b="0" i="0" u="none" baseline="0" dirty="0">
                <a:latin typeface="IAS Ribbon Sans Light" pitchFamily="50" charset="0"/>
                <a:ea typeface="IAS Ribbon Sans Light" pitchFamily="50" charset="0"/>
                <a:cs typeface="Arial" panose="020B0604020202020204" pitchFamily="34" charset="0"/>
              </a:rPr>
              <a:t> imaturas e outras células T à medida que a infecção progrediu.</a:t>
            </a:r>
          </a:p>
          <a:p>
            <a:pPr marL="285750" indent="-285750" algn="just" rtl="0">
              <a:spcAft>
                <a:spcPts val="1200"/>
              </a:spcAft>
              <a:buFont typeface="Arial" panose="020B0604020202020204" pitchFamily="34" charset="0"/>
              <a:buChar char="•"/>
            </a:pPr>
            <a:r>
              <a:rPr lang="pt-BR" sz="1500" b="0" i="0" u="none" baseline="0" dirty="0">
                <a:latin typeface="IAS Ribbon Sans Light" pitchFamily="50" charset="0"/>
                <a:ea typeface="IAS Ribbon Sans Light" pitchFamily="50" charset="0"/>
                <a:cs typeface="Arial" panose="020B0604020202020204" pitchFamily="34" charset="0"/>
              </a:rPr>
              <a:t>Trabalhos futuros para comparar a distribuição de células infectadas e perfis de </a:t>
            </a:r>
            <a:r>
              <a:rPr lang="pt-BR" sz="1500" b="0" i="0" u="none" baseline="0" dirty="0" err="1">
                <a:latin typeface="IAS Ribbon Sans Light" pitchFamily="50" charset="0"/>
                <a:ea typeface="IAS Ribbon Sans Light" pitchFamily="50" charset="0"/>
                <a:cs typeface="Arial" panose="020B0604020202020204" pitchFamily="34" charset="0"/>
              </a:rPr>
              <a:t>transcriptoma</a:t>
            </a:r>
            <a:r>
              <a:rPr lang="pt-BR" sz="1500" b="0" i="0" u="none" baseline="0" dirty="0">
                <a:latin typeface="IAS Ribbon Sans Light" pitchFamily="50" charset="0"/>
                <a:ea typeface="IAS Ribbon Sans Light" pitchFamily="50" charset="0"/>
                <a:cs typeface="Arial" panose="020B0604020202020204" pitchFamily="34" charset="0"/>
              </a:rPr>
              <a:t> de tecidos infectados e não infectados em momentos diferentes ajudarão a entender a dinâmica e a cinética da distribuição e da propagação do vírus durante a infecção aguda.</a:t>
            </a:r>
          </a:p>
        </p:txBody>
      </p:sp>
      <p:sp>
        <p:nvSpPr>
          <p:cNvPr id="3" name="TextBox 2">
            <a:extLst>
              <a:ext uri="{FF2B5EF4-FFF2-40B4-BE49-F238E27FC236}">
                <a16:creationId xmlns:a16="http://schemas.microsoft.com/office/drawing/2014/main" id="{8923A5D5-2244-F94F-9A50-886C3DC6880D}"/>
              </a:ext>
            </a:extLst>
          </p:cNvPr>
          <p:cNvSpPr txBox="1"/>
          <p:nvPr/>
        </p:nvSpPr>
        <p:spPr>
          <a:xfrm>
            <a:off x="8722131" y="1019981"/>
            <a:ext cx="3374620" cy="307777"/>
          </a:xfrm>
          <a:prstGeom prst="rect">
            <a:avLst/>
          </a:prstGeom>
          <a:noFill/>
        </p:spPr>
        <p:txBody>
          <a:bodyPr wrap="square" rtlCol="0">
            <a:spAutoFit/>
          </a:bodyPr>
          <a:lstStyle/>
          <a:p>
            <a:pPr algn="l" rtl="0"/>
            <a:r>
              <a:rPr lang="pt-BR" sz="1400" b="1" i="0" u="none" baseline="0" dirty="0">
                <a:solidFill>
                  <a:schemeClr val="accent2">
                    <a:lumMod val="75000"/>
                  </a:schemeClr>
                </a:solidFill>
                <a:latin typeface="Gill Sans MT" panose="020B0502020104020203" pitchFamily="34" charset="77"/>
              </a:rPr>
              <a:t>Todo o SRF é suscetível à infecção </a:t>
            </a:r>
          </a:p>
        </p:txBody>
      </p:sp>
      <p:sp>
        <p:nvSpPr>
          <p:cNvPr id="5" name="Rectangle 4">
            <a:extLst>
              <a:ext uri="{FF2B5EF4-FFF2-40B4-BE49-F238E27FC236}">
                <a16:creationId xmlns:a16="http://schemas.microsoft.com/office/drawing/2014/main" id="{FC4AE763-429F-6341-A76D-CEFDB916E1D3}"/>
              </a:ext>
            </a:extLst>
          </p:cNvPr>
          <p:cNvSpPr/>
          <p:nvPr/>
        </p:nvSpPr>
        <p:spPr>
          <a:xfrm>
            <a:off x="5705621" y="6330462"/>
            <a:ext cx="3730487" cy="276999"/>
          </a:xfrm>
          <a:prstGeom prst="rect">
            <a:avLst/>
          </a:prstGeom>
        </p:spPr>
        <p:txBody>
          <a:bodyPr wrap="square">
            <a:spAutoFit/>
          </a:bodyPr>
          <a:lstStyle/>
          <a:p>
            <a:pPr algn="l" rtl="0"/>
            <a:r>
              <a:rPr lang="pt-BR" sz="1200" b="0" i="0" u="none" baseline="0" dirty="0">
                <a:latin typeface="IAS Ribbon Sans Light" pitchFamily="50" charset="0"/>
                <a:ea typeface="IAS Ribbon Sans Light" pitchFamily="50" charset="0"/>
                <a:cs typeface="Arial" panose="020B0604020202020204" pitchFamily="34" charset="0"/>
                <a:hlinkClick r:id="rId4"/>
              </a:rPr>
              <a:t>Muhammad Shoaib Arif, PDA0206 </a:t>
            </a:r>
            <a:endParaRPr lang="pt-BR" sz="1200" dirty="0">
              <a:latin typeface="IAS Ribbon Sans Light" pitchFamily="50" charset="0"/>
              <a:ea typeface="IAS Ribbon Sans Light" pitchFamily="50" charset="0"/>
              <a:cs typeface="Arial" panose="020B0604020202020204" pitchFamily="34" charset="0"/>
            </a:endParaRPr>
          </a:p>
        </p:txBody>
      </p:sp>
      <p:pic>
        <p:nvPicPr>
          <p:cNvPr id="13" name="Picture 12">
            <a:extLst>
              <a:ext uri="{FF2B5EF4-FFF2-40B4-BE49-F238E27FC236}">
                <a16:creationId xmlns:a16="http://schemas.microsoft.com/office/drawing/2014/main" id="{6C329D5D-835B-244B-BCF5-C3863BEF6B03}"/>
              </a:ext>
            </a:extLst>
          </p:cNvPr>
          <p:cNvPicPr>
            <a:picLocks noChangeAspect="1"/>
          </p:cNvPicPr>
          <p:nvPr/>
        </p:nvPicPr>
        <p:blipFill rotWithShape="1">
          <a:blip r:embed="rId5">
            <a:extLst>
              <a:ext uri="{28A0092B-C50C-407E-A947-70E740481C1C}">
                <a14:useLocalDpi xmlns:a14="http://schemas.microsoft.com/office/drawing/2010/main" val="0"/>
              </a:ext>
            </a:extLst>
          </a:blip>
          <a:srcRect t="21165" b="-1"/>
          <a:stretch/>
        </p:blipFill>
        <p:spPr>
          <a:xfrm>
            <a:off x="8297747" y="4407114"/>
            <a:ext cx="3863905" cy="2004492"/>
          </a:xfrm>
          <a:prstGeom prst="rect">
            <a:avLst/>
          </a:prstGeom>
        </p:spPr>
      </p:pic>
      <p:sp>
        <p:nvSpPr>
          <p:cNvPr id="14" name="TextBox 13">
            <a:extLst>
              <a:ext uri="{FF2B5EF4-FFF2-40B4-BE49-F238E27FC236}">
                <a16:creationId xmlns:a16="http://schemas.microsoft.com/office/drawing/2014/main" id="{E827CCA8-3A1C-7941-B9B2-18B738CA2E8B}"/>
              </a:ext>
            </a:extLst>
          </p:cNvPr>
          <p:cNvSpPr txBox="1"/>
          <p:nvPr/>
        </p:nvSpPr>
        <p:spPr>
          <a:xfrm>
            <a:off x="8393722" y="3755263"/>
            <a:ext cx="3534509" cy="646331"/>
          </a:xfrm>
          <a:prstGeom prst="rect">
            <a:avLst/>
          </a:prstGeom>
          <a:noFill/>
        </p:spPr>
        <p:txBody>
          <a:bodyPr wrap="square" rtlCol="0">
            <a:spAutoFit/>
          </a:bodyPr>
          <a:lstStyle/>
          <a:p>
            <a:pPr algn="l" rtl="0"/>
            <a:r>
              <a:rPr lang="pt-BR" sz="1200" b="1" i="0" u="none" baseline="0" dirty="0">
                <a:solidFill>
                  <a:schemeClr val="accent2">
                    <a:lumMod val="75000"/>
                  </a:schemeClr>
                </a:solidFill>
                <a:latin typeface="IAS Ribbon Sans Bold" pitchFamily="50" charset="0"/>
                <a:ea typeface="IAS Ribbon Sans Bold" pitchFamily="50" charset="0"/>
              </a:rPr>
              <a:t>Distribuição e proporção de tipos de células </a:t>
            </a:r>
            <a:r>
              <a:rPr lang="pt-BR" sz="1200" b="1" i="0" u="none" baseline="0" dirty="0" smtClean="0">
                <a:solidFill>
                  <a:schemeClr val="accent2">
                    <a:lumMod val="75000"/>
                  </a:schemeClr>
                </a:solidFill>
                <a:latin typeface="IAS Ribbon Sans Bold" pitchFamily="50" charset="0"/>
                <a:ea typeface="IAS Ribbon Sans Bold" pitchFamily="50" charset="0"/>
              </a:rPr>
              <a:t>infectadas</a:t>
            </a:r>
            <a:r>
              <a:rPr lang="en-CH" sz="1200" b="1" i="0" u="none" dirty="0" smtClean="0">
                <a:solidFill>
                  <a:schemeClr val="accent2">
                    <a:lumMod val="75000"/>
                  </a:schemeClr>
                </a:solidFill>
                <a:latin typeface="IAS Ribbon Sans Bold" pitchFamily="50" charset="0"/>
                <a:ea typeface="IAS Ribbon Sans Bold" pitchFamily="50" charset="0"/>
              </a:rPr>
              <a:t> </a:t>
            </a:r>
            <a:r>
              <a:rPr lang="pt-BR" sz="1200" b="1" i="0" u="none" baseline="0" dirty="0" smtClean="0">
                <a:solidFill>
                  <a:schemeClr val="accent2">
                    <a:lumMod val="75000"/>
                  </a:schemeClr>
                </a:solidFill>
                <a:latin typeface="IAS Ribbon Sans Bold" pitchFamily="50" charset="0"/>
                <a:ea typeface="IAS Ribbon Sans Bold" pitchFamily="50" charset="0"/>
              </a:rPr>
              <a:t>com </a:t>
            </a:r>
            <a:r>
              <a:rPr lang="pt-BR" sz="1200" b="1" i="0" u="none" baseline="0" dirty="0">
                <a:solidFill>
                  <a:schemeClr val="accent2">
                    <a:lumMod val="75000"/>
                  </a:schemeClr>
                </a:solidFill>
                <a:latin typeface="IAS Ribbon Sans Bold" pitchFamily="50" charset="0"/>
                <a:ea typeface="IAS Ribbon Sans Bold" pitchFamily="50" charset="0"/>
              </a:rPr>
              <a:t>SIV organizados por local em todo o SRF</a:t>
            </a:r>
          </a:p>
        </p:txBody>
      </p:sp>
      <p:sp>
        <p:nvSpPr>
          <p:cNvPr id="8" name="Rectangle 7">
            <a:extLst>
              <a:ext uri="{FF2B5EF4-FFF2-40B4-BE49-F238E27FC236}">
                <a16:creationId xmlns:a16="http://schemas.microsoft.com/office/drawing/2014/main" id="{64F9718F-EDEC-4140-A75E-8CC82A4D78F0}"/>
              </a:ext>
            </a:extLst>
          </p:cNvPr>
          <p:cNvSpPr/>
          <p:nvPr/>
        </p:nvSpPr>
        <p:spPr>
          <a:xfrm>
            <a:off x="5705621" y="6580949"/>
            <a:ext cx="2041528" cy="276999"/>
          </a:xfrm>
          <a:prstGeom prst="rect">
            <a:avLst/>
          </a:prstGeom>
        </p:spPr>
        <p:txBody>
          <a:bodyPr wrap="square">
            <a:spAutoFit/>
          </a:bodyPr>
          <a:lstStyle/>
          <a:p>
            <a:pPr algn="l" rtl="0"/>
            <a:r>
              <a:rPr lang="pt-BR" sz="1200" b="1" i="0" u="none" baseline="0" dirty="0">
                <a:latin typeface="IAS Ribbon Sans Bold" pitchFamily="50" charset="0"/>
                <a:ea typeface="IAS Ribbon Sans Bold" pitchFamily="50" charset="0"/>
                <a:cs typeface="Arial" panose="020B0604020202020204" pitchFamily="34" charset="0"/>
              </a:rPr>
              <a:t>Stiehet al, 2016</a:t>
            </a:r>
          </a:p>
        </p:txBody>
      </p:sp>
      <p:sp>
        <p:nvSpPr>
          <p:cNvPr id="10" name="CuadroTexto 7">
            <a:extLst>
              <a:ext uri="{FF2B5EF4-FFF2-40B4-BE49-F238E27FC236}">
                <a16:creationId xmlns:a16="http://schemas.microsoft.com/office/drawing/2014/main" id="{2F480500-172F-4499-B1DE-201D8920B72C}"/>
              </a:ext>
            </a:extLst>
          </p:cNvPr>
          <p:cNvSpPr txBox="1"/>
          <p:nvPr/>
        </p:nvSpPr>
        <p:spPr>
          <a:xfrm>
            <a:off x="1736660" y="92572"/>
            <a:ext cx="6099048" cy="461665"/>
          </a:xfrm>
          <a:prstGeom prst="rect">
            <a:avLst/>
          </a:prstGeom>
          <a:noFill/>
        </p:spPr>
        <p:txBody>
          <a:bodyPr wrap="square">
            <a:spAutoFit/>
          </a:bodyPr>
          <a:lstStyle/>
          <a:p>
            <a:pPr algn="l" rtl="0"/>
            <a:r>
              <a:rPr lang="pt-BR" sz="2400" b="1" i="0" u="none" baseline="0" dirty="0">
                <a:solidFill>
                  <a:srgbClr val="E3000F"/>
                </a:solidFill>
                <a:latin typeface="IAS Ribbon Sans Bold" pitchFamily="50" charset="0"/>
                <a:ea typeface="IAS Ribbon Sans Bold" pitchFamily="50" charset="0"/>
                <a:cs typeface="Arial" panose="020B0604020202020204" pitchFamily="34" charset="0"/>
              </a:rPr>
              <a:t>Cura do HIV</a:t>
            </a:r>
            <a:r>
              <a:rPr lang="pt-BR" sz="2400" b="0" i="0" u="none" baseline="0" dirty="0">
                <a:solidFill>
                  <a:schemeClr val="bg1"/>
                </a:solidFill>
                <a:latin typeface="IAS Ribbon Sans Bold" pitchFamily="50" charset="0"/>
                <a:ea typeface="IAS Ribbon Sans Bold" pitchFamily="50" charset="0"/>
                <a:cs typeface="Arial"/>
              </a:rPr>
              <a:t>Y</a:t>
            </a:r>
            <a:endParaRPr lang="pt-BR" sz="2400" dirty="0">
              <a:latin typeface="IAS Ribbon Sans Bold" pitchFamily="50" charset="0"/>
              <a:ea typeface="IAS Ribbon Sans Bold" pitchFamily="50" charset="0"/>
            </a:endParaRPr>
          </a:p>
        </p:txBody>
      </p:sp>
    </p:spTree>
    <p:extLst>
      <p:ext uri="{BB962C8B-B14F-4D97-AF65-F5344CB8AC3E}">
        <p14:creationId xmlns:p14="http://schemas.microsoft.com/office/powerpoint/2010/main" val="1729347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60551" y="300520"/>
            <a:ext cx="10411724" cy="122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pt-BR" sz="2000" b="1" i="0" u="none" baseline="0" dirty="0">
                <a:latin typeface="IAS Ribbon Sans Bold" pitchFamily="50" charset="0"/>
                <a:ea typeface="IAS Ribbon Sans Bold" pitchFamily="50" charset="0"/>
              </a:rPr>
              <a:t>Estudo de tolerância de indução de anticorpos de neutralização cruzada e proteção contra SHIV </a:t>
            </a:r>
            <a:r>
              <a:rPr lang="pt-BR" sz="2000" b="1" i="0" u="none" baseline="0" dirty="0" err="1">
                <a:latin typeface="IAS Ribbon Sans Bold" pitchFamily="50" charset="0"/>
                <a:ea typeface="IAS Ribbon Sans Bold" pitchFamily="50" charset="0"/>
              </a:rPr>
              <a:t>heterólogo</a:t>
            </a:r>
            <a:r>
              <a:rPr lang="pt-BR" sz="2000" b="1" i="0" u="none" baseline="0" dirty="0">
                <a:latin typeface="IAS Ribbon Sans Bold" pitchFamily="50" charset="0"/>
                <a:ea typeface="IAS Ribbon Sans Bold" pitchFamily="50" charset="0"/>
              </a:rPr>
              <a:t> de nível 2 por uma vacina baseada em </a:t>
            </a:r>
            <a:r>
              <a:rPr lang="pt-BR" sz="2000" b="1" i="0" u="none" baseline="0" dirty="0" err="1">
                <a:latin typeface="IAS Ribbon Sans Bold" pitchFamily="50" charset="0"/>
                <a:ea typeface="IAS Ribbon Sans Bold" pitchFamily="50" charset="0"/>
              </a:rPr>
              <a:t>mRNA</a:t>
            </a:r>
            <a:r>
              <a:rPr lang="pt-BR" sz="2000" b="1" i="0" u="none" baseline="0" dirty="0">
                <a:latin typeface="IAS Ribbon Sans Bold" pitchFamily="50" charset="0"/>
                <a:ea typeface="IAS Ribbon Sans Bold" pitchFamily="50" charset="0"/>
              </a:rPr>
              <a:t> em macacos</a:t>
            </a:r>
            <a:endParaRPr lang="pt-BR" sz="2000" b="1" dirty="0">
              <a:latin typeface="IAS Ribbon Sans Bold" pitchFamily="50" charset="0"/>
              <a:ea typeface="IAS Ribbon Sans Bold" pitchFamily="50" charset="0"/>
            </a:endParaRPr>
          </a:p>
        </p:txBody>
      </p:sp>
      <p:sp>
        <p:nvSpPr>
          <p:cNvPr id="3" name="Rectangle 2">
            <a:extLst>
              <a:ext uri="{FF2B5EF4-FFF2-40B4-BE49-F238E27FC236}">
                <a16:creationId xmlns:a16="http://schemas.microsoft.com/office/drawing/2014/main" id="{73F8330E-69E8-9442-AAF5-DC9B19A9DB85}"/>
              </a:ext>
            </a:extLst>
          </p:cNvPr>
          <p:cNvSpPr/>
          <p:nvPr/>
        </p:nvSpPr>
        <p:spPr>
          <a:xfrm>
            <a:off x="1760551" y="69687"/>
            <a:ext cx="2007281" cy="461665"/>
          </a:xfrm>
          <a:prstGeom prst="rect">
            <a:avLst/>
          </a:prstGeom>
        </p:spPr>
        <p:txBody>
          <a:bodyPr wrap="none">
            <a:spAutoFit/>
          </a:bodyPr>
          <a:lstStyle/>
          <a:p>
            <a:pPr algn="l" rtl="0"/>
            <a:r>
              <a:rPr lang="pt-BR" sz="2400" b="1" i="0" u="none" baseline="0" dirty="0">
                <a:solidFill>
                  <a:srgbClr val="E3000F"/>
                </a:solidFill>
                <a:latin typeface="IAS Ribbon Sans Bold" pitchFamily="50" charset="0"/>
                <a:ea typeface="IAS Ribbon Sans Bold" pitchFamily="50" charset="0"/>
                <a:cs typeface="Arial" panose="020B0604020202020204" pitchFamily="34" charset="0"/>
              </a:rPr>
              <a:t>Cura do HIV</a:t>
            </a:r>
            <a:endParaRPr lang="pt-BR" sz="2400" b="1" dirty="0">
              <a:latin typeface="IAS Ribbon Sans Bold" pitchFamily="50" charset="0"/>
              <a:ea typeface="IAS Ribbon Sans Bold" pitchFamily="50" charset="0"/>
              <a:cs typeface="Arial" panose="020B0604020202020204" pitchFamily="34" charset="0"/>
            </a:endParaRPr>
          </a:p>
        </p:txBody>
      </p:sp>
      <p:sp>
        <p:nvSpPr>
          <p:cNvPr id="18" name="TextBox 17">
            <a:extLst>
              <a:ext uri="{FF2B5EF4-FFF2-40B4-BE49-F238E27FC236}">
                <a16:creationId xmlns:a16="http://schemas.microsoft.com/office/drawing/2014/main" id="{59436498-DCD7-854A-B893-1CB1796C8BCF}"/>
              </a:ext>
            </a:extLst>
          </p:cNvPr>
          <p:cNvSpPr txBox="1"/>
          <p:nvPr/>
        </p:nvSpPr>
        <p:spPr>
          <a:xfrm>
            <a:off x="117987" y="1564862"/>
            <a:ext cx="6291552" cy="1169551"/>
          </a:xfrm>
          <a:prstGeom prst="rect">
            <a:avLst/>
          </a:prstGeom>
          <a:noFill/>
        </p:spPr>
        <p:txBody>
          <a:bodyPr wrap="square" rtlCol="0">
            <a:spAutoFit/>
          </a:bodyPr>
          <a:lstStyle/>
          <a:p>
            <a:pPr marL="285750" indent="-285750" algn="just" rtl="0">
              <a:buFont typeface="Arial" panose="020B0604020202020204" pitchFamily="34" charset="0"/>
              <a:buChar char="•"/>
            </a:pPr>
            <a:r>
              <a:rPr lang="pt-BR" sz="1400" b="0" i="0" u="none" baseline="0" dirty="0">
                <a:latin typeface="IAS Ribbon Sans Light" pitchFamily="50" charset="0"/>
                <a:ea typeface="IAS Ribbon Sans Light" pitchFamily="50" charset="0"/>
                <a:cs typeface="Arial" panose="020B0604020202020204" pitchFamily="34" charset="0"/>
              </a:rPr>
              <a:t>Embora o acesso à terapia antirretroviral tenha aumentado, as transmissões de HIV-1 ultrapassarão o ano de 2030, a menos que seja disponibilizada uma vacina contra o HIV-1 capaz de induzir anticorpos amplamente neutralizantes (bNAbs) e proteção contra diversas cepas virais. </a:t>
            </a:r>
          </a:p>
        </p:txBody>
      </p:sp>
      <p:sp>
        <p:nvSpPr>
          <p:cNvPr id="14" name="TextBox 13">
            <a:extLst>
              <a:ext uri="{FF2B5EF4-FFF2-40B4-BE49-F238E27FC236}">
                <a16:creationId xmlns:a16="http://schemas.microsoft.com/office/drawing/2014/main" id="{69A2F251-5CEC-2840-822A-7D30462506B9}"/>
              </a:ext>
            </a:extLst>
          </p:cNvPr>
          <p:cNvSpPr txBox="1"/>
          <p:nvPr/>
        </p:nvSpPr>
        <p:spPr>
          <a:xfrm>
            <a:off x="117987" y="2710719"/>
            <a:ext cx="6291552" cy="3724096"/>
          </a:xfrm>
          <a:prstGeom prst="rect">
            <a:avLst/>
          </a:prstGeom>
          <a:noFill/>
        </p:spPr>
        <p:txBody>
          <a:bodyPr wrap="square" rtlCol="0">
            <a:spAutoFit/>
          </a:bodyPr>
          <a:lstStyle/>
          <a:p>
            <a:pPr marL="285750" indent="-285750" algn="just" rtl="0">
              <a:buFont typeface="Arial" panose="020B0604020202020204" pitchFamily="34" charset="0"/>
              <a:buChar char="•"/>
            </a:pPr>
            <a:r>
              <a:rPr lang="pt-BR" sz="1400" b="0" i="0" u="none" baseline="0" dirty="0">
                <a:latin typeface="IAS Ribbon Sans Light" pitchFamily="50" charset="0"/>
                <a:ea typeface="IAS Ribbon Sans Light" pitchFamily="50" charset="0"/>
                <a:cs typeface="Arial" panose="020B0604020202020204" pitchFamily="34" charset="0"/>
              </a:rPr>
              <a:t>Curiosamente, o estudo de tolerância de indução de anticorpos de neutralização cruzada e proteção contra SHIV </a:t>
            </a:r>
            <a:r>
              <a:rPr lang="pt-BR" sz="1400" b="0" i="0" u="none" baseline="0" dirty="0" err="1">
                <a:latin typeface="IAS Ribbon Sans Light" pitchFamily="50" charset="0"/>
                <a:ea typeface="IAS Ribbon Sans Light" pitchFamily="50" charset="0"/>
                <a:cs typeface="Arial" panose="020B0604020202020204" pitchFamily="34" charset="0"/>
              </a:rPr>
              <a:t>heterólogo</a:t>
            </a:r>
            <a:r>
              <a:rPr lang="pt-BR" sz="1400" b="0" i="0" u="none" baseline="0" dirty="0">
                <a:latin typeface="IAS Ribbon Sans Light" pitchFamily="50" charset="0"/>
                <a:ea typeface="IAS Ribbon Sans Light" pitchFamily="50" charset="0"/>
                <a:cs typeface="Arial" panose="020B0604020202020204" pitchFamily="34" charset="0"/>
              </a:rPr>
              <a:t> de nível 2 por uma vacina baseada em </a:t>
            </a:r>
            <a:r>
              <a:rPr lang="pt-BR" sz="1400" b="0" i="0" u="none" baseline="0" dirty="0" err="1">
                <a:latin typeface="IAS Ribbon Sans Light" pitchFamily="50" charset="0"/>
                <a:ea typeface="IAS Ribbon Sans Light" pitchFamily="50" charset="0"/>
                <a:cs typeface="Arial" panose="020B0604020202020204" pitchFamily="34" charset="0"/>
              </a:rPr>
              <a:t>mRNA</a:t>
            </a:r>
            <a:r>
              <a:rPr lang="pt-BR" sz="1400" b="0" i="0" u="none" baseline="0" dirty="0">
                <a:latin typeface="IAS Ribbon Sans Light" pitchFamily="50" charset="0"/>
                <a:ea typeface="IAS Ribbon Sans Light" pitchFamily="50" charset="0"/>
                <a:cs typeface="Arial" panose="020B0604020202020204" pitchFamily="34" charset="0"/>
              </a:rPr>
              <a:t> em macacos demonstrou: </a:t>
            </a:r>
          </a:p>
          <a:p>
            <a:pPr marL="285750" indent="-285750" algn="just" rtl="0">
              <a:buFont typeface="Arial" panose="020B0604020202020204" pitchFamily="34" charset="0"/>
              <a:buChar char="•"/>
            </a:pPr>
            <a:endParaRPr lang="pt-BR" sz="8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pt-BR" sz="1400" b="0" i="0" u="none" baseline="0" dirty="0">
                <a:latin typeface="IAS Ribbon Sans Light" pitchFamily="50" charset="0"/>
                <a:ea typeface="IAS Ribbon Sans Light" pitchFamily="50" charset="0"/>
                <a:cs typeface="Arial" panose="020B0604020202020204" pitchFamily="34" charset="0"/>
              </a:rPr>
              <a:t>Indução progressiva da neutralização autóloga do HIV-1 em macacos durante a fase de imunização</a:t>
            </a:r>
          </a:p>
          <a:p>
            <a:pPr marL="800100" lvl="1" indent="-342900" algn="just" rtl="0">
              <a:buFont typeface="+mj-lt"/>
              <a:buAutoNum type="arabicPeriod"/>
            </a:pPr>
            <a:endParaRPr lang="pt-BR" sz="8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pt-BR" sz="1400" b="0" i="0" u="none" baseline="0" dirty="0">
                <a:latin typeface="IAS Ribbon Sans Light" pitchFamily="50" charset="0"/>
                <a:ea typeface="IAS Ribbon Sans Light" pitchFamily="50" charset="0"/>
                <a:cs typeface="Arial" panose="020B0604020202020204" pitchFamily="34" charset="0"/>
              </a:rPr>
              <a:t>Surgimento de neutralização </a:t>
            </a:r>
            <a:r>
              <a:rPr lang="pt-BR" sz="1400" b="0" i="0" u="none" baseline="0" dirty="0" err="1">
                <a:latin typeface="IAS Ribbon Sans Light" pitchFamily="50" charset="0"/>
                <a:ea typeface="IAS Ribbon Sans Light" pitchFamily="50" charset="0"/>
                <a:cs typeface="Arial" panose="020B0604020202020204" pitchFamily="34" charset="0"/>
              </a:rPr>
              <a:t>heteróloga</a:t>
            </a:r>
            <a:r>
              <a:rPr lang="pt-BR" sz="1400" b="0" i="0" u="none" baseline="0" dirty="0">
                <a:latin typeface="IAS Ribbon Sans Light" pitchFamily="50" charset="0"/>
                <a:ea typeface="IAS Ribbon Sans Light" pitchFamily="50" charset="0"/>
                <a:cs typeface="Arial" panose="020B0604020202020204" pitchFamily="34" charset="0"/>
              </a:rPr>
              <a:t> do HIV-1 em macacos após a imunização </a:t>
            </a:r>
            <a:r>
              <a:rPr lang="pt-BR" sz="1400" b="0" i="0" u="none" baseline="0" dirty="0" err="1">
                <a:latin typeface="IAS Ribbon Sans Light" pitchFamily="50" charset="0"/>
                <a:ea typeface="IAS Ribbon Sans Light" pitchFamily="50" charset="0"/>
                <a:cs typeface="Arial" panose="020B0604020202020204" pitchFamily="34" charset="0"/>
              </a:rPr>
              <a:t>heteróloga</a:t>
            </a:r>
            <a:r>
              <a:rPr lang="pt-BR" sz="1400" b="0" i="0" u="none" baseline="0" dirty="0">
                <a:latin typeface="IAS Ribbon Sans Light" pitchFamily="50" charset="0"/>
                <a:ea typeface="IAS Ribbon Sans Light" pitchFamily="50" charset="0"/>
                <a:cs typeface="Arial" panose="020B0604020202020204" pitchFamily="34" charset="0"/>
              </a:rPr>
              <a:t> repetida</a:t>
            </a:r>
          </a:p>
          <a:p>
            <a:pPr marL="800100" lvl="1" indent="-342900" algn="just" rtl="0">
              <a:buFont typeface="+mj-lt"/>
              <a:buAutoNum type="arabicPeriod"/>
            </a:pPr>
            <a:endParaRPr lang="pt-BR" sz="8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pt-BR" sz="1400" b="0" i="0" u="none" baseline="0" dirty="0">
                <a:latin typeface="IAS Ribbon Sans Light" pitchFamily="50" charset="0"/>
                <a:ea typeface="IAS Ribbon Sans Light" pitchFamily="50" charset="0"/>
                <a:cs typeface="Arial" panose="020B0604020202020204" pitchFamily="34" charset="0"/>
              </a:rPr>
              <a:t>Neutralização </a:t>
            </a:r>
            <a:r>
              <a:rPr lang="pt-BR" sz="1400" b="0" i="0" u="none" baseline="0" dirty="0" err="1">
                <a:latin typeface="IAS Ribbon Sans Light" pitchFamily="50" charset="0"/>
                <a:ea typeface="IAS Ribbon Sans Light" pitchFamily="50" charset="0"/>
                <a:cs typeface="Arial" panose="020B0604020202020204" pitchFamily="34" charset="0"/>
              </a:rPr>
              <a:t>heteróloga</a:t>
            </a:r>
            <a:r>
              <a:rPr lang="pt-BR" sz="1400" b="0" i="0" u="none" baseline="0" dirty="0">
                <a:latin typeface="IAS Ribbon Sans Light" pitchFamily="50" charset="0"/>
                <a:ea typeface="IAS Ribbon Sans Light" pitchFamily="50" charset="0"/>
                <a:cs typeface="Arial" panose="020B0604020202020204" pitchFamily="34" charset="0"/>
              </a:rPr>
              <a:t> de amplo espectro de nível 2 em macacos no final do período de imunização</a:t>
            </a:r>
          </a:p>
          <a:p>
            <a:pPr marL="800100" lvl="1" indent="-342900" algn="just" rtl="0">
              <a:buFont typeface="+mj-lt"/>
              <a:buAutoNum type="arabicPeriod"/>
            </a:pPr>
            <a:endParaRPr lang="pt-BR" sz="8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pt-BR" sz="1400" b="0" i="0" u="none" baseline="0" dirty="0">
                <a:latin typeface="IAS Ribbon Sans Light" pitchFamily="50" charset="0"/>
                <a:ea typeface="IAS Ribbon Sans Light" pitchFamily="50" charset="0"/>
                <a:cs typeface="Arial" panose="020B0604020202020204" pitchFamily="34" charset="0"/>
              </a:rPr>
              <a:t>Proteção contra SHIV patogenético de nível 2 (AD8) no estudo de tolerância em macacos imunizados</a:t>
            </a:r>
          </a:p>
          <a:p>
            <a:pPr marL="800100" lvl="1" indent="-342900" algn="just" rtl="0">
              <a:buFont typeface="+mj-lt"/>
              <a:buAutoNum type="arabicPeriod"/>
            </a:pPr>
            <a:endParaRPr lang="pt-BR" sz="800"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pt-BR" sz="1400" b="0" i="0" u="none" baseline="0" dirty="0">
                <a:latin typeface="IAS Ribbon Sans Light" pitchFamily="50" charset="0"/>
                <a:ea typeface="IAS Ribbon Sans Light" pitchFamily="50" charset="0"/>
                <a:cs typeface="Arial" panose="020B0604020202020204" pitchFamily="34" charset="0"/>
              </a:rPr>
              <a:t>Os anticorpos contra o local de ligação de CD4 correlacionaram-se com a proteção contra a infecção por SHIV-AD8 nos macacos vacinados.</a:t>
            </a:r>
          </a:p>
        </p:txBody>
      </p:sp>
      <p:pic>
        <p:nvPicPr>
          <p:cNvPr id="21" name="Picture 20">
            <a:extLst>
              <a:ext uri="{FF2B5EF4-FFF2-40B4-BE49-F238E27FC236}">
                <a16:creationId xmlns:a16="http://schemas.microsoft.com/office/drawing/2014/main" id="{65BD3B9E-DC9A-514A-8DAF-D424FF5C2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4947" y="1269608"/>
            <a:ext cx="2464448" cy="1672090"/>
          </a:xfrm>
          <a:prstGeom prst="rect">
            <a:avLst/>
          </a:prstGeom>
        </p:spPr>
      </p:pic>
      <p:grpSp>
        <p:nvGrpSpPr>
          <p:cNvPr id="38" name="Group 37">
            <a:extLst>
              <a:ext uri="{FF2B5EF4-FFF2-40B4-BE49-F238E27FC236}">
                <a16:creationId xmlns:a16="http://schemas.microsoft.com/office/drawing/2014/main" id="{BD7683F0-35BA-444D-915C-33C2E2AE4198}"/>
              </a:ext>
            </a:extLst>
          </p:cNvPr>
          <p:cNvGrpSpPr/>
          <p:nvPr/>
        </p:nvGrpSpPr>
        <p:grpSpPr>
          <a:xfrm>
            <a:off x="6547313" y="3089291"/>
            <a:ext cx="2570045" cy="1560664"/>
            <a:chOff x="6331095" y="3042835"/>
            <a:chExt cx="2570045" cy="1560664"/>
          </a:xfrm>
        </p:grpSpPr>
        <p:pic>
          <p:nvPicPr>
            <p:cNvPr id="28" name="Picture 27">
              <a:extLst>
                <a:ext uri="{FF2B5EF4-FFF2-40B4-BE49-F238E27FC236}">
                  <a16:creationId xmlns:a16="http://schemas.microsoft.com/office/drawing/2014/main" id="{185EBEC7-7F86-5F4B-B64A-D92C46E04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1095" y="3042835"/>
              <a:ext cx="2570045" cy="1432929"/>
            </a:xfrm>
            <a:prstGeom prst="rect">
              <a:avLst/>
            </a:prstGeom>
          </p:spPr>
        </p:pic>
        <p:sp>
          <p:nvSpPr>
            <p:cNvPr id="31" name="Rectangle 30">
              <a:extLst>
                <a:ext uri="{FF2B5EF4-FFF2-40B4-BE49-F238E27FC236}">
                  <a16:creationId xmlns:a16="http://schemas.microsoft.com/office/drawing/2014/main" id="{1121BE26-536A-A348-8289-4F5023DAEFE0}"/>
                </a:ext>
              </a:extLst>
            </p:cNvPr>
            <p:cNvSpPr/>
            <p:nvPr/>
          </p:nvSpPr>
          <p:spPr>
            <a:xfrm>
              <a:off x="8632723" y="4277032"/>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grpSp>
        <p:nvGrpSpPr>
          <p:cNvPr id="39" name="Group 38">
            <a:extLst>
              <a:ext uri="{FF2B5EF4-FFF2-40B4-BE49-F238E27FC236}">
                <a16:creationId xmlns:a16="http://schemas.microsoft.com/office/drawing/2014/main" id="{F2D2F3C9-E851-E94B-8AAD-E29307F0CF5C}"/>
              </a:ext>
            </a:extLst>
          </p:cNvPr>
          <p:cNvGrpSpPr/>
          <p:nvPr/>
        </p:nvGrpSpPr>
        <p:grpSpPr>
          <a:xfrm>
            <a:off x="9497919" y="3074473"/>
            <a:ext cx="2491476" cy="1507694"/>
            <a:chOff x="9497919" y="3143300"/>
            <a:chExt cx="2491476" cy="1507694"/>
          </a:xfrm>
        </p:grpSpPr>
        <p:pic>
          <p:nvPicPr>
            <p:cNvPr id="27" name="Picture 26">
              <a:extLst>
                <a:ext uri="{FF2B5EF4-FFF2-40B4-BE49-F238E27FC236}">
                  <a16:creationId xmlns:a16="http://schemas.microsoft.com/office/drawing/2014/main" id="{11AFB2BA-DA01-314F-97C5-C8A8AF7DF8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7919" y="3143300"/>
              <a:ext cx="2491476" cy="1460199"/>
            </a:xfrm>
            <a:prstGeom prst="rect">
              <a:avLst/>
            </a:prstGeom>
          </p:spPr>
        </p:pic>
        <p:sp>
          <p:nvSpPr>
            <p:cNvPr id="32" name="Rectangle 31">
              <a:extLst>
                <a:ext uri="{FF2B5EF4-FFF2-40B4-BE49-F238E27FC236}">
                  <a16:creationId xmlns:a16="http://schemas.microsoft.com/office/drawing/2014/main" id="{A586D402-D3C2-D243-BA26-0E3784C79757}"/>
                </a:ext>
              </a:extLst>
            </p:cNvPr>
            <p:cNvSpPr/>
            <p:nvPr/>
          </p:nvSpPr>
          <p:spPr>
            <a:xfrm>
              <a:off x="11720978" y="4324527"/>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
        <p:nvSpPr>
          <p:cNvPr id="33" name="Rectangle 32">
            <a:extLst>
              <a:ext uri="{FF2B5EF4-FFF2-40B4-BE49-F238E27FC236}">
                <a16:creationId xmlns:a16="http://schemas.microsoft.com/office/drawing/2014/main" id="{356E1C41-0BCC-B24E-9D76-0172CDE2A95B}"/>
              </a:ext>
            </a:extLst>
          </p:cNvPr>
          <p:cNvSpPr/>
          <p:nvPr/>
        </p:nvSpPr>
        <p:spPr>
          <a:xfrm>
            <a:off x="11748005" y="5851083"/>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34" name="Rectangle 33">
            <a:extLst>
              <a:ext uri="{FF2B5EF4-FFF2-40B4-BE49-F238E27FC236}">
                <a16:creationId xmlns:a16="http://schemas.microsoft.com/office/drawing/2014/main" id="{13914E34-7E01-7041-A606-AB333DB11B07}"/>
              </a:ext>
            </a:extLst>
          </p:cNvPr>
          <p:cNvSpPr/>
          <p:nvPr/>
        </p:nvSpPr>
        <p:spPr>
          <a:xfrm>
            <a:off x="8999475" y="5792976"/>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nvGrpSpPr>
          <p:cNvPr id="36" name="Group 35">
            <a:extLst>
              <a:ext uri="{FF2B5EF4-FFF2-40B4-BE49-F238E27FC236}">
                <a16:creationId xmlns:a16="http://schemas.microsoft.com/office/drawing/2014/main" id="{F4A756A4-6A56-9E49-8EFD-3A660EBF03B0}"/>
              </a:ext>
            </a:extLst>
          </p:cNvPr>
          <p:cNvGrpSpPr/>
          <p:nvPr/>
        </p:nvGrpSpPr>
        <p:grpSpPr>
          <a:xfrm>
            <a:off x="6409539" y="1315870"/>
            <a:ext cx="3005825" cy="1672090"/>
            <a:chOff x="6163732" y="1296600"/>
            <a:chExt cx="3005825" cy="1672090"/>
          </a:xfrm>
        </p:grpSpPr>
        <p:pic>
          <p:nvPicPr>
            <p:cNvPr id="23" name="Picture 22">
              <a:extLst>
                <a:ext uri="{FF2B5EF4-FFF2-40B4-BE49-F238E27FC236}">
                  <a16:creationId xmlns:a16="http://schemas.microsoft.com/office/drawing/2014/main" id="{E752D377-253D-C242-9FFD-546FC35C0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732" y="1296600"/>
              <a:ext cx="2990164" cy="1672090"/>
            </a:xfrm>
            <a:prstGeom prst="rect">
              <a:avLst/>
            </a:prstGeom>
          </p:spPr>
        </p:pic>
        <p:sp>
          <p:nvSpPr>
            <p:cNvPr id="35" name="Rectangle 34">
              <a:extLst>
                <a:ext uri="{FF2B5EF4-FFF2-40B4-BE49-F238E27FC236}">
                  <a16:creationId xmlns:a16="http://schemas.microsoft.com/office/drawing/2014/main" id="{601A87F5-0E68-5D44-992A-D9B9EF270370}"/>
                </a:ext>
              </a:extLst>
            </p:cNvPr>
            <p:cNvSpPr/>
            <p:nvPr/>
          </p:nvSpPr>
          <p:spPr>
            <a:xfrm>
              <a:off x="8901140" y="2630640"/>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
        <p:nvSpPr>
          <p:cNvPr id="40" name="Rectangle 39">
            <a:extLst>
              <a:ext uri="{FF2B5EF4-FFF2-40B4-BE49-F238E27FC236}">
                <a16:creationId xmlns:a16="http://schemas.microsoft.com/office/drawing/2014/main" id="{63527797-D6FC-374B-A158-30D4DC3FA03B}"/>
              </a:ext>
            </a:extLst>
          </p:cNvPr>
          <p:cNvSpPr/>
          <p:nvPr/>
        </p:nvSpPr>
        <p:spPr>
          <a:xfrm>
            <a:off x="10063116" y="6282998"/>
            <a:ext cx="1926280" cy="276999"/>
          </a:xfrm>
          <a:prstGeom prst="rect">
            <a:avLst/>
          </a:prstGeom>
        </p:spPr>
        <p:txBody>
          <a:bodyPr wrap="square">
            <a:spAutoFit/>
          </a:bodyPr>
          <a:lstStyle/>
          <a:p>
            <a:pPr algn="l" rtl="0"/>
            <a:r>
              <a:rPr lang="pt-BR" sz="1200" b="0" i="0" u="none" baseline="0" dirty="0">
                <a:latin typeface="IAS Ribbon Sans Light" pitchFamily="50" charset="0"/>
                <a:ea typeface="IAS Ribbon Sans Light" pitchFamily="50" charset="0"/>
                <a:cs typeface="Arial" panose="020B0604020202020204" pitchFamily="34" charset="0"/>
                <a:hlinkClick r:id="rId7"/>
              </a:rPr>
              <a:t>Paolo Lusso, </a:t>
            </a:r>
            <a:r>
              <a:rPr lang="pt-B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7"/>
              </a:rPr>
              <a:t>OAALB0101 </a:t>
            </a:r>
            <a:endParaRPr lang="pt-BR" sz="1200" dirty="0">
              <a:latin typeface="IAS Ribbon Sans Light" pitchFamily="50" charset="0"/>
              <a:ea typeface="IAS Ribbon Sans Light" pitchFamily="50" charset="0"/>
              <a:cs typeface="Arial" panose="020B0604020202020204" pitchFamily="34" charset="0"/>
            </a:endParaRPr>
          </a:p>
        </p:txBody>
      </p:sp>
      <p:grpSp>
        <p:nvGrpSpPr>
          <p:cNvPr id="42" name="Group 41">
            <a:extLst>
              <a:ext uri="{FF2B5EF4-FFF2-40B4-BE49-F238E27FC236}">
                <a16:creationId xmlns:a16="http://schemas.microsoft.com/office/drawing/2014/main" id="{4F44E7F6-A48E-F949-9543-A8678AE18D15}"/>
              </a:ext>
            </a:extLst>
          </p:cNvPr>
          <p:cNvGrpSpPr/>
          <p:nvPr/>
        </p:nvGrpSpPr>
        <p:grpSpPr>
          <a:xfrm>
            <a:off x="7451631" y="4636002"/>
            <a:ext cx="3758235" cy="1631531"/>
            <a:chOff x="7451631" y="4595444"/>
            <a:chExt cx="3758235" cy="1672090"/>
          </a:xfrm>
        </p:grpSpPr>
        <p:pic>
          <p:nvPicPr>
            <p:cNvPr id="29" name="Picture 28">
              <a:extLst>
                <a:ext uri="{FF2B5EF4-FFF2-40B4-BE49-F238E27FC236}">
                  <a16:creationId xmlns:a16="http://schemas.microsoft.com/office/drawing/2014/main" id="{2389DEC5-5A30-E643-AE40-23BADC06E4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51631" y="4595444"/>
              <a:ext cx="3659048" cy="1672090"/>
            </a:xfrm>
            <a:prstGeom prst="rect">
              <a:avLst/>
            </a:prstGeom>
          </p:spPr>
        </p:pic>
        <p:sp>
          <p:nvSpPr>
            <p:cNvPr id="41" name="Rectangle 40">
              <a:extLst>
                <a:ext uri="{FF2B5EF4-FFF2-40B4-BE49-F238E27FC236}">
                  <a16:creationId xmlns:a16="http://schemas.microsoft.com/office/drawing/2014/main" id="{1A6B3AA6-4BB4-2142-92ED-3D3AC66E9BA3}"/>
                </a:ext>
              </a:extLst>
            </p:cNvPr>
            <p:cNvSpPr/>
            <p:nvPr/>
          </p:nvSpPr>
          <p:spPr>
            <a:xfrm>
              <a:off x="10815736" y="5931235"/>
              <a:ext cx="394130"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grpSp>
    </p:spTree>
    <p:extLst>
      <p:ext uri="{BB962C8B-B14F-4D97-AF65-F5344CB8AC3E}">
        <p14:creationId xmlns:p14="http://schemas.microsoft.com/office/powerpoint/2010/main" val="427085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DA5F8-D59F-40D8-8E80-459CF8E04BA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a0e1dfa-61eb-48b9-80bb-a2770ec06ea8"/>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744</TotalTime>
  <Words>3366</Words>
  <Application>Microsoft Office PowerPoint</Application>
  <PresentationFormat>Widescreen</PresentationFormat>
  <Paragraphs>194</Paragraphs>
  <Slides>10</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1" baseType="lpstr">
      <vt:lpstr>Arial</vt:lpstr>
      <vt:lpstr>Calibri</vt:lpstr>
      <vt:lpstr>Cordia New</vt:lpstr>
      <vt:lpstr>Courier New</vt:lpstr>
      <vt:lpstr>Gill Sans MT</vt:lpstr>
      <vt:lpstr>IAS Ribbon Sans Bold</vt:lpstr>
      <vt:lpstr>IAS Ribbon Sans Light</vt:lpstr>
      <vt:lpstr>IAS Ribbon Sans Regular</vt:lpstr>
      <vt:lpstr>Ping LCG Light</vt:lpstr>
      <vt:lpstr>1_Office Theme</vt:lpstr>
      <vt:lpstr>Prism 8</vt:lpstr>
      <vt:lpstr>AIDS 2020  Toolkits Cura do HIV</vt:lpstr>
      <vt:lpstr>PowerPoint Presentation</vt:lpstr>
      <vt:lpstr>Introdução</vt:lpstr>
      <vt:lpstr>PowerPoint Presentation</vt:lpstr>
      <vt:lpstr>PowerPoint Presentation</vt:lpstr>
      <vt:lpstr>Efeitos de inibidores do ponto de controle imunológico nas respostas imunes específicas anti-HIV e no reservatório de HIV em pessoas vivendo com HIV e câncer</vt:lpstr>
      <vt:lpstr>Cura do HIVY Disposição para participar de interrupções curtas e prolongadas do tratamento analítico (ITA) durante os estudos de remissão do HIV</vt:lpstr>
      <vt:lpstr>As células Th17 são alvos iniciais do SIV durante a infecção aguda no modelo de estudo de tolerância vaginal em macacos resos</vt:lpstr>
      <vt:lpstr>PowerPoint Presentation</vt:lpstr>
      <vt:lpstr>Agradecimentos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232</cp:revision>
  <dcterms:created xsi:type="dcterms:W3CDTF">2015-07-06T08:16:27Z</dcterms:created>
  <dcterms:modified xsi:type="dcterms:W3CDTF">2021-07-02T11:13:49Z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