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56_109D21B6.xml" ContentType="application/vnd.ms-powerpoint.comments+xml"/>
  <Override PartName="/ppt/comments/modernComment_1EC_475ABB2C.xml" ContentType="application/vnd.ms-powerpoint.comments+xml"/>
  <Override PartName="/ppt/comments/modernComment_1ED_2F77073.xml" ContentType="application/vnd.ms-powerpoint.comments+xml"/>
  <Override PartName="/ppt/comments/modernComment_1EE_3A1AFDDF.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516" r:id="rId6"/>
    <p:sldId id="342" r:id="rId7"/>
    <p:sldId id="515" r:id="rId8"/>
    <p:sldId id="514" r:id="rId9"/>
    <p:sldId id="491" r:id="rId10"/>
    <p:sldId id="492" r:id="rId11"/>
    <p:sldId id="493" r:id="rId12"/>
    <p:sldId id="4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401D27-B445-874F-F0C8-0313F099DB7E}" name="Teri Roberts" initials="TR" userId="S::teri.roberts@iasociety.org::037c9fee-5bfb-411b-9dd8-8c9d890df7b6" providerId="AD"/>
  <p188:author id="{34494E87-8E1A-C6EA-B43F-630B905313C4}" name="Janette" initials="JB" userId="Janette" providerId="None"/>
  <p188:author id="{30A84CED-075E-35B0-0206-3CFB3B75EDE1}" name="Erika Lundström" initials="EL" userId="S::erika.lundstrom@iasociety.org::eb08ea8b-01aa-4655-962a-841d776116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1"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6000F"/>
    <a:srgbClr val="1A998C"/>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09A6F-5D55-5BAE-BC20-A913DA2A661D}" v="22" dt="2020-11-11T14:36:55.321"/>
    <p1510:client id="{7F3064A5-E01A-00D2-9E4F-1E9074F276B4}" v="323" dt="2020-12-03T12:52:31.866"/>
    <p1510:client id="{A5094910-2A35-E181-3EC5-C3476CE284D3}" v="245" dt="2020-12-07T15:59:03.911"/>
    <p1510:client id="{AD8948F1-B780-D89F-1844-136CF0412F87}" v="44" dt="2020-12-14T15:13:26.644"/>
    <p1510:client id="{D1A30FBC-1892-2D61-3345-FE8EEF6B2630}" v="3" dt="2020-12-04T17:12:24.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8" autoAdjust="0"/>
    <p:restoredTop sz="72251" autoAdjust="0"/>
  </p:normalViewPr>
  <p:slideViewPr>
    <p:cSldViewPr snapToGrid="0">
      <p:cViewPr varScale="1">
        <p:scale>
          <a:sx n="88" d="100"/>
          <a:sy n="88" d="100"/>
        </p:scale>
        <p:origin x="798" y="90"/>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862" b="0" i="0" u="none" strike="noStrike" kern="1200" spc="0" baseline="0">
                <a:solidFill>
                  <a:schemeClr val="tx1">
                    <a:lumMod val="65000"/>
                    <a:lumOff val="35000"/>
                  </a:schemeClr>
                </a:solidFill>
                <a:latin typeface="+mn-lt"/>
                <a:ea typeface="+mn-ea"/>
                <a:cs typeface="+mn-cs"/>
              </a:defRPr>
            </a:pPr>
            <a:r>
              <a:rPr lang="es" b="0" i="0" u="none" baseline="0" dirty="0">
                <a:latin typeface="IAS Ribbon Sans Light" pitchFamily="50" charset="0"/>
                <a:ea typeface="IAS Ribbon Sans Light" pitchFamily="50" charset="0"/>
              </a:rPr>
              <a:t>Puntajes del cuestionario de la salud del paciente (PHQ-9</a:t>
            </a:r>
            <a:r>
              <a:rPr lang="es" b="0" i="0" u="none" baseline="0" dirty="0"/>
              <a:t>)</a:t>
            </a:r>
          </a:p>
        </c:rich>
      </c:tx>
      <c:layout/>
      <c:overlay val="0"/>
      <c:spPr>
        <a:noFill/>
        <a:ln>
          <a:noFill/>
        </a:ln>
        <a:effectLst/>
      </c:spPr>
      <c:txPr>
        <a:bodyPr rot="0" spcFirstLastPara="1" vertOverflow="ellipsis" vert="horz" wrap="square" anchor="ctr" anchorCtr="1"/>
        <a:lstStyle/>
        <a:p>
          <a:pPr rtl="0">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Sold sex &lt;18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Minimal (0-4)</c:v>
                </c:pt>
                <c:pt idx="1">
                  <c:v>Mild (5-9)</c:v>
                </c:pt>
                <c:pt idx="2">
                  <c:v>Moderate (10-14)</c:v>
                </c:pt>
                <c:pt idx="3">
                  <c:v>Moderately severe (15-19)</c:v>
                </c:pt>
                <c:pt idx="4">
                  <c:v>Severe (20-27)</c:v>
                </c:pt>
              </c:strCache>
            </c:strRef>
          </c:cat>
          <c:val>
            <c:numRef>
              <c:f>Sheet1!$B$2:$B$6</c:f>
              <c:numCache>
                <c:formatCode>General</c:formatCode>
                <c:ptCount val="5"/>
                <c:pt idx="0">
                  <c:v>20.3</c:v>
                </c:pt>
                <c:pt idx="1">
                  <c:v>24.2</c:v>
                </c:pt>
                <c:pt idx="2">
                  <c:v>30.5</c:v>
                </c:pt>
                <c:pt idx="3">
                  <c:v>14.8</c:v>
                </c:pt>
                <c:pt idx="4">
                  <c:v>10.199999999999999</c:v>
                </c:pt>
              </c:numCache>
            </c:numRef>
          </c:val>
          <c:extLst>
            <c:ext xmlns:c16="http://schemas.microsoft.com/office/drawing/2014/chart" uri="{C3380CC4-5D6E-409C-BE32-E72D297353CC}">
              <c16:uniqueId val="{00000000-2A29-43BD-B6A6-F694442DDD94}"/>
            </c:ext>
          </c:extLst>
        </c:ser>
        <c:ser>
          <c:idx val="1"/>
          <c:order val="1"/>
          <c:tx>
            <c:strRef>
              <c:f>Sheet1!$C$1</c:f>
              <c:strCache>
                <c:ptCount val="1"/>
                <c:pt idx="0">
                  <c:v>Sold sex 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Minimal (0-4)</c:v>
                </c:pt>
                <c:pt idx="1">
                  <c:v>Mild (5-9)</c:v>
                </c:pt>
                <c:pt idx="2">
                  <c:v>Moderate (10-14)</c:v>
                </c:pt>
                <c:pt idx="3">
                  <c:v>Moderately severe (15-19)</c:v>
                </c:pt>
                <c:pt idx="4">
                  <c:v>Severe (20-27)</c:v>
                </c:pt>
              </c:strCache>
            </c:strRef>
          </c:cat>
          <c:val>
            <c:numRef>
              <c:f>Sheet1!$C$2:$C$6</c:f>
              <c:numCache>
                <c:formatCode>General</c:formatCode>
                <c:ptCount val="5"/>
                <c:pt idx="0">
                  <c:v>28.8</c:v>
                </c:pt>
                <c:pt idx="1">
                  <c:v>30.5</c:v>
                </c:pt>
                <c:pt idx="2">
                  <c:v>20.7</c:v>
                </c:pt>
                <c:pt idx="3">
                  <c:v>10.6</c:v>
                </c:pt>
                <c:pt idx="4">
                  <c:v>9.4</c:v>
                </c:pt>
              </c:numCache>
            </c:numRef>
          </c:val>
          <c:extLst>
            <c:ext xmlns:c16="http://schemas.microsoft.com/office/drawing/2014/chart" uri="{C3380CC4-5D6E-409C-BE32-E72D297353CC}">
              <c16:uniqueId val="{00000001-2A29-43BD-B6A6-F694442DDD94}"/>
            </c:ext>
          </c:extLst>
        </c:ser>
        <c:ser>
          <c:idx val="2"/>
          <c:order val="2"/>
          <c:tx>
            <c:strRef>
              <c:f>Sheet1!$D$1</c:f>
              <c:strCache>
                <c:ptCount val="1"/>
                <c:pt idx="0">
                  <c:v>Total</c:v>
                </c:pt>
              </c:strCache>
            </c:strRef>
          </c:tx>
          <c:spPr>
            <a:solidFill>
              <a:schemeClr val="bg1">
                <a:lumMod val="50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3-2A29-43BD-B6A6-F694442DDD94}"/>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5-2A29-43BD-B6A6-F694442DDD94}"/>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7-2A29-43BD-B6A6-F694442DDD94}"/>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9-2A29-43BD-B6A6-F694442DDD94}"/>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B-2A29-43BD-B6A6-F694442DDD94}"/>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Minimal (0-4)</c:v>
                </c:pt>
                <c:pt idx="1">
                  <c:v>Mild (5-9)</c:v>
                </c:pt>
                <c:pt idx="2">
                  <c:v>Moderate (10-14)</c:v>
                </c:pt>
                <c:pt idx="3">
                  <c:v>Moderately severe (15-19)</c:v>
                </c:pt>
                <c:pt idx="4">
                  <c:v>Severe (20-27)</c:v>
                </c:pt>
              </c:strCache>
            </c:strRef>
          </c:cat>
          <c:val>
            <c:numRef>
              <c:f>Sheet1!$D$2:$D$6</c:f>
              <c:numCache>
                <c:formatCode>General</c:formatCode>
                <c:ptCount val="5"/>
                <c:pt idx="0">
                  <c:v>27.4</c:v>
                </c:pt>
                <c:pt idx="1">
                  <c:v>29.5</c:v>
                </c:pt>
                <c:pt idx="2">
                  <c:v>22.3</c:v>
                </c:pt>
                <c:pt idx="3">
                  <c:v>11.3</c:v>
                </c:pt>
                <c:pt idx="4">
                  <c:v>9.5</c:v>
                </c:pt>
              </c:numCache>
            </c:numRef>
          </c:val>
          <c:extLst>
            <c:ext xmlns:c16="http://schemas.microsoft.com/office/drawing/2014/chart" uri="{C3380CC4-5D6E-409C-BE32-E72D297353CC}">
              <c16:uniqueId val="{0000000C-2A29-43BD-B6A6-F694442DDD94}"/>
            </c:ext>
          </c:extLst>
        </c:ser>
        <c:dLbls>
          <c:showLegendKey val="0"/>
          <c:showVal val="0"/>
          <c:showCatName val="0"/>
          <c:showSerName val="0"/>
          <c:showPercent val="0"/>
          <c:showBubbleSize val="0"/>
        </c:dLbls>
        <c:gapWidth val="219"/>
        <c:overlap val="-27"/>
        <c:axId val="1520397296"/>
        <c:axId val="1520402192"/>
      </c:barChart>
      <c:catAx>
        <c:axId val="152039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IAS Ribbon Sans Light" pitchFamily="50" charset="0"/>
                <a:ea typeface="IAS Ribbon Sans Light" pitchFamily="50" charset="0"/>
                <a:cs typeface="+mn-cs"/>
              </a:defRPr>
            </a:pPr>
            <a:endParaRPr lang="en-US"/>
          </a:p>
        </c:txPr>
        <c:crossAx val="1520402192"/>
        <c:crosses val="autoZero"/>
        <c:auto val="1"/>
        <c:lblAlgn val="ctr"/>
        <c:lblOffset val="100"/>
        <c:noMultiLvlLbl val="0"/>
      </c:catAx>
      <c:valAx>
        <c:axId val="152040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crossAx val="1520397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rtl="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56_109D21B6.xml><?xml version="1.0" encoding="utf-8"?>
<p188:cmLst xmlns:a="http://schemas.openxmlformats.org/drawingml/2006/main" xmlns:r="http://schemas.openxmlformats.org/officeDocument/2006/relationships" xmlns:p188="http://schemas.microsoft.com/office/powerpoint/2018/8/main">
  <p188:cm id="{DD5FD5F6-3360-49F1-853C-8BEE6799B83D}" authorId="{30A84CED-075E-35B0-0206-3CFB3B75EDE1}" created="2020-11-11T14:36:55.321">
    <ac:deMkLst xmlns:ac="http://schemas.microsoft.com/office/drawing/2013/main/command">
      <pc:docMk xmlns:pc="http://schemas.microsoft.com/office/powerpoint/2013/main/command"/>
      <pc:sldMk xmlns:pc="http://schemas.microsoft.com/office/powerpoint/2013/main/command" cId="278733238" sldId="342"/>
      <ac:spMk id="3" creationId="{00000000-0000-0000-0000-000000000000}"/>
    </ac:deMkLst>
    <p188:txBody>
      <a:bodyPr/>
      <a:lstStyle/>
      <a:p>
        <a:r>
          <a:rPr lang="en-GB"/>
          <a:t>peoples?</a:t>
        </a:r>
      </a:p>
    </p188:txBody>
  </p188:cm>
  <p188:cm id="{A84D9F2A-9D38-45CA-9680-012640FF6D6A}" authorId="{34494E87-8E1A-C6EA-B43F-630B905313C4}" created="2020-12-17T09:20:49.768">
    <pc:sldMkLst xmlns:pc="http://schemas.microsoft.com/office/powerpoint/2013/main/command">
      <pc:docMk/>
      <pc:sldMk cId="278733238" sldId="342"/>
    </pc:sldMkLst>
    <p188:txBody>
      <a:bodyPr/>
      <a:lstStyle/>
      <a:p>
        <a:r>
          <a:rPr lang="en-ZA"/>
          <a:t>It is Indigenous peoples
Making this change has thrown off the alignment of the items and I don't know how to correct it</a:t>
        </a:r>
      </a:p>
    </p188:txBody>
  </p188:cm>
</p188:cmLst>
</file>

<file path=ppt/comments/modernComment_1EC_475ABB2C.xml><?xml version="1.0" encoding="utf-8"?>
<p188:cmLst xmlns:a="http://schemas.openxmlformats.org/drawingml/2006/main" xmlns:r="http://schemas.openxmlformats.org/officeDocument/2006/relationships" xmlns:p188="http://schemas.microsoft.com/office/powerpoint/2018/8/main">
  <p188:cm id="{0451024D-EB4E-4C2C-9051-3BF7B203430F}" authorId="{34494E87-8E1A-C6EA-B43F-630B905313C4}" created="2020-12-17T09:23:28.062">
    <pc:sldMkLst xmlns:pc="http://schemas.microsoft.com/office/powerpoint/2013/main/command">
      <pc:docMk/>
      <pc:sldMk cId="1197128492" sldId="492"/>
    </pc:sldMkLst>
    <p188:txBody>
      <a:bodyPr/>
      <a:lstStyle/>
      <a:p>
        <a:r>
          <a:rPr lang="en-ZA"/>
          <a:t>There are reference numbers in the notes, but no actual references</a:t>
        </a:r>
      </a:p>
    </p188:txBody>
  </p188:cm>
  <p188:cm id="{52EE0BAE-BE20-4A2D-86CB-EB3EE3EE9517}" authorId="{34494E87-8E1A-C6EA-B43F-630B905313C4}" created="2020-12-17T09:23:48.306">
    <pc:sldMkLst xmlns:pc="http://schemas.microsoft.com/office/powerpoint/2013/main/command">
      <pc:docMk/>
      <pc:sldMk cId="1197128492" sldId="492"/>
    </pc:sldMkLst>
    <p188:txBody>
      <a:bodyPr/>
      <a:lstStyle/>
      <a:p>
        <a:r>
          <a:rPr lang="en-ZA"/>
          <a:t>point form again - hard for readers</a:t>
        </a:r>
      </a:p>
    </p188:txBody>
  </p188:cm>
</p188:cmLst>
</file>

<file path=ppt/comments/modernComment_1ED_2F77073.xml><?xml version="1.0" encoding="utf-8"?>
<p188:cmLst xmlns:a="http://schemas.openxmlformats.org/drawingml/2006/main" xmlns:r="http://schemas.openxmlformats.org/officeDocument/2006/relationships" xmlns:p188="http://schemas.microsoft.com/office/powerpoint/2018/8/main">
  <p188:cm id="{D6B085E7-5EE5-4EEF-B626-FA468376AD4A}" authorId="{34494E87-8E1A-C6EA-B43F-630B905313C4}" created="2020-12-17T09:28:34.081">
    <pc:sldMkLst xmlns:pc="http://schemas.microsoft.com/office/powerpoint/2013/main/command">
      <pc:docMk/>
      <pc:sldMk cId="49770611" sldId="493"/>
    </pc:sldMkLst>
    <p188:txBody>
      <a:bodyPr/>
      <a:lstStyle/>
      <a:p>
        <a:r>
          <a:rPr lang="en-ZA"/>
          <a:t>people of colour again ... why not Black?</a:t>
        </a:r>
      </a:p>
    </p188:txBody>
  </p188:cm>
  <p188:cm id="{EEF7A11C-97E7-4EE3-8A06-13DA45434340}" authorId="{34494E87-8E1A-C6EA-B43F-630B905313C4}" created="2020-12-17T09:40:09.731">
    <pc:sldMkLst xmlns:pc="http://schemas.microsoft.com/office/powerpoint/2013/main/command">
      <pc:docMk/>
      <pc:sldMk cId="49770611" sldId="493"/>
    </pc:sldMkLst>
    <p188:txBody>
      <a:bodyPr/>
      <a:lstStyle/>
      <a:p>
        <a:r>
          <a:rPr lang="en-ZA"/>
          <a:t>second abstract talks of non-white !</a:t>
        </a:r>
      </a:p>
    </p188:txBody>
  </p188:cm>
</p188:cmLst>
</file>

<file path=ppt/comments/modernComment_1EE_3A1AFDDF.xml><?xml version="1.0" encoding="utf-8"?>
<p188:cmLst xmlns:a="http://schemas.openxmlformats.org/drawingml/2006/main" xmlns:r="http://schemas.openxmlformats.org/officeDocument/2006/relationships" xmlns:p188="http://schemas.microsoft.com/office/powerpoint/2018/8/main">
  <p188:cm id="{03148373-CB60-493E-B4DD-E6EC255CADD8}" authorId="{30A84CED-075E-35B0-0206-3CFB3B75EDE1}" created="2020-11-11T14:36:21.226">
    <ac:deMkLst xmlns:ac="http://schemas.microsoft.com/office/drawing/2013/main/command">
      <pc:docMk xmlns:pc="http://schemas.microsoft.com/office/powerpoint/2013/main/command"/>
      <pc:sldMk xmlns:pc="http://schemas.microsoft.com/office/powerpoint/2013/main/command" cId="974847455" sldId="494"/>
      <ac:spMk id="2" creationId="{227EDFA7-7B70-47E4-B5D3-DC3107C2CD58}"/>
    </ac:deMkLst>
    <p188:txBody>
      <a:bodyPr/>
      <a:lstStyle/>
      <a:p>
        <a:r>
          <a:rPr lang="en-GB"/>
          <a:t>peoples?</a:t>
        </a:r>
      </a:p>
    </p188:txBody>
  </p188:cm>
  <p188:cm id="{DCAFB56A-F26B-475F-B7FC-8FFD1E4CC1DD}" authorId="{34494E87-8E1A-C6EA-B43F-630B905313C4}" created="2020-12-17T09:41:03.688">
    <pc:sldMkLst xmlns:pc="http://schemas.microsoft.com/office/powerpoint/2013/main/command">
      <pc:docMk/>
      <pc:sldMk cId="974847455" sldId="494"/>
    </pc:sldMkLst>
    <p188:txBody>
      <a:bodyPr/>
      <a:lstStyle/>
      <a:p>
        <a:r>
          <a:rPr lang="en-ZA"/>
          <a:t>Stolen Generations? Upper case, as original, is correct?</a:t>
        </a:r>
      </a:p>
    </p188:txBody>
  </p188:cm>
  <p188:cm id="{3799ACA6-3993-4506-8537-6D90B5D17174}" authorId="{34494E87-8E1A-C6EA-B43F-630B905313C4}" created="2020-12-17T09:41:14.346">
    <pc:sldMkLst xmlns:pc="http://schemas.microsoft.com/office/powerpoint/2013/main/command">
      <pc:docMk/>
      <pc:sldMk cId="974847455" sldId="494"/>
    </pc:sldMkLst>
    <p188:txBody>
      <a:bodyPr/>
      <a:lstStyle/>
      <a:p>
        <a:r>
          <a:rPr lang="en-ZA"/>
          <a:t>reference numbers but no references</a:t>
        </a:r>
      </a:p>
    </p188:txBody>
  </p188:cm>
  <p188:cm id="{4DA87D17-1A3A-4094-A035-3B985A265220}" authorId="{34494E87-8E1A-C6EA-B43F-630B905313C4}" created="2020-12-17T09:49:02.644">
    <pc:sldMkLst xmlns:pc="http://schemas.microsoft.com/office/powerpoint/2013/main/command">
      <pc:docMk/>
      <pc:sldMk cId="974847455" sldId="494"/>
    </pc:sldMkLst>
    <p188:txBody>
      <a:bodyPr/>
      <a:lstStyle/>
      <a:p>
        <a:r>
          <a:rPr lang="en-ZA"/>
          <a:t>In second abstract, I think people (not peoples) is correct as we are talking about a specific group - young Indigenous people, rather than the overall description of Indigenous peoples. What do you think?</a:t>
        </a:r>
      </a:p>
    </p188:txBody>
  </p188:cm>
</p188:cmLst>
</file>

<file path=ppt/drawings/drawing1.xml><?xml version="1.0" encoding="utf-8"?>
<c:userShapes xmlns:c="http://schemas.openxmlformats.org/drawingml/2006/chart">
  <cdr:relSizeAnchor xmlns:cdr="http://schemas.openxmlformats.org/drawingml/2006/chartDrawing">
    <cdr:from>
      <cdr:x>0.00926</cdr:x>
      <cdr:y>0.04235</cdr:y>
    </cdr:from>
    <cdr:to>
      <cdr:x>0.03252</cdr:x>
      <cdr:y>0.09336</cdr:y>
    </cdr:to>
    <cdr:sp macro="" textlink="">
      <cdr:nvSpPr>
        <cdr:cNvPr id="2" name="TextBox 1">
          <a:extLst xmlns:a="http://schemas.openxmlformats.org/drawingml/2006/main">
            <a:ext uri="{FF2B5EF4-FFF2-40B4-BE49-F238E27FC236}">
              <a16:creationId xmlns:a16="http://schemas.microsoft.com/office/drawing/2014/main" id="{D53FF27D-4747-49B2-BD45-48B2DF593E9C}"/>
            </a:ext>
          </a:extLst>
        </cdr:cNvPr>
        <cdr:cNvSpPr txBox="1"/>
      </cdr:nvSpPr>
      <cdr:spPr>
        <a:xfrm xmlns:a="http://schemas.openxmlformats.org/drawingml/2006/main">
          <a:off x="101600" y="191655"/>
          <a:ext cx="255241"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0.14256</cdr:x>
      <cdr:y>0.11632</cdr:y>
    </cdr:to>
    <cdr:sp macro="" textlink="">
      <cdr:nvSpPr>
        <cdr:cNvPr id="3" name="TextBox 2">
          <a:extLst xmlns:a="http://schemas.openxmlformats.org/drawingml/2006/main">
            <a:ext uri="{FF2B5EF4-FFF2-40B4-BE49-F238E27FC236}">
              <a16:creationId xmlns:a16="http://schemas.microsoft.com/office/drawing/2014/main" id="{0E97F0F6-715B-41FA-85A4-D464E54ACF76}"/>
            </a:ext>
          </a:extLst>
        </cdr:cNvPr>
        <cdr:cNvSpPr txBox="1"/>
      </cdr:nvSpPr>
      <cdr:spPr>
        <a:xfrm xmlns:a="http://schemas.openxmlformats.org/drawingml/2006/main">
          <a:off x="0" y="0"/>
          <a:ext cx="1564323" cy="5264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tendee.abstractsonline.com/meeting/9289/presentation/32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es"/>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3</a:t>
            </a:fld>
            <a:endParaRPr lang="en-GB"/>
          </a:p>
        </p:txBody>
      </p:sp>
    </p:spTree>
    <p:extLst>
      <p:ext uri="{BB962C8B-B14F-4D97-AF65-F5344CB8AC3E}">
        <p14:creationId xmlns:p14="http://schemas.microsoft.com/office/powerpoint/2010/main" val="346393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es"/>
          </a:p>
        </p:txBody>
      </p:sp>
    </p:spTree>
    <p:extLst>
      <p:ext uri="{BB962C8B-B14F-4D97-AF65-F5344CB8AC3E}">
        <p14:creationId xmlns:p14="http://schemas.microsoft.com/office/powerpoint/2010/main" val="74145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Creación de comunidades de equipos de respuesta a emergencias para disminuir la violencia contra los trabajadores sexuales y aumentar el acceso a la justicia y a los servicios del VIH: Lecciones aprendidas del programa Hands Off</a:t>
            </a:r>
            <a:endParaRPr lang="es" sz="1800" dirty="0">
              <a:effectLst/>
              <a:latin typeface="IAS Ribbon Sans Regular" pitchFamily="50" charset="0"/>
              <a:ea typeface="IAS Ribbon Sans Regular" pitchFamily="50"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750"/>
              </a:spcAft>
              <a:buClrTx/>
              <a:buSzTx/>
              <a:buFontTx/>
              <a:buNone/>
              <a:tabLst/>
              <a:defRPr/>
            </a:pPr>
            <a:endParaRPr lang="es" sz="1800" b="1" dirty="0">
              <a:solidFill>
                <a:srgbClr val="333333"/>
              </a:solidFill>
              <a:effectLst/>
              <a:latin typeface="IAS Ribbon Sans Regular" pitchFamily="50" charset="0"/>
              <a:ea typeface="IAS Ribbon Sans Regular" pitchFamily="50"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CONTEXTO</a:t>
            </a: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El setenta por ciento</a:t>
            </a: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 </a:t>
            </a:r>
            <a:r>
              <a:rPr lang="es" sz="1800" b="0" i="0" u="none" baseline="0" dirty="0">
                <a:solidFill>
                  <a:srgbClr val="0168B5"/>
                </a:solidFill>
                <a:latin typeface="IAS Ribbon Sans Regular" pitchFamily="50" charset="0"/>
                <a:ea typeface="IAS Ribbon Sans Regular" pitchFamily="50" charset="0"/>
              </a:rPr>
              <a:t>de los trabajadores sexuales en África meridional ha vivido la violencia.</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La violencia de género es un factor de riesgo clave que aumenta la vulnerabilidad de los trabajadores sexuales frente al VIH. Para los trabajadores sexuales, la violencia constituye un obstáculo para acceder a los servicios. Aunque hay pruebas que muestran que las infecciones por el VIH pueden disminuir un 25 % entre trabajadores sexuales cuando disminuye la violencia, aún existe una falta de inversión en programas que aborden la violencia directamente como un obstáculo estructural a la prevención del VIH. En virtud del programa Hands Off de Aidsfonds (2014-2019), las organizaciones dirigidas por trabajadores sexuales y proveedores de servicios a cargo del programa implementaron diferentes estrategias para disminuir la violencia contra las personas que venden sexo y aumentar el acceso a servicios en África meridional.</a:t>
            </a:r>
            <a:r>
              <a:rPr lang="es" sz="1800" b="0" i="0" u="none" baseline="0" dirty="0">
                <a:solidFill>
                  <a:srgbClr val="0168B5"/>
                </a:solidFill>
                <a:latin typeface="IAS Ribbon Sans Regular" pitchFamily="50" charset="0"/>
                <a:ea typeface="IAS Ribbon Sans Regular" pitchFamily="50" charset="0"/>
              </a:rPr>
              <a:t> Entre un 33 % y un 46 % de infecciones por el VIH pueden evitarse con la despenalización del trabajo sexual. </a:t>
            </a: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dirty="0">
                <a:solidFill>
                  <a:srgbClr val="333333"/>
                </a:solidFill>
                <a:effectLst/>
                <a:latin typeface="IAS Ribbon Sans Regular" pitchFamily="50" charset="0"/>
                <a:ea typeface="IAS Ribbon Sans Regular" pitchFamily="50" charset="0"/>
                <a:cs typeface="Arial" panose="020B0604020202020204" pitchFamily="34" charset="0"/>
              </a:rPr>
            </a:b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DESCRIPCIÓN</a:t>
            </a: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Como componente característico del programa, se instalaron 65 centros de respuesta ante crisis dirigidos por las comunidades, entre ellos centros de atención sin cita previa y líneas de ayuda. Los trabajadores sexuales que están capacitados para desempeñarse como asistentes legales acompañaron a sus compañeros a denunciar casos y les proporcionaron apoyo en los tribunales, información y asesoramiento. Los equipos de respuesta ante crisis que están compuestos por trabajadores sexuales, personal de salud, policías y miembros influyentes de la comunidad aseguraron una derivación y un seguimiento eficientes a los servicios de atención psicológica y legales del VIH. Los abogados litigantes brindaron apoyo y llevaron el caso ante el tribunal.</a:t>
            </a: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dirty="0">
                <a:solidFill>
                  <a:srgbClr val="333333"/>
                </a:solidFill>
                <a:effectLst/>
                <a:latin typeface="IAS Ribbon Sans Regular" pitchFamily="50" charset="0"/>
                <a:ea typeface="IAS Ribbon Sans Regular" pitchFamily="50" charset="0"/>
                <a:cs typeface="Arial" panose="020B0604020202020204" pitchFamily="34" charset="0"/>
              </a:rPr>
            </a:b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LECCIONES APRENDIDAS</a:t>
            </a: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Una evaluación independiente del programa mostró que los sistemas innovadores de respuesta ante crisis, como las líneas de ayuda operadas directamente por la policía y los equipos multidisciplinarios de respuesta locales, han aumentado el acceso a los servicios para los trabajadores sexuales. Más de 81 000 trabajadores sexuales han accedido a servicios de salud, de atención psicosocial y legales. Las personas que colaboraron descubrieron que el uso de sistemas descentralizados da como resultado derivaciones y seguimientos más eficaces. En los lugares donde las personas que brindaban asistencia legal tenían la responsabilidad de brindar apoyo a los trabajadores sexuales, los trabajadores recibieron mucha más asistencia inmediata que la que han recibido en el pasado. Las personas que brindaban asistencia legal registraron 1523 casos de violencia. De esta manera, se contribuyó a una estrategia de apoyo basada en pruebas para los derechos de los trabajadores sexuales. Se llevaron más de 235 casos ante los tribunales, los arrestos ilegales han disminuido y los responsables de los actos de violencia han enfrentado las consecuencias. Sin embargo, para disminuir la violencia individual y estructural de manera significativa, la respuesta ante crisis dirigida por las comunidades debe implementarse de manera paralela a las intervenciones para fortalecer los movimientos por los derechos en el trabajo sexual y para apoyar el compromiso de la policía.</a:t>
            </a: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dirty="0">
                <a:solidFill>
                  <a:srgbClr val="333333"/>
                </a:solidFill>
                <a:effectLst/>
                <a:latin typeface="IAS Ribbon Sans Regular" pitchFamily="50" charset="0"/>
                <a:ea typeface="IAS Ribbon Sans Regular" pitchFamily="50" charset="0"/>
                <a:cs typeface="Arial" panose="020B0604020202020204" pitchFamily="34" charset="0"/>
              </a:rPr>
            </a:b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CONCLUSIONES</a:t>
            </a:r>
          </a:p>
          <a:p>
            <a:pPr marL="0" marR="0" lvl="0" indent="0" algn="l" defTabSz="914400" rtl="0" eaLnBrk="1" fontAlgn="auto" latinLnBrk="0" hangingPunct="1">
              <a:lnSpc>
                <a:spcPct val="107000"/>
              </a:lnSpc>
              <a:spcBef>
                <a:spcPts val="0"/>
              </a:spcBef>
              <a:spcAft>
                <a:spcPts val="750"/>
              </a:spcAft>
              <a:buClrTx/>
              <a:buSzTx/>
              <a:buFontTx/>
              <a:buNone/>
              <a:tabLst/>
              <a:defRPr/>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Junto con la formación de los movimientos y el compromiso de la policía, los sistemas de respuesta ante crisis dirigidos por las comunidades conforman una estrategia fuerte para disminuir la vulnerabilidad que tienen los trabajadores sexuales frente al VIH. Se necesita una inversión substancialmente mayor en programas que se enfoquen en el abordaje de la violencia como un obstáculo estructural a la prevención del VIH.</a:t>
            </a:r>
            <a:endParaRPr lang="es" sz="1800" dirty="0">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800"/>
              </a:spcAft>
            </a:pPr>
            <a:r>
              <a:rPr lang="es" sz="1800" b="0" i="0" u="none" baseline="0" dirty="0">
                <a:effectLst/>
                <a:latin typeface="IAS Ribbon Sans Regular" pitchFamily="50" charset="0"/>
                <a:ea typeface="IAS Ribbon Sans Regular" pitchFamily="50" charset="0"/>
                <a:cs typeface="Arial" panose="020B0604020202020204" pitchFamily="34" charset="0"/>
              </a:rPr>
              <a:t> </a:t>
            </a:r>
            <a:endParaRPr lang="es" sz="1800" dirty="0">
              <a:effectLst/>
              <a:latin typeface="IAS Ribbon Sans Regular" pitchFamily="50" charset="0"/>
              <a:ea typeface="IAS Ribbon Sans Regular"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 b="0"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5</a:t>
            </a:fld>
            <a:endParaRPr lang="es"/>
          </a:p>
        </p:txBody>
      </p:sp>
    </p:spTree>
    <p:extLst>
      <p:ext uri="{BB962C8B-B14F-4D97-AF65-F5344CB8AC3E}">
        <p14:creationId xmlns:p14="http://schemas.microsoft.com/office/powerpoint/2010/main" val="212009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Iniciación temprana en la venta de sexo y síntomas de depresión entre trabajadoras sexuales en Esuatini</a:t>
            </a:r>
            <a:endParaRPr lang="es" sz="1800" dirty="0">
              <a:effectLst/>
              <a:latin typeface="IAS Ribbon Sans Regular" pitchFamily="50" charset="0"/>
              <a:ea typeface="IAS Ribbon Sans Regular" pitchFamily="50" charset="0"/>
              <a:cs typeface="Arial" panose="020B0604020202020204" pitchFamily="34" charset="0"/>
            </a:endParaRPr>
          </a:p>
          <a:p>
            <a:endParaRPr lang="es" b="1" i="0" dirty="0">
              <a:solidFill>
                <a:srgbClr val="000000"/>
              </a:solidFill>
              <a:effectLst/>
              <a:latin typeface="IAS Ribbon Sans Regular" pitchFamily="50" charset="0"/>
              <a:ea typeface="IAS Ribbon Sans Regular" pitchFamily="50" charset="0"/>
            </a:endParaRPr>
          </a:p>
          <a:p>
            <a:pPr algn="l" rtl="0"/>
            <a:r>
              <a:rPr lang="es" b="1" i="0" u="none" baseline="0" dirty="0">
                <a:solidFill>
                  <a:srgbClr val="000000"/>
                </a:solidFill>
                <a:effectLst/>
                <a:latin typeface="IAS Ribbon Sans Regular" pitchFamily="50" charset="0"/>
                <a:ea typeface="IAS Ribbon Sans Regular" pitchFamily="50" charset="0"/>
              </a:rPr>
              <a:t>CONTEXTO</a:t>
            </a:r>
          </a:p>
          <a:p>
            <a:pPr algn="l" rtl="0"/>
            <a:r>
              <a:rPr lang="es" b="0" i="0" u="none" baseline="0" dirty="0">
                <a:solidFill>
                  <a:srgbClr val="000000"/>
                </a:solidFill>
                <a:effectLst/>
                <a:latin typeface="IAS Ribbon Sans Regular" pitchFamily="50" charset="0"/>
                <a:ea typeface="IAS Ribbon Sans Regular" pitchFamily="50" charset="0"/>
              </a:rPr>
              <a:t>Las personas jóvenes que venden sexo tienden a tener necesidades de salud mental complejas que pueden persistir hasta la adultez y potenciar la transmisión del VIH y los riesgos de infección. </a:t>
            </a:r>
            <a:r>
              <a:rPr lang="es" b="0" i="0" u="none" baseline="0" dirty="0">
                <a:latin typeface="IAS Ribbon Sans Regular" pitchFamily="50" charset="0"/>
                <a:ea typeface="IAS Ribbon Sans Regular" pitchFamily="50" charset="0"/>
              </a:rPr>
              <a:t>Las trabajadoras sexuales en distintos lugares de toda África que comenzaron a vender sexo antes de los 18 años son más vulnerables a contraer el VIH,</a:t>
            </a:r>
            <a:r>
              <a:rPr lang="es" b="0" i="0" u="none" baseline="30000" dirty="0">
                <a:latin typeface="IAS Ribbon Sans Regular" pitchFamily="50" charset="0"/>
                <a:ea typeface="IAS Ribbon Sans Regular" pitchFamily="50" charset="0"/>
              </a:rPr>
              <a:t>1</a:t>
            </a:r>
            <a:r>
              <a:rPr lang="es" b="0" i="0" u="none" baseline="0" dirty="0">
                <a:latin typeface="IAS Ribbon Sans Regular" pitchFamily="50" charset="0"/>
                <a:ea typeface="IAS Ribbon Sans Regular" pitchFamily="50" charset="0"/>
              </a:rPr>
              <a:t> a sufrir violencia</a:t>
            </a:r>
            <a:r>
              <a:rPr lang="es" b="0" i="0" u="none" baseline="30000" dirty="0">
                <a:latin typeface="IAS Ribbon Sans Regular" pitchFamily="50" charset="0"/>
                <a:ea typeface="IAS Ribbon Sans Regular" pitchFamily="50" charset="0"/>
              </a:rPr>
              <a:t>2, 3</a:t>
            </a:r>
            <a:r>
              <a:rPr lang="es" b="0" i="0" u="none" baseline="0" dirty="0">
                <a:latin typeface="IAS Ribbon Sans Regular" pitchFamily="50" charset="0"/>
                <a:ea typeface="IAS Ribbon Sans Regular" pitchFamily="50" charset="0"/>
              </a:rPr>
              <a:t> y a toparse con obstáculos con respecto al uso de preservativos,</a:t>
            </a:r>
            <a:r>
              <a:rPr lang="es" b="0" i="0" u="none" baseline="30000" dirty="0">
                <a:latin typeface="IAS Ribbon Sans Regular" pitchFamily="50" charset="0"/>
                <a:ea typeface="IAS Ribbon Sans Regular" pitchFamily="50" charset="0"/>
              </a:rPr>
              <a:t>4</a:t>
            </a:r>
            <a:r>
              <a:rPr lang="es" b="0" i="0" u="none" baseline="0" dirty="0">
                <a:latin typeface="IAS Ribbon Sans Regular" pitchFamily="50" charset="0"/>
                <a:ea typeface="IAS Ribbon Sans Regular" pitchFamily="50" charset="0"/>
              </a:rPr>
              <a:t> y tienen menos probabilidades de acceder a servicios relacionados con el VIH</a:t>
            </a:r>
            <a:r>
              <a:rPr lang="es" b="0" i="0" u="none" baseline="30000" dirty="0">
                <a:latin typeface="IAS Ribbon Sans Regular" pitchFamily="50" charset="0"/>
                <a:ea typeface="IAS Ribbon Sans Regular" pitchFamily="50" charset="0"/>
              </a:rPr>
              <a:t>5</a:t>
            </a:r>
            <a:r>
              <a:rPr lang="es" b="0" i="0" u="none" baseline="0" dirty="0">
                <a:latin typeface="IAS Ribbon Sans Regular" pitchFamily="50" charset="0"/>
                <a:ea typeface="IAS Ribbon Sans Regular" pitchFamily="50" charset="0"/>
              </a:rPr>
              <a:t>.</a:t>
            </a:r>
            <a:r>
              <a:rPr lang="es" b="0" i="0" u="none" baseline="30000" dirty="0">
                <a:latin typeface="IAS Ribbon Sans Regular" pitchFamily="50" charset="0"/>
                <a:ea typeface="IAS Ribbon Sans Regular" pitchFamily="50" charset="0"/>
              </a:rPr>
              <a:t> </a:t>
            </a:r>
          </a:p>
          <a:p>
            <a:endParaRPr lang="es" baseline="30000" dirty="0">
              <a:latin typeface="IAS Ribbon Sans Regular" pitchFamily="50" charset="0"/>
              <a:ea typeface="IAS Ribbon Sans Regular" pitchFamily="50" charset="0"/>
            </a:endParaRPr>
          </a:p>
          <a:p>
            <a:pPr algn="l" rtl="0"/>
            <a:r>
              <a:rPr lang="es" b="1" i="0" u="none" baseline="0" dirty="0">
                <a:solidFill>
                  <a:srgbClr val="000000"/>
                </a:solidFill>
                <a:effectLst/>
                <a:latin typeface="IAS Ribbon Sans Regular" pitchFamily="50" charset="0"/>
                <a:ea typeface="IAS Ribbon Sans Regular" pitchFamily="50" charset="0"/>
              </a:rPr>
              <a:t>Hallazgos preliminares relativos a las trabajadoras sexuales</a:t>
            </a:r>
          </a:p>
          <a:p>
            <a:pPr algn="l" rtl="0"/>
            <a:r>
              <a:rPr lang="es" b="0" i="0" u="none" baseline="0" dirty="0">
                <a:solidFill>
                  <a:srgbClr val="000000"/>
                </a:solidFill>
                <a:effectLst/>
                <a:latin typeface="IAS Ribbon Sans Regular" pitchFamily="50" charset="0"/>
                <a:ea typeface="IAS Ribbon Sans Regular" pitchFamily="50" charset="0"/>
              </a:rPr>
              <a:t>M</a:t>
            </a:r>
            <a:r>
              <a:rPr lang="es" b="0" i="0" u="none" baseline="0" dirty="0">
                <a:latin typeface="IAS Ribbon Sans Regular" pitchFamily="50" charset="0"/>
                <a:ea typeface="IAS Ribbon Sans Regular" pitchFamily="50" charset="0"/>
              </a:rPr>
              <a:t>alaui: Las trabajadoras sexuales que comenzaron a vender sexo antes de los 18 años eran 2,3 veces más propensas a tener depresión (un 15 % frente a un 6 %) o trastorno de estrés postraumático (TEPT) que aquellas que comenzaron en su adultez</a:t>
            </a:r>
            <a:r>
              <a:rPr lang="es" b="0" i="0" u="none" baseline="30000" dirty="0">
                <a:latin typeface="IAS Ribbon Sans Regular" pitchFamily="50" charset="0"/>
                <a:ea typeface="IAS Ribbon Sans Regular" pitchFamily="50" charset="0"/>
              </a:rPr>
              <a:t>7 </a:t>
            </a:r>
            <a:r>
              <a:rPr lang="es" b="0" i="0" u="none" baseline="0" dirty="0">
                <a:solidFill>
                  <a:srgbClr val="000000"/>
                </a:solidFill>
                <a:effectLst/>
                <a:latin typeface="IAS Ribbon Sans Regular" pitchFamily="50" charset="0"/>
                <a:ea typeface="IAS Ribbon Sans Regular" pitchFamily="50" charset="0"/>
              </a:rPr>
              <a:t>(MacLean, et al 2018). </a:t>
            </a:r>
            <a:endParaRPr lang="es" baseline="30000" dirty="0">
              <a:latin typeface="IAS Ribbon Sans Regular" pitchFamily="50" charset="0"/>
              <a:ea typeface="IAS Ribbon Sans Regular" pitchFamily="50" charset="0"/>
            </a:endParaRPr>
          </a:p>
          <a:p>
            <a:pPr algn="l" rtl="0"/>
            <a:r>
              <a:rPr lang="es" b="0" i="0" u="none" baseline="0" dirty="0">
                <a:latin typeface="IAS Ribbon Sans Regular" pitchFamily="50" charset="0"/>
                <a:ea typeface="IAS Ribbon Sans Regular" pitchFamily="50" charset="0"/>
              </a:rPr>
              <a:t>Sudáfrica: La edad de iniciación en la venta de sexo aumentó las posibilidades de tener depresión o TEPT</a:t>
            </a:r>
            <a:r>
              <a:rPr lang="es" b="0" i="0" u="none" baseline="30000" dirty="0">
                <a:latin typeface="IAS Ribbon Sans Regular" pitchFamily="50" charset="0"/>
                <a:ea typeface="IAS Ribbon Sans Regular" pitchFamily="50" charset="0"/>
              </a:rPr>
              <a:t>8</a:t>
            </a:r>
            <a:r>
              <a:rPr lang="es" b="0" i="0" u="none" baseline="0" dirty="0">
                <a:latin typeface="IAS Ribbon Sans Regular" pitchFamily="50" charset="0"/>
                <a:ea typeface="IAS Ribbon Sans Regular" pitchFamily="50" charset="0"/>
              </a:rPr>
              <a:t>,</a:t>
            </a:r>
            <a:r>
              <a:rPr lang="es" b="0" i="0" u="none" baseline="30000" dirty="0">
                <a:latin typeface="IAS Ribbon Sans Regular" pitchFamily="50" charset="0"/>
                <a:ea typeface="IAS Ribbon Sans Regular" pitchFamily="50" charset="0"/>
              </a:rPr>
              <a:t> </a:t>
            </a:r>
            <a:r>
              <a:rPr lang="es" b="0" i="0" u="none" baseline="0" dirty="0">
                <a:solidFill>
                  <a:srgbClr val="000000"/>
                </a:solidFill>
                <a:effectLst/>
                <a:latin typeface="IAS Ribbon Sans Regular" pitchFamily="50" charset="0"/>
                <a:ea typeface="IAS Ribbon Sans Regular" pitchFamily="50" charset="0"/>
              </a:rPr>
              <a:t>pero se necesita investigar más sobre este tema en África.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b="0"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Regular" pitchFamily="50" charset="0"/>
                <a:ea typeface="IAS Ribbon Sans Regular" pitchFamily="50" charset="0"/>
              </a:rPr>
              <a:t>CONTEXTO EN ESUATINI</a:t>
            </a:r>
          </a:p>
          <a:p>
            <a:pPr algn="l" rtl="0"/>
            <a:r>
              <a:rPr lang="es" sz="2900" b="0" i="0" u="none" baseline="0" dirty="0">
                <a:latin typeface="IAS Ribbon Sans Regular" pitchFamily="50" charset="0"/>
                <a:ea typeface="IAS Ribbon Sans Regular" pitchFamily="50" charset="0"/>
              </a:rPr>
              <a:t>Un 4,2 % de prevalencia de trastornos depresivos en Esuatini en 2015</a:t>
            </a:r>
            <a:endParaRPr lang="es" sz="2900" baseline="30000" dirty="0">
              <a:latin typeface="IAS Ribbon Sans Regular" pitchFamily="50" charset="0"/>
              <a:ea typeface="IAS Ribbon Sans Regular" pitchFamily="50" charset="0"/>
            </a:endParaRPr>
          </a:p>
          <a:p>
            <a:pPr algn="l" rtl="0"/>
            <a:r>
              <a:rPr lang="es" sz="2900" b="0" i="0" u="none" baseline="0" dirty="0">
                <a:latin typeface="IAS Ribbon Sans Regular" pitchFamily="50" charset="0"/>
                <a:ea typeface="IAS Ribbon Sans Regular" pitchFamily="50" charset="0"/>
              </a:rPr>
              <a:t>Un 26,8 % de prevalencia de síntomas de depresión calculado entre personas que viven con el VIH en Esuatini</a:t>
            </a:r>
            <a:endParaRPr lang="es" sz="2900" baseline="30000" dirty="0">
              <a:latin typeface="IAS Ribbon Sans Regular" pitchFamily="50" charset="0"/>
              <a:ea typeface="IAS Ribbon Sans Regular" pitchFamily="50" charset="0"/>
            </a:endParaRPr>
          </a:p>
          <a:p>
            <a:pPr algn="l" rtl="0"/>
            <a:r>
              <a:rPr lang="es" sz="2900" b="0" i="0" u="none" baseline="0" dirty="0">
                <a:latin typeface="IAS Ribbon Sans Regular" pitchFamily="50" charset="0"/>
                <a:ea typeface="IAS Ribbon Sans Regular" pitchFamily="50" charset="0"/>
              </a:rPr>
              <a:t>Un 29 % de prevalencia de depresión entre alumnas de la Universidad de Esuatini en 2018:</a:t>
            </a:r>
          </a:p>
          <a:p>
            <a:pPr lvl="1" algn="l" rtl="0"/>
            <a:r>
              <a:rPr lang="es" sz="2700" b="0" i="0" u="none" baseline="0" dirty="0">
                <a:latin typeface="IAS Ribbon Sans Regular" pitchFamily="50" charset="0"/>
                <a:ea typeface="IAS Ribbon Sans Regular" pitchFamily="50" charset="0"/>
              </a:rPr>
              <a:t>El 40 % se encontraba entre quienes habían sufrido agresión sexual el año anterior</a:t>
            </a:r>
          </a:p>
          <a:p>
            <a:pPr algn="l" rtl="0"/>
            <a:r>
              <a:rPr lang="es" sz="2000" b="0" i="0" u="none" baseline="0" dirty="0">
                <a:latin typeface="IAS Ribbon Sans Regular" pitchFamily="50" charset="0"/>
                <a:ea typeface="IAS Ribbon Sans Regular" pitchFamily="50" charset="0"/>
              </a:rPr>
              <a:t>Datos de nuestro estudio realizado en 2011 con trabajadoras sexuales en Esuatini: </a:t>
            </a:r>
          </a:p>
          <a:p>
            <a:pPr lvl="1" algn="l" rtl="0"/>
            <a:r>
              <a:rPr lang="es" sz="2000" b="0" i="0" u="none" baseline="0" dirty="0">
                <a:latin typeface="IAS Ribbon Sans Regular" pitchFamily="50" charset="0"/>
                <a:ea typeface="IAS Ribbon Sans Regular" pitchFamily="50" charset="0"/>
              </a:rPr>
              <a:t>El 70,3 % dio positivo en VIH</a:t>
            </a:r>
            <a:r>
              <a:rPr lang="es" sz="2000" b="0" i="0" u="none" baseline="30000" dirty="0">
                <a:latin typeface="IAS Ribbon Sans Regular" pitchFamily="50" charset="0"/>
                <a:ea typeface="IAS Ribbon Sans Regular" pitchFamily="50" charset="0"/>
              </a:rPr>
              <a:t>11</a:t>
            </a:r>
          </a:p>
          <a:p>
            <a:pPr lvl="1" algn="l" rtl="0"/>
            <a:r>
              <a:rPr lang="es" sz="2000" b="0" i="0" u="none" baseline="0" dirty="0">
                <a:latin typeface="IAS Ribbon Sans Regular" pitchFamily="50" charset="0"/>
                <a:ea typeface="IAS Ribbon Sans Regular" pitchFamily="50" charset="0"/>
              </a:rPr>
              <a:t>El 71,7 % se había sentido triste o deprimida por más de dos semanas a la vez en los últimos tres años</a:t>
            </a:r>
          </a:p>
          <a:p>
            <a:pPr lvl="1" algn="l" rtl="0"/>
            <a:r>
              <a:rPr lang="es" sz="2000" b="0" i="0" u="none" baseline="0" dirty="0">
                <a:latin typeface="IAS Ribbon Sans Regular" pitchFamily="50" charset="0"/>
                <a:ea typeface="IAS Ribbon Sans Regular" pitchFamily="50" charset="0"/>
              </a:rPr>
              <a:t>El 58,6 % había tenido pensamientos suicidas</a:t>
            </a:r>
            <a:r>
              <a:rPr lang="es" sz="2000" b="0" i="0" u="none" baseline="30000" dirty="0">
                <a:latin typeface="IAS Ribbon Sans Regular" pitchFamily="50" charset="0"/>
                <a:ea typeface="IAS Ribbon Sans Regular" pitchFamily="50" charset="0"/>
              </a:rPr>
              <a:t>12</a:t>
            </a:r>
          </a:p>
          <a:p>
            <a:pPr lvl="1" algn="l" rtl="0"/>
            <a:r>
              <a:rPr lang="es" sz="2000" b="0" i="0" u="none" baseline="0" dirty="0">
                <a:latin typeface="IAS Ribbon Sans Regular" pitchFamily="50" charset="0"/>
                <a:ea typeface="IAS Ribbon Sans Regular" pitchFamily="50" charset="0"/>
              </a:rPr>
              <a:t>El 25,9 % (83/321) había comenzado a vender sexo cuando era menor de edad</a:t>
            </a:r>
            <a:r>
              <a:rPr lang="es" sz="2000" b="0" i="0" u="none" baseline="30000" dirty="0">
                <a:latin typeface="IAS Ribbon Sans Regular" pitchFamily="50" charset="0"/>
                <a:ea typeface="IAS Ribbon Sans Regular" pitchFamily="50" charset="0"/>
              </a:rPr>
              <a:t>13</a:t>
            </a:r>
            <a:r>
              <a:rPr lang="es" sz="2000" b="0" i="0" u="none" baseline="0" dirty="0">
                <a:latin typeface="IAS Ribbon Sans Regular" pitchFamily="50" charset="0"/>
                <a:ea typeface="IAS Ribbon Sans Regular" pitchFamily="50" charset="0"/>
              </a:rPr>
              <a:t> </a:t>
            </a:r>
          </a:p>
          <a:p>
            <a:pPr lvl="0" algn="l" rtl="0"/>
            <a:endParaRPr lang="es" sz="2700" dirty="0">
              <a:latin typeface="IAS Ribbon Sans Regular" pitchFamily="50" charset="0"/>
              <a:ea typeface="IAS Ribbon Sans Regular" pitchFamily="50" charset="0"/>
            </a:endParaRPr>
          </a:p>
          <a:p>
            <a:pPr algn="l" rtl="0"/>
            <a:r>
              <a:rPr lang="es" b="1" i="0" u="none" baseline="0" dirty="0">
                <a:solidFill>
                  <a:srgbClr val="000000"/>
                </a:solidFill>
                <a:effectLst/>
                <a:latin typeface="IAS Ribbon Sans Regular" pitchFamily="50" charset="0"/>
                <a:ea typeface="IAS Ribbon Sans Regular" pitchFamily="50" charset="0"/>
              </a:rPr>
              <a:t>MÉTODOS</a:t>
            </a:r>
          </a:p>
          <a:p>
            <a:pPr algn="l" rtl="0"/>
            <a:r>
              <a:rPr lang="es" b="0" i="0" u="none" baseline="0" dirty="0">
                <a:latin typeface="IAS Ribbon Sans Regular" pitchFamily="50" charset="0"/>
                <a:ea typeface="IAS Ribbon Sans Regular" pitchFamily="50" charset="0"/>
              </a:rPr>
              <a:t>Objetivo: Evaluar la relación que existe entre vender sexo antes de los 18 años y la prevalencia y gravedad de la depresión entre trabajadoras sexuales adultas en Esuatini.</a:t>
            </a:r>
          </a:p>
          <a:p>
            <a:pPr algn="l" rtl="0"/>
            <a:r>
              <a:rPr lang="es" b="0" i="0" u="none" baseline="0" dirty="0">
                <a:latin typeface="IAS Ribbon Sans Regular" pitchFamily="50" charset="0"/>
                <a:ea typeface="IAS Ribbon Sans Regular" pitchFamily="50" charset="0"/>
              </a:rPr>
              <a:t>El muestreo por lugar de reunión se llevó a cabo en octubre-diciembre de 2014 con 781 trabajadoras sexuales en</a:t>
            </a:r>
          </a:p>
          <a:p>
            <a:pPr lvl="1" algn="l" rtl="0"/>
            <a:r>
              <a:rPr lang="es" b="0" i="0" u="none" baseline="0" dirty="0">
                <a:latin typeface="IAS Ribbon Sans Regular" pitchFamily="50" charset="0"/>
                <a:ea typeface="IAS Ribbon Sans Regular" pitchFamily="50" charset="0"/>
              </a:rPr>
              <a:t>Mbabane/Ezulwini</a:t>
            </a:r>
            <a:endParaRPr lang="es" dirty="0">
              <a:latin typeface="IAS Ribbon Sans Regular" pitchFamily="50" charset="0"/>
              <a:ea typeface="IAS Ribbon Sans Regular" pitchFamily="50" charset="0"/>
            </a:endParaRPr>
          </a:p>
          <a:p>
            <a:pPr lvl="1" algn="l" rtl="0"/>
            <a:r>
              <a:rPr lang="es" b="0" i="0" u="none" baseline="0" dirty="0">
                <a:latin typeface="IAS Ribbon Sans Regular" pitchFamily="50" charset="0"/>
                <a:ea typeface="IAS Ribbon Sans Regular" pitchFamily="50" charset="0"/>
              </a:rPr>
              <a:t>Manzini/Matsapha</a:t>
            </a:r>
            <a:endParaRPr lang="es" dirty="0">
              <a:latin typeface="IAS Ribbon Sans Regular" pitchFamily="50" charset="0"/>
              <a:ea typeface="IAS Ribbon Sans Regular" pitchFamily="50" charset="0"/>
            </a:endParaRPr>
          </a:p>
          <a:p>
            <a:pPr lvl="1" algn="l" rtl="0"/>
            <a:r>
              <a:rPr lang="es" b="0" i="0" u="none" baseline="0" dirty="0">
                <a:latin typeface="IAS Ribbon Sans Regular" pitchFamily="50" charset="0"/>
                <a:ea typeface="IAS Ribbon Sans Regular" pitchFamily="50" charset="0"/>
              </a:rPr>
              <a:t>Piggs Peak </a:t>
            </a:r>
          </a:p>
          <a:p>
            <a:pPr lvl="1" algn="l" rtl="0"/>
            <a:r>
              <a:rPr lang="es" b="0" i="0" u="none" baseline="0" dirty="0">
                <a:latin typeface="IAS Ribbon Sans Regular" pitchFamily="50" charset="0"/>
                <a:ea typeface="IAS Ribbon Sans Regular" pitchFamily="50" charset="0"/>
              </a:rPr>
              <a:t>Lavumisa</a:t>
            </a:r>
            <a:endParaRPr lang="es" dirty="0">
              <a:latin typeface="IAS Ribbon Sans Regular" pitchFamily="50" charset="0"/>
              <a:ea typeface="IAS Ribbon Sans Regular" pitchFamily="50" charset="0"/>
            </a:endParaRPr>
          </a:p>
          <a:p>
            <a:pPr lvl="1" algn="l" rtl="0"/>
            <a:r>
              <a:rPr lang="es" b="0" i="0" u="none" baseline="0" dirty="0">
                <a:latin typeface="IAS Ribbon Sans Regular" pitchFamily="50" charset="0"/>
                <a:ea typeface="IAS Ribbon Sans Regular" pitchFamily="50" charset="0"/>
              </a:rPr>
              <a:t>Nhlangano</a:t>
            </a:r>
            <a:endParaRPr lang="es" dirty="0">
              <a:latin typeface="IAS Ribbon Sans Regular" pitchFamily="50" charset="0"/>
              <a:ea typeface="IAS Ribbon Sans Regular" pitchFamily="50" charset="0"/>
            </a:endParaRPr>
          </a:p>
          <a:p>
            <a:pPr lvl="1" algn="l" rtl="0"/>
            <a:r>
              <a:rPr lang="es" b="0" i="0" u="none" baseline="0" dirty="0">
                <a:solidFill>
                  <a:srgbClr val="000000"/>
                </a:solidFill>
                <a:effectLst/>
                <a:latin typeface="IAS Ribbon Sans Regular" pitchFamily="50" charset="0"/>
                <a:ea typeface="IAS Ribbon Sans Regular" pitchFamily="50" charset="0"/>
              </a:rPr>
              <a:t>Las trabajadoras sexuales mayores de 18 años reclutadas a través del muestreo por lugar de reunión en octubre-diciembre de 2014 en Esuatini completaron una encuesta que incluía una pregunta sobre la edad a la que habían comenzado a vender sexo y el cuestionario de la salud del paciente (PHQ-9) para identificar síntomas de depresión. Se consideró que quienes comenzaron a vender sexo antes de los 18 años tuvieron un inicio temprano. Se llevaron a cabo análisis de regresión logística bivariable y multivariable para evaluar asociaciones.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1" i="0" u="none" baseline="0" dirty="0">
                <a:solidFill>
                  <a:srgbClr val="000000"/>
                </a:solidFill>
                <a:effectLst/>
                <a:latin typeface="IAS Ribbon Sans Regular" pitchFamily="50" charset="0"/>
                <a:ea typeface="IAS Ribbon Sans Regular" pitchFamily="50" charset="0"/>
              </a:rPr>
              <a:t>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Regular" pitchFamily="50" charset="0"/>
                <a:ea typeface="IAS Ribbon Sans Regular" pitchFamily="50" charset="0"/>
              </a:rPr>
              <a:t>Un total de 16,62 % (128/770) de trabajadoras sexuales que completaron todos los datos en el PHQ-9 e indicaron la edad de iniciación comenzaron a vender sexo cuando eran menores de edad. Quienes comenzaron a edad temprana tuvieron un puntaje medio y mediano en el PHQ-9 más alto y la gravedad de la depresión fue mayor (Tabla 1). La prevalencia de posible depresión (puntaje en PHQ-9 ≥10) fue de 55,47 % (71/128) entre quienes comenzaron a edad temprana, comparada con un 40,65 % (381/642) entre quienes comenzaron en la adultez (</a:t>
            </a:r>
            <a:r>
              <a:rPr lang="es" b="0" i="1" u="none" baseline="0" dirty="0">
                <a:solidFill>
                  <a:srgbClr val="000000"/>
                </a:solidFill>
                <a:effectLst/>
                <a:latin typeface="IAS Ribbon Sans Regular" pitchFamily="50" charset="0"/>
                <a:ea typeface="IAS Ribbon Sans Regular" pitchFamily="50" charset="0"/>
              </a:rPr>
              <a:t>p </a:t>
            </a:r>
            <a:r>
              <a:rPr lang="es" b="0" i="0" u="none" baseline="0" dirty="0">
                <a:solidFill>
                  <a:srgbClr val="000000"/>
                </a:solidFill>
                <a:effectLst/>
                <a:latin typeface="IAS Ribbon Sans Regular" pitchFamily="50" charset="0"/>
                <a:ea typeface="IAS Ribbon Sans Regular" pitchFamily="50" charset="0"/>
              </a:rPr>
              <a:t>= 0,002). Quienes comenzaron a edad temprana tenían más probabilidades de sufrir depresión (razón de posibilidades ajustada 1,56; intervalo de confianza [IC] del 95 %: 1,03-2,37; </a:t>
            </a:r>
            <a:r>
              <a:rPr lang="es" b="0" i="1" u="none" baseline="0" dirty="0">
                <a:solidFill>
                  <a:srgbClr val="000000"/>
                </a:solidFill>
                <a:effectLst/>
                <a:latin typeface="IAS Ribbon Sans Regular" pitchFamily="50" charset="0"/>
                <a:ea typeface="IAS Ribbon Sans Regular" pitchFamily="50" charset="0"/>
              </a:rPr>
              <a:t>p </a:t>
            </a:r>
            <a:r>
              <a:rPr lang="es" b="0" i="0" u="none" baseline="0" dirty="0">
                <a:solidFill>
                  <a:srgbClr val="000000"/>
                </a:solidFill>
                <a:effectLst/>
                <a:latin typeface="IAS Ribbon Sans Regular" pitchFamily="50" charset="0"/>
                <a:ea typeface="IAS Ribbon Sans Regular" pitchFamily="50" charset="0"/>
              </a:rPr>
              <a:t>= 0,037) luego de controlar la cantidad de años y la cantidad de días por mes en los que habían vendido sexo, la frecuencia en la falla del preservativo en el último mes y el estigma previsto en la atención médica. Haber quedado huérfana antes de los 18 años y llevar preservativos con menos frecuencia fueron factores que se asociaron de manera significativa con la iniciación a edad temprana, pero no con probable depresión. Las trabajadoras sexuales que comenzaron a vender sexo para alimentarse o para alimentar a sus familias y aquellas que desconocían su estado serológico respecto del VIH eran más propensas a sufrir de depresión, pero estos factores no se correlacionaron con la iniciación a edad temprana.</a:t>
            </a:r>
          </a:p>
          <a:p>
            <a:pPr algn="l" rtl="0"/>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1" i="0" u="none" baseline="0" dirty="0">
                <a:solidFill>
                  <a:srgbClr val="000000"/>
                </a:solidFill>
                <a:effectLst/>
                <a:latin typeface="IAS Ribbon Sans Regular" pitchFamily="50" charset="0"/>
                <a:ea typeface="IAS Ribbon Sans Regular" pitchFamily="50" charset="0"/>
              </a:rPr>
              <a:t>CONCLUSIONES</a:t>
            </a:r>
            <a:endParaRPr lang="es" b="0" i="0" dirty="0">
              <a:solidFill>
                <a:srgbClr val="000000"/>
              </a:solidFill>
              <a:effectLst/>
              <a:latin typeface="IAS Ribbon Sans Regular" pitchFamily="50" charset="0"/>
              <a:ea typeface="IAS Ribbon Sans Regular" pitchFamily="50" charset="0"/>
            </a:endParaRPr>
          </a:p>
          <a:p>
            <a:pPr algn="l" rtl="0"/>
            <a:r>
              <a:rPr lang="es" b="0" i="0" u="none" baseline="0" dirty="0">
                <a:latin typeface="IAS Ribbon Sans Regular" pitchFamily="50" charset="0"/>
                <a:ea typeface="IAS Ribbon Sans Regular" pitchFamily="50" charset="0"/>
              </a:rPr>
              <a:t>La depresión en las trabajadoras sexuales de Esuatini es común y está relacionada con la iniciación temprana en la venta de sexo, la rotura del preservativo y la evasión o miedo de buscar atención médica. </a:t>
            </a:r>
          </a:p>
          <a:p>
            <a:pPr algn="l" rtl="0"/>
            <a:r>
              <a:rPr lang="es" b="0" i="0" u="none" baseline="0" dirty="0">
                <a:latin typeface="IAS Ribbon Sans Regular" pitchFamily="50" charset="0"/>
                <a:ea typeface="IAS Ribbon Sans Regular" pitchFamily="50" charset="0"/>
              </a:rPr>
              <a:t>Esta población necesita una ampliación de los servicios de salud mental.</a:t>
            </a:r>
          </a:p>
          <a:p>
            <a:pPr algn="l" rtl="0"/>
            <a:r>
              <a:rPr lang="es" b="0" i="0" u="none" baseline="0" dirty="0">
                <a:latin typeface="IAS Ribbon Sans Regular" pitchFamily="50" charset="0"/>
                <a:ea typeface="IAS Ribbon Sans Regular" pitchFamily="50" charset="0"/>
              </a:rPr>
              <a:t>Se justifican los programas para disminuir el daño y una mayor investigación sobre las consecuencias en la salud mental y la salud física que causa la iniciación temprana en la venta de sexo en la región.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b="0"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es"/>
          </a:p>
        </p:txBody>
      </p:sp>
    </p:spTree>
    <p:extLst>
      <p:ext uri="{BB962C8B-B14F-4D97-AF65-F5344CB8AC3E}">
        <p14:creationId xmlns:p14="http://schemas.microsoft.com/office/powerpoint/2010/main" val="48370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El efecto estigmatizante que provoca “dirigir” el marketing social de la PrEP a los hombres afroamericanos que tienen sexo con hombres: un estudio de métodos combinados</a:t>
            </a:r>
            <a:endParaRPr lang="es" sz="1800" i="0" u="none" dirty="0">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endParaRPr lang="es" sz="1800" b="1" i="0" u="none"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CONTEXTO</a:t>
            </a:r>
          </a:p>
          <a:p>
            <a:pPr algn="l" rtl="0">
              <a:lnSpc>
                <a:spcPct val="107000"/>
              </a:lnSpc>
              <a:spcAft>
                <a:spcPts val="750"/>
              </a:spcAft>
            </a:pPr>
            <a:r>
              <a:rPr lang="es" sz="2800" b="0" i="0" u="none" baseline="0" dirty="0">
                <a:latin typeface="IAS Ribbon Sans Regular" pitchFamily="50" charset="0"/>
                <a:ea typeface="IAS Ribbon Sans Regular" pitchFamily="50" charset="0"/>
              </a:rPr>
              <a:t>En Estados Unidos, los hombres afroamericanos que tienen sexo con hombres se ven afectados por el VIH de una manera desproporcionada. Se estima que uno de cada dos contrae el VIH a lo largo de su vida. Las desigualdades raciales con respecto a la percepción y adopción de la PrEP apuntan a que existe una necesidad de priorizar a los hombres afroamericanos que tienen sexo con hombres en las iniciativas de marketing social. Sin embargo, las imágenes que asocian a los hombres afroamericanos que tienen sexo con hombres con el sexo y el VIH pueden, accidentalmente, reforzar el estigma ya existente y puede que no sea lo que ellos prefieran. Una investigación reciente con grupos focales demostró que los hombres afroamericanos que tienen sexo con hombres percibían los mensajes dirigidos de la PrEP como estresantes y como si insinuaran que ellos tuvieran la culpa; los hombres expresaron que preferían mensajes más diversos/inclusivos. Una campaña de la salud pública que muestra parejas de sexualidades diversas, de las cuales la mayoría eran personas negras en posiciones eróticas, provocó respuestas estigmatizantes y preocupación sobre la estigmatización por parte de miembros de la comunidad.</a:t>
            </a:r>
          </a:p>
          <a:p>
            <a:pPr algn="l" rtl="0">
              <a:lnSpc>
                <a:spcPct val="107000"/>
              </a:lnSpc>
              <a:spcAft>
                <a:spcPts val="750"/>
              </a:spcAft>
            </a:pPr>
            <a:endParaRPr lang="es" sz="2800" i="0" u="none" dirty="0">
              <a:latin typeface="IAS Ribbon Sans Regular" pitchFamily="50" charset="0"/>
              <a:ea typeface="IAS Ribbon Sans Regular" pitchFamily="50" charset="0"/>
            </a:endParaRP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Las desigualdades raciales con respecto a la percepción y adopción de la PrEP apuntan a que existe una necesidad de priorizar a los hombres afroamericanos que tienen sexo con hombres en las iniciativas de marketing social. Sin embargo, las imágenes que asocian </a:t>
            </a:r>
            <a:r>
              <a:rPr lang="es" sz="1800" b="0" i="0" u="none" baseline="0" dirty="0">
                <a:latin typeface="IAS Ribbon Sans Regular" pitchFamily="50" charset="0"/>
                <a:ea typeface="IAS Ribbon Sans Regular" pitchFamily="50" charset="0"/>
              </a:rPr>
              <a:t>a los hombres afroamericanos que tienen sexo con hombres</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con el sexo y el VIH puede, accidentalmente, reforzar el estigma ya existente. Evaluamos la aceptabilidad que tienen las publicidades dirigidas de la PrEP entre </a:t>
            </a:r>
            <a:r>
              <a:rPr lang="es" sz="1800" b="0" i="0" u="none" baseline="0" dirty="0">
                <a:latin typeface="IAS Ribbon Sans Regular" pitchFamily="50" charset="0"/>
                <a:ea typeface="IAS Ribbon Sans Regular" pitchFamily="50" charset="0"/>
              </a:rPr>
              <a:t>hombres afroamericanos que tienen sexo con hombres</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usando métodos mixtos.</a:t>
            </a:r>
            <a:r>
              <a:rPr lang="es" sz="1800" i="0" u="none"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i="0" u="none" dirty="0">
                <a:solidFill>
                  <a:srgbClr val="333333"/>
                </a:solidFill>
                <a:effectLst/>
                <a:latin typeface="IAS Ribbon Sans Regular" pitchFamily="50" charset="0"/>
                <a:ea typeface="IAS Ribbon Sans Regular" pitchFamily="50" charset="0"/>
                <a:cs typeface="Arial" panose="020B0604020202020204" pitchFamily="34" charset="0"/>
              </a:rPr>
            </a:br>
            <a:endParaRPr lang="es" sz="1800" i="0" u="none"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MÉTODOS</a:t>
            </a: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El diseño de métodos combinados exploratorio y simultáneo incluyó una encuesta experimental en línea (n = 96) y dos grupos focales (n = 18) con hombres afroamericanos que </a:t>
            </a:r>
            <a:r>
              <a:rPr lang="es" sz="1800" b="0" i="0" u="none" baseline="0" dirty="0">
                <a:latin typeface="IAS Ribbon Sans Regular" pitchFamily="50" charset="0"/>
                <a:ea typeface="IAS Ribbon Sans Regular" pitchFamily="50" charset="0"/>
              </a:rPr>
              <a:t>eran sexualmente activos, VIH negativo o que desconocían su estado serológico y que no tenían experiencia con la PrEP</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(2018-2019). Se inscribieron participantes en ciudades de la costa este de Estados Unidos a través de aplicaciones de citas, redes sociales y recomendaciones de los participantes. Los participantes de la encuesta se asignaron de manera aleatoria para que vieran una de 12 publicidades, las cuales variaban sistemáticamente con respecto al nivel de sexualización (bajo/medio/alto) y a la composición de la pareja (</a:t>
            </a:r>
            <a:r>
              <a:rPr lang="es" sz="1800" b="0" i="0" u="none" baseline="0" dirty="0">
                <a:latin typeface="IAS Ribbon Sans Regular" pitchFamily="50" charset="0"/>
                <a:ea typeface="IAS Ribbon Sans Regular" pitchFamily="50" charset="0"/>
              </a:rPr>
              <a:t>hombres afroamericanos que tienen sexo con hombres/parejas</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heterosexuales afroamericanas/varias parejas diversas/sin pareja) según un diseño factorial 3 x 4. Las publicidades con “varias parejas diversas” mostraban cuatro parejas de diferentes razas, géneros y orientaciones sexuales. Las publicidades “sin pareja” (control) mostraban solo texto. Los participantes las clasificaron con 16 dimensiones de aceptabilidad (por ejemplo, agradable, estigmatizante). La sexualización, la composición de las parejas y los efectos de la interacción se probaron con MANOVA (</a:t>
            </a:r>
            <a:r>
              <a:rPr lang="es" sz="1800" b="0" i="1" u="none" baseline="0" dirty="0">
                <a:solidFill>
                  <a:srgbClr val="333333"/>
                </a:solidFill>
                <a:effectLst/>
                <a:latin typeface="IAS Ribbon Sans Regular" pitchFamily="50" charset="0"/>
                <a:ea typeface="IAS Ribbon Sans Regular" pitchFamily="50" charset="0"/>
                <a:cs typeface="Arial" panose="020B0604020202020204" pitchFamily="34" charset="0"/>
              </a:rPr>
              <a:t>p</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&lt;0,05). Los participantes de los grupos focales informaron sobre sus preferencias en cuanto a las publicidades y respondieron a las mismas 12 publicidades que se mostraron simultáneamente. Las transcripciones se analizaron por tema.</a:t>
            </a:r>
            <a:r>
              <a:rPr lang="es" sz="1800" i="0" u="none"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i="0" u="none" dirty="0">
                <a:solidFill>
                  <a:srgbClr val="333333"/>
                </a:solidFill>
                <a:effectLst/>
                <a:latin typeface="IAS Ribbon Sans Regular" pitchFamily="50" charset="0"/>
                <a:ea typeface="IAS Ribbon Sans Regular" pitchFamily="50" charset="0"/>
                <a:cs typeface="Arial" panose="020B0604020202020204" pitchFamily="34" charset="0"/>
              </a:rPr>
            </a:br>
            <a:endParaRPr lang="es" sz="1800" i="0" u="none"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RESULTADOS</a:t>
            </a: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Las edades de quienes participaron variaban entre los 19 y los 72 años (M [desviación estándar] = 32 [10,7]). La mayoría informó ser homosexual (78,1 %) y tener un trabajo de tiempo completo (67,7 %). Hubo efectos significativos en cuanto a la composición de las parejas con respecto a la aceptabilidad de la publicidad, pero no en cuanto a la sexualización o interacción. Las comparaciones por pares demostraron que las publicidades que muestran a </a:t>
            </a:r>
            <a:r>
              <a:rPr lang="es" sz="1800" b="0" i="0" u="none" baseline="0" dirty="0">
                <a:latin typeface="IAS Ribbon Sans Regular" pitchFamily="50" charset="0"/>
                <a:ea typeface="IAS Ribbon Sans Regular" pitchFamily="50" charset="0"/>
              </a:rPr>
              <a:t>hombres afroamericanos que tienen sexo con hombres</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exclusivamente se percibieron como más estigmatizantes que las publicidades que muestran varias parejas diversas o las que no muestran ninguna pareja; el 40,0 % de los participantes que vieron esas publicidades las clasificaron como “muy” o “extremadamente” estigmatizantes. Las publicidades con parejas diversas frente a sin parejas se consideraron más llamativas y fáciles de recordar, algo con lo que se podían identificar. Los participantes de los grupos focales corroboraron las preocupaciones relacionadas con la estigmatización de </a:t>
            </a:r>
            <a:r>
              <a:rPr lang="es" sz="1800" b="0" i="0" u="none" baseline="0" dirty="0">
                <a:latin typeface="IAS Ribbon Sans Regular" pitchFamily="50" charset="0"/>
                <a:ea typeface="IAS Ribbon Sans Regular" pitchFamily="50" charset="0"/>
              </a:rPr>
              <a:t>los hombres afroamericanos que tienen sexo con hombres</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lo que apunta a que las publicidades que muestran </a:t>
            </a:r>
            <a:r>
              <a:rPr lang="es" sz="1800" b="0" i="0" u="none" baseline="0" dirty="0">
                <a:latin typeface="IAS Ribbon Sans Regular" pitchFamily="50" charset="0"/>
                <a:ea typeface="IAS Ribbon Sans Regular" pitchFamily="50" charset="0"/>
              </a:rPr>
              <a:t>hombres afroamericanos que tienen sexo con parejas</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masculinas pueden provocar el rechazo y alimentar teorías conspirativas sobre la PrEP.</a:t>
            </a:r>
            <a:r>
              <a:rPr lang="es" sz="1800" i="0"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i="0" dirty="0">
                <a:solidFill>
                  <a:srgbClr val="333333"/>
                </a:solidFill>
                <a:effectLst/>
                <a:latin typeface="IAS Ribbon Sans Regular" pitchFamily="50" charset="0"/>
                <a:ea typeface="IAS Ribbon Sans Regular" pitchFamily="50" charset="0"/>
                <a:cs typeface="Arial" panose="020B0604020202020204" pitchFamily="34" charset="0"/>
              </a:rPr>
            </a:br>
            <a:endParaRPr lang="es" sz="1800" i="0"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CONCLUSIONES</a:t>
            </a:r>
          </a:p>
          <a:p>
            <a:pPr algn="l" rtl="0">
              <a:lnSpc>
                <a:spcPct val="107000"/>
              </a:lnSpc>
              <a:spcAft>
                <a:spcPts val="750"/>
              </a:spcAft>
            </a:pPr>
            <a:r>
              <a:rPr lang="es" sz="2800" b="0" i="0" u="none" baseline="0" dirty="0">
                <a:latin typeface="IAS Ribbon Sans Regular" pitchFamily="50" charset="0"/>
                <a:ea typeface="IAS Ribbon Sans Regular" pitchFamily="50" charset="0"/>
              </a:rPr>
              <a:t>Las iniciativas del marketing social de la PrEP deben tener en cuenta la estigmatización a nivel histórico de los hombres afroamericanos que tienen sexo con hombres a la hora de diseñar contenido visual para colocar en las publicidades. Mostrar diversidad dentro de una sola publicidad, como hombres afroamericanos que tienen sexo con hombres y personas de otras razas, géneros y orientaciones sexuales, podría mejorar la forma en la que los usuarios se relacionan con ella y el alcance que tiene para, en definitiva, apoyar la iniciativa Ending the HIV Epidemic de los Estados Unidos e iniciativas similares en el resto del mundo.</a:t>
            </a:r>
          </a:p>
          <a:p>
            <a:pPr algn="l" rtl="0">
              <a:lnSpc>
                <a:spcPct val="107000"/>
              </a:lnSpc>
              <a:spcAft>
                <a:spcPts val="750"/>
              </a:spcAft>
            </a:pPr>
            <a:endParaRPr lang="es" sz="2800" b="1" i="0" dirty="0">
              <a:latin typeface="IAS Ribbon Sans Regular" pitchFamily="50" charset="0"/>
              <a:ea typeface="IAS Ribbon Sans Regular" pitchFamily="50" charset="0"/>
            </a:endParaRPr>
          </a:p>
          <a:p>
            <a:pPr algn="l" rtl="0">
              <a:lnSpc>
                <a:spcPct val="107000"/>
              </a:lnSpc>
              <a:spcAft>
                <a:spcPts val="750"/>
              </a:spcAft>
            </a:pPr>
            <a:r>
              <a:rPr lang="es" sz="2800" b="1" i="0" u="none" baseline="0" dirty="0">
                <a:latin typeface="IAS Ribbon Sans Regular" pitchFamily="50" charset="0"/>
                <a:ea typeface="IAS Ribbon Sans Regular" pitchFamily="50" charset="0"/>
              </a:rPr>
              <a:t>LIMITACIONES</a:t>
            </a:r>
            <a:endParaRPr lang="es" sz="2800" b="0" i="0" dirty="0">
              <a:latin typeface="IAS Ribbon Sans Regular" pitchFamily="50" charset="0"/>
              <a:ea typeface="IAS Ribbon Sans Regular" pitchFamily="50" charset="0"/>
            </a:endParaRPr>
          </a:p>
          <a:p>
            <a:pPr algn="l" rtl="0">
              <a:lnSpc>
                <a:spcPct val="107000"/>
              </a:lnSpc>
              <a:spcAft>
                <a:spcPts val="750"/>
              </a:spcAft>
            </a:pPr>
            <a:r>
              <a:rPr lang="es" b="0" i="0" u="none" baseline="0" dirty="0">
                <a:latin typeface="IAS Ribbon Sans Regular" pitchFamily="50" charset="0"/>
                <a:ea typeface="IAS Ribbon Sans Regular" pitchFamily="50" charset="0"/>
              </a:rPr>
              <a:t>Las encuestas fueron completadas en línea y los criterios se basaron en autoinformes. Aunque los estímulos experimentales (publicidades) se modificaron para mejorar la uniformidad (por ejemplo, se ocultaron los nombres de las ciudades, se convirtieron las imágenes de color a blanco y negro), hubo no obstante diferencias más allá de las que se modificaron de manera intencional que podrían haber afectado las clasificaciones de aceptabilidad.</a:t>
            </a:r>
          </a:p>
          <a:p>
            <a:pPr algn="l" rtl="0">
              <a:lnSpc>
                <a:spcPct val="107000"/>
              </a:lnSpc>
              <a:spcAft>
                <a:spcPts val="750"/>
              </a:spcAft>
            </a:pPr>
            <a:endParaRPr lang="es" b="0" i="0" dirty="0">
              <a:latin typeface="IAS Ribbon Sans Regular" pitchFamily="50" charset="0"/>
              <a:ea typeface="IAS Ribbon Sans Regular" pitchFamily="50" charset="0"/>
            </a:endParaRPr>
          </a:p>
          <a:p>
            <a:pPr algn="l" rtl="0">
              <a:lnSpc>
                <a:spcPct val="107000"/>
              </a:lnSpc>
              <a:spcAft>
                <a:spcPts val="750"/>
              </a:spcAft>
            </a:pPr>
            <a:r>
              <a:rPr lang="es" b="0" i="0" u="none" baseline="0" dirty="0">
                <a:latin typeface="IAS Ribbon Sans Regular" pitchFamily="50" charset="0"/>
                <a:ea typeface="IAS Ribbon Sans Regular" pitchFamily="50" charset="0"/>
              </a:rPr>
              <a:t>------------------------------------</a:t>
            </a:r>
          </a:p>
          <a:p>
            <a:pPr algn="l" rtl="0">
              <a:lnSpc>
                <a:spcPct val="107000"/>
              </a:lnSpc>
              <a:spcAft>
                <a:spcPts val="80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Enfoques para identificar hombres que tienen sexo con hombres y son VIH positivo sin diagnóstico</a:t>
            </a:r>
            <a:endParaRPr lang="es" sz="1800" i="0" dirty="0">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80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Macland Nyaga (PED0971)</a:t>
            </a:r>
            <a:endParaRPr lang="es" sz="1800" b="0" i="0" dirty="0">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endParaRPr lang="es" sz="1800" b="1" i="0"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CONTEXTO</a:t>
            </a: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La identificación de personas sin diagnosticar que son VIH positivo es fundamental para la eficacia del tratamiento y la prevención del VIH. Los enfoques tradicionales pueden no ser eficaces para los grupos estigmatizados, particularmente en países donde la homosexualidad está penalizada. Muchos estudios realizados en Estados Unidos han demostrado que la inscripción por medio de pares, una estrategia denominada “pruebas sobre el índice de redes sociales y sexuales” (SSNIT), ha mejorado la identificación de los hombres que tienen sexo con hombres y de quienes ejercen el trabajo sexual y no tienen un diagnóstico. Sin embargo, esto no se ha probado en países donde la homosexualidad es ilegal. Este estudió comparó la eficacia de la SSNIT y del VCT (asesoramiento y pruebas voluntarios para el VIH) para identificar a los hombres sin diagnosticar que tienen sexo con hombres en Nairobi, Kenia.</a:t>
            </a:r>
            <a:r>
              <a:rPr lang="es" sz="1800" i="0"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i="0" dirty="0">
                <a:solidFill>
                  <a:srgbClr val="333333"/>
                </a:solidFill>
                <a:effectLst/>
                <a:latin typeface="IAS Ribbon Sans Regular" pitchFamily="50" charset="0"/>
                <a:ea typeface="IAS Ribbon Sans Regular" pitchFamily="50" charset="0"/>
                <a:cs typeface="Arial" panose="020B0604020202020204" pitchFamily="34" charset="0"/>
              </a:rPr>
            </a:br>
            <a:endParaRPr lang="es" sz="1800" i="0"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MÉTODOS</a:t>
            </a: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Para este estudio, se seleccionaron de forma aleatoria cuatro establecimientos clínicos en Nairobi que ofrecen servicios de prevención del VIH, estudios de detección y vinculación a servicios de salud, registrados por el gobierno. Dos de ellos implementaron protocolos de la SSNIT y los otros dos ofrecieron métodos del VCT tradicionales. En cada establecimiento, los participantes se hicieron la prueba del VIH, completaron una encuesta y recibieron una compensación (3 dólares estadounidenses). En los establecimientos donde se implementó la SSNIT, a los individuos que dieron positivo o estuvieron involucrados en actividades de alto riesgo se les ofreció la oportunidad de seleccionar a pares y recibir 5 dólares estadounidenses por cada colaborador que recomendaran y que se hiciera la prueba del VIH.</a:t>
            </a:r>
            <a:r>
              <a:rPr lang="es" sz="1800" i="0"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i="0" dirty="0">
                <a:solidFill>
                  <a:srgbClr val="333333"/>
                </a:solidFill>
                <a:effectLst/>
                <a:latin typeface="IAS Ribbon Sans Regular" pitchFamily="50" charset="0"/>
                <a:ea typeface="IAS Ribbon Sans Regular" pitchFamily="50" charset="0"/>
                <a:cs typeface="Arial" panose="020B0604020202020204" pitchFamily="34" charset="0"/>
              </a:rPr>
            </a:br>
            <a:endParaRPr lang="es" sz="1800" i="0"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RESULTADOS</a:t>
            </a: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Un total de 497 participantes completó la encuesta y se hizo la prueba del VIH, n = 258 (52 %) en las clínicas que implementaron la SSNIT y n = 239 en las clínicas que ofrecieron métodos de VCT. Los participantes que se encontraban en los establecimientos experimentales y de control no se diferenciaron significativamente en ninguna variable sociodemográfica. Las personas que seleccionaron a pares para la estrategia SSNIT trajeron a entre 13 y 51 participantes (media 30). El porcentaje de los participantes recientemente identificados como VIH positivo (24,4 %) fue mayor en los establecimientos con SSNIT que en los que ofrecían VTC (6,3 %). Las tendencias positivas a nivel de las clínicas en los seis meses anteriores al estudio fueron similares (10,1 % y 12,2 %, respectivamente). Las clínicas que usaron la estrategia SSNIT tuvieron tasas de incidencia de diagnósticos nuevos del VIH más altas que las clínicas de control (razón de la tasa de incidencia = 3,98; </a:t>
            </a:r>
            <a:r>
              <a:rPr lang="es" sz="1800" b="0" i="1" u="none" baseline="0" dirty="0">
                <a:solidFill>
                  <a:srgbClr val="333333"/>
                </a:solidFill>
                <a:effectLst/>
                <a:latin typeface="IAS Ribbon Sans Regular" pitchFamily="50" charset="0"/>
                <a:ea typeface="IAS Ribbon Sans Regular" pitchFamily="50" charset="0"/>
                <a:cs typeface="Arial" panose="020B0604020202020204" pitchFamily="34" charset="0"/>
              </a:rPr>
              <a:t>p</a:t>
            </a: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 &lt;0,001).</a:t>
            </a:r>
            <a:r>
              <a:rPr lang="es" sz="1800" i="0" dirty="0">
                <a:solidFill>
                  <a:srgbClr val="333333"/>
                </a:solidFill>
                <a:effectLst/>
                <a:latin typeface="IAS Ribbon Sans Regular" pitchFamily="50" charset="0"/>
                <a:ea typeface="IAS Ribbon Sans Regular" pitchFamily="50" charset="0"/>
                <a:cs typeface="Arial" panose="020B0604020202020204" pitchFamily="34" charset="0"/>
              </a:rPr>
              <a:t/>
            </a:r>
            <a:br>
              <a:rPr lang="es" sz="1800" i="0" dirty="0">
                <a:solidFill>
                  <a:srgbClr val="333333"/>
                </a:solidFill>
                <a:effectLst/>
                <a:latin typeface="IAS Ribbon Sans Regular" pitchFamily="50" charset="0"/>
                <a:ea typeface="IAS Ribbon Sans Regular" pitchFamily="50" charset="0"/>
                <a:cs typeface="Arial" panose="020B0604020202020204" pitchFamily="34" charset="0"/>
              </a:rPr>
            </a:br>
            <a:endParaRPr lang="es" sz="1800" i="0"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1" i="0" u="none" baseline="0" dirty="0">
                <a:solidFill>
                  <a:srgbClr val="333333"/>
                </a:solidFill>
                <a:effectLst/>
                <a:latin typeface="IAS Ribbon Sans Regular" pitchFamily="50" charset="0"/>
                <a:ea typeface="IAS Ribbon Sans Regular" pitchFamily="50" charset="0"/>
                <a:cs typeface="Arial" panose="020B0604020202020204" pitchFamily="34" charset="0"/>
              </a:rPr>
              <a:t>CONCLUSIONES</a:t>
            </a: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Estos resultados apuntan a que la SSNIT puede servir para aumentar la identificación de los hombres que tienen sexo con hombres y que son VIH positivo sin diagnosticar en un país con recursos limitados donde la homosexualidad es penalizada. Recomendamos estudios adicionales para confirmar estos resultados y también la implementación de este enfoque para ayudar a abordar el desafío de proporcionar eficacia en el tratamiento y la prevención del VIH para hombres que tienen sexo con hombres en países como Kenia.</a:t>
            </a:r>
          </a:p>
          <a:p>
            <a:pPr algn="l" rtl="0">
              <a:lnSpc>
                <a:spcPct val="107000"/>
              </a:lnSpc>
              <a:spcAft>
                <a:spcPts val="750"/>
              </a:spcAft>
            </a:pPr>
            <a:endParaRPr lang="es" sz="1800" i="0" dirty="0">
              <a:solidFill>
                <a:srgbClr val="333333"/>
              </a:solidFill>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r>
              <a:rPr lang="es" sz="1800" b="0" i="0" u="none" baseline="0" dirty="0">
                <a:solidFill>
                  <a:srgbClr val="333333"/>
                </a:solidFill>
                <a:effectLst/>
                <a:latin typeface="IAS Ribbon Sans Regular" pitchFamily="50" charset="0"/>
                <a:ea typeface="IAS Ribbon Sans Regular" pitchFamily="50" charset="0"/>
                <a:cs typeface="Arial" panose="020B0604020202020204" pitchFamily="34" charset="0"/>
              </a:rPr>
              <a:t>----------------------------------</a:t>
            </a:r>
          </a:p>
          <a:p>
            <a:pPr algn="l" rtl="0"/>
            <a:r>
              <a:rPr lang="es" b="1" i="0" u="none" baseline="0" dirty="0">
                <a:latin typeface="IAS Ribbon Sans Regular" pitchFamily="50" charset="0"/>
                <a:ea typeface="IAS Ribbon Sans Regular" pitchFamily="50" charset="0"/>
              </a:rPr>
              <a:t>El conocimiento de la PrEP y el estigma del VIH entre las personas que se inyectan drogas, San Francisco, 2018 </a:t>
            </a:r>
            <a:r>
              <a:rPr lang="es" i="0" dirty="0">
                <a:latin typeface="IAS Ribbon Sans Regular" pitchFamily="50" charset="0"/>
                <a:ea typeface="IAS Ribbon Sans Regular" pitchFamily="50" charset="0"/>
              </a:rPr>
              <a:t/>
            </a:r>
            <a:br>
              <a:rPr lang="es" i="0" dirty="0">
                <a:latin typeface="IAS Ribbon Sans Regular" pitchFamily="50" charset="0"/>
                <a:ea typeface="IAS Ribbon Sans Regular" pitchFamily="50" charset="0"/>
              </a:rPr>
            </a:br>
            <a:r>
              <a:rPr lang="es" b="0" i="0" u="none" baseline="0" dirty="0">
                <a:solidFill>
                  <a:schemeClr val="tx1"/>
                </a:solidFill>
                <a:latin typeface="IAS Ribbon Sans Regular" pitchFamily="50" charset="0"/>
                <a:ea typeface="IAS Ribbon Sans Regular" pitchFamily="50" charset="0"/>
              </a:rPr>
              <a:t>Danielle Veloso</a:t>
            </a:r>
          </a:p>
          <a:p>
            <a:endParaRPr lang="es" sz="4000" b="1" i="0" dirty="0">
              <a:latin typeface="IAS Ribbon Sans Regular" pitchFamily="50" charset="0"/>
              <a:ea typeface="IAS Ribbon Sans Regular" pitchFamily="50" charset="0"/>
            </a:endParaRPr>
          </a:p>
          <a:p>
            <a:pPr algn="l" rtl="0"/>
            <a:r>
              <a:rPr lang="es" sz="4000" b="1" i="0" u="none" baseline="0" dirty="0">
                <a:latin typeface="IAS Ribbon Sans Regular" pitchFamily="50" charset="0"/>
                <a:ea typeface="IAS Ribbon Sans Regular" pitchFamily="50" charset="0"/>
              </a:rPr>
              <a:t>C</a:t>
            </a:r>
            <a:r>
              <a:rPr lang="es" sz="3200" b="1" i="0" u="none" baseline="0" dirty="0">
                <a:latin typeface="IAS Ribbon Sans Regular" pitchFamily="50" charset="0"/>
                <a:ea typeface="IAS Ribbon Sans Regular" pitchFamily="50" charset="0"/>
              </a:rPr>
              <a:t>ONTEXTO</a:t>
            </a:r>
          </a:p>
          <a:p>
            <a:pPr marL="457200" indent="-457200" algn="l" rtl="0">
              <a:buFont typeface="Arial" panose="020B0604020202020204" pitchFamily="34" charset="0"/>
              <a:buChar char="•"/>
            </a:pPr>
            <a:r>
              <a:rPr lang="es" sz="3200" b="0" i="0" u="none" baseline="0" dirty="0">
                <a:latin typeface="IAS Ribbon Sans Regular" pitchFamily="50" charset="0"/>
                <a:ea typeface="IAS Ribbon Sans Regular" pitchFamily="50" charset="0"/>
              </a:rPr>
              <a:t>Llegar a VIH cero significa cero infecciones nuevas, cero muertes y </a:t>
            </a:r>
            <a:r>
              <a:rPr lang="es" sz="3200" b="1" i="0" u="sng" baseline="0" dirty="0">
                <a:latin typeface="IAS Ribbon Sans Regular" pitchFamily="50" charset="0"/>
                <a:ea typeface="IAS Ribbon Sans Regular" pitchFamily="50" charset="0"/>
              </a:rPr>
              <a:t>cero estigma</a:t>
            </a:r>
            <a:r>
              <a:rPr lang="es" sz="3200" b="0" i="0" u="none" baseline="0" dirty="0">
                <a:latin typeface="IAS Ribbon Sans Regular" pitchFamily="50" charset="0"/>
                <a:ea typeface="IAS Ribbon Sans Regular" pitchFamily="50" charset="0"/>
              </a:rPr>
              <a:t>.</a:t>
            </a:r>
          </a:p>
          <a:p>
            <a:pPr marL="457200" indent="-457200" algn="l" rtl="0">
              <a:buFont typeface="Arial" panose="020B0604020202020204" pitchFamily="34" charset="0"/>
              <a:buChar char="•"/>
            </a:pPr>
            <a:r>
              <a:rPr lang="es" sz="3200" b="0" i="0" u="none" baseline="0" dirty="0">
                <a:latin typeface="IAS Ribbon Sans Regular" pitchFamily="50" charset="0"/>
                <a:ea typeface="IAS Ribbon Sans Regular" pitchFamily="50" charset="0"/>
              </a:rPr>
              <a:t>Las intervenciones para reducir el estigma del VIH están un paso atrás de las intervenciones para disminuir las infecciones nuevas y las muertes.</a:t>
            </a:r>
          </a:p>
          <a:p>
            <a:pPr marL="457200" indent="-457200" algn="l" rtl="0">
              <a:buFont typeface="Arial" panose="020B0604020202020204" pitchFamily="34" charset="0"/>
              <a:buChar char="•"/>
            </a:pPr>
            <a:r>
              <a:rPr lang="es" sz="3200" b="0" i="0" u="none" baseline="0" dirty="0">
                <a:latin typeface="IAS Ribbon Sans Regular" pitchFamily="50" charset="0"/>
                <a:ea typeface="IAS Ribbon Sans Regular" pitchFamily="50" charset="0"/>
              </a:rPr>
              <a:t>El estigma del VIH que se percibe, establece y anticipa es un obstáculo para las opciones de prevención como la PrEP.</a:t>
            </a:r>
          </a:p>
          <a:p>
            <a:pPr marL="457200" indent="-457200" algn="l" rtl="0">
              <a:buFont typeface="Arial" panose="020B0604020202020204" pitchFamily="34" charset="0"/>
              <a:buChar char="•"/>
            </a:pPr>
            <a:r>
              <a:rPr lang="es" sz="3200" b="0" i="0" u="none" baseline="0" dirty="0">
                <a:latin typeface="IAS Ribbon Sans Regular" pitchFamily="50" charset="0"/>
                <a:ea typeface="IAS Ribbon Sans Regular" pitchFamily="50" charset="0"/>
              </a:rPr>
              <a:t>Se ha comprobado que la PrEP previene de manera eficaz la contracción del VIH, incluso luego de que personas que se inyectan drogas compartieran equipos de inyección.</a:t>
            </a:r>
          </a:p>
          <a:p>
            <a:endParaRPr lang="es" sz="4000" b="1" i="0" dirty="0">
              <a:latin typeface="IAS Ribbon Sans Regular" pitchFamily="50" charset="0"/>
              <a:ea typeface="IAS Ribbon Sans Regular" pitchFamily="50" charset="0"/>
            </a:endParaRPr>
          </a:p>
          <a:p>
            <a:pPr algn="l" rtl="0"/>
            <a:r>
              <a:rPr lang="es" sz="4000" b="1" i="0" u="none" baseline="0" dirty="0">
                <a:latin typeface="IAS Ribbon Sans Regular" pitchFamily="50" charset="0"/>
                <a:ea typeface="IAS Ribbon Sans Regular" pitchFamily="50" charset="0"/>
              </a:rPr>
              <a:t>OBJETIVO</a:t>
            </a:r>
          </a:p>
          <a:p>
            <a:pPr algn="l" rtl="0"/>
            <a:r>
              <a:rPr lang="es" sz="2800" b="0" i="0" u="none" baseline="0" dirty="0">
                <a:latin typeface="IAS Ribbon Sans Regular" pitchFamily="50" charset="0"/>
                <a:ea typeface="IAS Ribbon Sans Regular" pitchFamily="50" charset="0"/>
              </a:rPr>
              <a:t>Examinar los efectos del conocimiento de la PrEP sobre las percepciones del estigma del VIH en personas que se inyectan drogas.</a:t>
            </a:r>
          </a:p>
          <a:p>
            <a:endParaRPr lang="es" sz="2800" i="0" dirty="0">
              <a:latin typeface="IAS Ribbon Sans Regular" pitchFamily="50" charset="0"/>
              <a:ea typeface="IAS Ribbon Sans Regular" pitchFamily="50" charset="0"/>
            </a:endParaRPr>
          </a:p>
          <a:p>
            <a:pPr algn="l" rtl="0"/>
            <a:r>
              <a:rPr lang="es" sz="4000" b="1" i="0" u="none" baseline="0" dirty="0">
                <a:latin typeface="IAS Ribbon Sans Regular" pitchFamily="50" charset="0"/>
                <a:ea typeface="IAS Ribbon Sans Regular" pitchFamily="50" charset="0"/>
              </a:rPr>
              <a:t>MÉTODOS</a:t>
            </a:r>
          </a:p>
          <a:p>
            <a:pPr algn="l" rtl="0"/>
            <a:r>
              <a:rPr lang="es" sz="2800" b="0" i="0" u="none" baseline="0" dirty="0">
                <a:latin typeface="IAS Ribbon Sans Regular" pitchFamily="50" charset="0"/>
                <a:ea typeface="IAS Ribbon Sans Regular" pitchFamily="50" charset="0"/>
              </a:rPr>
              <a:t>Se preseleccionó a personas que se inyectan drogas de San Francisco a través del método muestreo dirigido por quien responde (</a:t>
            </a:r>
            <a:r>
              <a:rPr lang="es" sz="2800" b="0" i="1" u="none" baseline="0" dirty="0">
                <a:latin typeface="IAS Ribbon Sans Regular" pitchFamily="50" charset="0"/>
                <a:ea typeface="IAS Ribbon Sans Regular" pitchFamily="50" charset="0"/>
              </a:rPr>
              <a:t>respondent-driven sampling</a:t>
            </a:r>
            <a:r>
              <a:rPr lang="es" sz="2800" b="0" i="0" u="none" baseline="0" dirty="0">
                <a:latin typeface="IAS Ribbon Sans Regular" pitchFamily="50" charset="0"/>
                <a:ea typeface="IAS Ribbon Sans Regular" pitchFamily="50" charset="0"/>
              </a:rPr>
              <a:t>, RDS) de julio a diciembre de 2018 como parte del sistema de vigilancia National HIV Behavioral Surveillance (NHBS).</a:t>
            </a:r>
          </a:p>
          <a:p>
            <a:endParaRPr lang="es" sz="2800" i="0" dirty="0">
              <a:latin typeface="IAS Ribbon Sans Regular" pitchFamily="50" charset="0"/>
              <a:ea typeface="IAS Ribbon Sans Regular" pitchFamily="50" charset="0"/>
            </a:endParaRPr>
          </a:p>
          <a:p>
            <a:pPr algn="l" rtl="0"/>
            <a:r>
              <a:rPr lang="es" sz="2800" b="0" i="0" u="none" baseline="0" dirty="0">
                <a:latin typeface="IAS Ribbon Sans Regular" pitchFamily="50" charset="0"/>
                <a:ea typeface="IAS Ribbon Sans Regular" pitchFamily="50" charset="0"/>
              </a:rPr>
              <a:t>Criterios de admisibilidad: </a:t>
            </a:r>
          </a:p>
          <a:p>
            <a:pPr marL="914400" lvl="1" indent="-457200" algn="l" rtl="0">
              <a:buFont typeface="Arial" panose="020B0604020202020204" pitchFamily="34" charset="0"/>
              <a:buChar char="•"/>
            </a:pPr>
            <a:r>
              <a:rPr lang="es" sz="2800" b="0" i="0" u="none" baseline="0" dirty="0">
                <a:latin typeface="IAS Ribbon Sans Regular" pitchFamily="50" charset="0"/>
                <a:ea typeface="IAS Ribbon Sans Regular" pitchFamily="50" charset="0"/>
              </a:rPr>
              <a:t>18 años o mayor</a:t>
            </a:r>
          </a:p>
          <a:p>
            <a:pPr marL="914400" lvl="1" indent="-457200" algn="l" rtl="0">
              <a:buFont typeface="Arial" panose="020B0604020202020204" pitchFamily="34" charset="0"/>
              <a:buChar char="•"/>
            </a:pPr>
            <a:r>
              <a:rPr lang="es" sz="2800" b="0" i="0" u="none" baseline="0" dirty="0">
                <a:latin typeface="IAS Ribbon Sans Regular" pitchFamily="50" charset="0"/>
                <a:ea typeface="IAS Ribbon Sans Regular" pitchFamily="50" charset="0"/>
              </a:rPr>
              <a:t>Residencia en San Francisco o en el condado de San Mateo</a:t>
            </a:r>
          </a:p>
          <a:p>
            <a:pPr marL="914400" lvl="1" indent="-457200" algn="l" rtl="0">
              <a:buFont typeface="Arial" panose="020B0604020202020204" pitchFamily="34" charset="0"/>
              <a:buChar char="•"/>
            </a:pPr>
            <a:r>
              <a:rPr lang="es" sz="2800" b="0" i="0" u="none" baseline="0" dirty="0">
                <a:latin typeface="IAS Ribbon Sans Regular" pitchFamily="50" charset="0"/>
                <a:ea typeface="IAS Ribbon Sans Regular" pitchFamily="50" charset="0"/>
              </a:rPr>
              <a:t>Inyección de drogas en los 12 meses previos</a:t>
            </a:r>
          </a:p>
          <a:p>
            <a:pPr algn="l" rtl="0"/>
            <a:r>
              <a:rPr lang="es" sz="2800" b="0" i="0" u="none" baseline="0" dirty="0">
                <a:latin typeface="IAS Ribbon Sans Regular" pitchFamily="50" charset="0"/>
                <a:ea typeface="IAS Ribbon Sans Regular" pitchFamily="50" charset="0"/>
              </a:rPr>
              <a:t>Los participantes completaron una encuesta que incluía preguntas sobre el conocimiento de la PrEP y una clasificación sobre con cuánta seguridad estaban de acuerdo con el siguiente enunciado: “La mayoría de las personas en San Francisco discriminarían a una persona que tiene el VIH”. </a:t>
            </a:r>
          </a:p>
          <a:p>
            <a:endParaRPr lang="es" sz="4000" i="0" dirty="0">
              <a:latin typeface="IAS Ribbon Sans Regular" pitchFamily="50" charset="0"/>
              <a:ea typeface="IAS Ribbon Sans Regular" pitchFamily="50" charset="0"/>
            </a:endParaRPr>
          </a:p>
          <a:p>
            <a:pPr algn="l" rtl="0"/>
            <a:r>
              <a:rPr lang="es" sz="4000" b="1" i="0" u="none" baseline="0" dirty="0">
                <a:latin typeface="IAS Ribbon Sans Regular" pitchFamily="50" charset="0"/>
                <a:ea typeface="IAS Ribbon Sans Regular" pitchFamily="50" charset="0"/>
              </a:rPr>
              <a:t>RESULTADOS</a:t>
            </a:r>
          </a:p>
          <a:p>
            <a:pPr lvl="1" algn="l" rtl="0"/>
            <a:r>
              <a:rPr lang="es" sz="3100" b="0" i="0" u="none" baseline="0" dirty="0">
                <a:solidFill>
                  <a:srgbClr val="FF0000"/>
                </a:solidFill>
                <a:latin typeface="IAS Ribbon Sans Regular" pitchFamily="50" charset="0"/>
                <a:ea typeface="IAS Ribbon Sans Regular" pitchFamily="50" charset="0"/>
              </a:rPr>
              <a:t>El 37,96 % </a:t>
            </a:r>
            <a:r>
              <a:rPr lang="es" sz="3100" b="0" i="0" u="none" baseline="0" dirty="0">
                <a:solidFill>
                  <a:schemeClr val="tx1"/>
                </a:solidFill>
                <a:latin typeface="IAS Ribbon Sans Regular" pitchFamily="50" charset="0"/>
                <a:ea typeface="IAS Ribbon Sans Regular" pitchFamily="50" charset="0"/>
              </a:rPr>
              <a:t>era ≥50 años.</a:t>
            </a:r>
          </a:p>
          <a:p>
            <a:pPr lvl="1" algn="l" rtl="0"/>
            <a:r>
              <a:rPr lang="es" sz="3000" b="0" i="0" u="none" baseline="0" dirty="0">
                <a:solidFill>
                  <a:srgbClr val="FF0000"/>
                </a:solidFill>
                <a:latin typeface="IAS Ribbon Sans Regular" pitchFamily="50" charset="0"/>
                <a:ea typeface="IAS Ribbon Sans Regular" pitchFamily="50" charset="0"/>
              </a:rPr>
              <a:t>El 55,23 %</a:t>
            </a:r>
            <a:r>
              <a:rPr lang="es" sz="3000" b="0" i="0" u="none" baseline="0" dirty="0">
                <a:latin typeface="IAS Ribbon Sans Regular" pitchFamily="50" charset="0"/>
                <a:ea typeface="IAS Ribbon Sans Regular" pitchFamily="50" charset="0"/>
              </a:rPr>
              <a:t> no era blanco.</a:t>
            </a:r>
          </a:p>
          <a:p>
            <a:pPr lvl="1" algn="l" rtl="0"/>
            <a:r>
              <a:rPr lang="es" sz="3000" b="0" i="0" u="none" baseline="0" dirty="0">
                <a:solidFill>
                  <a:srgbClr val="FF0000"/>
                </a:solidFill>
                <a:latin typeface="IAS Ribbon Sans Regular" pitchFamily="50" charset="0"/>
                <a:ea typeface="IAS Ribbon Sans Regular" pitchFamily="50" charset="0"/>
              </a:rPr>
              <a:t>El 65,69 %</a:t>
            </a:r>
            <a:r>
              <a:rPr lang="es" sz="3000" b="0" i="0" u="none" baseline="0" dirty="0">
                <a:latin typeface="IAS Ribbon Sans Regular" pitchFamily="50" charset="0"/>
                <a:ea typeface="IAS Ribbon Sans Regular" pitchFamily="50" charset="0"/>
              </a:rPr>
              <a:t> se identificó como varón. </a:t>
            </a:r>
          </a:p>
          <a:p>
            <a:pPr lvl="1" algn="l" rtl="0"/>
            <a:r>
              <a:rPr lang="es" sz="3000" b="0" i="0" u="none" baseline="0" dirty="0">
                <a:solidFill>
                  <a:srgbClr val="FF0000"/>
                </a:solidFill>
                <a:latin typeface="IAS Ribbon Sans Regular" pitchFamily="50" charset="0"/>
                <a:ea typeface="IAS Ribbon Sans Regular" pitchFamily="50" charset="0"/>
              </a:rPr>
              <a:t>El 77,57 %</a:t>
            </a:r>
            <a:r>
              <a:rPr lang="es" sz="3000" b="0" i="0" u="none" baseline="0" dirty="0">
                <a:latin typeface="IAS Ribbon Sans Regular" pitchFamily="50" charset="0"/>
                <a:ea typeface="IAS Ribbon Sans Regular" pitchFamily="50" charset="0"/>
              </a:rPr>
              <a:t> no tenía vivienda estable. </a:t>
            </a:r>
          </a:p>
          <a:p>
            <a:pPr marL="457200" lvl="1" indent="0" algn="l" rtl="0">
              <a:buNone/>
            </a:pPr>
            <a:endParaRPr lang="es" sz="2800" i="0" dirty="0">
              <a:latin typeface="IAS Ribbon Sans Regular" pitchFamily="50" charset="0"/>
              <a:ea typeface="IAS Ribbon Sans Regular" pitchFamily="50" charset="0"/>
            </a:endParaRPr>
          </a:p>
          <a:p>
            <a:pPr marL="571500" indent="-571500" algn="l" rtl="0">
              <a:buFont typeface="Arial" panose="020B0604020202020204" pitchFamily="34" charset="0"/>
              <a:buChar char="•"/>
            </a:pPr>
            <a:r>
              <a:rPr lang="es" sz="3600" b="0" i="0" u="none" baseline="0" dirty="0">
                <a:latin typeface="IAS Ribbon Sans Regular" pitchFamily="50" charset="0"/>
                <a:ea typeface="IAS Ribbon Sans Regular" pitchFamily="50" charset="0"/>
              </a:rPr>
              <a:t>Desigualdades raciales en la percepción del estigma del VIH</a:t>
            </a:r>
          </a:p>
          <a:p>
            <a:pPr marL="342900" indent="-342900" algn="l" rtl="0">
              <a:buFont typeface="Arial" panose="020B0604020202020204" pitchFamily="34" charset="0"/>
              <a:buChar char="•"/>
            </a:pPr>
            <a:r>
              <a:rPr lang="es" sz="2400" b="0" i="0" u="none" baseline="0" dirty="0">
                <a:solidFill>
                  <a:srgbClr val="000000"/>
                </a:solidFill>
                <a:latin typeface="IAS Ribbon Sans Regular" pitchFamily="50" charset="0"/>
                <a:ea typeface="IAS Ribbon Sans Regular" pitchFamily="50" charset="0"/>
              </a:rPr>
              <a:t>Los participantes negros/afroamericanos (razón de posibilidades 3,18; IC del 95 %: 1,84-5,48; </a:t>
            </a:r>
            <a:r>
              <a:rPr lang="es" sz="2400" b="0" i="1" u="none" baseline="0" dirty="0">
                <a:solidFill>
                  <a:srgbClr val="000000"/>
                </a:solidFill>
                <a:latin typeface="IAS Ribbon Sans Regular" pitchFamily="50" charset="0"/>
                <a:ea typeface="IAS Ribbon Sans Regular" pitchFamily="50" charset="0"/>
              </a:rPr>
              <a:t>p</a:t>
            </a:r>
            <a:r>
              <a:rPr lang="es" sz="2400" b="0" i="0" u="none" baseline="0" dirty="0">
                <a:solidFill>
                  <a:srgbClr val="000000"/>
                </a:solidFill>
                <a:latin typeface="IAS Ribbon Sans Regular" pitchFamily="50" charset="0"/>
                <a:ea typeface="IAS Ribbon Sans Regular" pitchFamily="50" charset="0"/>
              </a:rPr>
              <a:t> &lt;0,001) e hispanos/latinos (razón de posibilidades 1,76; IC del 95 %: 0,98-3,14; </a:t>
            </a:r>
            <a:r>
              <a:rPr lang="es" sz="2400" b="0" i="1" u="none" baseline="0" dirty="0">
                <a:solidFill>
                  <a:srgbClr val="000000"/>
                </a:solidFill>
                <a:latin typeface="IAS Ribbon Sans Regular" pitchFamily="50" charset="0"/>
                <a:ea typeface="IAS Ribbon Sans Regular" pitchFamily="50" charset="0"/>
              </a:rPr>
              <a:t>p </a:t>
            </a:r>
            <a:r>
              <a:rPr lang="es" sz="2400" b="0" i="0" u="none" baseline="0" dirty="0">
                <a:solidFill>
                  <a:srgbClr val="000000"/>
                </a:solidFill>
                <a:latin typeface="IAS Ribbon Sans Regular" pitchFamily="50" charset="0"/>
                <a:ea typeface="IAS Ribbon Sans Regular" pitchFamily="50" charset="0"/>
              </a:rPr>
              <a:t>= 0,056) tuvieron mayor percepción del estigma del VIH en comparación con las personas </a:t>
            </a:r>
            <a:r>
              <a:rPr lang="es" sz="2400" b="0" i="0" u="none" baseline="0" dirty="0">
                <a:latin typeface="IAS Ribbon Sans Regular" pitchFamily="50" charset="0"/>
                <a:ea typeface="IAS Ribbon Sans Regular" pitchFamily="50" charset="0"/>
              </a:rPr>
              <a:t>blancas que se inyectan drogas</a:t>
            </a:r>
            <a:r>
              <a:rPr lang="es" sz="2400" b="0" i="0" u="none" baseline="0" dirty="0">
                <a:solidFill>
                  <a:srgbClr val="000000"/>
                </a:solidFill>
                <a:latin typeface="IAS Ribbon Sans Regular" pitchFamily="50" charset="0"/>
                <a:ea typeface="IAS Ribbon Sans Regular" pitchFamily="50" charset="0"/>
              </a:rPr>
              <a:t>.</a:t>
            </a:r>
          </a:p>
          <a:p>
            <a:pPr marL="571500" indent="-571500" algn="l" rtl="0">
              <a:buFont typeface="Arial" panose="020B0604020202020204" pitchFamily="34" charset="0"/>
              <a:buChar char="•"/>
            </a:pPr>
            <a:r>
              <a:rPr lang="es" sz="3600" b="0" i="0" u="none" baseline="0" dirty="0">
                <a:latin typeface="IAS Ribbon Sans Regular" pitchFamily="50" charset="0"/>
                <a:ea typeface="IAS Ribbon Sans Regular" pitchFamily="50" charset="0"/>
              </a:rPr>
              <a:t>El conocimiento de la PrEP y la percepción del estigma del VIH</a:t>
            </a:r>
          </a:p>
          <a:p>
            <a:pPr marL="342900" indent="-342900" algn="l" rtl="0">
              <a:buFont typeface="Arial" panose="020B0604020202020204" pitchFamily="34" charset="0"/>
              <a:buChar char="•"/>
            </a:pPr>
            <a:r>
              <a:rPr lang="es" sz="2400" b="0" i="0" u="none" baseline="0" dirty="0">
                <a:solidFill>
                  <a:srgbClr val="000000"/>
                </a:solidFill>
                <a:latin typeface="IAS Ribbon Sans Regular" pitchFamily="50" charset="0"/>
                <a:ea typeface="IAS Ribbon Sans Regular" pitchFamily="50" charset="0"/>
              </a:rPr>
              <a:t>Aquellas personas que percibían un menor estigma del VIH eran más propensas a estar informadas sobre la PrEP (razón de posibilidades 1,48; IC del 95 %: 1,00-2,21; </a:t>
            </a:r>
            <a:r>
              <a:rPr lang="es" sz="2400" b="0" i="1" u="none" baseline="0" dirty="0">
                <a:solidFill>
                  <a:srgbClr val="000000"/>
                </a:solidFill>
                <a:latin typeface="IAS Ribbon Sans Regular" pitchFamily="50" charset="0"/>
                <a:ea typeface="IAS Ribbon Sans Regular" pitchFamily="50" charset="0"/>
              </a:rPr>
              <a:t>p </a:t>
            </a:r>
            <a:r>
              <a:rPr lang="es" sz="2400" b="0" i="0" u="none" baseline="0" dirty="0">
                <a:solidFill>
                  <a:srgbClr val="000000"/>
                </a:solidFill>
                <a:latin typeface="IAS Ribbon Sans Regular" pitchFamily="50" charset="0"/>
                <a:ea typeface="IAS Ribbon Sans Regular" pitchFamily="50" charset="0"/>
              </a:rPr>
              <a:t>= 0,052).</a:t>
            </a:r>
          </a:p>
          <a:p>
            <a:pPr marL="571500" indent="-571500" algn="l" rtl="0">
              <a:buFont typeface="Arial" panose="020B0604020202020204" pitchFamily="34" charset="0"/>
              <a:buChar char="•"/>
            </a:pPr>
            <a:r>
              <a:rPr lang="es" sz="3600" b="0" i="0" u="none" baseline="0" dirty="0">
                <a:latin typeface="IAS Ribbon Sans Regular" pitchFamily="50" charset="0"/>
                <a:ea typeface="IAS Ribbon Sans Regular" pitchFamily="50" charset="0"/>
              </a:rPr>
              <a:t>El conocimiento de la PrEP y la percepción del estigma del VIH</a:t>
            </a:r>
          </a:p>
          <a:p>
            <a:pPr marL="342900" indent="-342900" algn="l" rtl="0">
              <a:buFont typeface="Arial" panose="020B0604020202020204" pitchFamily="34" charset="0"/>
              <a:buChar char="•"/>
            </a:pPr>
            <a:r>
              <a:rPr lang="es" sz="2400" b="0" i="0" u="none" baseline="0" dirty="0">
                <a:solidFill>
                  <a:srgbClr val="000000"/>
                </a:solidFill>
                <a:latin typeface="IAS Ribbon Sans Regular" pitchFamily="50" charset="0"/>
                <a:ea typeface="IAS Ribbon Sans Regular" pitchFamily="50" charset="0"/>
              </a:rPr>
              <a:t>Aquellas personas que percibían un menor estigma del VIH eran más propensas a saber que la PrEP puede prevenir la transmisión del VIH a través del intercambio de objetos de inyección con otras personas (razón de posibilidades 1,57; IC del 95 %: 1,03-2,39; </a:t>
            </a:r>
            <a:r>
              <a:rPr lang="es" sz="2400" b="0" i="1" u="none" baseline="0" dirty="0">
                <a:solidFill>
                  <a:srgbClr val="000000"/>
                </a:solidFill>
                <a:latin typeface="IAS Ribbon Sans Regular" pitchFamily="50" charset="0"/>
                <a:ea typeface="IAS Ribbon Sans Regular" pitchFamily="50" charset="0"/>
              </a:rPr>
              <a:t>p </a:t>
            </a:r>
            <a:r>
              <a:rPr lang="es" sz="2400" b="0" i="0" u="none" baseline="0" dirty="0">
                <a:solidFill>
                  <a:srgbClr val="000000"/>
                </a:solidFill>
                <a:latin typeface="IAS Ribbon Sans Regular" pitchFamily="50" charset="0"/>
                <a:ea typeface="IAS Ribbon Sans Regular" pitchFamily="50" charset="0"/>
              </a:rPr>
              <a:t>= 0,0338).</a:t>
            </a:r>
            <a:r>
              <a:rPr lang="es" sz="2400" i="0" dirty="0">
                <a:solidFill>
                  <a:srgbClr val="000000"/>
                </a:solidFill>
                <a:latin typeface="IAS Ribbon Sans Regular" pitchFamily="50" charset="0"/>
                <a:ea typeface="IAS Ribbon Sans Regular" pitchFamily="50" charset="0"/>
              </a:rPr>
              <a:t/>
            </a:r>
            <a:br>
              <a:rPr lang="es" sz="2400" i="0" dirty="0">
                <a:solidFill>
                  <a:srgbClr val="000000"/>
                </a:solidFill>
                <a:latin typeface="IAS Ribbon Sans Regular" pitchFamily="50" charset="0"/>
                <a:ea typeface="IAS Ribbon Sans Regular" pitchFamily="50" charset="0"/>
              </a:rPr>
            </a:br>
            <a:endParaRPr lang="es" sz="2400" i="0" dirty="0">
              <a:solidFill>
                <a:srgbClr val="000000"/>
              </a:solidFill>
              <a:latin typeface="IAS Ribbon Sans Regular" pitchFamily="50" charset="0"/>
              <a:ea typeface="IAS Ribbon Sans Regular" pitchFamily="50" charset="0"/>
            </a:endParaRPr>
          </a:p>
          <a:p>
            <a:pPr algn="l" rtl="0"/>
            <a:r>
              <a:rPr lang="es" sz="3600" b="1" i="0" u="none" baseline="0" dirty="0">
                <a:latin typeface="IAS Ribbon Sans Regular" pitchFamily="50" charset="0"/>
                <a:ea typeface="IAS Ribbon Sans Regular" pitchFamily="50" charset="0"/>
              </a:rPr>
              <a:t>DEBATE</a:t>
            </a:r>
          </a:p>
          <a:p>
            <a:pPr marL="457200" indent="-457200" algn="l" rtl="0">
              <a:buFont typeface="Arial" panose="020B0604020202020204" pitchFamily="34" charset="0"/>
              <a:buChar char="•"/>
            </a:pPr>
            <a:r>
              <a:rPr lang="es" sz="2800" b="0" i="0" u="none" baseline="0" dirty="0">
                <a:latin typeface="IAS Ribbon Sans Regular" pitchFamily="50" charset="0"/>
                <a:ea typeface="IAS Ribbon Sans Regular" pitchFamily="50" charset="0"/>
              </a:rPr>
              <a:t>Limitaciones: la poca representación de los más jóvenes respecto del conocimiento y la percepción del estigma del VIH, particularmente de aquellas personas menores de 30 años</a:t>
            </a:r>
          </a:p>
          <a:p>
            <a:pPr marL="457200" indent="-457200" algn="l" rtl="0">
              <a:buFont typeface="Arial" panose="020B0604020202020204" pitchFamily="34" charset="0"/>
              <a:buChar char="•"/>
            </a:pPr>
            <a:r>
              <a:rPr lang="es" sz="2800" b="0" i="0" u="none" baseline="0" dirty="0">
                <a:latin typeface="IAS Ribbon Sans Regular" pitchFamily="50" charset="0"/>
                <a:ea typeface="IAS Ribbon Sans Regular" pitchFamily="50" charset="0"/>
              </a:rPr>
              <a:t>Medición de la percepción del estigma del VIH </a:t>
            </a:r>
          </a:p>
          <a:p>
            <a:pPr marL="457200" indent="-457200" algn="l" rtl="0">
              <a:buFont typeface="Arial" panose="020B0604020202020204" pitchFamily="34" charset="0"/>
              <a:buChar char="•"/>
            </a:pPr>
            <a:r>
              <a:rPr lang="es" sz="3200" b="0" i="0" u="none" kern="1200" baseline="0" dirty="0">
                <a:solidFill>
                  <a:schemeClr val="tx1"/>
                </a:solidFill>
                <a:latin typeface="IAS Ribbon Sans Regular" pitchFamily="50" charset="0"/>
                <a:ea typeface="IAS Ribbon Sans Regular" pitchFamily="50" charset="0"/>
                <a:cs typeface="+mn-cs"/>
              </a:rPr>
              <a:t>Próximos estudios: </a:t>
            </a:r>
            <a:r>
              <a:rPr lang="es" sz="2800" b="0" i="0" u="none" baseline="0" dirty="0">
                <a:latin typeface="IAS Ribbon Sans Regular" pitchFamily="50" charset="0"/>
                <a:ea typeface="IAS Ribbon Sans Regular" pitchFamily="50" charset="0"/>
              </a:rPr>
              <a:t>utilizar una muestra que tenga una mayor representación del conocimiento y la percepción del estigma del VIH entre los jóvenes y entre otras subpoblaciones a las que resulta difícil llegar</a:t>
            </a:r>
          </a:p>
          <a:p>
            <a:pPr marL="457200" indent="-457200" algn="l" rtl="0">
              <a:buFont typeface="Arial" panose="020B0604020202020204" pitchFamily="34" charset="0"/>
              <a:buChar char="•"/>
            </a:pPr>
            <a:r>
              <a:rPr lang="es" sz="2800" b="0" i="0" u="none" baseline="0" dirty="0">
                <a:latin typeface="IAS Ribbon Sans Regular" pitchFamily="50" charset="0"/>
                <a:ea typeface="IAS Ribbon Sans Regular" pitchFamily="50" charset="0"/>
              </a:rPr>
              <a:t>Examinar las diferentes medidas del estigma y su relación con el conocimiento de la PrEP y de otros métodos de prevención del VIH. </a:t>
            </a:r>
          </a:p>
          <a:p>
            <a:endParaRPr lang="es" sz="3200" b="1" i="0" dirty="0">
              <a:latin typeface="IAS Ribbon Sans Regular" pitchFamily="50" charset="0"/>
              <a:ea typeface="IAS Ribbon Sans Regular" pitchFamily="50" charset="0"/>
            </a:endParaRPr>
          </a:p>
          <a:p>
            <a:pPr marL="0" indent="0" algn="l" rtl="0">
              <a:buFont typeface="Arial" panose="020B0604020202020204" pitchFamily="34" charset="0"/>
              <a:buNone/>
            </a:pPr>
            <a:r>
              <a:rPr lang="es" sz="3200" b="1" i="0" u="none" baseline="0" dirty="0">
                <a:latin typeface="IAS Ribbon Sans Regular" pitchFamily="50" charset="0"/>
                <a:ea typeface="IAS Ribbon Sans Regular" pitchFamily="50" charset="0"/>
              </a:rPr>
              <a:t>CONCLUSIÓN</a:t>
            </a:r>
          </a:p>
          <a:p>
            <a:pPr marL="457200" indent="-457200" algn="l" rtl="0">
              <a:buFont typeface="Arial" panose="020B0604020202020204" pitchFamily="34" charset="0"/>
              <a:buChar char="•"/>
            </a:pPr>
            <a:r>
              <a:rPr lang="es" sz="3200" b="0" i="0" u="none" baseline="0" dirty="0">
                <a:latin typeface="IAS Ribbon Sans Regular" pitchFamily="50" charset="0"/>
                <a:ea typeface="IAS Ribbon Sans Regular" pitchFamily="50" charset="0"/>
              </a:rPr>
              <a:t>Se necesita aumentar la difusión de la PrEP para prevenir la transmisión del VIH a través del intercambio de objetos de inyección en relación con el conocimiento y la percepción del estigma del VIH. </a:t>
            </a:r>
          </a:p>
          <a:p>
            <a:pPr marL="457200" indent="-457200" algn="l" rtl="0">
              <a:buFont typeface="Arial" panose="020B0604020202020204" pitchFamily="34" charset="0"/>
              <a:buChar char="•"/>
            </a:pPr>
            <a:r>
              <a:rPr lang="es" sz="3200" b="0" i="0" u="none" baseline="0" dirty="0">
                <a:latin typeface="IAS Ribbon Sans Regular" pitchFamily="50" charset="0"/>
                <a:ea typeface="IAS Ribbon Sans Regular" pitchFamily="50" charset="0"/>
              </a:rPr>
              <a:t>La difusión de la PrEP debería ir a la par de los programas para disminuir el estigma del VIH. </a:t>
            </a:r>
          </a:p>
          <a:p>
            <a:pPr marL="457200" indent="-457200" algn="l" rtl="0">
              <a:buFont typeface="Arial" panose="020B0604020202020204" pitchFamily="34" charset="0"/>
              <a:buChar char="•"/>
            </a:pPr>
            <a:r>
              <a:rPr lang="es" sz="3200" b="0" i="0" u="none" baseline="0" dirty="0">
                <a:latin typeface="IAS Ribbon Sans Regular" pitchFamily="50" charset="0"/>
                <a:ea typeface="IAS Ribbon Sans Regular" pitchFamily="50" charset="0"/>
              </a:rPr>
              <a:t>Llegar a cero infecciones nuevas por el VIH puede, cada vez más, depender de la disminución del estigma del VIH, particularmente en los grupos que viven el entrecruce del estigma y la discriminación.</a:t>
            </a:r>
          </a:p>
          <a:p>
            <a:pPr algn="l" rtl="0">
              <a:lnSpc>
                <a:spcPct val="107000"/>
              </a:lnSpc>
              <a:spcAft>
                <a:spcPts val="750"/>
              </a:spcAft>
            </a:pPr>
            <a:endParaRPr lang="es" sz="1800" i="0" dirty="0">
              <a:effectLst/>
              <a:latin typeface="IAS Ribbon Sans Regular" pitchFamily="50" charset="0"/>
              <a:ea typeface="IAS Ribbon Sans Regular" pitchFamily="50" charset="0"/>
              <a:cs typeface="Arial" panose="020B0604020202020204" pitchFamily="34" charset="0"/>
            </a:endParaRPr>
          </a:p>
          <a:p>
            <a:pPr algn="l" rtl="0">
              <a:lnSpc>
                <a:spcPct val="107000"/>
              </a:lnSpc>
              <a:spcAft>
                <a:spcPts val="750"/>
              </a:spcAft>
            </a:pPr>
            <a:endParaRPr lang="es" b="0"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es"/>
          </a:p>
        </p:txBody>
      </p:sp>
    </p:spTree>
    <p:extLst>
      <p:ext uri="{BB962C8B-B14F-4D97-AF65-F5344CB8AC3E}">
        <p14:creationId xmlns:p14="http://schemas.microsoft.com/office/powerpoint/2010/main" val="253969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333333"/>
                </a:solidFill>
                <a:effectLst/>
                <a:latin typeface="IAS Ribbon Sans Regular" pitchFamily="50" charset="0"/>
                <a:ea typeface="IAS Ribbon Sans Regular" pitchFamily="50" charset="0"/>
              </a:rPr>
              <a:t>Tasas y tendencias de los diagnósticos del VIH en los pueblos indígenas en Canadá, Australia, Nueva Zelanda y Estados Unidos desde 2009 hasta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b="1"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Regular" pitchFamily="50" charset="0"/>
                <a:ea typeface="IAS Ribbon Sans Regular" pitchFamily="50" charset="0"/>
              </a:rPr>
              <a:t>CONTEXTO</a:t>
            </a:r>
            <a:endParaRPr lang="es" b="0" i="0" dirty="0">
              <a:solidFill>
                <a:srgbClr val="000000"/>
              </a:solidFill>
              <a:effectLst/>
              <a:latin typeface="IAS Ribbon Sans Regular" pitchFamily="50" charset="0"/>
              <a:ea typeface="IAS Ribbon Sans Regular" pitchFamily="50" charset="0"/>
            </a:endParaRPr>
          </a:p>
          <a:p>
            <a:pPr algn="just" rtl="0"/>
            <a:r>
              <a:rPr lang="es" sz="1200" b="0" i="0" u="none" baseline="0" dirty="0">
                <a:latin typeface="IAS Ribbon Sans Regular" pitchFamily="50" charset="0"/>
                <a:ea typeface="IAS Ribbon Sans Regular" pitchFamily="50" charset="0"/>
                <a:cs typeface="Arial" panose="020B0604020202020204" pitchFamily="34" charset="0"/>
              </a:rPr>
              <a:t>Los pueblos indígenas de Canadá, Australia, Nueva Zelanda y Estados Unidos son altamente diversos, aunque tienen en común las relaciones con la tierra, la comunidad y la comprensión del bienestar.</a:t>
            </a:r>
          </a:p>
          <a:p>
            <a:pPr algn="just" rtl="0"/>
            <a:r>
              <a:rPr lang="es" sz="1200" b="0" i="0" u="none" baseline="0" dirty="0">
                <a:latin typeface="IAS Ribbon Sans Regular" pitchFamily="50" charset="0"/>
                <a:ea typeface="IAS Ribbon Sans Regular" pitchFamily="50" charset="0"/>
                <a:cs typeface="Arial" panose="020B0604020202020204" pitchFamily="34" charset="0"/>
              </a:rPr>
              <a:t>Estas regiones están vinculadas por las políticas coloniales de genocidio llevadas a cabo para eliminar o asimilar a los pueblos y las culturas indígenas:</a:t>
            </a:r>
          </a:p>
          <a:p>
            <a:pPr marL="342900" indent="-342900" algn="just" rtl="0">
              <a:buFont typeface="Arial" panose="020B0604020202020204" pitchFamily="34" charset="0"/>
              <a:buChar char="•"/>
            </a:pPr>
            <a:r>
              <a:rPr lang="es" sz="1200" b="0" i="0" u="none" baseline="0" dirty="0">
                <a:latin typeface="IAS Ribbon Sans Regular" pitchFamily="50" charset="0"/>
                <a:ea typeface="IAS Ribbon Sans Regular" pitchFamily="50" charset="0"/>
                <a:cs typeface="Arial" panose="020B0604020202020204" pitchFamily="34" charset="0"/>
              </a:rPr>
              <a:t>Desplazamiento forzoso de las tierras</a:t>
            </a:r>
          </a:p>
          <a:p>
            <a:pPr marL="342900" indent="-342900" algn="just" rtl="0">
              <a:buFont typeface="Arial" panose="020B0604020202020204" pitchFamily="34" charset="0"/>
              <a:buChar char="•"/>
            </a:pPr>
            <a:r>
              <a:rPr lang="es" sz="1200" b="0" i="0" u="none" baseline="0" dirty="0">
                <a:latin typeface="IAS Ribbon Sans Regular" pitchFamily="50" charset="0"/>
                <a:ea typeface="IAS Ribbon Sans Regular" pitchFamily="50" charset="0"/>
                <a:cs typeface="Arial" panose="020B0604020202020204" pitchFamily="34" charset="0"/>
              </a:rPr>
              <a:t>Prohibición de ceremonias</a:t>
            </a:r>
          </a:p>
          <a:p>
            <a:pPr marL="342900" indent="-342900" algn="just" rtl="0">
              <a:buFont typeface="Arial" panose="020B0604020202020204" pitchFamily="34" charset="0"/>
              <a:buChar char="•"/>
            </a:pPr>
            <a:r>
              <a:rPr lang="es" sz="1200" b="0" i="0" u="none" baseline="0" dirty="0">
                <a:latin typeface="IAS Ribbon Sans Regular" pitchFamily="50" charset="0"/>
                <a:ea typeface="IAS Ribbon Sans Regular" pitchFamily="50" charset="0"/>
                <a:cs typeface="Arial" panose="020B0604020202020204" pitchFamily="34" charset="0"/>
              </a:rPr>
              <a:t>Sistemas de escuelas residenciales y de día en Canadá y en los Estados Unidos, y Generaciones robadas en Australia</a:t>
            </a:r>
            <a:r>
              <a:rPr lang="es" sz="1200" b="0" i="0" u="none" baseline="30000" dirty="0">
                <a:latin typeface="IAS Ribbon Sans Regular" pitchFamily="50" charset="0"/>
                <a:ea typeface="IAS Ribbon Sans Regular" pitchFamily="50" charset="0"/>
                <a:cs typeface="Arial" panose="020B0604020202020204" pitchFamily="34" charset="0"/>
              </a:rPr>
              <a:t>1</a:t>
            </a:r>
            <a:r>
              <a:rPr lang="es" sz="1200" b="0" i="0" u="none" baseline="0" dirty="0">
                <a:latin typeface="IAS Ribbon Sans Regular" pitchFamily="50" charset="0"/>
                <a:ea typeface="IAS Ribbon Sans Regular" pitchFamily="50" charset="0"/>
                <a:cs typeface="Arial" panose="020B0604020202020204" pitchFamily="34" charset="0"/>
              </a:rPr>
              <a:t>.</a:t>
            </a:r>
          </a:p>
          <a:p>
            <a:pPr algn="just" rtl="0"/>
            <a:r>
              <a:rPr lang="es" sz="1200" b="0" i="0" u="none" baseline="0" dirty="0">
                <a:latin typeface="IAS Ribbon Sans Regular" pitchFamily="50" charset="0"/>
                <a:ea typeface="IAS Ribbon Sans Regular" pitchFamily="50" charset="0"/>
                <a:cs typeface="Arial" panose="020B0604020202020204" pitchFamily="34" charset="0"/>
              </a:rPr>
              <a:t>Padecer el colonialismo crea injusticias socioestructurales de gran alcance para los pueblos indígenas</a:t>
            </a:r>
            <a:r>
              <a:rPr lang="es" sz="1200" b="0" i="0" u="none" baseline="30000" dirty="0">
                <a:latin typeface="IAS Ribbon Sans Regular" pitchFamily="50" charset="0"/>
                <a:ea typeface="IAS Ribbon Sans Regular" pitchFamily="50" charset="0"/>
                <a:cs typeface="Arial" panose="020B0604020202020204" pitchFamily="34" charset="0"/>
              </a:rPr>
              <a:t>2,3</a:t>
            </a:r>
            <a:r>
              <a:rPr lang="es" sz="1200" b="0" i="0" u="none" baseline="0" dirty="0">
                <a:latin typeface="IAS Ribbon Sans Regular" pitchFamily="50" charset="0"/>
                <a:ea typeface="IAS Ribbon Sans Regular" pitchFamily="50" charset="0"/>
                <a:cs typeface="Arial" panose="020B0604020202020204" pitchFamily="34" charset="0"/>
              </a:rPr>
              <a:t>, incluso efectos desproporcionados de los problemas de salud como el VIH</a:t>
            </a:r>
            <a:r>
              <a:rPr lang="es" sz="1200" b="0" i="0" u="none" baseline="30000" dirty="0">
                <a:latin typeface="IAS Ribbon Sans Regular" pitchFamily="50" charset="0"/>
                <a:ea typeface="IAS Ribbon Sans Regular" pitchFamily="50" charset="0"/>
                <a:cs typeface="Arial" panose="020B0604020202020204" pitchFamily="34" charset="0"/>
              </a:rPr>
              <a:t>4</a:t>
            </a:r>
            <a:r>
              <a:rPr lang="es" sz="1200" b="0" i="0" u="none" baseline="0" dirty="0">
                <a:latin typeface="IAS Ribbon Sans Regular" pitchFamily="50" charset="0"/>
                <a:ea typeface="IAS Ribbon Sans Regular" pitchFamily="50"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b="0"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Regular" pitchFamily="50" charset="0"/>
                <a:ea typeface="IAS Ribbon Sans Regular" pitchFamily="50" charset="0"/>
              </a:rPr>
              <a:t>Si bien algunos pueblos indígenas de los estados de Canadá, Australia, Estados Unidos y Nueva Zelanda que fueron colonizados por anglosajones han tenido experiencias similares de colonización y resistencia a los efectos sanitarios ocasionados por la opresión continua, se han llevado a cabo pocas comparaciones de diagnósticos del VIH entre países. El objetivo de este estudio es comparar las tasas y las tendencias de los diagnósticos del VIH entre los pueblos indígenas en Canadá (las naciones originarias, los métis, los inuit y otros no especificados), Australia (los isleños del estrecho de Torres y aborígenes), Estados Unidos (los pueblos nativos de los Estados Unidos, nativos de Alaska, hawaianos nativos y otros isleños del Pacífico) y Nueva Zelanda (los maorí).</a:t>
            </a:r>
          </a:p>
          <a:p>
            <a:pPr algn="just" rtl="0"/>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1" i="0" u="none" baseline="0" dirty="0">
                <a:solidFill>
                  <a:srgbClr val="000000"/>
                </a:solidFill>
                <a:effectLst/>
                <a:latin typeface="IAS Ribbon Sans Regular" pitchFamily="50" charset="0"/>
                <a:ea typeface="IAS Ribbon Sans Regular" pitchFamily="50" charset="0"/>
              </a:rPr>
              <a:t>MÉTODOS</a:t>
            </a:r>
          </a:p>
          <a:p>
            <a:pPr algn="just" rtl="0"/>
            <a:r>
              <a:rPr lang="es" sz="1200" b="0" i="0" u="none" baseline="0" dirty="0">
                <a:latin typeface="IAS Ribbon Sans Regular" pitchFamily="50" charset="0"/>
                <a:ea typeface="IAS Ribbon Sans Regular" pitchFamily="50" charset="0"/>
                <a:cs typeface="Arial" panose="020B0604020202020204" pitchFamily="34" charset="0"/>
              </a:rPr>
              <a:t>Los pueblos indígenas que se incluyen en este análisis son los siguientes: </a:t>
            </a:r>
            <a:r>
              <a:rPr lang="es" sz="1200" b="0" i="0" u="none" baseline="0" dirty="0">
                <a:solidFill>
                  <a:srgbClr val="E72240"/>
                </a:solidFill>
                <a:latin typeface="IAS Ribbon Sans Regular" pitchFamily="50" charset="0"/>
                <a:ea typeface="IAS Ribbon Sans Regular" pitchFamily="50" charset="0"/>
                <a:cs typeface="Arial" panose="020B0604020202020204" pitchFamily="34" charset="0"/>
              </a:rPr>
              <a:t>las naciones originarias, los inuit, los métis y otros pueblos indígenas no especificados (Canadá); los aborígenes e isleños del estrecho de Torres (Australia); los pueblos nativos de los Estados Unidos, nativos de Alaska, hawaianos nativos y otros isleños del Pacífico (Estados Unidos); y los maorí (Nueva Zelanda).</a:t>
            </a:r>
            <a:r>
              <a:rPr lang="es" sz="1200" b="0" i="0" u="none" baseline="0" dirty="0">
                <a:latin typeface="IAS Ribbon Sans Regular" pitchFamily="50" charset="0"/>
                <a:ea typeface="IAS Ribbon Sans Regular" pitchFamily="50" charset="0"/>
                <a:cs typeface="Arial" panose="020B0604020202020204" pitchFamily="34" charset="0"/>
              </a:rPr>
              <a:t> La información sobre la identidad indígena se adquiere por medio de formularios de notificación del VIH. En las provincias de Columbia Británica y Quebec en Canadá no se reportan las identidades étnicas al organismo de vigilancia nacional; complementamos nuestros datos con los informes de Columbia Británica a nivel provincial y excluimos a Quebec, que constituye un 11 % de los pueblos indígenas en Canadá.</a:t>
            </a:r>
          </a:p>
          <a:p>
            <a:pPr algn="just" rtl="0"/>
            <a:endParaRPr lang="es" sz="1200" dirty="0">
              <a:latin typeface="IAS Ribbon Sans Regular" pitchFamily="50" charset="0"/>
              <a:ea typeface="IAS Ribbon Sans Regular" pitchFamily="50" charset="0"/>
              <a:cs typeface="Arial" panose="020B0604020202020204" pitchFamily="34" charset="0"/>
            </a:endParaRPr>
          </a:p>
          <a:p>
            <a:pPr algn="just" rtl="0"/>
            <a:r>
              <a:rPr lang="es" sz="1200" b="0" i="0" u="none" baseline="0" dirty="0">
                <a:latin typeface="IAS Ribbon Sans Regular" pitchFamily="50" charset="0"/>
                <a:ea typeface="IAS Ribbon Sans Regular" pitchFamily="50" charset="0"/>
                <a:cs typeface="Arial" panose="020B0604020202020204" pitchFamily="34" charset="0"/>
              </a:rPr>
              <a:t>Todos los países tenían la obligación de notificar los casos de infección por el VIH durante el período que duró el estudio, con excepción de Nueva Zelanda, que asumió esa obligación en enero del 2017. </a:t>
            </a:r>
          </a:p>
          <a:p>
            <a:pPr marL="342900" indent="-342900" algn="just" rtl="0">
              <a:buFont typeface="Arial" panose="020B0604020202020204" pitchFamily="34" charset="0"/>
              <a:buChar char="•"/>
            </a:pPr>
            <a:r>
              <a:rPr lang="es" sz="1200" b="0" i="0" u="none" baseline="0" dirty="0">
                <a:latin typeface="IAS Ribbon Sans Regular" pitchFamily="50" charset="0"/>
                <a:ea typeface="IAS Ribbon Sans Regular" pitchFamily="50" charset="0"/>
                <a:cs typeface="Arial" panose="020B0604020202020204" pitchFamily="34" charset="0"/>
              </a:rPr>
              <a:t>Para los denominadores de la población se usaron datos del censo nacional. </a:t>
            </a:r>
          </a:p>
          <a:p>
            <a:pPr marL="342900" indent="-342900" algn="just" rtl="0">
              <a:buFont typeface="Arial" panose="020B0604020202020204" pitchFamily="34" charset="0"/>
              <a:buChar char="•"/>
            </a:pPr>
            <a:r>
              <a:rPr lang="es" sz="1200" b="0" i="0" u="none" baseline="0" dirty="0">
                <a:latin typeface="IAS Ribbon Sans Regular" pitchFamily="50" charset="0"/>
                <a:ea typeface="IAS Ribbon Sans Regular" pitchFamily="50" charset="0"/>
                <a:cs typeface="Arial" panose="020B0604020202020204" pitchFamily="34" charset="0"/>
              </a:rPr>
              <a:t>En Canadá y Australia, se hacen preguntas aparte, como por ejemplo, si la persona se identifica con su respectivo grupo indígena, mientras que en EE. UU. y Nueva Zelanda, las preguntas sobre la identidad étnica son estándares. </a:t>
            </a:r>
          </a:p>
          <a:p>
            <a:pPr marL="342900" indent="-342900" algn="just" rtl="0">
              <a:buFont typeface="Arial" panose="020B0604020202020204" pitchFamily="34" charset="0"/>
              <a:buChar char="•"/>
            </a:pPr>
            <a:r>
              <a:rPr lang="es" sz="1200" b="0" i="0" u="none" baseline="0" dirty="0">
                <a:latin typeface="IAS Ribbon Sans Regular" pitchFamily="50" charset="0"/>
                <a:ea typeface="IAS Ribbon Sans Regular" pitchFamily="50" charset="0"/>
                <a:cs typeface="Arial" panose="020B0604020202020204" pitchFamily="34" charset="0"/>
              </a:rPr>
              <a:t>Utilizamos controles demográficos no mutuamente excluyentes (p. ej., una persona puede identificarse como indígena, además de identificarse con otros grupos étnicos) para asegurar congruencia. </a:t>
            </a:r>
          </a:p>
          <a:p>
            <a:pPr algn="just" rtl="0"/>
            <a:endParaRPr lang="es" sz="1200" i="1" dirty="0">
              <a:latin typeface="IAS Ribbon Sans Regular" pitchFamily="50" charset="0"/>
              <a:ea typeface="IAS Ribbon Sans Regular" pitchFamily="50" charset="0"/>
              <a:cs typeface="Arial" panose="020B0604020202020204" pitchFamily="34" charset="0"/>
            </a:endParaRPr>
          </a:p>
          <a:p>
            <a:pPr algn="just" rtl="0"/>
            <a:r>
              <a:rPr lang="es" sz="1400" b="0" i="1" u="sng" baseline="0" dirty="0">
                <a:latin typeface="IAS Ribbon Sans Regular" pitchFamily="50" charset="0"/>
                <a:ea typeface="IAS Ribbon Sans Regular" pitchFamily="50" charset="0"/>
                <a:cs typeface="Arial" panose="020B0604020202020204" pitchFamily="34" charset="0"/>
              </a:rPr>
              <a:t>Análisis</a:t>
            </a:r>
            <a:endParaRPr lang="es" sz="1400" u="sng" dirty="0">
              <a:latin typeface="IAS Ribbon Sans Regular" pitchFamily="50" charset="0"/>
              <a:ea typeface="IAS Ribbon Sans Regular" pitchFamily="50" charset="0"/>
              <a:cs typeface="Arial" panose="020B0604020202020204" pitchFamily="34" charset="0"/>
            </a:endParaRPr>
          </a:p>
          <a:p>
            <a:pPr algn="just" rtl="0"/>
            <a:r>
              <a:rPr lang="es" sz="1200" b="0" i="0" u="none" baseline="0" dirty="0">
                <a:latin typeface="IAS Ribbon Sans Regular" pitchFamily="50" charset="0"/>
                <a:ea typeface="IAS Ribbon Sans Regular" pitchFamily="50" charset="0"/>
                <a:cs typeface="Arial"/>
              </a:rPr>
              <a:t>Hicimos cálculos anuales y obtuvimos un 95 % de intervalos de confianza (IC) de tasas por cada 100 000 diagnósticos del VIH para pueblos indígenas en general y para mujeres y hombres indígenas. El cambio estimado del porcentaje anual (EAPC) de 2009 a 2017 se calculó con la regresión de Poisson sin covariables y logaritmos de denominadores de la población como compensaciones</a:t>
            </a:r>
            <a:r>
              <a:rPr lang="es" sz="1200" b="0" i="0" u="none" baseline="30000" dirty="0">
                <a:latin typeface="IAS Ribbon Sans Regular" pitchFamily="50" charset="0"/>
                <a:ea typeface="IAS Ribbon Sans Regular" pitchFamily="50" charset="0"/>
                <a:cs typeface="Arial"/>
              </a:rPr>
              <a:t>9</a:t>
            </a:r>
            <a:r>
              <a:rPr lang="es" sz="1200" b="0" i="0" u="none" baseline="0" dirty="0">
                <a:latin typeface="IAS Ribbon Sans Regular" pitchFamily="50" charset="0"/>
                <a:ea typeface="IAS Ribbon Sans Regular" pitchFamily="50" charset="0"/>
                <a:cs typeface="Arial"/>
              </a:rPr>
              <a:t>.</a:t>
            </a:r>
            <a:r>
              <a:rPr lang="es" b="0" i="0" u="none" baseline="0" dirty="0">
                <a:latin typeface="IAS Ribbon Sans Regular" pitchFamily="50" charset="0"/>
                <a:ea typeface="IAS Ribbon Sans Regular" pitchFamily="50" charset="0"/>
                <a:cs typeface="Arial"/>
              </a:rPr>
              <a:t> </a:t>
            </a:r>
            <a:r>
              <a:rPr lang="es" sz="1200" b="0" i="0" u="none" baseline="0" dirty="0">
                <a:latin typeface="IAS Ribbon Sans Regular" pitchFamily="50" charset="0"/>
                <a:ea typeface="IAS Ribbon Sans Regular" pitchFamily="50" charset="0"/>
                <a:cs typeface="Arial"/>
              </a:rPr>
              <a:t> Todos los análisis fueron llevados a cabo con la versión 1.2.1335 de RStudio.</a:t>
            </a:r>
            <a:r>
              <a:rPr lang="es" b="0" i="0" u="none" baseline="0" dirty="0">
                <a:latin typeface="IAS Ribbon Sans Regular" pitchFamily="50" charset="0"/>
                <a:ea typeface="IAS Ribbon Sans Regular" pitchFamily="50" charset="0"/>
                <a:cs typeface="Arial"/>
              </a:rPr>
              <a:t> </a:t>
            </a:r>
            <a:endParaRPr lang="es" altLang="en-US" sz="1200" dirty="0">
              <a:latin typeface="IAS Ribbon Sans Regular" pitchFamily="50" charset="0"/>
              <a:ea typeface="IAS Ribbon Sans Regular"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1" i="0" u="none" baseline="0" dirty="0">
                <a:solidFill>
                  <a:srgbClr val="000000"/>
                </a:solidFill>
                <a:effectLst/>
                <a:latin typeface="IAS Ribbon Sans Regular" pitchFamily="50" charset="0"/>
                <a:ea typeface="IAS Ribbon Sans Regular" pitchFamily="50" charset="0"/>
              </a:rPr>
              <a:t>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Regular" pitchFamily="50" charset="0"/>
                <a:ea typeface="IAS Ribbon Sans Regular" pitchFamily="50" charset="0"/>
              </a:rPr>
              <a:t>Al 2017, las tasas del VIH más altas fueron las de Canadá (16,22; IC del 95 %: 14,30; 18,33) y las más bajas las de Nueva Zelanda (1,36; IC del 95 %: 0,65; 2,50). Australia tuvo una tasa de 3,81 (IC del 95 %: 2,59; 5,40) y EE. UU. de 3,22 (IC del 95 %: 2,85; 3,63). Las tasas de los diagnósticos del VIH dentro de la población indígena disminuyeron en Canadá (EAPC: -7,92; IC del 95 %: -9,34; -6,49) y en EE. UU. </a:t>
            </a:r>
            <a:r>
              <a:rPr lang="es" b="0" i="0" dirty="0">
                <a:solidFill>
                  <a:srgbClr val="000000"/>
                </a:solidFill>
                <a:effectLst/>
                <a:latin typeface="IAS Ribbon Sans Regular" pitchFamily="50" charset="0"/>
                <a:ea typeface="IAS Ribbon Sans Regular" pitchFamily="50" charset="0"/>
              </a:rPr>
              <a:t/>
            </a:r>
            <a:br>
              <a:rPr lang="es" b="0" i="0" dirty="0">
                <a:solidFill>
                  <a:srgbClr val="000000"/>
                </a:solidFill>
                <a:effectLst/>
                <a:latin typeface="IAS Ribbon Sans Regular" pitchFamily="50" charset="0"/>
                <a:ea typeface="IAS Ribbon Sans Regular" pitchFamily="50" charset="0"/>
              </a:rPr>
            </a:br>
            <a:r>
              <a:rPr lang="es" b="0" i="0" u="none" baseline="0" dirty="0">
                <a:solidFill>
                  <a:srgbClr val="000000"/>
                </a:solidFill>
                <a:effectLst/>
                <a:latin typeface="IAS Ribbon Sans Regular" pitchFamily="50" charset="0"/>
                <a:ea typeface="IAS Ribbon Sans Regular" pitchFamily="50" charset="0"/>
              </a:rPr>
              <a:t>(EAPC: -4,25; IC del 95 %: -5,75; -2,73), pero aumentaron en Australia (EAPC: 5,10; IC del 95 %: 0,39; 10,08). No se observaron tendencias significativas a lo largo del tiempo en Nueva Zelanda (EAPC: 2,23; IC del 95 %: </a:t>
            </a:r>
            <a:r>
              <a:rPr lang="es" b="0" i="0" dirty="0">
                <a:solidFill>
                  <a:srgbClr val="000000"/>
                </a:solidFill>
                <a:effectLst/>
                <a:latin typeface="IAS Ribbon Sans Regular" pitchFamily="50" charset="0"/>
                <a:ea typeface="IAS Ribbon Sans Regular" pitchFamily="50" charset="0"/>
              </a:rPr>
              <a:t/>
            </a:r>
            <a:br>
              <a:rPr lang="es" b="0" i="0" dirty="0">
                <a:solidFill>
                  <a:srgbClr val="000000"/>
                </a:solidFill>
                <a:effectLst/>
                <a:latin typeface="IAS Ribbon Sans Regular" pitchFamily="50" charset="0"/>
                <a:ea typeface="IAS Ribbon Sans Regular" pitchFamily="50" charset="0"/>
              </a:rPr>
            </a:br>
            <a:r>
              <a:rPr lang="es" b="0" i="0" u="none" baseline="0" dirty="0">
                <a:solidFill>
                  <a:srgbClr val="000000"/>
                </a:solidFill>
                <a:effectLst/>
                <a:latin typeface="IAS Ribbon Sans Regular" pitchFamily="50" charset="0"/>
                <a:ea typeface="IAS Ribbon Sans Regular" pitchFamily="50" charset="0"/>
              </a:rPr>
              <a:t>-4,48; 9,47).</a:t>
            </a:r>
          </a:p>
          <a:p>
            <a:pPr algn="just" defTabSz="525571" rtl="0" eaLnBrk="0" fontAlgn="base" hangingPunct="0">
              <a:spcBef>
                <a:spcPct val="0"/>
              </a:spcBef>
              <a:spcAft>
                <a:spcPct val="0"/>
              </a:spcAft>
            </a:pP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1" i="0" u="none" baseline="0" dirty="0">
                <a:solidFill>
                  <a:srgbClr val="000000"/>
                </a:solidFill>
                <a:effectLst/>
                <a:latin typeface="IAS Ribbon Sans Regular" pitchFamily="50" charset="0"/>
                <a:ea typeface="IAS Ribbon Sans Regular" pitchFamily="50" charset="0"/>
              </a:rPr>
              <a:t>CONCLUSIONES</a:t>
            </a:r>
          </a:p>
          <a:p>
            <a:pPr algn="just" defTabSz="525571" rtl="0" eaLnBrk="0" fontAlgn="base" hangingPunct="0">
              <a:spcBef>
                <a:spcPct val="0"/>
              </a:spcBef>
              <a:spcAft>
                <a:spcPct val="0"/>
              </a:spcAft>
            </a:pPr>
            <a:r>
              <a:rPr lang="es" sz="1200" b="0" i="0" u="none" baseline="0" dirty="0">
                <a:latin typeface="IAS Ribbon Sans Regular" pitchFamily="50" charset="0"/>
                <a:ea typeface="IAS Ribbon Sans Regular" pitchFamily="50" charset="0"/>
              </a:rPr>
              <a:t>El estudio demostró tasas altas de diagnóstico del VIH, pero en descenso, entre los pueblos indígenas de Canadá en comparación con los de Estados Unidos, Australia y Nueva Zelanda. </a:t>
            </a:r>
          </a:p>
          <a:p>
            <a:pPr algn="just" defTabSz="525571" rtl="0" eaLnBrk="0" fontAlgn="base" hangingPunct="0">
              <a:spcBef>
                <a:spcPct val="0"/>
              </a:spcBef>
              <a:spcAft>
                <a:spcPct val="0"/>
              </a:spcAft>
            </a:pPr>
            <a:endParaRPr lang="es" sz="1200" dirty="0">
              <a:latin typeface="IAS Ribbon Sans Regular" pitchFamily="50" charset="0"/>
              <a:ea typeface="IAS Ribbon Sans Regular" pitchFamily="50" charset="0"/>
            </a:endParaRPr>
          </a:p>
          <a:p>
            <a:pPr algn="just" defTabSz="525571" rtl="0" eaLnBrk="0" fontAlgn="base" hangingPunct="0">
              <a:spcBef>
                <a:spcPct val="0"/>
              </a:spcBef>
              <a:spcAft>
                <a:spcPct val="0"/>
              </a:spcAft>
            </a:pPr>
            <a:r>
              <a:rPr lang="es" sz="1200" b="0" i="1" u="none" baseline="0" dirty="0">
                <a:solidFill>
                  <a:srgbClr val="E72240"/>
                </a:solidFill>
                <a:latin typeface="IAS Ribbon Sans Regular" pitchFamily="50" charset="0"/>
                <a:ea typeface="IAS Ribbon Sans Regular" pitchFamily="50" charset="0"/>
              </a:rPr>
              <a:t>En el estudio </a:t>
            </a:r>
            <a:r>
              <a:rPr lang="es" b="0" i="1" u="none" baseline="0" dirty="0">
                <a:solidFill>
                  <a:srgbClr val="E72240"/>
                </a:solidFill>
                <a:latin typeface="IAS Ribbon Sans Regular" pitchFamily="50" charset="0"/>
                <a:ea typeface="IAS Ribbon Sans Regular" pitchFamily="50" charset="0"/>
              </a:rPr>
              <a:t>se recomendó</a:t>
            </a:r>
            <a:r>
              <a:rPr lang="es" sz="1200" b="0" i="1" u="none" baseline="0" dirty="0">
                <a:solidFill>
                  <a:srgbClr val="E72240"/>
                </a:solidFill>
                <a:latin typeface="IAS Ribbon Sans Regular" pitchFamily="50" charset="0"/>
                <a:ea typeface="IAS Ribbon Sans Regular" pitchFamily="50" charset="0"/>
              </a:rPr>
              <a:t> que se intente recopilar y estandarizar datos sólidos sobre los pueblos indígenas en todo el mundo. Sin esta información, se pueden producir cambios en la epidemia antes de que se tomen acciones positivas dirigidas por los pueblos indígenas, y el trabajo que las comunidades indígenas realizan en cuanto a la prevención del VIH puede pasar desapercibido a nivel poblacional.</a:t>
            </a:r>
          </a:p>
          <a:p>
            <a:pPr algn="just" defTabSz="525571" rtl="0" eaLnBrk="0" fontAlgn="base" hangingPunct="0">
              <a:spcBef>
                <a:spcPct val="0"/>
              </a:spcBef>
              <a:spcAft>
                <a:spcPct val="0"/>
              </a:spcAft>
            </a:pPr>
            <a:endParaRPr lang="es" altLang="en-US" sz="1200" b="1" i="1" dirty="0">
              <a:solidFill>
                <a:srgbClr val="E72240"/>
              </a:solidFill>
              <a:latin typeface="IAS Ribbon Sans Regular" pitchFamily="50" charset="0"/>
              <a:ea typeface="IAS Ribbon Sans Regular" pitchFamily="50" charset="0"/>
            </a:endParaRPr>
          </a:p>
          <a:p>
            <a:pPr marL="171450" indent="-171450" algn="just" rtl="0">
              <a:buFont typeface="Arial" panose="020B0604020202020204" pitchFamily="34" charset="0"/>
              <a:buChar char="•"/>
            </a:pPr>
            <a:r>
              <a:rPr lang="es" sz="1200" b="0" i="0" u="none" baseline="0" dirty="0">
                <a:latin typeface="IAS Ribbon Sans Regular" pitchFamily="50" charset="0"/>
                <a:ea typeface="IAS Ribbon Sans Regular" pitchFamily="50" charset="0"/>
              </a:rPr>
              <a:t>A pesar de las tasas relativamente altas entre personas indígenas en Canadá, nuestro análisis demostró una estimación conservadora frente a estudios previos</a:t>
            </a:r>
            <a:r>
              <a:rPr lang="es" sz="1200" b="0" i="0" u="none" baseline="30000" dirty="0">
                <a:latin typeface="IAS Ribbon Sans Regular" pitchFamily="50" charset="0"/>
                <a:ea typeface="IAS Ribbon Sans Regular" pitchFamily="50" charset="0"/>
              </a:rPr>
              <a:t>4,5</a:t>
            </a:r>
            <a:r>
              <a:rPr lang="es" sz="1200" b="0" i="0" u="none" baseline="0" dirty="0">
                <a:latin typeface="IAS Ribbon Sans Regular" pitchFamily="50" charset="0"/>
                <a:ea typeface="IAS Ribbon Sans Regular" pitchFamily="50" charset="0"/>
              </a:rPr>
              <a:t>. </a:t>
            </a:r>
          </a:p>
          <a:p>
            <a:pPr marL="171450" indent="-171450" algn="just" rtl="0">
              <a:buFont typeface="Arial" panose="020B0604020202020204" pitchFamily="34" charset="0"/>
              <a:buChar char="•"/>
            </a:pPr>
            <a:r>
              <a:rPr lang="es" sz="1200" b="0" i="0" u="none" baseline="0" dirty="0">
                <a:latin typeface="IAS Ribbon Sans Regular" pitchFamily="50" charset="0"/>
                <a:ea typeface="IAS Ribbon Sans Regular" pitchFamily="50" charset="0"/>
              </a:rPr>
              <a:t>Nuestro análisis también estimó tasas de diagnóstico conservadoras en EE. UU. en comparación con lo que informan los Centros para el Control y Prevención de Enfermedades (CDC) de Estados Unidos</a:t>
            </a:r>
            <a:r>
              <a:rPr lang="es" sz="1200" b="0" i="0" u="none" baseline="30000" dirty="0">
                <a:latin typeface="IAS Ribbon Sans Regular" pitchFamily="50" charset="0"/>
                <a:ea typeface="IAS Ribbon Sans Regular" pitchFamily="50" charset="0"/>
              </a:rPr>
              <a:t>9</a:t>
            </a:r>
            <a:r>
              <a:rPr lang="es" sz="1200" b="0" i="0" u="none" baseline="0" dirty="0">
                <a:latin typeface="IAS Ribbon Sans Regular" pitchFamily="50" charset="0"/>
                <a:ea typeface="IAS Ribbon Sans Regular" pitchFamily="50" charset="0"/>
              </a:rPr>
              <a:t> porque incluimos a aquellas personas que afirmaron ser de los pueblos nativos/nativos de Alaska o hawaianos nativos/otros isleños del Pacífico puros o mestizos, independientemente del origen hispano. </a:t>
            </a:r>
          </a:p>
          <a:p>
            <a:pPr marL="171450" indent="-171450" algn="just" rtl="0">
              <a:buFont typeface="Arial" panose="020B0604020202020204" pitchFamily="34" charset="0"/>
              <a:buChar char="•"/>
            </a:pPr>
            <a:r>
              <a:rPr lang="es" sz="1200" b="0" i="0" u="none" baseline="0" dirty="0">
                <a:latin typeface="IAS Ribbon Sans Regular" pitchFamily="50" charset="0"/>
                <a:ea typeface="IAS Ribbon Sans Regular" pitchFamily="50" charset="0"/>
              </a:rPr>
              <a:t>Acorde con estudios recientes, el análisis mostró una tasa de diagnósticos del VIH en aumento entre la población indígena total y los hombres indígenas en Australia</a:t>
            </a:r>
            <a:r>
              <a:rPr lang="es" sz="1200" b="0" i="0" u="none" baseline="30000" dirty="0">
                <a:latin typeface="IAS Ribbon Sans Regular" pitchFamily="50" charset="0"/>
                <a:ea typeface="IAS Ribbon Sans Regular" pitchFamily="50" charset="0"/>
              </a:rPr>
              <a:t>10</a:t>
            </a:r>
            <a:r>
              <a:rPr lang="es" sz="1200" b="0" i="0" u="none" baseline="0" dirty="0">
                <a:latin typeface="IAS Ribbon Sans Regular" pitchFamily="50" charset="0"/>
                <a:ea typeface="IAS Ribbon Sans Regular" pitchFamily="50" charset="0"/>
              </a:rPr>
              <a:t>. Se les puede atribuir este aumento a los determinantes socioculturales de la salud, a los resultados más deficientes en todos los aspectos del diagnóstico y de la cascada de tratamiento del VIH. También se puede atribuir al consumo menor y tardío de la profilaxis de preexposición (PrEP) y a la alta tasa de transmisiones en personas heterosexuales</a:t>
            </a:r>
            <a:r>
              <a:rPr lang="es" sz="1200" b="0" i="0" u="none" baseline="30000" dirty="0">
                <a:latin typeface="IAS Ribbon Sans Regular" pitchFamily="50" charset="0"/>
                <a:ea typeface="IAS Ribbon Sans Regular" pitchFamily="50" charset="0"/>
              </a:rPr>
              <a:t>10</a:t>
            </a:r>
            <a:r>
              <a:rPr lang="es" sz="1200" b="0" i="0" u="none" baseline="0" dirty="0">
                <a:latin typeface="IAS Ribbon Sans Regular" pitchFamily="50" charset="0"/>
                <a:ea typeface="IAS Ribbon Sans Regular" pitchFamily="50" charset="0"/>
              </a:rPr>
              <a:t>.</a:t>
            </a:r>
          </a:p>
          <a:p>
            <a:pPr marL="171450" indent="-171450" algn="just" rtl="0">
              <a:buFont typeface="Arial" panose="020B0604020202020204" pitchFamily="34" charset="0"/>
              <a:buChar char="•"/>
            </a:pPr>
            <a:r>
              <a:rPr lang="es" sz="1200" b="0" i="0" u="none" baseline="0" dirty="0">
                <a:latin typeface="IAS Ribbon Sans Regular" pitchFamily="50" charset="0"/>
                <a:ea typeface="IAS Ribbon Sans Regular" pitchFamily="50" charset="0"/>
              </a:rPr>
              <a:t>En Estados Unidos, se ha demostrado una relación entre la discriminación racial/sexual y el sexo sin protección y entre la participación en la comunidad y el sexo con protección en los hombres de pueblos nativos/nativos de Alaska que tienen sexo con hombres</a:t>
            </a:r>
            <a:r>
              <a:rPr lang="es" sz="1200" b="0" i="0" u="none" baseline="30000" dirty="0">
                <a:latin typeface="IAS Ribbon Sans Regular" pitchFamily="50" charset="0"/>
                <a:ea typeface="IAS Ribbon Sans Regular" pitchFamily="50" charset="0"/>
              </a:rPr>
              <a:t>11</a:t>
            </a:r>
            <a:r>
              <a:rPr lang="es" sz="1200" b="0" i="0" u="none" baseline="0" dirty="0">
                <a:latin typeface="IAS Ribbon Sans Regular" pitchFamily="50" charset="0"/>
                <a:ea typeface="IAS Ribbon Sans Regular" pitchFamily="50" charset="0"/>
              </a:rPr>
              <a:t>.</a:t>
            </a:r>
          </a:p>
          <a:p>
            <a:pPr marL="171450" indent="-171450" algn="just" rtl="0">
              <a:buFont typeface="Arial" panose="020B0604020202020204" pitchFamily="34" charset="0"/>
              <a:buChar char="•"/>
            </a:pPr>
            <a:r>
              <a:rPr lang="es" sz="1200" b="0" i="0" u="none" baseline="0" dirty="0">
                <a:latin typeface="IAS Ribbon Sans Regular" pitchFamily="50" charset="0"/>
                <a:ea typeface="IAS Ribbon Sans Regular" pitchFamily="50" charset="0"/>
              </a:rPr>
              <a:t>Nuestros resultados se ven afectados por la variación en las clasificaciones que resultan del censo a nivel país, por los métodos de vigilancia del VIH y por la exhaustividad de la información. Por ejemplo, en 2017, faltaba el 50,8 % de la información sobre grupos étnicos en relación con el VIH de Canadá, lo que probablemente haya subestimado la tasa de diagnósticos del VIH entre los pueblos indígenas observada en este estudio</a:t>
            </a:r>
            <a:r>
              <a:rPr lang="es" sz="1200" b="0" i="0" u="none" baseline="30000" dirty="0">
                <a:latin typeface="IAS Ribbon Sans Regular" pitchFamily="50" charset="0"/>
                <a:ea typeface="IAS Ribbon Sans Regular" pitchFamily="50" charset="0"/>
              </a:rPr>
              <a:t>12</a:t>
            </a:r>
            <a:r>
              <a:rPr lang="es" sz="1200" b="0" i="0" u="none" baseline="0" dirty="0">
                <a:latin typeface="IAS Ribbon Sans Regular" pitchFamily="50" charset="0"/>
                <a:ea typeface="IAS Ribbon Sans Regular" pitchFamily="50" charset="0"/>
              </a:rPr>
              <a:t>. </a:t>
            </a:r>
          </a:p>
          <a:p>
            <a:pPr marL="171450" indent="-171450" algn="just" rtl="0">
              <a:buFont typeface="Arial" panose="020B0604020202020204" pitchFamily="34" charset="0"/>
              <a:buChar char="•"/>
            </a:pPr>
            <a:r>
              <a:rPr lang="es" sz="1200" b="0" i="0" u="none" baseline="0" dirty="0">
                <a:latin typeface="IAS Ribbon Sans Regular" pitchFamily="50" charset="0"/>
                <a:ea typeface="IAS Ribbon Sans Regular" pitchFamily="50" charset="0"/>
              </a:rPr>
              <a:t>Un análisis sobre el control del VIH y las ITS hecho en el 2013 entre pueblos indígenas destacó en general la necesidad urgente que hay de obtener información más confiable y completa a nivel mundial</a:t>
            </a:r>
            <a:r>
              <a:rPr lang="es" sz="1200" b="0" i="0" u="none" baseline="30000" dirty="0">
                <a:latin typeface="IAS Ribbon Sans Regular" pitchFamily="50" charset="0"/>
                <a:ea typeface="IAS Ribbon Sans Regular" pitchFamily="50" charset="0"/>
              </a:rPr>
              <a:t>13</a:t>
            </a:r>
            <a:r>
              <a:rPr lang="es" sz="1200" b="0" i="0" u="none" baseline="0" dirty="0">
                <a:latin typeface="IAS Ribbon Sans Regular" pitchFamily="50" charset="0"/>
                <a:ea typeface="IAS Ribbon Sans Regular" pitchFamily="50"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 b="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b="0" i="0" u="none" baseline="0" dirty="0">
                <a:latin typeface="IAS Ribbon Sans Regular" pitchFamily="50" charset="0"/>
                <a:ea typeface="IAS Ribbon Sans Regular" pitchFamily="50"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 b="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333333"/>
                </a:solidFill>
                <a:effectLst/>
                <a:latin typeface="IAS Ribbon Sans Regular" pitchFamily="50" charset="0"/>
                <a:ea typeface="IAS Ribbon Sans Regular" pitchFamily="50" charset="0"/>
              </a:rPr>
              <a:t>The Cedar Project: la detención infantil intergeneracional y el bienestar y la salud con respecto al VIH entre jóvenes indígenas que han consumido drogas en dos ciudades canadienses. Un estudio de métodos combinados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kern="1200" baseline="0" dirty="0">
                <a:solidFill>
                  <a:schemeClr val="tx1"/>
                </a:solidFill>
                <a:latin typeface="IAS Ribbon Sans Regular" pitchFamily="50" charset="0"/>
                <a:ea typeface="IAS Ribbon Sans Regular" pitchFamily="50" charset="0"/>
                <a:cs typeface="+mn-cs"/>
                <a:hlinkClick r:id="rId3"/>
              </a:rPr>
              <a:t>Kate Jongbloed</a:t>
            </a:r>
            <a:endParaRPr lang="es" sz="1200" kern="1200" dirty="0">
              <a:solidFill>
                <a:schemeClr val="tx1"/>
              </a:solidFill>
              <a:latin typeface="IAS Ribbon Sans Regular" pitchFamily="50" charset="0"/>
              <a:ea typeface="IAS Ribbon Sans Regular" pitchFamily="50"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 b="1" i="0" dirty="0">
              <a:solidFill>
                <a:srgbClr val="000000"/>
              </a:solidFill>
              <a:effectLst/>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Regular" pitchFamily="50" charset="0"/>
                <a:ea typeface="IAS Ribbon Sans Regular" pitchFamily="50" charset="0"/>
              </a:rPr>
              <a:t>CONTEXTO</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Regular" pitchFamily="50" charset="0"/>
                <a:ea typeface="IAS Ribbon Sans Regular" pitchFamily="50" charset="0"/>
              </a:rPr>
              <a:t>El bienestar se deteriora cuando separan a los niños y niñas indígenas de su familia y de su comunidad por la fuerza, como ha pasado en la escuela residencial y en los sistemas de detención de niños y niñas de Canadá. A pesar de la prevalencia de las detenciones intergeneracionales de menores entre personas indígenas que consumen drogas, hay escasez de investigación sobre estas detenciones como un factor determinante en la salud con respecto al VIH. Exploramos cómo las experiencias de detención infantil moldearon la salud y el bienestar con respecto al VIH en jóvenes indígenas que han consumido drogas en dos ciudades canadienses.</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Regular" pitchFamily="50" charset="0"/>
                <a:ea typeface="IAS Ribbon Sans Regular" pitchFamily="50" charset="0"/>
              </a:rPr>
              <a:t>MÉTODOS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Regular" pitchFamily="50" charset="0"/>
                <a:ea typeface="IAS Ribbon Sans Regular" pitchFamily="50" charset="0"/>
              </a:rPr>
              <a:t>Este estudio secuencial y exploratorio de métodos combinados se llevó a cabo en el marco de la cohorte del Cedar Project donde participaron jóvenes indígenas que han consumido drogas en Columbia Británica, Canadá. Se realizaron entrevistas minuciosas que abordaron las experiencias respecto de la cascada de atención del VIH a 12 participantes que vivían con el VIH en 2016. La descripción interpretativa identificó los temas. Con base en los resultados cualitativos, los modelos longitudinales de efectos mixtos lineales generalizados que tuvieron como participantes a 52 personas evaluaron la relación entre la detención infantil intergeneracional y la supresión viral del VIH a partir de datos recopilados en 2011-2014.</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Regular" pitchFamily="50" charset="0"/>
                <a:ea typeface="IAS Ribbon Sans Regular" pitchFamily="50" charset="0"/>
              </a:rPr>
              <a:t>RESULTADOS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Regular" pitchFamily="50" charset="0"/>
                <a:ea typeface="IAS Ribbon Sans Regular" pitchFamily="50" charset="0"/>
              </a:rPr>
              <a:t>Las experiencias de detención infantil eran una preocupación central para los participantes; el 78,8 % había sido detenido en la infancia y, entre los padres, un 60,5 % había tenido a sus propios hijos detenidos. Los temas que destacaron intersecciones con el VIH fueron: 1) el efecto que genera separar a los niños de sus familias en la salud y en el bienestar a largo plazo; 2) (re)conectar con la familia; 3) intersecciones del consumo de sustancias, la detención y el VIH; 4) el estrés y las demandas para mantener/recuperar la custodia; y 5) las prácticas de bienestar tradicionales que son valiosas pero complicadas. Ser detenido (razón de posibilidades ajustada 0,23; IC del 95 %: 0,06-0,82) y que detengan un hijo/a (razón de posibilidades ajustada 0,24; IC del 95 %: 0,07-0,77) se asoció significativamente con la reducción de posibilidades de llevar el tratamiento del VIH con éxito (supresión viral).</a:t>
            </a:r>
            <a:r>
              <a:rPr lang="es" dirty="0">
                <a:latin typeface="IAS Ribbon Sans Regular" pitchFamily="50" charset="0"/>
                <a:ea typeface="IAS Ribbon Sans Regular" pitchFamily="50" charset="0"/>
                <a:cs typeface="+mn-lt"/>
              </a:rPr>
              <a:t/>
            </a:r>
            <a:br>
              <a:rPr lang="es" dirty="0">
                <a:latin typeface="IAS Ribbon Sans Regular" pitchFamily="50" charset="0"/>
                <a:ea typeface="IAS Ribbon Sans Regular" pitchFamily="50" charset="0"/>
                <a:cs typeface="+mn-lt"/>
              </a:rPr>
            </a:br>
            <a:endParaRPr lang="es"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1" i="0" u="none" baseline="0" dirty="0">
                <a:solidFill>
                  <a:srgbClr val="000000"/>
                </a:solidFill>
                <a:effectLst/>
                <a:latin typeface="IAS Ribbon Sans Regular" pitchFamily="50" charset="0"/>
                <a:ea typeface="IAS Ribbon Sans Regular" pitchFamily="50" charset="0"/>
              </a:rPr>
              <a:t>CONCLUSIONES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 b="0" i="0" u="none" baseline="0" dirty="0">
                <a:solidFill>
                  <a:srgbClr val="000000"/>
                </a:solidFill>
                <a:effectLst/>
                <a:latin typeface="IAS Ribbon Sans Regular" pitchFamily="50" charset="0"/>
                <a:ea typeface="IAS Ribbon Sans Regular" pitchFamily="50" charset="0"/>
              </a:rPr>
              <a:t>Los jóvenes indígenas que habían consumido drogas eran más de un 75 % menos propensos a tener supresión viral si habían sido separados de sus padres en la infancia o si sus propios hijos habían sido detenidos. En lo que a nosotros concierne, este es el primer estudio que ha demostrado relaciones estadísticas entre las detenciones infantiles intergeneracionales y los desenlaces negativos del VIH entre jóvenes indígenas con el virus. Urge respetar los derechos indígenas hacia la autodeterminación sobre los procesos de bienestar en la infancia. La atención del VIH para los jóvenes indígenas que han consumido drogas debe reconocer y abordar los efectos que generan las experiencias de detención infantil intergeneracional. Apoyar la crianza y las conexiones familiares es esencial para lograr una atención del VIH que se centre en sanar y que sea culturalmente segura.</a:t>
            </a:r>
            <a:endParaRPr lang="es" b="0"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8</a:t>
            </a:fld>
            <a:endParaRPr lang="es"/>
          </a:p>
        </p:txBody>
      </p:sp>
    </p:spTree>
    <p:extLst>
      <p:ext uri="{BB962C8B-B14F-4D97-AF65-F5344CB8AC3E}">
        <p14:creationId xmlns:p14="http://schemas.microsoft.com/office/powerpoint/2010/main" val="609221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08284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385361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402499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706744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057363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63232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93401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356395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56_109D21B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Programme/Session/7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programme.aids2020.org/Programme/Session/7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18/10/relationships/comments" Target="../comments/modernComment_1EC_475ABB2C.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s://cattendee.abstractsonline.com/meeting/9289/presentation/3854" TargetMode="External"/><Relationship Id="rId7" Type="http://schemas.microsoft.com/office/2018/10/relationships/comments" Target="../comments/modernComment_1ED_2F7707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programme.aids2020.org/Abstract/Abstract/439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rogramme.aids2020.org/Programme/Session/6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18/10/relationships/comments" Target="../comments/modernComment_1EE_3A1AFDDF.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a:xfrm>
            <a:off x="2832100" y="1294944"/>
            <a:ext cx="9024938" cy="4762956"/>
          </a:xfrm>
        </p:spPr>
        <p:txBody>
          <a:bodyPr/>
          <a:lstStyle/>
          <a:p>
            <a:r>
              <a:rPr lang="en-US" dirty="0">
                <a:solidFill>
                  <a:schemeClr val="tx1"/>
                </a:solidFill>
                <a:latin typeface="+mn-lt"/>
              </a:rPr>
              <a:t>AIDS 2020 </a:t>
            </a:r>
            <a:br>
              <a:rPr lang="en-US" dirty="0">
                <a:solidFill>
                  <a:schemeClr val="tx1"/>
                </a:solidFill>
                <a:latin typeface="+mn-lt"/>
              </a:rPr>
            </a:br>
            <a:r>
              <a:rPr lang="en-US" dirty="0">
                <a:solidFill>
                  <a:schemeClr val="tx1"/>
                </a:solidFill>
                <a:latin typeface="+mn-lt"/>
              </a:rPr>
              <a:t>Toolkits</a:t>
            </a:r>
            <a:r>
              <a:rPr lang="en-US" dirty="0"/>
              <a:t/>
            </a:r>
            <a:br>
              <a:rPr lang="en-US" dirty="0"/>
            </a:br>
            <a:r>
              <a:rPr lang="en-US" dirty="0" err="1"/>
              <a:t>Interseccionalidad</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de-DE" sz="1200" dirty="0"/>
              <a:t>DESARROLLADO POR IAS – INTERNATIONAL AIDS SOCIETY </a:t>
            </a:r>
          </a:p>
          <a:p>
            <a:pPr algn="ctr"/>
            <a:r>
              <a:rPr lang="en-CH" sz="1200" dirty="0"/>
              <a:t>Julio</a:t>
            </a:r>
            <a:r>
              <a:rPr lang="de-DE" sz="1200" dirty="0"/>
              <a:t> 2021</a:t>
            </a:r>
          </a:p>
        </p:txBody>
      </p:sp>
    </p:spTree>
    <p:extLst>
      <p:ext uri="{BB962C8B-B14F-4D97-AF65-F5344CB8AC3E}">
        <p14:creationId xmlns:p14="http://schemas.microsoft.com/office/powerpoint/2010/main" val="52849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4800" y="48260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1701800" y="2327799"/>
            <a:ext cx="9558965" cy="1754326"/>
          </a:xfrm>
          <a:prstGeom prst="rect">
            <a:avLst/>
          </a:prstGeom>
          <a:noFill/>
        </p:spPr>
        <p:txBody>
          <a:bodyPr wrap="square" lIns="91440" tIns="45720" rIns="91440" bIns="45720" rtlCol="0" anchor="t">
            <a:spAutoFit/>
          </a:bodyPr>
          <a:lstStyle/>
          <a:p>
            <a:pPr rtl="0"/>
            <a:r>
              <a:rPr lang="es" b="0" i="0" u="none" baseline="0" dirty="0">
                <a:latin typeface="IAS Ribbon Sans Light" pitchFamily="50" charset="0"/>
                <a:ea typeface="IAS Ribbon Sans Light" pitchFamily="50" charset="0"/>
                <a:cs typeface="Arial" panose="020B0604020202020204" pitchFamily="34" charset="0"/>
              </a:rPr>
              <a:t>Introducción..……………………………………………………………………..……………………………</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.3</a:t>
            </a:r>
          </a:p>
          <a:p>
            <a:pPr rtl="0"/>
            <a:r>
              <a:rPr lang="es" b="0" i="0" u="none" baseline="0" dirty="0">
                <a:latin typeface="IAS Ribbon Sans Light" pitchFamily="50" charset="0"/>
                <a:ea typeface="IAS Ribbon Sans Light" pitchFamily="50" charset="0"/>
                <a:cs typeface="Arial" panose="020B0604020202020204" pitchFamily="34" charset="0"/>
              </a:rPr>
              <a:t>Programa Hands Off...………………….………………………………………..………………</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……5</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a:rPr>
              <a:t>Iniciación temprana en la venta de sexo en Esuatini…….…………………………………</a:t>
            </a:r>
            <a:r>
              <a:rPr lang="en-CH" b="0" i="0" u="none" baseline="0" dirty="0">
                <a:latin typeface="IAS Ribbon Sans Light" pitchFamily="50" charset="0"/>
                <a:ea typeface="IAS Ribbon Sans Light" pitchFamily="50" charset="0"/>
                <a:cs typeface="Arial"/>
              </a:rPr>
              <a:t>.</a:t>
            </a:r>
            <a:r>
              <a:rPr lang="es" b="0" i="0" u="none" baseline="0" dirty="0">
                <a:latin typeface="IAS Ribbon Sans Light" pitchFamily="50" charset="0"/>
                <a:ea typeface="IAS Ribbon Sans Light" pitchFamily="50" charset="0"/>
                <a:cs typeface="Arial"/>
              </a:rPr>
              <a:t>……</a:t>
            </a:r>
            <a:r>
              <a:rPr lang="en-CH" b="0" i="0" u="none" baseline="0" dirty="0">
                <a:latin typeface="IAS Ribbon Sans Light" pitchFamily="50" charset="0"/>
                <a:ea typeface="IAS Ribbon Sans Light" pitchFamily="50" charset="0"/>
                <a:cs typeface="Arial"/>
              </a:rPr>
              <a:t>...</a:t>
            </a:r>
            <a:r>
              <a:rPr lang="es" b="0" i="0" u="none" baseline="0" dirty="0">
                <a:latin typeface="IAS Ribbon Sans Light" pitchFamily="50" charset="0"/>
                <a:ea typeface="IAS Ribbon Sans Light" pitchFamily="50" charset="0"/>
                <a:cs typeface="Arial"/>
              </a:rPr>
              <a:t>...6</a:t>
            </a:r>
            <a:endParaRPr lang="es" dirty="0">
              <a:latin typeface="IAS Ribbon Sans Light" pitchFamily="50" charset="0"/>
              <a:ea typeface="IAS Ribbon Sans Light" pitchFamily="50" charset="0"/>
              <a:cs typeface="Arial"/>
            </a:endParaRPr>
          </a:p>
          <a:p>
            <a:pPr rtl="0"/>
            <a:r>
              <a:rPr lang="es" b="0" i="0" u="none" baseline="0" dirty="0">
                <a:latin typeface="IAS Ribbon Sans Light" pitchFamily="50" charset="0"/>
                <a:ea typeface="IAS Ribbon Sans Light" pitchFamily="50" charset="0"/>
                <a:cs typeface="Arial" panose="020B0604020202020204" pitchFamily="34" charset="0"/>
              </a:rPr>
              <a:t>La estigmatización que causa el marketing de la PrEP en los</a:t>
            </a:r>
            <a:r>
              <a:rPr lang="en-CH" b="0" i="0" u="none" dirty="0">
                <a:latin typeface="IAS Ribbon Sans Light" pitchFamily="50" charset="0"/>
                <a:ea typeface="IAS Ribbon Sans Light" pitchFamily="50" charset="0"/>
                <a:cs typeface="Arial" panose="020B0604020202020204" pitchFamily="34" charset="0"/>
              </a:rPr>
              <a:t> </a:t>
            </a:r>
            <a:r>
              <a:rPr lang="es" b="0" i="0" u="none" baseline="0" dirty="0">
                <a:latin typeface="IAS Ribbon Sans Light" pitchFamily="50" charset="0"/>
                <a:ea typeface="IAS Ribbon Sans Light" pitchFamily="50" charset="0"/>
                <a:cs typeface="Arial" panose="020B0604020202020204" pitchFamily="34" charset="0"/>
              </a:rPr>
              <a:t>hombres….</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.7</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panose="020B0604020202020204" pitchFamily="34" charset="0"/>
              </a:rPr>
              <a:t>Diagnósticos del VIH en pueblos indígenas...………………………………...…………………………</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….8</a:t>
            </a:r>
          </a:p>
          <a:p>
            <a:pPr algn="r" rtl="0"/>
            <a:endParaRPr lang="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5CD3-B0EC-4677-931E-B6740E322C95}"/>
              </a:ext>
            </a:extLst>
          </p:cNvPr>
          <p:cNvSpPr>
            <a:spLocks noGrp="1"/>
          </p:cNvSpPr>
          <p:nvPr>
            <p:ph type="title"/>
          </p:nvPr>
        </p:nvSpPr>
        <p:spPr>
          <a:xfrm>
            <a:off x="1679510" y="188640"/>
            <a:ext cx="9154746" cy="1143000"/>
          </a:xfrm>
        </p:spPr>
        <p:txBody>
          <a:bodyPr>
            <a:normAutofit/>
          </a:bodyPr>
          <a:lstStyle/>
          <a:p>
            <a:pPr rtl="0"/>
            <a:r>
              <a:rPr lang="es" sz="3600" b="1" i="0" u="none" baseline="0" dirty="0">
                <a:solidFill>
                  <a:srgbClr val="E0001B"/>
                </a:solidFill>
                <a:latin typeface="IAS Ribbon Sans Bold" pitchFamily="50" charset="0"/>
                <a:ea typeface="IAS Ribbon Sans Bold" pitchFamily="50" charset="0"/>
                <a:cs typeface="Arial"/>
              </a:rPr>
              <a:t>Introducción</a:t>
            </a:r>
            <a:endParaRPr lang="es"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6BC450E6-20F3-41D2-BD49-49679E158FC7}"/>
              </a:ext>
            </a:extLst>
          </p:cNvPr>
          <p:cNvSpPr>
            <a:spLocks noGrp="1"/>
          </p:cNvSpPr>
          <p:nvPr>
            <p:ph idx="1"/>
          </p:nvPr>
        </p:nvSpPr>
        <p:spPr>
          <a:xfrm>
            <a:off x="609600" y="1485901"/>
            <a:ext cx="10972800" cy="4356099"/>
          </a:xfrm>
        </p:spPr>
        <p:txBody>
          <a:bodyPr vert="horz" lIns="91440" tIns="45720" rIns="91440" bIns="45720" rtlCol="0" anchor="t">
            <a:normAutofit fontScale="62500" lnSpcReduction="20000"/>
          </a:bodyPr>
          <a:lstStyle/>
          <a:p>
            <a:pPr algn="just" rtl="0"/>
            <a:r>
              <a:rPr lang="es" b="0" i="0" u="none" baseline="0" dirty="0">
                <a:latin typeface="IAS Ribbon Sans Light" pitchFamily="50" charset="0"/>
                <a:ea typeface="IAS Ribbon Sans Light" pitchFamily="50" charset="0"/>
                <a:cs typeface="Arial"/>
              </a:rPr>
              <a:t>La interseccionalidad es</a:t>
            </a:r>
            <a:r>
              <a:rPr lang="es" b="0" i="1" u="none" baseline="0" dirty="0">
                <a:latin typeface="IAS Ribbon Sans Light" pitchFamily="50" charset="0"/>
                <a:ea typeface="IAS Ribbon Sans Light" pitchFamily="50" charset="0"/>
                <a:cs typeface="Arial"/>
              </a:rPr>
              <a:t> </a:t>
            </a:r>
            <a:r>
              <a:rPr lang="es" b="0" i="0" u="none" baseline="0" dirty="0">
                <a:latin typeface="IAS Ribbon Sans Light" pitchFamily="50" charset="0"/>
                <a:ea typeface="IAS Ribbon Sans Light" pitchFamily="50" charset="0"/>
                <a:cs typeface="Arial"/>
              </a:rPr>
              <a:t>la naturaleza interconectada de categorizaciones sociales como la raza, la clase social y el género, en tanto se aplican a un individuo o a un grupo en particular (diccionario Oxford).</a:t>
            </a:r>
            <a:endParaRPr lang="en-CH" b="0" i="0" u="none" baseline="0" dirty="0">
              <a:latin typeface="IAS Ribbon Sans Light" pitchFamily="50" charset="0"/>
              <a:ea typeface="IAS Ribbon Sans Light" pitchFamily="50" charset="0"/>
              <a:cs typeface="Arial"/>
            </a:endParaRPr>
          </a:p>
          <a:p>
            <a:pPr algn="just" rtl="0"/>
            <a:endParaRPr lang="es" i="1" dirty="0">
              <a:latin typeface="IAS Ribbon Sans Light" pitchFamily="50" charset="0"/>
              <a:ea typeface="IAS Ribbon Sans Light" pitchFamily="50" charset="0"/>
              <a:cs typeface="Arial"/>
            </a:endParaRPr>
          </a:p>
          <a:p>
            <a:pPr algn="just" rtl="0"/>
            <a:r>
              <a:rPr lang="es" b="0" i="0" u="none" baseline="0" dirty="0">
                <a:latin typeface="IAS Ribbon Sans Light" pitchFamily="50" charset="0"/>
                <a:ea typeface="IAS Ribbon Sans Light" pitchFamily="50" charset="0"/>
                <a:cs typeface="Arial"/>
              </a:rPr>
              <a:t>Las identidades interseccionales, o el reconocimiento de “nosotros en nuestra totalidad”, son cuestiones importantes para entender el comportamiento de búsqueda de atención sanitaria, experiencias dentro del ámbito de la salud, resultados médicos y de resiliencia.</a:t>
            </a:r>
            <a:endParaRPr lang="en-CH" b="0" i="0" u="none" baseline="0" dirty="0">
              <a:latin typeface="IAS Ribbon Sans Light" pitchFamily="50" charset="0"/>
              <a:ea typeface="IAS Ribbon Sans Light" pitchFamily="50" charset="0"/>
              <a:cs typeface="Arial"/>
            </a:endParaRPr>
          </a:p>
          <a:p>
            <a:pPr marL="0" indent="0" algn="just" rtl="0">
              <a:buNone/>
            </a:pPr>
            <a:endParaRPr lang="es" i="1" dirty="0">
              <a:latin typeface="IAS Ribbon Sans Light" pitchFamily="50" charset="0"/>
              <a:ea typeface="IAS Ribbon Sans Light" pitchFamily="50" charset="0"/>
              <a:cs typeface="Arial"/>
            </a:endParaRPr>
          </a:p>
          <a:p>
            <a:pPr algn="just" rtl="0"/>
            <a:r>
              <a:rPr lang="es" b="0" i="0" u="none" baseline="0" dirty="0">
                <a:latin typeface="IAS Ribbon Sans Light" pitchFamily="50" charset="0"/>
                <a:ea typeface="IAS Ribbon Sans Light" pitchFamily="50" charset="0"/>
              </a:rPr>
              <a:t>Reconocer la interseccionalidad y prestar atención a las comunidades diversas es un aspecto importante a la hora de adaptar los servicios de salud para que respondan a las necesidades de las distintas personas que viven con el VIH y son vulnerables a este.</a:t>
            </a:r>
          </a:p>
          <a:p>
            <a:endParaRPr lang="es" dirty="0">
              <a:latin typeface="IAS Ribbon Sans Light" pitchFamily="50" charset="0"/>
              <a:ea typeface="IAS Ribbon Sans Light" pitchFamily="50" charset="0"/>
            </a:endParaRPr>
          </a:p>
          <a:p>
            <a:pPr marL="0" indent="0" algn="l" rtl="0">
              <a:buNone/>
            </a:pPr>
            <a:r>
              <a:rPr lang="es" sz="1600" b="0" i="0" u="none" baseline="0" dirty="0">
                <a:latin typeface="IAS Ribbon Sans Light" pitchFamily="50" charset="0"/>
                <a:ea typeface="IAS Ribbon Sans Light" pitchFamily="50" charset="0"/>
                <a:cs typeface="Arial"/>
              </a:rPr>
              <a:t>Jackson-Best F, Edwards N. Stigma and intersectionality: a systematic review of systematic reviews across HIV/AIDS, mental illness, and physical disability. </a:t>
            </a:r>
            <a:r>
              <a:rPr lang="es" sz="1600" b="0" i="1" u="none" baseline="0" dirty="0">
                <a:latin typeface="IAS Ribbon Sans Light" pitchFamily="50" charset="0"/>
                <a:ea typeface="IAS Ribbon Sans Light" pitchFamily="50" charset="0"/>
                <a:cs typeface="Arial"/>
              </a:rPr>
              <a:t>BMC Public Health</a:t>
            </a:r>
            <a:r>
              <a:rPr lang="es" sz="1600" b="0" i="0" u="none" baseline="0" dirty="0">
                <a:latin typeface="IAS Ribbon Sans Light" pitchFamily="50" charset="0"/>
                <a:ea typeface="IAS Ribbon Sans Light" pitchFamily="50" charset="0"/>
                <a:cs typeface="Arial"/>
              </a:rPr>
              <a:t>. 2018;18(1):919 </a:t>
            </a:r>
            <a:endParaRPr lang="es"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660680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Resumen</a:t>
            </a:r>
          </a:p>
        </p:txBody>
      </p:sp>
      <p:sp>
        <p:nvSpPr>
          <p:cNvPr id="26" name="Rectangle: Rounded Corners 2">
            <a:hlinkClick r:id="rId3" action="ppaction://hlinksldjump"/>
            <a:extLst>
              <a:ext uri="{FF2B5EF4-FFF2-40B4-BE49-F238E27FC236}">
                <a16:creationId xmlns:a16="http://schemas.microsoft.com/office/drawing/2014/main" id="{10DCA4BE-B5BF-4A14-811F-027B64980572}"/>
              </a:ext>
            </a:extLst>
          </p:cNvPr>
          <p:cNvSpPr/>
          <p:nvPr/>
        </p:nvSpPr>
        <p:spPr>
          <a:xfrm>
            <a:off x="567697" y="2483325"/>
            <a:ext cx="2690403" cy="1098073"/>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b="0" i="0" u="none" baseline="0" dirty="0">
                <a:latin typeface="IAS Ribbon Sans Light" pitchFamily="50" charset="0"/>
                <a:ea typeface="IAS Ribbon Sans Light" pitchFamily="50" charset="0"/>
                <a:cs typeface="Arial"/>
              </a:rPr>
              <a:t>Interseccionalidad</a:t>
            </a:r>
          </a:p>
        </p:txBody>
      </p:sp>
      <p:sp>
        <p:nvSpPr>
          <p:cNvPr id="28" name="Rectangle: Rounded Corners 16">
            <a:hlinkClick r:id="rId3" action="ppaction://hlinksldjump"/>
            <a:extLst>
              <a:ext uri="{FF2B5EF4-FFF2-40B4-BE49-F238E27FC236}">
                <a16:creationId xmlns:a16="http://schemas.microsoft.com/office/drawing/2014/main" id="{1E49D952-2AB8-49D6-84D0-863B0E643717}"/>
              </a:ext>
            </a:extLst>
          </p:cNvPr>
          <p:cNvSpPr/>
          <p:nvPr/>
        </p:nvSpPr>
        <p:spPr>
          <a:xfrm>
            <a:off x="3330773" y="2480905"/>
            <a:ext cx="1706266" cy="110049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dirty="0">
                <a:latin typeface="IAS Ribbon Sans Light" pitchFamily="50" charset="0"/>
                <a:ea typeface="IAS Ribbon Sans Light" pitchFamily="50" charset="0"/>
                <a:cs typeface="Arial"/>
              </a:rPr>
              <a:t>Programa Hands Off</a:t>
            </a:r>
          </a:p>
        </p:txBody>
      </p:sp>
      <p:sp>
        <p:nvSpPr>
          <p:cNvPr id="30" name="Rectangle: Rounded Corners 17">
            <a:hlinkClick r:id="rId4" action="ppaction://hlinksldjump"/>
            <a:extLst>
              <a:ext uri="{FF2B5EF4-FFF2-40B4-BE49-F238E27FC236}">
                <a16:creationId xmlns:a16="http://schemas.microsoft.com/office/drawing/2014/main" id="{C048862A-BACA-4791-B7F6-53E8D0C99D54}"/>
              </a:ext>
            </a:extLst>
          </p:cNvPr>
          <p:cNvSpPr/>
          <p:nvPr/>
        </p:nvSpPr>
        <p:spPr>
          <a:xfrm>
            <a:off x="7103418" y="2480905"/>
            <a:ext cx="2073076" cy="110049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dirty="0">
                <a:latin typeface="IAS Ribbon Sans Light" pitchFamily="50" charset="0"/>
                <a:ea typeface="IAS Ribbon Sans Light" pitchFamily="50" charset="0"/>
                <a:cs typeface="Arial"/>
              </a:rPr>
              <a:t>El estigma del marketing de la PrEP</a:t>
            </a:r>
          </a:p>
        </p:txBody>
      </p:sp>
      <p:sp>
        <p:nvSpPr>
          <p:cNvPr id="31" name="Rectangle: Rounded Corners 19">
            <a:hlinkClick r:id="rId5" action="ppaction://hlinksldjump"/>
            <a:extLst>
              <a:ext uri="{FF2B5EF4-FFF2-40B4-BE49-F238E27FC236}">
                <a16:creationId xmlns:a16="http://schemas.microsoft.com/office/drawing/2014/main" id="{B915E16D-21B4-493C-B8A6-D96EFBDAF8CC}"/>
              </a:ext>
            </a:extLst>
          </p:cNvPr>
          <p:cNvSpPr/>
          <p:nvPr/>
        </p:nvSpPr>
        <p:spPr>
          <a:xfrm>
            <a:off x="9229925" y="2480905"/>
            <a:ext cx="1793675" cy="110049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dirty="0">
                <a:latin typeface="IAS Ribbon Sans Light" pitchFamily="50" charset="0"/>
                <a:ea typeface="IAS Ribbon Sans Light" pitchFamily="50" charset="0"/>
                <a:cs typeface="Arial"/>
              </a:rPr>
              <a:t>VIH y pueblos indígenas</a:t>
            </a:r>
          </a:p>
        </p:txBody>
      </p:sp>
      <p:sp>
        <p:nvSpPr>
          <p:cNvPr id="32" name="Rectangle: Rounded Corners 21">
            <a:hlinkClick r:id="rId6" action="ppaction://hlinksldjump"/>
            <a:extLst>
              <a:ext uri="{FF2B5EF4-FFF2-40B4-BE49-F238E27FC236}">
                <a16:creationId xmlns:a16="http://schemas.microsoft.com/office/drawing/2014/main" id="{C1892414-E877-4A44-BF22-961174469BB8}"/>
              </a:ext>
            </a:extLst>
          </p:cNvPr>
          <p:cNvSpPr/>
          <p:nvPr/>
        </p:nvSpPr>
        <p:spPr>
          <a:xfrm>
            <a:off x="5116240" y="2483325"/>
            <a:ext cx="1907976" cy="109807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Venta de sexo en la juventud</a:t>
            </a:r>
          </a:p>
        </p:txBody>
      </p:sp>
    </p:spTree>
    <p:extLst>
      <p:ext uri="{BB962C8B-B14F-4D97-AF65-F5344CB8AC3E}">
        <p14:creationId xmlns:p14="http://schemas.microsoft.com/office/powerpoint/2010/main" val="403645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DFA7-7B70-47E4-B5D3-DC3107C2CD58}"/>
              </a:ext>
            </a:extLst>
          </p:cNvPr>
          <p:cNvSpPr>
            <a:spLocks noGrp="1"/>
          </p:cNvSpPr>
          <p:nvPr>
            <p:ph type="title"/>
          </p:nvPr>
        </p:nvSpPr>
        <p:spPr/>
        <p:txBody>
          <a:bodyPr>
            <a:normAutofit fontScale="90000"/>
          </a:bodyPr>
          <a:lstStyle/>
          <a:p>
            <a:pPr algn="l" rtl="0"/>
            <a:r>
              <a:rPr lang="es" sz="3600" b="1" i="0" u="none" baseline="0" dirty="0">
                <a:solidFill>
                  <a:srgbClr val="E0001B"/>
                </a:solidFill>
                <a:latin typeface="IAS Ribbon Sans Bold" pitchFamily="50" charset="0"/>
                <a:ea typeface="IAS Ribbon Sans Bold" pitchFamily="50" charset="0"/>
              </a:rPr>
              <a:t>Interseccionalidad</a:t>
            </a:r>
            <a:r>
              <a:rPr lang="es" sz="4000" b="1" dirty="0">
                <a:solidFill>
                  <a:srgbClr val="E3000F"/>
                </a:solidFill>
                <a:latin typeface="IAS Ribbon Sans Bold" pitchFamily="50" charset="0"/>
                <a:ea typeface="IAS Ribbon Sans Bold" pitchFamily="50" charset="0"/>
              </a:rPr>
              <a:t/>
            </a:r>
            <a:br>
              <a:rPr lang="es" sz="4000" b="1" dirty="0">
                <a:solidFill>
                  <a:srgbClr val="E3000F"/>
                </a:solidFill>
                <a:latin typeface="IAS Ribbon Sans Bold" pitchFamily="50" charset="0"/>
                <a:ea typeface="IAS Ribbon Sans Bold" pitchFamily="50" charset="0"/>
              </a:rPr>
            </a:br>
            <a:r>
              <a:rPr lang="es" sz="1600" b="0" i="0" u="none" baseline="0" dirty="0">
                <a:solidFill>
                  <a:schemeClr val="bg1"/>
                </a:solidFill>
                <a:latin typeface="IAS Ribbon Sans Bold" pitchFamily="50" charset="0"/>
                <a:ea typeface="IAS Ribbon Sans Bold" pitchFamily="50" charset="0"/>
              </a:rPr>
              <a:t>p</a:t>
            </a:r>
            <a:r>
              <a:rPr lang="es" sz="4000" b="1" dirty="0">
                <a:solidFill>
                  <a:srgbClr val="E3000F"/>
                </a:solidFill>
                <a:latin typeface="IAS Ribbon Sans Bold" pitchFamily="50" charset="0"/>
                <a:ea typeface="IAS Ribbon Sans Bold" pitchFamily="50" charset="0"/>
              </a:rPr>
              <a:t/>
            </a:r>
            <a:br>
              <a:rPr lang="es" sz="4000" b="1" dirty="0">
                <a:solidFill>
                  <a:srgbClr val="E3000F"/>
                </a:solidFill>
                <a:latin typeface="IAS Ribbon Sans Bold" pitchFamily="50" charset="0"/>
                <a:ea typeface="IAS Ribbon Sans Bold" pitchFamily="50" charset="0"/>
              </a:rPr>
            </a:br>
            <a:r>
              <a:rPr lang="es" sz="4000" b="1" i="0" u="none" baseline="0" dirty="0">
                <a:latin typeface="IAS Ribbon Sans Bold" pitchFamily="50" charset="0"/>
                <a:ea typeface="IAS Ribbon Sans Bold" pitchFamily="50" charset="0"/>
              </a:rPr>
              <a:t>Programa Hands Off</a:t>
            </a:r>
            <a:endParaRPr lang="es" b="1" dirty="0">
              <a:latin typeface="IAS Ribbon Sans Bold" pitchFamily="50" charset="0"/>
              <a:ea typeface="IAS Ribbon Sans Bold" pitchFamily="50" charset="0"/>
            </a:endParaRPr>
          </a:p>
        </p:txBody>
      </p:sp>
      <p:sp>
        <p:nvSpPr>
          <p:cNvPr id="3" name="TextBox 2">
            <a:extLst>
              <a:ext uri="{FF2B5EF4-FFF2-40B4-BE49-F238E27FC236}">
                <a16:creationId xmlns:a16="http://schemas.microsoft.com/office/drawing/2014/main" id="{DD9823DA-8E2D-4307-BF2E-CAD1527AA19A}"/>
              </a:ext>
            </a:extLst>
          </p:cNvPr>
          <p:cNvSpPr txBox="1"/>
          <p:nvPr/>
        </p:nvSpPr>
        <p:spPr>
          <a:xfrm>
            <a:off x="9408368" y="6021288"/>
            <a:ext cx="2532443" cy="276999"/>
          </a:xfrm>
          <a:prstGeom prst="rect">
            <a:avLst/>
          </a:prstGeom>
          <a:noFill/>
        </p:spPr>
        <p:txBody>
          <a:bodyPr wrap="square" rtlCol="0">
            <a:spAutoFit/>
          </a:bodyPr>
          <a:lstStyle/>
          <a:p>
            <a:pPr algn="l" rtl="0"/>
            <a:r>
              <a:rPr lang="es" sz="1200" b="0" i="0" u="none" baseline="0" dirty="0">
                <a:solidFill>
                  <a:srgbClr val="333333"/>
                </a:solidFill>
                <a:effectLst/>
                <a:latin typeface="IAS Ribbon Sans Light" pitchFamily="50" charset="0"/>
                <a:ea typeface="IAS Ribbon Sans Light" pitchFamily="50" charset="0"/>
                <a:cs typeface="Arial" panose="020B0604020202020204" pitchFamily="34" charset="0"/>
                <a:hlinkClick r:id="rId3"/>
              </a:rPr>
              <a:t>Soraya Bouwmeester, </a:t>
            </a:r>
            <a:r>
              <a:rPr lang="es" sz="1200" b="0" i="0" u="none" baseline="0" dirty="0">
                <a:latin typeface="IAS Ribbon Sans Light" pitchFamily="50" charset="0"/>
                <a:ea typeface="IAS Ribbon Sans Light" pitchFamily="50" charset="0"/>
                <a:cs typeface="Arial" panose="020B0604020202020204" pitchFamily="34" charset="0"/>
                <a:hlinkClick r:id="rId3"/>
              </a:rPr>
              <a:t>PDD0304</a:t>
            </a:r>
            <a:endParaRPr lang="es" sz="120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5" name="Afbeelding 2">
            <a:extLst>
              <a:ext uri="{FF2B5EF4-FFF2-40B4-BE49-F238E27FC236}">
                <a16:creationId xmlns:a16="http://schemas.microsoft.com/office/drawing/2014/main" id="{3977A88B-B512-4E4E-84C8-5E1BC7930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955" y="2480981"/>
            <a:ext cx="10247458" cy="1831712"/>
          </a:xfrm>
          <a:prstGeom prst="rect">
            <a:avLst/>
          </a:prstGeom>
        </p:spPr>
      </p:pic>
      <p:sp>
        <p:nvSpPr>
          <p:cNvPr id="6" name="TextBox 5">
            <a:extLst>
              <a:ext uri="{FF2B5EF4-FFF2-40B4-BE49-F238E27FC236}">
                <a16:creationId xmlns:a16="http://schemas.microsoft.com/office/drawing/2014/main" id="{2F1A899B-E3FD-4764-AA1A-9C479B71B635}"/>
              </a:ext>
            </a:extLst>
          </p:cNvPr>
          <p:cNvSpPr txBox="1"/>
          <p:nvPr/>
        </p:nvSpPr>
        <p:spPr>
          <a:xfrm>
            <a:off x="1020955" y="4653136"/>
            <a:ext cx="4426973" cy="461665"/>
          </a:xfrm>
          <a:prstGeom prst="rect">
            <a:avLst/>
          </a:prstGeom>
          <a:noFill/>
        </p:spPr>
        <p:txBody>
          <a:bodyPr wrap="square" rtlCol="0">
            <a:spAutoFit/>
          </a:bodyPr>
          <a:lstStyle/>
          <a:p>
            <a:pPr algn="l" rtl="0"/>
            <a:r>
              <a:rPr lang="es" sz="2400" b="0" i="0" u="none" baseline="0" dirty="0">
                <a:latin typeface="IAS Ribbon Sans Light" pitchFamily="50" charset="0"/>
                <a:ea typeface="IAS Ribbon Sans Light" pitchFamily="50" charset="0"/>
                <a:cs typeface="Arial" panose="020B0604020202020204" pitchFamily="34" charset="0"/>
              </a:rPr>
              <a:t>Modelo Hands Off</a:t>
            </a:r>
          </a:p>
        </p:txBody>
      </p:sp>
    </p:spTree>
    <p:extLst>
      <p:ext uri="{BB962C8B-B14F-4D97-AF65-F5344CB8AC3E}">
        <p14:creationId xmlns:p14="http://schemas.microsoft.com/office/powerpoint/2010/main" val="180351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DFA7-7B70-47E4-B5D3-DC3107C2CD58}"/>
              </a:ext>
            </a:extLst>
          </p:cNvPr>
          <p:cNvSpPr>
            <a:spLocks noGrp="1"/>
          </p:cNvSpPr>
          <p:nvPr>
            <p:ph type="title"/>
          </p:nvPr>
        </p:nvSpPr>
        <p:spPr>
          <a:xfrm>
            <a:off x="1703513" y="188640"/>
            <a:ext cx="10009112" cy="1143000"/>
          </a:xfrm>
        </p:spPr>
        <p:txBody>
          <a:bodyPr>
            <a:normAutofit fontScale="90000"/>
          </a:bodyPr>
          <a:lstStyle/>
          <a:p>
            <a:pPr algn="l" rtl="0"/>
            <a:r>
              <a:rPr lang="es" sz="3600" b="1" i="0" u="none" baseline="0" dirty="0">
                <a:solidFill>
                  <a:srgbClr val="E0001B"/>
                </a:solidFill>
                <a:latin typeface="IAS Ribbon Sans Bold" pitchFamily="50" charset="0"/>
                <a:ea typeface="IAS Ribbon Sans Bold" pitchFamily="50" charset="0"/>
                <a:cs typeface="Arial"/>
              </a:rPr>
              <a:t>Interseccionalidad</a:t>
            </a:r>
            <a:r>
              <a:rPr lang="es" sz="4000" b="1" dirty="0">
                <a:latin typeface="IAS Ribbon Sans Bold" pitchFamily="50" charset="0"/>
                <a:ea typeface="IAS Ribbon Sans Bold" pitchFamily="50" charset="0"/>
              </a:rPr>
              <a:t/>
            </a:r>
            <a:br>
              <a:rPr lang="es" sz="4000" b="1" dirty="0">
                <a:latin typeface="IAS Ribbon Sans Bold" pitchFamily="50" charset="0"/>
                <a:ea typeface="IAS Ribbon Sans Bold" pitchFamily="50" charset="0"/>
              </a:rPr>
            </a:br>
            <a:r>
              <a:rPr lang="es" sz="4000" b="1" i="0" u="none" baseline="0" dirty="0">
                <a:latin typeface="IAS Ribbon Sans Bold" pitchFamily="50" charset="0"/>
                <a:ea typeface="IAS Ribbon Sans Bold" pitchFamily="50" charset="0"/>
                <a:cs typeface="Arial"/>
              </a:rPr>
              <a:t>Iniciación temprana en la venta de sexo en Esuatini</a:t>
            </a:r>
            <a:endParaRPr lang="es" b="1" dirty="0">
              <a:latin typeface="IAS Ribbon Sans Bold" pitchFamily="50" charset="0"/>
              <a:ea typeface="IAS Ribbon Sans Bold" pitchFamily="50" charset="0"/>
            </a:endParaRPr>
          </a:p>
        </p:txBody>
      </p:sp>
      <p:sp>
        <p:nvSpPr>
          <p:cNvPr id="3" name="TextBox 2">
            <a:extLst>
              <a:ext uri="{FF2B5EF4-FFF2-40B4-BE49-F238E27FC236}">
                <a16:creationId xmlns:a16="http://schemas.microsoft.com/office/drawing/2014/main" id="{DD9823DA-8E2D-4307-BF2E-CAD1527AA19A}"/>
              </a:ext>
            </a:extLst>
          </p:cNvPr>
          <p:cNvSpPr txBox="1"/>
          <p:nvPr/>
        </p:nvSpPr>
        <p:spPr>
          <a:xfrm>
            <a:off x="9552384" y="5983604"/>
            <a:ext cx="2160241" cy="276999"/>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3"/>
              </a:rPr>
              <a:t>Ashley Grosso, OAD0803</a:t>
            </a:r>
            <a:endParaRPr lang="es" sz="1200" dirty="0">
              <a:latin typeface="IAS Ribbon Sans Light" pitchFamily="50" charset="0"/>
              <a:ea typeface="IAS Ribbon Sans Light" pitchFamily="50" charset="0"/>
              <a:cs typeface="Arial" panose="020B0604020202020204" pitchFamily="34" charset="0"/>
            </a:endParaRPr>
          </a:p>
        </p:txBody>
      </p:sp>
      <p:graphicFrame>
        <p:nvGraphicFramePr>
          <p:cNvPr id="5" name="Content Placeholder 5">
            <a:extLst>
              <a:ext uri="{FF2B5EF4-FFF2-40B4-BE49-F238E27FC236}">
                <a16:creationId xmlns:a16="http://schemas.microsoft.com/office/drawing/2014/main" id="{51A7D557-29F5-4408-8E87-3FCF1CF986E8}"/>
              </a:ext>
            </a:extLst>
          </p:cNvPr>
          <p:cNvGraphicFramePr>
            <a:graphicFrameLocks/>
          </p:cNvGraphicFramePr>
          <p:nvPr>
            <p:extLst>
              <p:ext uri="{D42A27DB-BD31-4B8C-83A1-F6EECF244321}">
                <p14:modId xmlns:p14="http://schemas.microsoft.com/office/powerpoint/2010/main" val="3633993601"/>
              </p:ext>
            </p:extLst>
          </p:nvPr>
        </p:nvGraphicFramePr>
        <p:xfrm>
          <a:off x="485053" y="2708920"/>
          <a:ext cx="9211347" cy="327468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EC1C96E-2A7A-48DD-9E31-EBE87F5478F6}"/>
              </a:ext>
            </a:extLst>
          </p:cNvPr>
          <p:cNvSpPr txBox="1"/>
          <p:nvPr/>
        </p:nvSpPr>
        <p:spPr>
          <a:xfrm>
            <a:off x="518920" y="1565341"/>
            <a:ext cx="10665915" cy="1200329"/>
          </a:xfrm>
          <a:prstGeom prst="rect">
            <a:avLst/>
          </a:prstGeom>
          <a:noFill/>
        </p:spPr>
        <p:txBody>
          <a:bodyPr wrap="square">
            <a:spAutoFit/>
          </a:bodyPr>
          <a:lstStyle/>
          <a:p>
            <a:pPr algn="just" rtl="0"/>
            <a:r>
              <a:rPr lang="es" sz="2400" b="0" i="0" u="none" baseline="0" dirty="0">
                <a:latin typeface="IAS Ribbon Sans Light" pitchFamily="50" charset="0"/>
                <a:ea typeface="IAS Ribbon Sans Light" pitchFamily="50" charset="0"/>
                <a:cs typeface="Arial" panose="020B0604020202020204" pitchFamily="34" charset="0"/>
              </a:rPr>
              <a:t>Gravedad de la depresión que genera la iniciación temprana o tardía en la venta de sexo entre las trabajadoras sexuales que participaron de este estudio en Esuatini, 2014</a:t>
            </a:r>
            <a:endParaRPr lang="es" sz="24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1197128492"/>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DFA7-7B70-47E4-B5D3-DC3107C2CD58}"/>
              </a:ext>
            </a:extLst>
          </p:cNvPr>
          <p:cNvSpPr>
            <a:spLocks noGrp="1"/>
          </p:cNvSpPr>
          <p:nvPr>
            <p:ph type="title"/>
          </p:nvPr>
        </p:nvSpPr>
        <p:spPr>
          <a:xfrm>
            <a:off x="1703395" y="582697"/>
            <a:ext cx="9902891" cy="1143000"/>
          </a:xfrm>
        </p:spPr>
        <p:txBody>
          <a:bodyPr>
            <a:normAutofit fontScale="90000"/>
          </a:bodyPr>
          <a:lstStyle/>
          <a:p>
            <a:pPr algn="l" rtl="0"/>
            <a:r>
              <a:rPr lang="es" sz="3600" b="1" i="0" u="none" baseline="0" dirty="0">
                <a:solidFill>
                  <a:srgbClr val="E0001B"/>
                </a:solidFill>
                <a:latin typeface="IAS Ribbon Sans Bold" pitchFamily="50" charset="0"/>
                <a:ea typeface="IAS Ribbon Sans Bold" pitchFamily="50" charset="0"/>
              </a:rPr>
              <a:t>Interseccionalidad</a:t>
            </a:r>
            <a:r>
              <a:rPr lang="es" sz="4000" b="1" dirty="0">
                <a:solidFill>
                  <a:srgbClr val="E6000F"/>
                </a:solidFill>
                <a:latin typeface="IAS Ribbon Sans Bold" pitchFamily="50" charset="0"/>
                <a:ea typeface="IAS Ribbon Sans Bold" pitchFamily="50" charset="0"/>
              </a:rPr>
              <a:t/>
            </a:r>
            <a:br>
              <a:rPr lang="es" sz="4000" b="1" dirty="0">
                <a:solidFill>
                  <a:srgbClr val="E6000F"/>
                </a:solidFill>
                <a:latin typeface="IAS Ribbon Sans Bold" pitchFamily="50" charset="0"/>
                <a:ea typeface="IAS Ribbon Sans Bold" pitchFamily="50" charset="0"/>
              </a:rPr>
            </a:br>
            <a:r>
              <a:rPr lang="es" sz="1600" b="0" i="0" u="none" baseline="0" dirty="0">
                <a:solidFill>
                  <a:schemeClr val="bg1"/>
                </a:solidFill>
                <a:latin typeface="IAS Ribbon Sans Bold" pitchFamily="50" charset="0"/>
                <a:ea typeface="IAS Ribbon Sans Bold" pitchFamily="50" charset="0"/>
              </a:rPr>
              <a:t>p</a:t>
            </a:r>
            <a:r>
              <a:rPr lang="es" sz="4000" b="1" dirty="0">
                <a:solidFill>
                  <a:srgbClr val="E3000F"/>
                </a:solidFill>
                <a:latin typeface="IAS Ribbon Sans Bold" pitchFamily="50" charset="0"/>
                <a:ea typeface="IAS Ribbon Sans Bold" pitchFamily="50" charset="0"/>
              </a:rPr>
              <a:t/>
            </a:r>
            <a:br>
              <a:rPr lang="es" sz="4000" b="1" dirty="0">
                <a:solidFill>
                  <a:srgbClr val="E3000F"/>
                </a:solidFill>
                <a:latin typeface="IAS Ribbon Sans Bold" pitchFamily="50" charset="0"/>
                <a:ea typeface="IAS Ribbon Sans Bold" pitchFamily="50" charset="0"/>
              </a:rPr>
            </a:br>
            <a:r>
              <a:rPr lang="es" sz="4000" b="1" i="0" u="none" baseline="0" dirty="0">
                <a:latin typeface="IAS Ribbon Sans Bold" pitchFamily="50" charset="0"/>
                <a:ea typeface="IAS Ribbon Sans Bold" pitchFamily="50" charset="0"/>
              </a:rPr>
              <a:t>La estigmatización que causa el marketing de la PrEP en los hombres</a:t>
            </a:r>
            <a:endParaRPr lang="es" b="1" dirty="0">
              <a:latin typeface="IAS Ribbon Sans Bold" pitchFamily="50" charset="0"/>
              <a:ea typeface="IAS Ribbon Sans Bold" pitchFamily="50" charset="0"/>
            </a:endParaRPr>
          </a:p>
        </p:txBody>
      </p:sp>
      <p:sp>
        <p:nvSpPr>
          <p:cNvPr id="3" name="TextBox 2">
            <a:hlinkClick r:id="rId3"/>
            <a:extLst>
              <a:ext uri="{FF2B5EF4-FFF2-40B4-BE49-F238E27FC236}">
                <a16:creationId xmlns:a16="http://schemas.microsoft.com/office/drawing/2014/main" id="{DD9823DA-8E2D-4307-BF2E-CAD1527AA19A}"/>
              </a:ext>
            </a:extLst>
          </p:cNvPr>
          <p:cNvSpPr txBox="1"/>
          <p:nvPr/>
        </p:nvSpPr>
        <p:spPr>
          <a:xfrm>
            <a:off x="8947530" y="5949280"/>
            <a:ext cx="3240360" cy="276999"/>
          </a:xfrm>
          <a:prstGeom prst="rect">
            <a:avLst/>
          </a:prstGeom>
          <a:noFill/>
        </p:spPr>
        <p:txBody>
          <a:bodyPr wrap="square" rtlCol="0">
            <a:spAutoFit/>
          </a:bodyPr>
          <a:lstStyle/>
          <a:p>
            <a:pPr algn="l" rtl="0"/>
            <a:r>
              <a:rPr lang="es" sz="1200" b="0" i="0" u="none" baseline="0" dirty="0">
                <a:solidFill>
                  <a:srgbClr val="333333"/>
                </a:solidFill>
                <a:effectLst/>
                <a:latin typeface="IAS Ribbon Sans Light" pitchFamily="50" charset="0"/>
                <a:ea typeface="IAS Ribbon Sans Light" pitchFamily="50" charset="0"/>
                <a:cs typeface="Arial" panose="020B0604020202020204" pitchFamily="34" charset="0"/>
                <a:hlinkClick r:id="rId4"/>
              </a:rPr>
              <a:t>Sarah K. Calabrese</a:t>
            </a:r>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 </a:t>
            </a:r>
            <a:r>
              <a:rPr lang="es" sz="1200" b="0" i="0" u="none" baseline="0" dirty="0">
                <a:latin typeface="IAS Ribbon Sans Light" pitchFamily="50" charset="0"/>
                <a:ea typeface="IAS Ribbon Sans Light" pitchFamily="50" charset="0"/>
                <a:cs typeface="Arial" panose="020B0604020202020204" pitchFamily="34" charset="0"/>
                <a:hlinkClick r:id="rId4"/>
              </a:rPr>
              <a:t>PED0973</a:t>
            </a:r>
            <a:endParaRPr lang="es" sz="120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4" name="Picture 3">
            <a:extLst>
              <a:ext uri="{FF2B5EF4-FFF2-40B4-BE49-F238E27FC236}">
                <a16:creationId xmlns:a16="http://schemas.microsoft.com/office/drawing/2014/main" id="{F81E7047-E960-4409-85E9-89903C74A0DA}"/>
              </a:ext>
            </a:extLst>
          </p:cNvPr>
          <p:cNvPicPr>
            <a:picLocks noChangeAspect="1"/>
          </p:cNvPicPr>
          <p:nvPr/>
        </p:nvPicPr>
        <p:blipFill rotWithShape="1">
          <a:blip r:embed="rId5"/>
          <a:srcRect l="20699" t="29000" r="15925" b="4850"/>
          <a:stretch/>
        </p:blipFill>
        <p:spPr>
          <a:xfrm>
            <a:off x="6312024" y="2420888"/>
            <a:ext cx="5294262" cy="3281010"/>
          </a:xfrm>
          <a:prstGeom prst="rect">
            <a:avLst/>
          </a:prstGeom>
        </p:spPr>
      </p:pic>
      <p:pic>
        <p:nvPicPr>
          <p:cNvPr id="5" name="Picture 4">
            <a:extLst>
              <a:ext uri="{FF2B5EF4-FFF2-40B4-BE49-F238E27FC236}">
                <a16:creationId xmlns:a16="http://schemas.microsoft.com/office/drawing/2014/main" id="{53A1F51D-B8A5-47BC-B55A-21406F0DD47B}"/>
              </a:ext>
            </a:extLst>
          </p:cNvPr>
          <p:cNvPicPr>
            <a:picLocks noChangeAspect="1"/>
          </p:cNvPicPr>
          <p:nvPr/>
        </p:nvPicPr>
        <p:blipFill rotWithShape="1">
          <a:blip r:embed="rId6"/>
          <a:srcRect l="4687" t="24555" r="24438" b="3799"/>
          <a:stretch/>
        </p:blipFill>
        <p:spPr>
          <a:xfrm>
            <a:off x="267197" y="2420888"/>
            <a:ext cx="5727203" cy="3437592"/>
          </a:xfrm>
          <a:prstGeom prst="rect">
            <a:avLst/>
          </a:prstGeom>
        </p:spPr>
      </p:pic>
    </p:spTree>
    <p:extLst>
      <p:ext uri="{BB962C8B-B14F-4D97-AF65-F5344CB8AC3E}">
        <p14:creationId xmlns:p14="http://schemas.microsoft.com/office/powerpoint/2010/main" val="49770611"/>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7"/>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DFA7-7B70-47E4-B5D3-DC3107C2CD58}"/>
              </a:ext>
            </a:extLst>
          </p:cNvPr>
          <p:cNvSpPr>
            <a:spLocks noGrp="1"/>
          </p:cNvSpPr>
          <p:nvPr>
            <p:ph type="title"/>
          </p:nvPr>
        </p:nvSpPr>
        <p:spPr/>
        <p:txBody>
          <a:bodyPr>
            <a:normAutofit fontScale="90000"/>
          </a:bodyPr>
          <a:lstStyle/>
          <a:p>
            <a:pPr algn="l" rtl="0"/>
            <a:r>
              <a:rPr lang="es" sz="3600" b="1" i="0" u="none" baseline="0" dirty="0">
                <a:solidFill>
                  <a:srgbClr val="E0001B"/>
                </a:solidFill>
                <a:latin typeface="IAS Ribbon Sans Bold" pitchFamily="50" charset="0"/>
                <a:ea typeface="IAS Ribbon Sans Bold" pitchFamily="50" charset="0"/>
              </a:rPr>
              <a:t>Interseccionalidad</a:t>
            </a:r>
            <a:r>
              <a:rPr lang="es" sz="4000" b="1" dirty="0">
                <a:solidFill>
                  <a:srgbClr val="E3000F"/>
                </a:solidFill>
                <a:latin typeface="IAS Ribbon Sans Bold" pitchFamily="50" charset="0"/>
                <a:ea typeface="IAS Ribbon Sans Bold" pitchFamily="50" charset="0"/>
              </a:rPr>
              <a:t/>
            </a:r>
            <a:br>
              <a:rPr lang="es" sz="4000" b="1" dirty="0">
                <a:solidFill>
                  <a:srgbClr val="E3000F"/>
                </a:solidFill>
                <a:latin typeface="IAS Ribbon Sans Bold" pitchFamily="50" charset="0"/>
                <a:ea typeface="IAS Ribbon Sans Bold" pitchFamily="50" charset="0"/>
              </a:rPr>
            </a:br>
            <a:r>
              <a:rPr lang="es" sz="1600" b="0" i="0" u="none" baseline="0" dirty="0">
                <a:solidFill>
                  <a:schemeClr val="bg1"/>
                </a:solidFill>
                <a:latin typeface="IAS Ribbon Sans Bold" pitchFamily="50" charset="0"/>
                <a:ea typeface="IAS Ribbon Sans Bold" pitchFamily="50" charset="0"/>
              </a:rPr>
              <a:t>p</a:t>
            </a:r>
            <a:r>
              <a:rPr lang="es" sz="4000" b="1" dirty="0">
                <a:solidFill>
                  <a:srgbClr val="E3000F"/>
                </a:solidFill>
                <a:latin typeface="IAS Ribbon Sans Bold" pitchFamily="50" charset="0"/>
                <a:ea typeface="IAS Ribbon Sans Bold" pitchFamily="50" charset="0"/>
              </a:rPr>
              <a:t/>
            </a:r>
            <a:br>
              <a:rPr lang="es" sz="4000" b="1" dirty="0">
                <a:solidFill>
                  <a:srgbClr val="E3000F"/>
                </a:solidFill>
                <a:latin typeface="IAS Ribbon Sans Bold" pitchFamily="50" charset="0"/>
                <a:ea typeface="IAS Ribbon Sans Bold" pitchFamily="50" charset="0"/>
              </a:rPr>
            </a:br>
            <a:r>
              <a:rPr lang="es" sz="4000" b="1" i="0" u="none" baseline="0" dirty="0">
                <a:latin typeface="IAS Ribbon Sans Bold" pitchFamily="50" charset="0"/>
                <a:ea typeface="IAS Ribbon Sans Bold" pitchFamily="50" charset="0"/>
              </a:rPr>
              <a:t>Diagnósticos del VIH en pueblos indígenas</a:t>
            </a:r>
            <a:endParaRPr lang="es" b="1" dirty="0">
              <a:latin typeface="IAS Ribbon Sans Bold" pitchFamily="50" charset="0"/>
              <a:ea typeface="IAS Ribbon Sans Bold" pitchFamily="50" charset="0"/>
            </a:endParaRPr>
          </a:p>
        </p:txBody>
      </p:sp>
      <p:sp>
        <p:nvSpPr>
          <p:cNvPr id="3" name="TextBox 2">
            <a:extLst>
              <a:ext uri="{FF2B5EF4-FFF2-40B4-BE49-F238E27FC236}">
                <a16:creationId xmlns:a16="http://schemas.microsoft.com/office/drawing/2014/main" id="{DD9823DA-8E2D-4307-BF2E-CAD1527AA19A}"/>
              </a:ext>
            </a:extLst>
          </p:cNvPr>
          <p:cNvSpPr txBox="1"/>
          <p:nvPr/>
        </p:nvSpPr>
        <p:spPr>
          <a:xfrm>
            <a:off x="8760296" y="5983604"/>
            <a:ext cx="3744416" cy="276999"/>
          </a:xfrm>
          <a:prstGeom prst="rect">
            <a:avLst/>
          </a:prstGeom>
          <a:noFill/>
        </p:spPr>
        <p:txBody>
          <a:bodyPr wrap="square" rtlCol="0">
            <a:spAutoFit/>
          </a:bodyPr>
          <a:lstStyle/>
          <a:p>
            <a:pPr algn="l" rtl="0"/>
            <a:r>
              <a:rPr lang="es" sz="1200" b="0" i="0" u="none" baseline="0" dirty="0">
                <a:solidFill>
                  <a:srgbClr val="333333"/>
                </a:solidFill>
                <a:effectLst/>
                <a:latin typeface="IAS Ribbon Sans Light" pitchFamily="50" charset="0"/>
                <a:ea typeface="IAS Ribbon Sans Light" pitchFamily="50" charset="0"/>
                <a:cs typeface="Arial" panose="020B0604020202020204" pitchFamily="34" charset="0"/>
                <a:hlinkClick r:id="rId3"/>
              </a:rPr>
              <a:t>Chenoa Cassidy-Matthews, </a:t>
            </a:r>
            <a:r>
              <a:rPr lang="es" sz="1200" b="0" i="0" u="none" baseline="0" dirty="0">
                <a:latin typeface="IAS Ribbon Sans Light" pitchFamily="50" charset="0"/>
                <a:ea typeface="IAS Ribbon Sans Light" pitchFamily="50" charset="0"/>
                <a:cs typeface="Arial" panose="020B0604020202020204" pitchFamily="34" charset="0"/>
                <a:hlinkClick r:id="rId3"/>
              </a:rPr>
              <a:t>PDC0204</a:t>
            </a:r>
            <a:endParaRPr lang="es" sz="120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5" name="Picture 4">
            <a:extLst>
              <a:ext uri="{FF2B5EF4-FFF2-40B4-BE49-F238E27FC236}">
                <a16:creationId xmlns:a16="http://schemas.microsoft.com/office/drawing/2014/main" id="{3723378A-E76B-4E39-B3DB-220E1FB70871}"/>
              </a:ext>
            </a:extLst>
          </p:cNvPr>
          <p:cNvPicPr>
            <a:picLocks noChangeAspect="1"/>
          </p:cNvPicPr>
          <p:nvPr/>
        </p:nvPicPr>
        <p:blipFill rotWithShape="1">
          <a:blip r:embed="rId4"/>
          <a:srcRect l="34126" t="55023" r="34188" b="11441"/>
          <a:stretch/>
        </p:blipFill>
        <p:spPr>
          <a:xfrm>
            <a:off x="4691476" y="1772815"/>
            <a:ext cx="6373076" cy="4043577"/>
          </a:xfrm>
          <a:prstGeom prst="rect">
            <a:avLst/>
          </a:prstGeom>
        </p:spPr>
      </p:pic>
      <p:sp>
        <p:nvSpPr>
          <p:cNvPr id="6" name="TextBox 5">
            <a:extLst>
              <a:ext uri="{FF2B5EF4-FFF2-40B4-BE49-F238E27FC236}">
                <a16:creationId xmlns:a16="http://schemas.microsoft.com/office/drawing/2014/main" id="{3DC7FEDA-2781-44EB-BF4D-F07D5B6C5F0C}"/>
              </a:ext>
            </a:extLst>
          </p:cNvPr>
          <p:cNvSpPr txBox="1"/>
          <p:nvPr/>
        </p:nvSpPr>
        <p:spPr>
          <a:xfrm>
            <a:off x="572592" y="1331640"/>
            <a:ext cx="3528392" cy="5355312"/>
          </a:xfrm>
          <a:prstGeom prst="rect">
            <a:avLst/>
          </a:prstGeom>
          <a:noFill/>
        </p:spPr>
        <p:txBody>
          <a:bodyPr wrap="square" rtlCol="0">
            <a:spAutoFit/>
          </a:bodyPr>
          <a:lstStyle/>
          <a:p>
            <a:pPr algn="just" rtl="0"/>
            <a:r>
              <a:rPr lang="es" sz="1800" b="0" i="0" u="none" baseline="0" dirty="0">
                <a:latin typeface="IAS Ribbon Sans Light" pitchFamily="50" charset="0"/>
                <a:ea typeface="IAS Ribbon Sans Light" pitchFamily="50" charset="0"/>
                <a:cs typeface="Arial" panose="020B0604020202020204" pitchFamily="34" charset="0"/>
              </a:rPr>
              <a:t>El estudio demostró tasas altas de diagnósticos del VIH, pero en descenso, en Canadá, en comparación con Australia, Estados Unidos y Nueva Zelanda. </a:t>
            </a:r>
            <a:endParaRPr lang="es" dirty="0">
              <a:latin typeface="IAS Ribbon Sans Light" pitchFamily="50" charset="0"/>
              <a:ea typeface="IAS Ribbon Sans Light" pitchFamily="50" charset="0"/>
              <a:cs typeface="Arial" panose="020B0604020202020204" pitchFamily="34" charset="0"/>
            </a:endParaRPr>
          </a:p>
          <a:p>
            <a:pPr algn="just"/>
            <a:endParaRPr lang="es" sz="1800" dirty="0">
              <a:latin typeface="IAS Ribbon Sans Light" pitchFamily="50" charset="0"/>
              <a:ea typeface="IAS Ribbon Sans Light" pitchFamily="50" charset="0"/>
              <a:cs typeface="Arial" panose="020B0604020202020204" pitchFamily="34" charset="0"/>
            </a:endParaRPr>
          </a:p>
          <a:p>
            <a:pPr algn="just" rtl="0"/>
            <a:r>
              <a:rPr lang="es" sz="1800" b="0" i="0" u="none" baseline="0" dirty="0">
                <a:latin typeface="IAS Ribbon Sans Light" pitchFamily="50" charset="0"/>
                <a:ea typeface="IAS Ribbon Sans Light" pitchFamily="50" charset="0"/>
                <a:cs typeface="Arial" panose="020B0604020202020204" pitchFamily="34" charset="0"/>
              </a:rPr>
              <a:t>Aunque hay limitaciones en cuanto a la comparación de las tasas de diagnóstico del VIH entre dos o más países, las diferencias pueden ser un reflejo de las diferencias en cuanto a las políticas y a los sistemas </a:t>
            </a:r>
            <a:r>
              <a:rPr lang="es" sz="1800" dirty="0">
                <a:latin typeface="IAS Ribbon Sans Light" pitchFamily="50" charset="0"/>
                <a:ea typeface="IAS Ribbon Sans Light" pitchFamily="50" charset="0"/>
                <a:cs typeface="Arial" panose="020B0604020202020204" pitchFamily="34" charset="0"/>
              </a:rPr>
              <a:t/>
            </a:r>
            <a:br>
              <a:rPr lang="es" sz="1800" dirty="0">
                <a:latin typeface="IAS Ribbon Sans Light" pitchFamily="50" charset="0"/>
                <a:ea typeface="IAS Ribbon Sans Light" pitchFamily="50" charset="0"/>
                <a:cs typeface="Arial" panose="020B0604020202020204" pitchFamily="34" charset="0"/>
              </a:rPr>
            </a:br>
            <a:r>
              <a:rPr lang="es" sz="1800" b="0" i="0" u="none" baseline="0" dirty="0">
                <a:latin typeface="IAS Ribbon Sans Light" pitchFamily="50" charset="0"/>
                <a:ea typeface="IAS Ribbon Sans Light" pitchFamily="50" charset="0"/>
                <a:cs typeface="Arial" panose="020B0604020202020204" pitchFamily="34" charset="0"/>
              </a:rPr>
              <a:t>a nivel país que afectan el estado de salud de los pueblos indígenas. </a:t>
            </a:r>
            <a:endParaRPr lang="es" sz="1600" dirty="0">
              <a:latin typeface="IAS Ribbon Sans Light" pitchFamily="50" charset="0"/>
              <a:ea typeface="IAS Ribbon Sans Light" pitchFamily="50" charset="0"/>
              <a:cs typeface="Arial" panose="020B0604020202020204" pitchFamily="34" charset="0"/>
            </a:endParaRPr>
          </a:p>
          <a:p>
            <a:endParaRPr lang="es" dirty="0"/>
          </a:p>
        </p:txBody>
      </p:sp>
    </p:spTree>
    <p:extLst>
      <p:ext uri="{BB962C8B-B14F-4D97-AF65-F5344CB8AC3E}">
        <p14:creationId xmlns:p14="http://schemas.microsoft.com/office/powerpoint/2010/main" val="974847455"/>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schemas.microsoft.com/office/2006/documentManagement/types"/>
    <ds:schemaRef ds:uri="da0e1dfa-61eb-48b9-80bb-a2770ec06ea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BAE8FE3-8822-44AC-95BA-D87DD625F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TotalTime>
  <Words>6025</Words>
  <Application>Microsoft Office PowerPoint</Application>
  <PresentationFormat>Widescreen</PresentationFormat>
  <Paragraphs>211</Paragraphs>
  <Slides>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IAS Ribbon Sans Bold</vt:lpstr>
      <vt:lpstr>IAS Ribbon Sans Light</vt:lpstr>
      <vt:lpstr>IAS Ribbon Sans Regular</vt:lpstr>
      <vt:lpstr>Ping LCG Light</vt:lpstr>
      <vt:lpstr>Office Theme</vt:lpstr>
      <vt:lpstr>International AIDS Society</vt:lpstr>
      <vt:lpstr>AIDS 2020  Toolkits Interseccionalidad</vt:lpstr>
      <vt:lpstr>PowerPoint Presentation</vt:lpstr>
      <vt:lpstr>Introducción</vt:lpstr>
      <vt:lpstr>PowerPoint Presentation</vt:lpstr>
      <vt:lpstr>Interseccionalidad p Programa Hands Off</vt:lpstr>
      <vt:lpstr>Interseccionalidad Iniciación temprana en la venta de sexo en Esuatini</vt:lpstr>
      <vt:lpstr>Interseccionalidad p La estigmatización que causa el marketing de la PrEP en los hombres</vt:lpstr>
      <vt:lpstr>Interseccionalidad p Diagnósticos del VIH en pueblos indígenas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252</cp:revision>
  <dcterms:created xsi:type="dcterms:W3CDTF">2015-07-06T08:16:27Z</dcterms:created>
  <dcterms:modified xsi:type="dcterms:W3CDTF">2021-06-30T18:00:04Z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