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60" r:id="rId6"/>
    <p:sldId id="342" r:id="rId7"/>
    <p:sldId id="559" r:id="rId8"/>
    <p:sldId id="515" r:id="rId9"/>
    <p:sldId id="553" r:id="rId10"/>
    <p:sldId id="554" r:id="rId11"/>
    <p:sldId id="555" r:id="rId12"/>
    <p:sldId id="556" r:id="rId13"/>
    <p:sldId id="557" r:id="rId14"/>
    <p:sldId id="5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23"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Janette" initials="JB" lastIdx="8" clrIdx="16">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6000F"/>
    <a:srgbClr val="1A998C"/>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22DF-D72D-2AAB-E141-809F608708A9}" v="1" dt="2020-11-18T10:49:16.305"/>
    <p1510:client id="{4180447C-1D79-BF2A-28A3-BC32D509D4B1}" v="1" dt="2020-11-18T10:33:32.593"/>
    <p1510:client id="{4BC01C93-49E7-3B2B-988C-2AC318F5660C}" v="1" dt="2020-11-18T09:30:35.492"/>
    <p1510:client id="{5E661485-08E1-C651-1EC7-63CB93FEB69A}" v="8" dt="2020-11-11T18:51:17.962"/>
    <p1510:client id="{7524D89E-BFBE-168E-3FFF-158E7670E6C2}" v="1" dt="2020-11-18T10:42:04.321"/>
    <p1510:client id="{85D4EBA5-348C-6EC5-50B5-9099C52FA2CE}" v="1" dt="2020-11-27T08:30:22.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33" autoAdjust="0"/>
    <p:restoredTop sz="77094" autoAdjust="0"/>
  </p:normalViewPr>
  <p:slideViewPr>
    <p:cSldViewPr snapToGrid="0">
      <p:cViewPr varScale="1">
        <p:scale>
          <a:sx n="95" d="100"/>
          <a:sy n="95" d="100"/>
        </p:scale>
        <p:origin x="14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fr"/>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fr"/>
          </a:p>
        </p:txBody>
      </p:sp>
    </p:spTree>
    <p:extLst>
      <p:ext uri="{BB962C8B-B14F-4D97-AF65-F5344CB8AC3E}">
        <p14:creationId xmlns:p14="http://schemas.microsoft.com/office/powerpoint/2010/main" val="327414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fr" sz="1600" b="1" i="0" u="none" baseline="0" dirty="0">
                <a:latin typeface="IAS Ribbon Sans Light" pitchFamily="50" charset="0"/>
                <a:ea typeface="IAS Ribbon Sans Light" pitchFamily="50" charset="0"/>
              </a:rPr>
              <a:t>Que pouvons-nous faire pour atteindre les objectifs mondiaux</a:t>
            </a:r>
            <a:r>
              <a:rPr lang="fr" sz="1600" b="0" i="0" u="none" baseline="0" dirty="0">
                <a:latin typeface="IAS Ribbon Sans Light" pitchFamily="50" charset="0"/>
                <a:ea typeface="IAS Ribbon Sans Light" pitchFamily="50" charset="0"/>
              </a:rPr>
              <a:t> </a:t>
            </a:r>
            <a:r>
              <a:rPr lang="fr" sz="1600" b="1" i="0" u="none" baseline="0" dirty="0">
                <a:latin typeface="IAS Ribbon Sans Light" pitchFamily="50" charset="0"/>
                <a:ea typeface="IAS Ribbon Sans Light" pitchFamily="50" charset="0"/>
              </a:rPr>
              <a:t>?</a:t>
            </a:r>
            <a:endParaRPr lang="fr" b="1" dirty="0">
              <a:latin typeface="IAS Ribbon Sans Light" pitchFamily="50" charset="0"/>
              <a:ea typeface="IAS Ribbon Sans Light" pitchFamily="50" charset="0"/>
            </a:endParaRPr>
          </a:p>
          <a:p>
            <a:endParaRPr lang="fr" sz="1600" dirty="0">
              <a:latin typeface="IAS Ribbon Sans Light" pitchFamily="50" charset="0"/>
              <a:ea typeface="IAS Ribbon Sans Light" pitchFamily="50" charset="0"/>
            </a:endParaRPr>
          </a:p>
          <a:p>
            <a:pPr marL="285750" indent="-285750" algn="l" rtl="0">
              <a:buFont typeface="Arial"/>
              <a:buChar char="•"/>
            </a:pPr>
            <a:r>
              <a:rPr lang="fr" sz="1200" b="0" i="0" u="none" baseline="0" dirty="0">
                <a:latin typeface="IAS Ribbon Sans Light" pitchFamily="50" charset="0"/>
                <a:ea typeface="IAS Ribbon Sans Light" pitchFamily="50" charset="0"/>
              </a:rPr>
              <a:t>Faire de la prévention et du dépistage dans des environnements ciblés et adapter, et </a:t>
            </a:r>
            <a:r>
              <a:rPr lang="fr" b="0" i="0" u="none" baseline="0" dirty="0">
                <a:latin typeface="IAS Ribbon Sans Light" pitchFamily="50" charset="0"/>
                <a:ea typeface="IAS Ribbon Sans Light" pitchFamily="50" charset="0"/>
              </a:rPr>
              <a:t>innover.</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Adapter</a:t>
            </a:r>
            <a:r>
              <a:rPr lang="fr" sz="1200" b="0" i="0" u="none" baseline="0" dirty="0">
                <a:latin typeface="IAS Ribbon Sans Light" pitchFamily="50" charset="0"/>
                <a:ea typeface="IAS Ribbon Sans Light" pitchFamily="50" charset="0"/>
              </a:rPr>
              <a:t> les services de prévention et de traitement aux besoins des adolescents et des </a:t>
            </a:r>
            <a:r>
              <a:rPr lang="fr" b="0" i="0" u="none" baseline="0" dirty="0">
                <a:latin typeface="IAS Ribbon Sans Light" pitchFamily="50" charset="0"/>
                <a:ea typeface="IAS Ribbon Sans Light" pitchFamily="50" charset="0"/>
              </a:rPr>
              <a:t>jeunes gens</a:t>
            </a:r>
            <a:r>
              <a:rPr lang="fr" sz="1200" b="0" i="0" u="none" baseline="0" dirty="0">
                <a:latin typeface="IAS Ribbon Sans Light" pitchFamily="50" charset="0"/>
                <a:ea typeface="IAS Ribbon Sans Light" pitchFamily="50" charset="0"/>
              </a:rPr>
              <a:t> en les responsabilisant et en mobilisant leurs </a:t>
            </a:r>
            <a:r>
              <a:rPr lang="fr" b="0" i="0" u="none" baseline="0" dirty="0">
                <a:latin typeface="IAS Ribbon Sans Light" pitchFamily="50" charset="0"/>
                <a:ea typeface="IAS Ribbon Sans Light" pitchFamily="50" charset="0"/>
              </a:rPr>
              <a:t>pairs.</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Traiter la question</a:t>
            </a:r>
            <a:r>
              <a:rPr lang="fr" sz="1200" b="0" i="0" u="none" baseline="0" dirty="0">
                <a:latin typeface="IAS Ribbon Sans Light" pitchFamily="50" charset="0"/>
                <a:ea typeface="IAS Ribbon Sans Light" pitchFamily="50" charset="0"/>
              </a:rPr>
              <a:t> des facteurs structurels, notamment l'exigence du consentement parental pour les </a:t>
            </a:r>
            <a:r>
              <a:rPr lang="fr" b="0" i="0" u="none" baseline="0" dirty="0">
                <a:latin typeface="IAS Ribbon Sans Light" pitchFamily="50" charset="0"/>
                <a:ea typeface="IAS Ribbon Sans Light" pitchFamily="50" charset="0"/>
              </a:rPr>
              <a:t>adolescents, </a:t>
            </a:r>
            <a:r>
              <a:rPr lang="fr" sz="1200" b="0" i="0" u="none" baseline="0" dirty="0">
                <a:latin typeface="IAS Ribbon Sans Light" pitchFamily="50" charset="0"/>
                <a:ea typeface="IAS Ribbon Sans Light" pitchFamily="50" charset="0"/>
              </a:rPr>
              <a:t>l'accès à des services d'information et de santé sexuelle et reproductive complets et à des mesures de protection contre les violences sexuelles et de genre.</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sz="1200" b="0" i="0" u="none" baseline="0" dirty="0">
                <a:latin typeface="IAS Ribbon Sans Light" pitchFamily="50" charset="0"/>
                <a:ea typeface="IAS Ribbon Sans Light" pitchFamily="50" charset="0"/>
              </a:rPr>
              <a:t>Encourager l'adoption de mesures telles que l'autodépistage du VIH et la PrEP pour les adolescents et les jeunes </a:t>
            </a:r>
            <a:r>
              <a:rPr lang="fr" b="0" i="0" u="none" baseline="0" dirty="0">
                <a:latin typeface="IAS Ribbon Sans Light" pitchFamily="50" charset="0"/>
                <a:ea typeface="IAS Ribbon Sans Light" pitchFamily="50" charset="0"/>
              </a:rPr>
              <a:t>gens</a:t>
            </a:r>
            <a:r>
              <a:rPr lang="fr" sz="1200" b="0" i="0" u="none" baseline="0" dirty="0">
                <a:latin typeface="IAS Ribbon Sans Light" pitchFamily="50" charset="0"/>
                <a:ea typeface="IAS Ribbon Sans Light" pitchFamily="50" charset="0"/>
              </a:rPr>
              <a:t> à risque de contracter le VIH</a:t>
            </a:r>
            <a:r>
              <a:rPr lang="fr" b="0" i="0" u="none" baseline="0" dirty="0">
                <a:latin typeface="IAS Ribbon Sans Light" pitchFamily="50" charset="0"/>
                <a:ea typeface="IAS Ribbon Sans Light" pitchFamily="50" charset="0"/>
              </a:rPr>
              <a:t>. </a:t>
            </a:r>
            <a:endParaRPr lang="fr" sz="1200" dirty="0">
              <a:latin typeface="IAS Ribbon Sans Light" pitchFamily="50" charset="0"/>
              <a:ea typeface="IAS Ribbon Sans Light" pitchFamily="50" charset="0"/>
              <a:cs typeface="Arial"/>
            </a:endParaRPr>
          </a:p>
          <a:p>
            <a:pPr marL="285750" marR="0" lvl="0" indent="-285750" algn="l" defTabSz="914400" rtl="0">
              <a:lnSpc>
                <a:spcPct val="100000"/>
              </a:lnSpc>
              <a:spcBef>
                <a:spcPts val="0"/>
              </a:spcBef>
              <a:spcAft>
                <a:spcPts val="0"/>
              </a:spcAft>
              <a:buClrTx/>
              <a:buSzTx/>
              <a:buFont typeface="Arial"/>
              <a:buChar char="•"/>
              <a:tabLst/>
              <a:defRPr/>
            </a:pPr>
            <a:endParaRPr lang="fr" sz="1200" kern="1200" dirty="0">
              <a:solidFill>
                <a:schemeClr val="tx1"/>
              </a:solidFill>
              <a:effectLst/>
              <a:latin typeface="IAS Ribbon Sans Light" pitchFamily="50" charset="0"/>
              <a:ea typeface="IAS Ribbon Sans Light" pitchFamily="50" charset="0"/>
              <a:cs typeface="Arial"/>
            </a:endParaRPr>
          </a:p>
          <a:p>
            <a:pPr algn="l" rtl="0">
              <a:defRPr/>
            </a:pPr>
            <a:endParaRPr lang="fr" dirty="0">
              <a:latin typeface="IAS Ribbon Sans Light" pitchFamily="50" charset="0"/>
              <a:ea typeface="IAS Ribbon Sans Light" pitchFamily="50" charset="0"/>
              <a:cs typeface="Arial" panose="020B0604020202020204"/>
            </a:endParaRPr>
          </a:p>
          <a:p>
            <a:pPr algn="l" rtl="0">
              <a:buFont typeface="Arial"/>
              <a:defRPr/>
            </a:pPr>
            <a:endParaRPr lang="fr" dirty="0">
              <a:latin typeface="IAS Ribbon Sans Light" pitchFamily="50" charset="0"/>
              <a:ea typeface="IAS Ribbon Sans Light" pitchFamily="50" charset="0"/>
              <a:cs typeface="Arial" panose="020B0604020202020204"/>
            </a:endParaRPr>
          </a:p>
          <a:p>
            <a:pPr marL="171450" indent="-171450" algn="l" rtl="0">
              <a:buFont typeface="Arial"/>
              <a:buChar char="•"/>
              <a:defRPr/>
            </a:pPr>
            <a:endParaRPr lang="fr" dirty="0">
              <a:latin typeface="IAS Ribbon Sans Light" pitchFamily="50" charset="0"/>
              <a:ea typeface="IAS Ribbon Sans Light" pitchFamily="50" charset="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5</a:t>
            </a:fld>
            <a:endParaRPr lang="fr"/>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defRPr/>
            </a:pPr>
            <a:r>
              <a:rPr lang="fr" sz="1200" b="0" i="0" u="none" baseline="0" dirty="0">
                <a:latin typeface="IAS Ribbon Sans Light" pitchFamily="50" charset="0"/>
                <a:ea typeface="IAS Ribbon Sans Light" pitchFamily="50" charset="0"/>
              </a:rPr>
              <a:t>La prophylaxie pré-exposition (PrEP) est prescrite sous forme de posologie fixe d'un seul comprimé composé de</a:t>
            </a:r>
            <a:r>
              <a:rPr lang="fr" b="0" i="0" u="none" baseline="0" dirty="0">
                <a:latin typeface="IAS Ribbon Sans Light" pitchFamily="50" charset="0"/>
                <a:ea typeface="IAS Ribbon Sans Light" pitchFamily="50" charset="0"/>
              </a:rPr>
              <a:t> </a:t>
            </a:r>
            <a:r>
              <a:rPr lang="fr" sz="1200" b="0" i="0" u="none" baseline="0" dirty="0">
                <a:latin typeface="IAS Ribbon Sans Light" pitchFamily="50" charset="0"/>
                <a:ea typeface="IAS Ribbon Sans Light" pitchFamily="50" charset="0"/>
              </a:rPr>
              <a:t>deux médicaments : le TDF et le FTC. Elle est hautement efficace pour la prévention du VIH. La PrEP doit être prise régulièrement afin de rester présente dans l'organisme. Il est important de souligner, à l'intention des </a:t>
            </a:r>
            <a:r>
              <a:rPr lang="fr" b="0" i="0" u="none" baseline="0" dirty="0">
                <a:latin typeface="IAS Ribbon Sans Light" pitchFamily="50" charset="0"/>
                <a:ea typeface="IAS Ribbon Sans Light" pitchFamily="50" charset="0"/>
              </a:rPr>
              <a:t>jeunes gens,</a:t>
            </a:r>
            <a:r>
              <a:rPr lang="fr" sz="1200" b="0" i="0" u="none" baseline="0" dirty="0">
                <a:latin typeface="IAS Ribbon Sans Light" pitchFamily="50" charset="0"/>
                <a:ea typeface="IAS Ribbon Sans Light" pitchFamily="50" charset="0"/>
              </a:rPr>
              <a:t> notamment des jeunes femmes</a:t>
            </a:r>
            <a:r>
              <a:rPr lang="fr" b="0" i="0" u="none" baseline="0" dirty="0">
                <a:latin typeface="IAS Ribbon Sans Light" pitchFamily="50" charset="0"/>
                <a:ea typeface="IAS Ribbon Sans Light" pitchFamily="50" charset="0"/>
              </a:rPr>
              <a:t>, </a:t>
            </a:r>
            <a:r>
              <a:rPr lang="fr" sz="1200" b="0" i="0" u="none" baseline="0" dirty="0">
                <a:latin typeface="IAS Ribbon Sans Light" pitchFamily="50" charset="0"/>
                <a:ea typeface="IAS Ribbon Sans Light" pitchFamily="50" charset="0"/>
              </a:rPr>
              <a:t>que la PrEP n'interagit pas avec les contraceptifs, c'est-à-dire que le fait de prendre les deux médicaments ensemble n'interfère pas sur leur efficacité respective.</a:t>
            </a:r>
          </a:p>
          <a:p>
            <a:endParaRPr lang="fr" dirty="0">
              <a:latin typeface="IAS Ribbon Sans Light" pitchFamily="50" charset="0"/>
              <a:ea typeface="IAS Ribbon Sans Light" pitchFamily="50" charset="0"/>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La PrEP empêche la personne qui la prend de contracter le VIH auprès d'une personne vivant avec le VIH.</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La PrEP est utilisée pour prévenir l'infection au VIH, au moyen d'un comprimé unique pris une fois par jour.</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Le traitement combiné TLD est pris pour traiter l'infection au VIH, au moyen d'un comprimé unique pris une fois par jour.</a:t>
            </a:r>
          </a:p>
          <a:p>
            <a:pPr marL="171450" indent="-171450" algn="l" rtl="0">
              <a:buFont typeface="Arial" panose="020B0604020202020204" pitchFamily="34" charset="0"/>
              <a:buChar char="•"/>
            </a:pPr>
            <a:endParaRPr lang="fr" dirty="0">
              <a:latin typeface="IAS Ribbon Sans Light" pitchFamily="50" charset="0"/>
              <a:ea typeface="IAS Ribbon Sans Light" pitchFamily="50" charset="0"/>
              <a:cs typeface="Arial"/>
            </a:endParaRPr>
          </a:p>
          <a:p>
            <a:pPr algn="l" rtl="0"/>
            <a:r>
              <a:rPr lang="fr" b="1" i="0" u="none" baseline="0" dirty="0">
                <a:solidFill>
                  <a:srgbClr val="333333"/>
                </a:solidFill>
                <a:effectLst/>
                <a:latin typeface="IAS Ribbon Sans Light" pitchFamily="50" charset="0"/>
                <a:ea typeface="IAS Ribbon Sans Light" pitchFamily="50" charset="0"/>
              </a:rPr>
              <a:t>PrEPTECH</a:t>
            </a:r>
            <a:r>
              <a:rPr lang="fr" b="0" i="0" u="none" baseline="0" dirty="0">
                <a:solidFill>
                  <a:srgbClr val="333333"/>
                </a:solidFill>
                <a:effectLst/>
                <a:latin typeface="IAS Ribbon Sans Light" pitchFamily="50" charset="0"/>
                <a:ea typeface="IAS Ribbon Sans Light" pitchFamily="50" charset="0"/>
              </a:rPr>
              <a:t> </a:t>
            </a:r>
            <a:r>
              <a:rPr lang="fr" b="1" i="0" u="none" baseline="0" dirty="0">
                <a:solidFill>
                  <a:srgbClr val="333333"/>
                </a:solidFill>
                <a:effectLst/>
                <a:latin typeface="IAS Ribbon Sans Light" pitchFamily="50" charset="0"/>
                <a:ea typeface="IAS Ribbon Sans Light" pitchFamily="50" charset="0"/>
              </a:rPr>
              <a:t>: Intégration d'une solution de PrEP holistique en ligne et hors ligne adaptée à vos besoins</a:t>
            </a:r>
          </a:p>
          <a:p>
            <a:endParaRPr lang="fr" b="1"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CONTEXTE</a:t>
            </a:r>
          </a:p>
          <a:p>
            <a:pPr algn="l" rtl="0"/>
            <a:r>
              <a:rPr lang="fr" b="0" i="0" u="none" baseline="0" dirty="0">
                <a:solidFill>
                  <a:srgbClr val="333333"/>
                </a:solidFill>
                <a:effectLst/>
                <a:latin typeface="IAS Ribbon Sans Light" pitchFamily="50" charset="0"/>
                <a:ea typeface="IAS Ribbon Sans Light" pitchFamily="50" charset="0"/>
              </a:rPr>
              <a:t>Aux États-Unis, un nombre élevé des nouvelles infections au VIH est diagnostiqué chaque année auprès de jeunes hommes ayant des rapports sexuels avec des hommes et de jeunes personnes transgenres de couleur. La prophylaxie pré-exposition (PrEP) du VIH est efficace et acceptable pour les jeunes hommes ayant des rapports sexuels avec des hommes et pour les jeunes personnes transgenres de couleur ; cependant, les taux d'adoption de la PrEP au sein de ces communautés demeurent faible, en raison de certains obstacles, notamment la stigmatisation, le coût, l'observance et la méfiance envers le corps médical. PrEPTECH, une initiative de télésanté pour l'initiation de la PrEP, pourrait être une solution pour lever ces obstacles.</a:t>
            </a:r>
            <a:r>
              <a:rPr lang="fr" b="0" i="0" dirty="0">
                <a:effectLst/>
                <a:latin typeface="IAS Ribbon Sans Light" pitchFamily="50" charset="0"/>
                <a:ea typeface="IAS Ribbon Sans Light" pitchFamily="50" charset="0"/>
              </a:rPr>
              <a:t/>
            </a:r>
            <a:br>
              <a:rPr lang="fr" b="0" i="0" dirty="0">
                <a:effectLst/>
                <a:latin typeface="IAS Ribbon Sans Light" pitchFamily="50" charset="0"/>
                <a:ea typeface="IAS Ribbon Sans Light" pitchFamily="50" charset="0"/>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DESCRIPTION</a:t>
            </a:r>
          </a:p>
          <a:p>
            <a:pPr algn="l" rtl="0"/>
            <a:r>
              <a:rPr lang="fr" b="0" i="0" u="none" baseline="0" dirty="0">
                <a:solidFill>
                  <a:srgbClr val="333333"/>
                </a:solidFill>
                <a:effectLst/>
                <a:latin typeface="IAS Ribbon Sans Light" pitchFamily="50" charset="0"/>
                <a:ea typeface="IAS Ribbon Sans Light" pitchFamily="50" charset="0"/>
              </a:rPr>
              <a:t>Dans le cadre du lancement pilote de PrEPTECH, nous avons recruté 25 jeunes hommes ayant des rapports sexuels avec des hommes, séronégatifs au VIH, âgés de </a:t>
            </a:r>
            <a:r>
              <a:rPr lang="fr" b="0" i="0" u="none" baseline="0" dirty="0">
                <a:solidFill>
                  <a:srgbClr val="333333"/>
                </a:solidFill>
                <a:latin typeface="IAS Ribbon Sans Light" pitchFamily="50" charset="0"/>
                <a:ea typeface="IAS Ribbon Sans Light" pitchFamily="50" charset="0"/>
              </a:rPr>
              <a:t>18 à 25</a:t>
            </a:r>
            <a:r>
              <a:rPr lang="fr" b="0" i="0" u="none" baseline="0" dirty="0">
                <a:solidFill>
                  <a:srgbClr val="333333"/>
                </a:solidFill>
                <a:effectLst/>
                <a:latin typeface="IAS Ribbon Sans Light" pitchFamily="50" charset="0"/>
                <a:ea typeface="IAS Ribbon Sans Light" pitchFamily="50" charset="0"/>
              </a:rPr>
              <a:t> ans, de San Francisco, pour participer à une étude longitudinale de 180 jours entre novembre 2016 et mai 2017. Les participants ont reçu des services gratuits de PrEP par télésanté (par exemple, consultations en télémédecine, livraison à domicile du Truvada et de kits d'autodépistage du VIH et des IST), à l'exception de deux visites en laboratoire. Les participants ont répondu à des enquêtes d'évaluation en ligne, à 90 jours et 190 jours, concernant certaines caractéristiques de PrEPTECH et l'expérience qu'ils avaient vécue, ainsi que des questions sur leur observance de la PrEP et sur la stigmatisation. Ce pilote a montré que PrEPTECH respectait la confidentialité des personnes, était rapide, pratique et facile à utiliser, encourageant les participants à accéder effectivement à, et à poursuivre, une PrEP.</a:t>
            </a:r>
            <a:r>
              <a:rPr lang="fr" b="0" i="0" dirty="0">
                <a:effectLst/>
                <a:latin typeface="IAS Ribbon Sans Light" pitchFamily="50" charset="0"/>
                <a:ea typeface="IAS Ribbon Sans Light" pitchFamily="50" charset="0"/>
              </a:rPr>
              <a:t/>
            </a:r>
            <a:br>
              <a:rPr lang="fr" b="0" i="0" dirty="0">
                <a:effectLst/>
                <a:latin typeface="IAS Ribbon Sans Light" pitchFamily="50" charset="0"/>
                <a:ea typeface="IAS Ribbon Sans Light" pitchFamily="50" charset="0"/>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ENSEIGNEMENTS</a:t>
            </a:r>
          </a:p>
          <a:p>
            <a:pPr algn="l" rtl="0"/>
            <a:r>
              <a:rPr lang="fr" b="0" i="0" u="none" baseline="0" dirty="0">
                <a:solidFill>
                  <a:srgbClr val="333333"/>
                </a:solidFill>
                <a:effectLst/>
                <a:latin typeface="IAS Ribbon Sans Light" pitchFamily="50" charset="0"/>
                <a:ea typeface="IAS Ribbon Sans Light" pitchFamily="50" charset="0"/>
              </a:rPr>
              <a:t>Grâce aux commentaires des participants, nous avons apporté quelques changements à la plateforme PrEPTECH pour améliorer l'expérience de l'utilisateur et mieux toucher les populations clés affectées par le VIH. Nous avons ajouté une pharmacie en ligne pour la distribution de la PrEP, le dépistage du VIH/des IST à domicile, et une plateforme de télésanté pour connecter facilement les utilisateurs à un fournisseur de PrEP. Nous avons également élargi la définition des participants admissibles pour inclure les jeunes personnes transgenres (hommes transgenres, femmes transgenres et personnes non binaires), et élargi la tranche d'âge des personnes admissibles aux 15-27 ans.</a:t>
            </a:r>
            <a:r>
              <a:rPr lang="fr" b="0" i="0" dirty="0">
                <a:effectLst/>
                <a:latin typeface="IAS Ribbon Sans Light" pitchFamily="50" charset="0"/>
                <a:ea typeface="IAS Ribbon Sans Light" pitchFamily="50" charset="0"/>
              </a:rPr>
              <a:t/>
            </a:r>
            <a:br>
              <a:rPr lang="fr" b="0" i="0" dirty="0">
                <a:effectLst/>
                <a:latin typeface="IAS Ribbon Sans Light" pitchFamily="50" charset="0"/>
                <a:ea typeface="IAS Ribbon Sans Light" pitchFamily="50" charset="0"/>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CONCLUSIONS</a:t>
            </a:r>
          </a:p>
          <a:p>
            <a:pPr algn="l" rtl="0"/>
            <a:r>
              <a:rPr lang="fr" b="0" i="0" u="none" baseline="0" dirty="0">
                <a:solidFill>
                  <a:srgbClr val="333333"/>
                </a:solidFill>
                <a:effectLst/>
                <a:latin typeface="IAS Ribbon Sans Light" pitchFamily="50" charset="0"/>
                <a:ea typeface="IAS Ribbon Sans Light" pitchFamily="50" charset="0"/>
              </a:rPr>
              <a:t>Des programmes de télésanté tels que PrEPTECH peuvent permettre d'augmenter l'accès à la PrEP des jeunes hommes ayant des rapports sexuels avec des hommes et des jeunes personnes transgenres de couleur, en éliminant les obstacles intrinsèques aux modèles cliniques, encourageant une initiation rapide et pratique de la PrEP, et en orientant les utilisateurs vers un prestataire durable de PrEP. Au vu des résultats prometteurs de l'étude pilote, nous lançons un essai multisites randomisé contrôlé, afin de tester l'efficacité de PrEPTECH pour augmenter l'adoption de la PrEP, en comparant l'initiative avec un site internet axé sur l'information. Nous explorons également des possibilités de déployer PrEPTECH dans d'autres pays, y compris en Afrique du Sud et en Inde.</a:t>
            </a:r>
            <a:endParaRPr lang="fr" dirty="0">
              <a:latin typeface="IAS Ribbon Sans Light" pitchFamily="50" charset="0"/>
              <a:ea typeface="IAS Ribbon Sans Light" pitchFamily="50" charset="0"/>
              <a:cs typeface="Arial"/>
            </a:endParaRPr>
          </a:p>
          <a:p>
            <a:endParaRPr lang="fr" dirty="0">
              <a:latin typeface="IAS Ribbon Sans Light" pitchFamily="50" charset="0"/>
              <a:ea typeface="IAS Ribbon Sans Light" pitchFamily="50" charset="0"/>
            </a:endParaRPr>
          </a:p>
          <a:p>
            <a:endParaRPr lang="fr" b="1"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Stratégies adaptées aux jeunes pour promouvoir l'observance de la prophylaxie pré-exposition chez les adolescents ayant des rapports sexuels avec des hommes et les femmes transgenres à risque de contracter le VIH en Thaïlande</a:t>
            </a:r>
            <a:endParaRPr lang="fr" dirty="0">
              <a:latin typeface="IAS Ribbon Sans Light" pitchFamily="50" charset="0"/>
              <a:ea typeface="IAS Ribbon Sans Light" pitchFamily="50" charset="0"/>
            </a:endParaRPr>
          </a:p>
          <a:p>
            <a:endParaRPr lang="fr" b="1"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CONTEXTE</a:t>
            </a:r>
          </a:p>
          <a:p>
            <a:pPr algn="l" rtl="0"/>
            <a:r>
              <a:rPr lang="fr" b="0" i="0" u="none" baseline="0" dirty="0">
                <a:solidFill>
                  <a:srgbClr val="333333"/>
                </a:solidFill>
                <a:effectLst/>
                <a:latin typeface="IAS Ribbon Sans Light" pitchFamily="50" charset="0"/>
                <a:ea typeface="IAS Ribbon Sans Light" pitchFamily="50" charset="0"/>
              </a:rPr>
              <a:t>Il y a un besoin urgent, dans le monde entier, de déployer des stratégies pour infléchir la courbe ascendante de l'incidence du VIH chez les jeunes hommes ayant des rapports sexuels avec des hommes et chez les femmes transgenres. Nous avons mesuré l'impact de services adaptés aux jeunes et d'une application de téléphonie mobile sur l'observance de la prophylaxie pré-exposition (PrEP) chez les jeunes hommes ayant des rapports sexuels avec des hommes, et chez les jeunes femmes transgenres en Thaïlande.</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MÉTHODES</a:t>
            </a:r>
          </a:p>
          <a:p>
            <a:pPr algn="l" rtl="0"/>
            <a:r>
              <a:rPr lang="fr" b="0" i="0" u="none" baseline="0" dirty="0">
                <a:solidFill>
                  <a:srgbClr val="333333"/>
                </a:solidFill>
                <a:effectLst/>
                <a:latin typeface="IAS Ribbon Sans Light" pitchFamily="50" charset="0"/>
                <a:ea typeface="IAS Ribbon Sans Light" pitchFamily="50" charset="0"/>
              </a:rPr>
              <a:t>Un essai randomisé contrôlé a été mené auprès de jeunes hommes ayant des rapports sexuels avec des hommes et de jeunes femmes transgenres, âgés de 15 à 19 ans. Les participants ont reçu des doses quotidiennes de TDF/FTC orale et des préservatifs, et ont été randomisés pour recevoir soit des services adaptés aux jeunes (norme de soins [SOC]), soit la norme de soins plus une application de PrEP (SOC+APP), dont les paramètres comprenaient une auto-évaluation des activités entraînant un risque de contraction du VIH, des récompenses sous formes de points et des rappels pour les rendez-vous de PrEP et les rendez-vous en clinique. Les visites cliniques ont eu lieu à zéro, un, trois et six mois et les contacts téléphoniques à deux, quatre et cinq mois. Un dépistage des infections sexuellement transmissibles (IST) a été effectué à l'inclusion, puis à six mois, et un dépistage du VIH était effectué à chaque visite. L'observance de la PrEP a été évaluée en vérifiant les  concentrations intracellulaires du ténofovir diphosphate (TVF-DP) dans des échantillons de gouttes de sang séché (DBS) au troisième et au sixième mois. Le critère principal d'évaluation était « l'observance de la PrEP » définie par des concentrations DBS de TFV-DP </a:t>
            </a:r>
            <a:r>
              <a:rPr lang="fr" sz="1200" b="0" i="0" u="none" baseline="0" dirty="0">
                <a:solidFill>
                  <a:schemeClr val="bg1"/>
                </a:solidFill>
                <a:latin typeface="IAS Ribbon Sans Light" pitchFamily="50" charset="0"/>
                <a:ea typeface="IAS Ribbon Sans Light" pitchFamily="50" charset="0"/>
              </a:rPr>
              <a:t>≧</a:t>
            </a:r>
            <a:r>
              <a:rPr lang="fr" b="0" i="0" u="none" baseline="0" dirty="0">
                <a:solidFill>
                  <a:srgbClr val="333333"/>
                </a:solidFill>
                <a:effectLst/>
                <a:latin typeface="IAS Ribbon Sans Light" pitchFamily="50" charset="0"/>
                <a:ea typeface="IAS Ribbon Sans Light" pitchFamily="50" charset="0"/>
              </a:rPr>
              <a:t>700fmol/punch (équivalent à </a:t>
            </a:r>
            <a:r>
              <a:rPr lang="fr" sz="1200" b="0" i="0" u="none" baseline="0" dirty="0">
                <a:solidFill>
                  <a:schemeClr val="bg1"/>
                </a:solidFill>
                <a:latin typeface="IAS Ribbon Sans Light" pitchFamily="50" charset="0"/>
                <a:ea typeface="IAS Ribbon Sans Light" pitchFamily="50" charset="0"/>
              </a:rPr>
              <a:t>≧</a:t>
            </a:r>
            <a:r>
              <a:rPr lang="fr" b="0" i="0" u="none" baseline="0" dirty="0">
                <a:solidFill>
                  <a:srgbClr val="333333"/>
                </a:solidFill>
                <a:effectLst/>
                <a:latin typeface="IAS Ribbon Sans Light" pitchFamily="50" charset="0"/>
                <a:ea typeface="IAS Ribbon Sans Light" pitchFamily="50" charset="0"/>
              </a:rPr>
              <a:t> 4 doses de TDF/semaine au troisième et/ou au sixième mois).</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RÉSULTATS</a:t>
            </a:r>
          </a:p>
          <a:p>
            <a:pPr algn="l" rtl="0"/>
            <a:r>
              <a:rPr lang="fr" b="0" i="0" u="none" baseline="0" dirty="0">
                <a:solidFill>
                  <a:srgbClr val="333333"/>
                </a:solidFill>
                <a:effectLst/>
                <a:latin typeface="IAS Ribbon Sans Light" pitchFamily="50" charset="0"/>
                <a:ea typeface="IAS Ribbon Sans Light" pitchFamily="50" charset="0"/>
              </a:rPr>
              <a:t>Entre mars 2018 et juin 2019, 489 adolescents ont été dépistés, 27 (6 %) ont été dépistés séropositifs au VIH et 200 (41 %) ont été recrutés et ont initié une PrEP. Parmi eux, il y avait 147 jeunes hommes ayant des rapports sexuels avec des hommes (74 %) et 53 jeunes femmes transgenres (26 %). À l'inclusion, l'âge médian était de 18 ans (EIQ 17-19), 84 % ont indiqué une utilisation irrégulière du préservatif au cours du mois précédent et la prévalence des IST était de 23 %. La rétention des participants à six mois était de 73 %. Dans le bras SOC+APP, la durée médiane d'utilisation de l'application était de trois mois (EIQ 1-5). L'observance de la PrEP était de 49,1 % pour les deux bras (45,8 % dans le bras SOC et 52,4 % pour le bras SOC+APP, p=0,4). Les jeunes hommes ayant des rapports sexuels avec des hommes étaient 3,6 fois plus (OR ajusté IC 95 % 1,41-9,05) susceptibles d'observer la PrEP que les jeunes femmes transgenres. Aucune séroconversion au VIH ne s'est produite au cours du suivi (75 personnes-années).</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solidFill>
                <a:srgbClr val="333333"/>
              </a:solidFill>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CONCLUSIONS</a:t>
            </a:r>
          </a:p>
          <a:p>
            <a:pPr algn="l" rtl="0"/>
            <a:r>
              <a:rPr lang="fr" b="0" i="0" u="none" baseline="0" dirty="0">
                <a:solidFill>
                  <a:srgbClr val="333333"/>
                </a:solidFill>
                <a:effectLst/>
                <a:latin typeface="IAS Ribbon Sans Light" pitchFamily="50" charset="0"/>
                <a:ea typeface="IAS Ribbon Sans Light" pitchFamily="50" charset="0"/>
              </a:rPr>
              <a:t>Le déploiement de la PrEP auprès des adolescents est faisable moyennant des services adaptés aux jeunes, et elle permet des taux de rétention élevés à six mois. Les jeunes femmes transgenres pouvaient nécessiter plus de soutien en matière d'observance de la PrEP que les jeunes hommes ayant des rapports sexuels avec des hommes. L'application mobile testée dans le cadre de cette étude n'a pas eu d'effets sur l'observance de la PrEP.</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latin typeface="IAS Ribbon Sans Light" pitchFamily="50" charset="0"/>
              <a:ea typeface="IAS Ribbon Sans Light"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fr"/>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fr"/>
          </a:p>
        </p:txBody>
      </p:sp>
    </p:spTree>
    <p:extLst>
      <p:ext uri="{BB962C8B-B14F-4D97-AF65-F5344CB8AC3E}">
        <p14:creationId xmlns:p14="http://schemas.microsoft.com/office/powerpoint/2010/main" val="427996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defRPr/>
            </a:pPr>
            <a:r>
              <a:rPr lang="fr" b="1" i="0" u="none" baseline="0" dirty="0">
                <a:latin typeface="IAS Ribbon Sans Light" pitchFamily="50" charset="0"/>
                <a:ea typeface="IAS Ribbon Sans Light" pitchFamily="50" charset="0"/>
                <a:cs typeface="Arial"/>
              </a:rPr>
              <a:t>Qu’est-ce que la DSD</a:t>
            </a:r>
            <a:r>
              <a:rPr lang="fr" b="0" i="0" u="none" baseline="0" dirty="0">
                <a:latin typeface="IAS Ribbon Sans Light" pitchFamily="50" charset="0"/>
                <a:ea typeface="IAS Ribbon Sans Light" pitchFamily="50" charset="0"/>
                <a:cs typeface="Arial"/>
              </a:rPr>
              <a:t> </a:t>
            </a:r>
            <a:r>
              <a:rPr lang="fr" b="1" i="0" u="none" baseline="0" dirty="0">
                <a:latin typeface="IAS Ribbon Sans Light" pitchFamily="50" charset="0"/>
                <a:ea typeface="IAS Ribbon Sans Light" pitchFamily="50" charset="0"/>
                <a:cs typeface="Arial"/>
              </a:rPr>
              <a:t>?</a:t>
            </a:r>
            <a:endParaRPr lang="fr" b="1" u="none" dirty="0">
              <a:latin typeface="IAS Ribbon Sans Light" pitchFamily="50" charset="0"/>
              <a:ea typeface="IAS Ribbon Sans Light" pitchFamily="50" charset="0"/>
            </a:endParaRPr>
          </a:p>
          <a:p>
            <a:pPr algn="l" rtl="0">
              <a:defRPr/>
            </a:pPr>
            <a:r>
              <a:rPr lang="fr" b="0" i="0" u="none" baseline="0" dirty="0">
                <a:latin typeface="IAS Ribbon Sans Light" pitchFamily="50" charset="0"/>
                <a:ea typeface="IAS Ribbon Sans Light" pitchFamily="50" charset="0"/>
              </a:rPr>
              <a:t>En bref, la prestation de services différenciés (DSD) est une manière de simplifier et d'adapter la prestation de services liés au VIH aux besoins de chacun. La DSD s'applique à l'ensemble des services de soins et de traitement liés au VIH. Ceci signifie que cette approche fonctionne pour :</a:t>
            </a:r>
          </a:p>
          <a:p>
            <a:pPr algn="l" rtl="0">
              <a:defRPr/>
            </a:pPr>
            <a:endParaRPr lang="fr" dirty="0">
              <a:latin typeface="IAS Ribbon Sans Light" pitchFamily="50" charset="0"/>
              <a:ea typeface="IAS Ribbon Sans Light" pitchFamily="50" charset="0"/>
              <a:cs typeface="Arial"/>
            </a:endParaRPr>
          </a:p>
          <a:p>
            <a:pPr lvl="1" algn="l" rtl="0">
              <a:defRPr/>
            </a:pPr>
            <a:r>
              <a:rPr lang="fr" b="0" i="0" u="none" baseline="0" dirty="0">
                <a:latin typeface="IAS Ribbon Sans Light" pitchFamily="50" charset="0"/>
                <a:ea typeface="IAS Ribbon Sans Light" pitchFamily="50" charset="0"/>
              </a:rPr>
              <a:t>Les phases de dépistage et de diagnostic (faire le test et découvrir son statut)</a:t>
            </a:r>
            <a:endParaRPr lang="fr" dirty="0">
              <a:latin typeface="IAS Ribbon Sans Light" pitchFamily="50" charset="0"/>
              <a:ea typeface="IAS Ribbon Sans Light" pitchFamily="50" charset="0"/>
              <a:cs typeface="Arial"/>
            </a:endParaRPr>
          </a:p>
          <a:p>
            <a:pPr lvl="1" algn="l" rtl="0">
              <a:defRPr/>
            </a:pPr>
            <a:r>
              <a:rPr lang="fr" b="0" i="0" u="none" baseline="0" dirty="0">
                <a:latin typeface="IAS Ribbon Sans Light" pitchFamily="50" charset="0"/>
                <a:ea typeface="IAS Ribbon Sans Light" pitchFamily="50" charset="0"/>
              </a:rPr>
              <a:t>La phase de traitement (débuter un traitement et prendre ses médicaments régulièrement)</a:t>
            </a:r>
            <a:endParaRPr lang="fr" dirty="0">
              <a:latin typeface="IAS Ribbon Sans Light" pitchFamily="50" charset="0"/>
              <a:ea typeface="IAS Ribbon Sans Light" pitchFamily="50" charset="0"/>
              <a:cs typeface="Arial"/>
            </a:endParaRPr>
          </a:p>
          <a:p>
            <a:pPr lvl="1" algn="l" rtl="0">
              <a:defRPr/>
            </a:pPr>
            <a:r>
              <a:rPr lang="fr" b="0" i="0" u="none" baseline="0" dirty="0">
                <a:latin typeface="IAS Ribbon Sans Light" pitchFamily="50" charset="0"/>
                <a:ea typeface="IAS Ribbon Sans Light" pitchFamily="50" charset="0"/>
              </a:rPr>
              <a:t>La phase de rétention (continuer son traitement et maintenir le virus sous suppression).</a:t>
            </a:r>
            <a:endParaRPr lang="fr" dirty="0">
              <a:latin typeface="IAS Ribbon Sans Light" pitchFamily="50" charset="0"/>
              <a:ea typeface="IAS Ribbon Sans Light" pitchFamily="50" charset="0"/>
              <a:cs typeface="Arial"/>
            </a:endParaRPr>
          </a:p>
          <a:p>
            <a:pPr algn="l" rtl="0">
              <a:defRPr/>
            </a:pPr>
            <a:endParaRPr lang="fr" dirty="0">
              <a:latin typeface="IAS Ribbon Sans Light" pitchFamily="50" charset="0"/>
              <a:ea typeface="IAS Ribbon Sans Light" pitchFamily="50" charset="0"/>
            </a:endParaRPr>
          </a:p>
          <a:p>
            <a:pPr algn="l" rtl="0">
              <a:defRPr/>
            </a:pPr>
            <a:r>
              <a:rPr lang="fr" b="0" i="0" u="none" baseline="0" dirty="0">
                <a:latin typeface="IAS Ribbon Sans Light" pitchFamily="50" charset="0"/>
                <a:ea typeface="IAS Ribbon Sans Light" pitchFamily="50" charset="0"/>
              </a:rPr>
              <a:t>Le plus important est de reconnaître que chaque personne a des besoins qui lui sont spécifiques et qu'il n'existe PAS de solution unique qui conviendrait à tout le monde. La DSD décharge également le système de santé, car elle permet de nouvelles manières de faire, plus efficaces, qui fonctionnent pour le client. </a:t>
            </a:r>
            <a:endParaRPr lang="fr" dirty="0">
              <a:latin typeface="IAS Ribbon Sans Light" pitchFamily="50" charset="0"/>
              <a:ea typeface="IAS Ribbon Sans Light" pitchFamily="50" charset="0"/>
              <a:cs typeface="Arial"/>
            </a:endParaRPr>
          </a:p>
          <a:p>
            <a:pPr algn="l" rtl="0">
              <a:defRPr/>
            </a:pPr>
            <a:endParaRPr lang="fr" u="sng" dirty="0">
              <a:latin typeface="IAS Ribbon Sans Light" pitchFamily="50" charset="0"/>
              <a:ea typeface="IAS Ribbon Sans Light" pitchFamily="50" charset="0"/>
              <a:cs typeface="Arial"/>
            </a:endParaRPr>
          </a:p>
          <a:p>
            <a:pPr algn="l" rtl="0">
              <a:defRPr/>
            </a:pPr>
            <a:r>
              <a:rPr lang="fr" b="1" i="0" u="none" baseline="0" dirty="0">
                <a:latin typeface="IAS Ribbon Sans Light" pitchFamily="50" charset="0"/>
                <a:ea typeface="IAS Ribbon Sans Light" pitchFamily="50" charset="0"/>
              </a:rPr>
              <a:t>Mais qu'est-ce que ça signifie concrètement pour les jeunes</a:t>
            </a:r>
            <a:r>
              <a:rPr lang="fr" b="0" i="0" u="none" baseline="0" dirty="0">
                <a:latin typeface="IAS Ribbon Sans Light" pitchFamily="50" charset="0"/>
                <a:ea typeface="IAS Ribbon Sans Light" pitchFamily="50" charset="0"/>
              </a:rPr>
              <a:t> </a:t>
            </a:r>
            <a:r>
              <a:rPr lang="fr" b="1" i="0" u="none" baseline="0" dirty="0">
                <a:latin typeface="IAS Ribbon Sans Light" pitchFamily="50" charset="0"/>
                <a:ea typeface="IAS Ribbon Sans Light" pitchFamily="50" charset="0"/>
              </a:rPr>
              <a:t>? </a:t>
            </a:r>
            <a:endParaRPr lang="fr" b="1" u="none" dirty="0">
              <a:latin typeface="IAS Ribbon Sans Light" pitchFamily="50" charset="0"/>
              <a:ea typeface="IAS Ribbon Sans Light" pitchFamily="50" charset="0"/>
              <a:cs typeface="Arial"/>
            </a:endParaRPr>
          </a:p>
          <a:p>
            <a:pPr algn="l" rtl="0">
              <a:defRPr/>
            </a:pPr>
            <a:r>
              <a:rPr lang="fr" b="0" i="0" u="none" baseline="0" dirty="0">
                <a:latin typeface="IAS Ribbon Sans Light" pitchFamily="50" charset="0"/>
                <a:ea typeface="IAS Ribbon Sans Light" pitchFamily="50" charset="0"/>
              </a:rPr>
              <a:t>Les jeunes gens sont confrontés à des obstacles uniques, que d'autres ne rencontrent pas, à l'heure d'accéder aux services. L'argent, la stigmatisation, le consentement parental et les horaires des consultations cliniques sont parmi les obstacles auxquels les jeunes gens doivent faire face. </a:t>
            </a:r>
            <a:endParaRPr lang="fr" dirty="0">
              <a:latin typeface="IAS Ribbon Sans Light" pitchFamily="50" charset="0"/>
              <a:ea typeface="IAS Ribbon Sans Light" pitchFamily="50" charset="0"/>
              <a:cs typeface="Arial"/>
            </a:endParaRPr>
          </a:p>
          <a:p>
            <a:pPr algn="l" rtl="0">
              <a:defRPr/>
            </a:pPr>
            <a:endParaRPr lang="fr" dirty="0">
              <a:latin typeface="IAS Ribbon Sans Light" pitchFamily="50" charset="0"/>
              <a:ea typeface="IAS Ribbon Sans Light" pitchFamily="50" charset="0"/>
            </a:endParaRPr>
          </a:p>
          <a:p>
            <a:pPr algn="l" rtl="0">
              <a:defRPr/>
            </a:pPr>
            <a:r>
              <a:rPr lang="fr" b="0" i="0" u="none" baseline="0" dirty="0">
                <a:latin typeface="IAS Ribbon Sans Light" pitchFamily="50" charset="0"/>
                <a:ea typeface="IAS Ribbon Sans Light" pitchFamily="50" charset="0"/>
              </a:rPr>
              <a:t>Afin de bien comprendre ces questions et d'y trouver une réponse, d'apprendre et d'encourager la voix de nos pairs, cinq jeunes militants pour la jeunesse ont effectué des recherches auprès de jeunes personnes vivant avec le VIH, dans cinq pays. Ils ont discuté avec 393 jeunes personnes vivant avec le VIH à propos de leur vécu, de leurs besoins et attentes, découvrant ce que les jeunes gens attendaient des services de soins VIH qui leur étaient dispensés, et la physionomie de tels services. </a:t>
            </a:r>
            <a:endParaRPr lang="fr" dirty="0">
              <a:latin typeface="IAS Ribbon Sans Light" pitchFamily="50" charset="0"/>
              <a:ea typeface="IAS Ribbon Sans Light" pitchFamily="50" charset="0"/>
              <a:cs typeface="Arial"/>
            </a:endParaRPr>
          </a:p>
          <a:p>
            <a:pPr algn="l" rtl="0">
              <a:buFont typeface="Arial"/>
              <a:defRPr/>
            </a:pPr>
            <a:endParaRPr lang="fr" b="1" u="sng" dirty="0">
              <a:solidFill>
                <a:srgbClr val="222222"/>
              </a:solidFill>
              <a:latin typeface="IAS Ribbon Sans Light" pitchFamily="50" charset="0"/>
              <a:ea typeface="IAS Ribbon Sans Light" pitchFamily="50" charset="0"/>
              <a:cs typeface="arial"/>
            </a:endParaRPr>
          </a:p>
          <a:p>
            <a:pPr algn="l" rtl="0"/>
            <a:r>
              <a:rPr lang="fr" b="1" i="0" u="none" baseline="0" dirty="0">
                <a:latin typeface="IAS Ribbon Sans Light" pitchFamily="50" charset="0"/>
                <a:ea typeface="IAS Ribbon Sans Light" pitchFamily="50" charset="0"/>
              </a:rPr>
              <a:t>QUAND les services doivent-ils être fournis ?</a:t>
            </a:r>
          </a:p>
          <a:p>
            <a:pPr marL="285750" indent="-285750" algn="l" rtl="0">
              <a:buFont typeface="Arial"/>
              <a:buChar char="•"/>
            </a:pPr>
            <a:r>
              <a:rPr lang="fr" b="0" i="0" u="none" baseline="0" dirty="0">
                <a:latin typeface="IAS Ribbon Sans Light" pitchFamily="50" charset="0"/>
                <a:ea typeface="IAS Ribbon Sans Light" pitchFamily="50" charset="0"/>
              </a:rPr>
              <a:t>Lorsque nous sommes stables et sous traitement, nous souhaitons voir des médecins le moins souvent possible, tous les six mois, par exemple. </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Quand notre diagnostic vient d’être établi, ou si nous subissons des complications cliniques, nous préférons un suivi clinique plus fréquent et le soutien de nos pairs.</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 Nous souhaitons des horaires de visite en dehors des horaires scolaires.</a:t>
            </a:r>
            <a:endParaRPr lang="fr" dirty="0">
              <a:latin typeface="IAS Ribbon Sans Light" pitchFamily="50" charset="0"/>
              <a:ea typeface="IAS Ribbon Sans Light" pitchFamily="50" charset="0"/>
              <a:cs typeface="Arial" panose="020B0604020202020204"/>
            </a:endParaRPr>
          </a:p>
          <a:p>
            <a:endParaRPr lang="fr" dirty="0">
              <a:latin typeface="IAS Ribbon Sans Light" pitchFamily="50" charset="0"/>
              <a:ea typeface="IAS Ribbon Sans Light" pitchFamily="50" charset="0"/>
            </a:endParaRPr>
          </a:p>
          <a:p>
            <a:pPr algn="l" rtl="0"/>
            <a:r>
              <a:rPr lang="fr" b="1" i="0" u="none" baseline="0" dirty="0">
                <a:latin typeface="IAS Ribbon Sans Light" pitchFamily="50" charset="0"/>
                <a:ea typeface="IAS Ribbon Sans Light" pitchFamily="50" charset="0"/>
              </a:rPr>
              <a:t>OÙ les services doivent-ils être fournis ?</a:t>
            </a:r>
          </a:p>
          <a:p>
            <a:pPr marL="285750" indent="-285750" algn="l" rtl="0">
              <a:buFont typeface="Arial"/>
              <a:buChar char="•"/>
            </a:pPr>
            <a:r>
              <a:rPr lang="fr" b="0" i="0" u="none" baseline="0" dirty="0">
                <a:latin typeface="IAS Ribbon Sans Light" pitchFamily="50" charset="0"/>
                <a:ea typeface="IAS Ribbon Sans Light" pitchFamily="50" charset="0"/>
              </a:rPr>
              <a:t>Nous avons besoin d'endroits qui soient facilement accessibles et situés près des écoles et du domicile.</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Ce serait bien si les cliniques du VIH étaient moins facilement identifiables en tant que services uniquement dédiés au VIH, car beaucoup d'entre nous craignons que nos amis, notre famille et notre communauté découvrent par hasard notre statut.</a:t>
            </a:r>
            <a:endParaRPr lang="fr" dirty="0">
              <a:latin typeface="IAS Ribbon Sans Light" pitchFamily="50" charset="0"/>
              <a:ea typeface="IAS Ribbon Sans Light" pitchFamily="50" charset="0"/>
              <a:cs typeface="Arial" panose="020B0604020202020204"/>
            </a:endParaRPr>
          </a:p>
          <a:p>
            <a:pPr marL="171450" indent="-171450" algn="l" rtl="0">
              <a:buFont typeface="Arial"/>
              <a:buChar char="•"/>
            </a:pPr>
            <a:endParaRPr lang="fr" dirty="0">
              <a:latin typeface="IAS Ribbon Sans Light" pitchFamily="50" charset="0"/>
              <a:ea typeface="IAS Ribbon Sans Light" pitchFamily="50" charset="0"/>
            </a:endParaRPr>
          </a:p>
          <a:p>
            <a:pPr algn="l" rtl="0"/>
            <a:r>
              <a:rPr lang="fr" b="1" i="0" u="none" baseline="0" dirty="0">
                <a:latin typeface="IAS Ribbon Sans Light" pitchFamily="50" charset="0"/>
                <a:ea typeface="IAS Ribbon Sans Light" pitchFamily="50" charset="0"/>
              </a:rPr>
              <a:t>QUI devrait dispenser les services ?</a:t>
            </a:r>
          </a:p>
          <a:p>
            <a:pPr marL="285750" indent="-285750" algn="l" rtl="0">
              <a:buFont typeface="Arial"/>
              <a:buChar char="•"/>
            </a:pPr>
            <a:r>
              <a:rPr lang="fr" b="0" i="0" u="none" baseline="0" dirty="0">
                <a:latin typeface="IAS Ribbon Sans Light" pitchFamily="50" charset="0"/>
                <a:ea typeface="IAS Ribbon Sans Light" pitchFamily="50" charset="0"/>
              </a:rPr>
              <a:t>Nous voulons recevoir les soins et conseils de la part de médecins et d’autres jeunes vivant eux aussi avec le VIH, par le biais d’un mentorat en groupe.</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Nous apprécions de recevoir des services de la part d’autres jeunes ayant le même statut que nous. Cela nous met plus à l'aise que de travailler avec des jeunes séronégatifs au VIH.</a:t>
            </a:r>
            <a:endParaRPr lang="fr" dirty="0">
              <a:latin typeface="IAS Ribbon Sans Light" pitchFamily="50" charset="0"/>
              <a:ea typeface="IAS Ribbon Sans Light" pitchFamily="50" charset="0"/>
              <a:cs typeface="Arial" panose="020B0604020202020204"/>
            </a:endParaRPr>
          </a:p>
          <a:p>
            <a:pPr marL="171450" indent="-171450" algn="l" rtl="0">
              <a:buFont typeface="Arial"/>
              <a:buChar char="•"/>
            </a:pPr>
            <a:endParaRPr lang="fr" u="sng" dirty="0">
              <a:latin typeface="IAS Ribbon Sans Light" pitchFamily="50" charset="0"/>
              <a:ea typeface="IAS Ribbon Sans Light" pitchFamily="50" charset="0"/>
              <a:cs typeface="Arial"/>
            </a:endParaRPr>
          </a:p>
          <a:p>
            <a:pPr algn="l" rtl="0"/>
            <a:r>
              <a:rPr lang="fr" b="1" i="0" u="none" baseline="0" dirty="0">
                <a:latin typeface="IAS Ribbon Sans Light" pitchFamily="50" charset="0"/>
                <a:ea typeface="IAS Ribbon Sans Light" pitchFamily="50" charset="0"/>
              </a:rPr>
              <a:t>QUELS services voulons-nous</a:t>
            </a:r>
            <a:r>
              <a:rPr lang="fr" b="0" i="0" u="none" baseline="0" dirty="0">
                <a:latin typeface="IAS Ribbon Sans Light" pitchFamily="50" charset="0"/>
                <a:ea typeface="IAS Ribbon Sans Light" pitchFamily="50" charset="0"/>
              </a:rPr>
              <a:t> </a:t>
            </a:r>
            <a:r>
              <a:rPr lang="fr" b="1" i="0" u="none" baseline="0" dirty="0">
                <a:latin typeface="IAS Ribbon Sans Light" pitchFamily="50" charset="0"/>
                <a:ea typeface="IAS Ribbon Sans Light" pitchFamily="50" charset="0"/>
              </a:rPr>
              <a:t>?</a:t>
            </a:r>
          </a:p>
          <a:p>
            <a:pPr marL="285750" indent="-285750" algn="l" rtl="0">
              <a:buFont typeface="Arial"/>
              <a:buChar char="•"/>
            </a:pPr>
            <a:r>
              <a:rPr lang="fr" b="0" i="0" u="none" baseline="0" dirty="0">
                <a:latin typeface="IAS Ribbon Sans Light" pitchFamily="50" charset="0"/>
                <a:ea typeface="IAS Ribbon Sans Light" pitchFamily="50" charset="0"/>
              </a:rPr>
              <a:t>Nous ne voulons pas que tout soit séparé : nous voudrions que les soins VIH soient combinés à autre chose, notamment aux services de santé sexuelle et reproductive.</a:t>
            </a:r>
            <a:endParaRPr lang="fr" dirty="0">
              <a:latin typeface="IAS Ribbon Sans Light" pitchFamily="50" charset="0"/>
              <a:ea typeface="IAS Ribbon Sans Light" pitchFamily="50" charset="0"/>
              <a:cs typeface="Arial" panose="020B0604020202020204"/>
            </a:endParaRPr>
          </a:p>
          <a:p>
            <a:pPr marL="285750" indent="-285750" algn="l" rtl="0">
              <a:buFont typeface="Arial"/>
              <a:buChar char="•"/>
            </a:pPr>
            <a:r>
              <a:rPr lang="fr" b="0" i="0" u="none" baseline="0" dirty="0">
                <a:latin typeface="IAS Ribbon Sans Light" pitchFamily="50" charset="0"/>
                <a:ea typeface="IAS Ribbon Sans Light" pitchFamily="50" charset="0"/>
              </a:rPr>
              <a:t>Nous aimerions avoir plus d'accès aux services de conseil et d'accompagnement, y compris de la part des communautés et de nos pairs.</a:t>
            </a:r>
            <a:endParaRPr lang="fr" dirty="0">
              <a:latin typeface="IAS Ribbon Sans Light" pitchFamily="50" charset="0"/>
              <a:ea typeface="IAS Ribbon Sans Light" pitchFamily="50" charset="0"/>
              <a:cs typeface="Arial"/>
            </a:endParaRPr>
          </a:p>
          <a:p>
            <a:pPr algn="l" rtl="0">
              <a:buFont typeface="Arial"/>
            </a:pPr>
            <a:endParaRPr lang="fr" b="1" dirty="0">
              <a:solidFill>
                <a:srgbClr val="222222"/>
              </a:solidFill>
              <a:latin typeface="IAS Ribbon Sans Light" pitchFamily="50" charset="0"/>
              <a:ea typeface="IAS Ribbon Sans Light" pitchFamily="50" charset="0"/>
              <a:cs typeface="arial"/>
            </a:endParaRPr>
          </a:p>
          <a:p>
            <a:pPr algn="l" rtl="0"/>
            <a:r>
              <a:rPr lang="fr" b="1" i="0" u="none" baseline="0" dirty="0">
                <a:latin typeface="IAS Ribbon Sans Light" pitchFamily="50" charset="0"/>
                <a:ea typeface="IAS Ribbon Sans Light" pitchFamily="50" charset="0"/>
              </a:rPr>
              <a:t>La DSD pour les jeunes gens doit inclure...</a:t>
            </a: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Différentes options concernant la manière dont se fait l'accompagnement</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informations claires sur ce qui est disponible</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groupes de soutien et de conseil confidentiels et sûrs, entre jeunes et animés par des jeunes qui sont également séropositifs au VIH</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horaires/des jours réservés aux adolescents et des séances d'information et d'échanges dans les établissements cliniques</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ordonnances d'ART pour plusieurs mois</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services complets, y compris de conseils et d'informations sur la SDSR, la réduction des risques, la consommation de drogues et la prévention de la transmission de mère à enfant</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horaires adaptés aux jeunes</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Des approches innovantes pour le partage de l'information et pour encourager la participation et l'observance au moyen des réseaux sociaux tels que WhatsApp, Twitter et Facebook</a:t>
            </a:r>
            <a:endParaRPr lang="fr" dirty="0">
              <a:latin typeface="IAS Ribbon Sans Light" pitchFamily="50" charset="0"/>
              <a:ea typeface="IAS Ribbon Sans Light" pitchFamily="50" charset="0"/>
              <a:cs typeface="Arial"/>
            </a:endParaRPr>
          </a:p>
        </p:txBody>
      </p:sp>
      <p:sp>
        <p:nvSpPr>
          <p:cNvPr id="4" name="Slide Number Placeholder 3"/>
          <p:cNvSpPr>
            <a:spLocks noGrp="1"/>
          </p:cNvSpPr>
          <p:nvPr>
            <p:ph type="sldNum" sz="quarter" idx="10"/>
          </p:nvPr>
        </p:nvSpPr>
        <p:spPr/>
        <p:txBody>
          <a:bodyPr/>
          <a:lstStyle/>
          <a:p>
            <a:pPr algn="l" rtl="0"/>
            <a:fld id="{6FC7D159-9DD4-41A1-915D-943A0A890F2B}" type="slidenum">
              <a:rPr/>
              <a:t>8</a:t>
            </a:fld>
            <a:endParaRPr lang="fr"/>
          </a:p>
        </p:txBody>
      </p:sp>
    </p:spTree>
    <p:extLst>
      <p:ext uri="{BB962C8B-B14F-4D97-AF65-F5344CB8AC3E}">
        <p14:creationId xmlns:p14="http://schemas.microsoft.com/office/powerpoint/2010/main" val="285480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fr" b="1" i="0" u="none" baseline="0" dirty="0">
                <a:latin typeface="IAS Ribbon Sans Light" pitchFamily="50" charset="0"/>
                <a:ea typeface="IAS Ribbon Sans Light" pitchFamily="50" charset="0"/>
              </a:rPr>
              <a:t>Les jeunes personnes vivant avec le VIH sont un maillon essentiel pour mener des actions de sensibilisation en faveur d’une amélioration des services liés au VIH, afin que ceux-ci puissent répondre à nos besoins variés et spécifiques</a:t>
            </a:r>
            <a:endParaRPr lang="fr" dirty="0">
              <a:latin typeface="IAS Ribbon Sans Light" pitchFamily="50" charset="0"/>
              <a:ea typeface="IAS Ribbon Sans Light" pitchFamily="50" charset="0"/>
            </a:endParaRPr>
          </a:p>
          <a:p>
            <a:endParaRPr lang="fr" b="1" dirty="0">
              <a:latin typeface="IAS Ribbon Sans Light" pitchFamily="50" charset="0"/>
              <a:ea typeface="IAS Ribbon Sans Light" pitchFamily="50" charset="0"/>
              <a:cs typeface="Arial"/>
            </a:endParaRPr>
          </a:p>
          <a:p>
            <a:pPr algn="l" rtl="0"/>
            <a:r>
              <a:rPr lang="fr" b="1" i="0" u="none" baseline="0" dirty="0">
                <a:latin typeface="IAS Ribbon Sans Light" pitchFamily="50" charset="0"/>
                <a:ea typeface="IAS Ribbon Sans Light" pitchFamily="50" charset="0"/>
              </a:rPr>
              <a:t>En tant que jeunes militants pour la jeunesse, nous avons beaucoup à faire. Nous devons</a:t>
            </a:r>
            <a:r>
              <a:rPr lang="fr" b="0" i="0" u="none" baseline="0" dirty="0">
                <a:latin typeface="IAS Ribbon Sans Light" pitchFamily="50" charset="0"/>
                <a:ea typeface="IAS Ribbon Sans Light" pitchFamily="50" charset="0"/>
              </a:rPr>
              <a:t> :</a:t>
            </a: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Examiner et comprendre les défis et les obstacles à relever afin de savoir ce qu'il nous faut aborder et ce qu'il nous faut demander à nos gouvernements.</a:t>
            </a: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Faire des recherches pour savoir ce que veulent les autres jeunes vivant avec le VIH et ce dont ils ont besoin.</a:t>
            </a: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Informer nos communautés sur ce qui est disponible et sur ce que nous pouvons demander.</a:t>
            </a: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Trouver des moyens d'</a:t>
            </a:r>
            <a:r>
              <a:rPr lang="fr" b="1" i="0" u="none" baseline="0" dirty="0">
                <a:latin typeface="IAS Ribbon Sans Light" pitchFamily="50" charset="0"/>
                <a:ea typeface="IAS Ribbon Sans Light" pitchFamily="50" charset="0"/>
              </a:rPr>
              <a:t>augmenter la demande communautaire</a:t>
            </a:r>
            <a:r>
              <a:rPr lang="fr" b="0" i="0" u="none" baseline="0" dirty="0">
                <a:latin typeface="IAS Ribbon Sans Light" pitchFamily="50" charset="0"/>
                <a:ea typeface="IAS Ribbon Sans Light" pitchFamily="50" charset="0"/>
              </a:rPr>
              <a:t>, afin que les adolescents et les jeunes se rassemblent et élèvent la voix pour réclamer ce dont ils ont besoin.</a:t>
            </a:r>
          </a:p>
          <a:p>
            <a:endParaRPr lang="fr" b="1" dirty="0">
              <a:latin typeface="IAS Ribbon Sans Light" pitchFamily="50" charset="0"/>
              <a:ea typeface="IAS Ribbon Sans Light" pitchFamily="50" charset="0"/>
              <a:cs typeface="Arial"/>
            </a:endParaRPr>
          </a:p>
          <a:p>
            <a:pPr algn="l" rtl="0">
              <a:spcBef>
                <a:spcPct val="20000"/>
              </a:spcBef>
            </a:pPr>
            <a:r>
              <a:rPr lang="fr" b="1" i="0" u="none" baseline="0" dirty="0">
                <a:latin typeface="IAS Ribbon Sans Light" pitchFamily="50" charset="0"/>
                <a:ea typeface="IAS Ribbon Sans Light" pitchFamily="50" charset="0"/>
              </a:rPr>
              <a:t>Rassembler les données pour le plaidoyer : quelques questions que l'on peut poser :</a:t>
            </a:r>
            <a:endParaRPr lang="fr" dirty="0">
              <a:latin typeface="IAS Ribbon Sans Light" pitchFamily="50" charset="0"/>
              <a:ea typeface="IAS Ribbon Sans Light" pitchFamily="50" charset="0"/>
              <a:cs typeface="Arial" panose="020B0604020202020204"/>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Y a-t-il d'autres jeunes personnes vivant avec le VIH dans votre secteur qui savent ce qu'est la DSD ?</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Y a-t-il plus d'agents de santé communautaires qui savent ce qu'est la DSD ?</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Existe-t-il des options pour les jeunes vivant avec le VIH, par exemple, accès rapide à la clinique/groupe communautaire plus proche</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du domicile ?</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Les jeunes personnes vivant avec le VIH peuvent-elles obtenir des renouvellements d'ART de plus longue durée, au moins pour deux mois ?</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Les jeunes personnes vivant avec le VIH peuvent-elles obtenir des renouvellements d'ART auprès d'un groupe communautaire, de la part de pairs formés ?</a:t>
            </a:r>
            <a:endParaRPr lang="fr"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Si des groupes communautaires gérés par des jeunes vivant avec le VIH existent, y a-t-il plus de personnes qui font appel et accèdent à ces services ?</a:t>
            </a:r>
            <a:endParaRPr lang="fr" dirty="0">
              <a:latin typeface="IAS Ribbon Sans Light" pitchFamily="50" charset="0"/>
              <a:ea typeface="IAS Ribbon Sans Light" pitchFamily="50" charset="0"/>
              <a:cs typeface="Arial" panose="020B0604020202020204"/>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Pendant les visites de contrôle en établissement clinique, est-ce que les médecins et les infirmiers se montrent plus compréhensifs quant aux besoins et aux problèmes des jeunes ?</a:t>
            </a:r>
            <a:endParaRPr lang="fr" dirty="0">
              <a:latin typeface="IAS Ribbon Sans Light" pitchFamily="50" charset="0"/>
              <a:ea typeface="IAS Ribbon Sans Light" pitchFamily="50" charset="0"/>
              <a:cs typeface="Arial" panose="020B0604020202020204"/>
            </a:endParaRPr>
          </a:p>
          <a:p>
            <a:pPr marL="285750" indent="-285750" algn="l" rtl="0">
              <a:spcBef>
                <a:spcPct val="20000"/>
              </a:spcBef>
              <a:buFont typeface="Arial,Sans-Serif"/>
              <a:buChar char="•"/>
            </a:pPr>
            <a:r>
              <a:rPr lang="fr" b="0" i="0" u="none" baseline="0" dirty="0">
                <a:latin typeface="IAS Ribbon Sans Light" pitchFamily="50" charset="0"/>
                <a:ea typeface="IAS Ribbon Sans Light" pitchFamily="50" charset="0"/>
              </a:rPr>
              <a:t>Les jeunes personnes vivant avec le VIH peuvent-elles aller faire une visite de contrôle ?</a:t>
            </a:r>
            <a:endParaRPr lang="fr" dirty="0">
              <a:latin typeface="IAS Ribbon Sans Light" pitchFamily="50" charset="0"/>
              <a:ea typeface="IAS Ribbon Sans Light" pitchFamily="50" charset="0"/>
            </a:endParaRPr>
          </a:p>
          <a:p>
            <a:pPr marL="285750" indent="-285750" algn="l" rtl="0">
              <a:spcBef>
                <a:spcPct val="20000"/>
              </a:spcBef>
              <a:buFont typeface="Arial,Sans-Serif"/>
              <a:buChar char="•"/>
            </a:pPr>
            <a:endParaRPr lang="fr" dirty="0">
              <a:latin typeface="IAS Ribbon Sans Light" pitchFamily="50" charset="0"/>
              <a:ea typeface="IAS Ribbon Sans Light" pitchFamily="50" charset="0"/>
              <a:cs typeface="Arial"/>
            </a:endParaRPr>
          </a:p>
          <a:p>
            <a:pPr algn="l" rtl="0">
              <a:spcBef>
                <a:spcPct val="20000"/>
              </a:spcBef>
            </a:pPr>
            <a:r>
              <a:rPr lang="fr" b="1" i="0" u="none" baseline="0" dirty="0">
                <a:latin typeface="IAS Ribbon Sans Light" pitchFamily="50" charset="0"/>
                <a:ea typeface="IAS Ribbon Sans Light" pitchFamily="50" charset="0"/>
                <a:cs typeface="Arial"/>
              </a:rPr>
              <a:t>Décidez d'une stratégie et mettez-la en œuvre</a:t>
            </a:r>
          </a:p>
          <a:p>
            <a:pPr algn="l" rtl="0">
              <a:spcBef>
                <a:spcPct val="20000"/>
              </a:spcBef>
            </a:pPr>
            <a:r>
              <a:rPr lang="fr" b="0" i="0" u="none" baseline="0" dirty="0">
                <a:latin typeface="IAS Ribbon Sans Light" pitchFamily="50" charset="0"/>
                <a:ea typeface="IAS Ribbon Sans Light" pitchFamily="50" charset="0"/>
                <a:cs typeface="Arial"/>
              </a:rPr>
              <a:t>Une fois que vous avez rassemblé les données, réfléchissez stratégiquement au domaine sur lequel vous voulez vous concentrer. Par exemple, admettons que vous souhaitiez obtenir la possibilité pour un jeune vivant avec le VIH de bénéficier d’une journée en établissement clinique réservée aux jeunes gens. Réfléchissez d'abord à votre public : à qui devez-vous vous adresser pour obtenir ce changement ? À l'établissement clinique. Il est important de savoir à qui vous devez vous adresser afin que vous puissiez adapter votre message pour montrer quels seraient les bénéfices pour eux. Ensuite, vous devez réfléchir aux outils et aux ressources que vous utiliserez : ferez-vous campagne via les réseaux sociaux, directement auprès de la clinique ou en créant de la demande auprès des jeunes ? Quoi que vous choisissiez, rappelez-vous, les données sont essentielles. Si vous pouvez présenter des données montrant que d'autres établissements cliniques ont amélioré la rétention en soins et qu'ainsi plus de </a:t>
            </a:r>
            <a:r>
              <a:rPr lang="fr" b="0" i="0" u="none" baseline="0" dirty="0">
                <a:latin typeface="IAS Ribbon Sans Light" pitchFamily="50" charset="0"/>
                <a:ea typeface="IAS Ribbon Sans Light" pitchFamily="50" charset="0"/>
              </a:rPr>
              <a:t>jeunes personnes vivant avec le VIH</a:t>
            </a:r>
            <a:r>
              <a:rPr lang="fr" b="0" i="0" u="none" baseline="0" dirty="0">
                <a:latin typeface="IAS Ribbon Sans Light" pitchFamily="50" charset="0"/>
                <a:ea typeface="IAS Ribbon Sans Light" pitchFamily="50" charset="0"/>
                <a:cs typeface="Arial"/>
              </a:rPr>
              <a:t> sont en suppression virale, partagez-les.</a:t>
            </a:r>
            <a:endParaRPr lang="fr" dirty="0">
              <a:latin typeface="IAS Ribbon Sans Light" pitchFamily="50" charset="0"/>
              <a:ea typeface="IAS Ribbon Sans Light" pitchFamily="50" charset="0"/>
            </a:endParaRPr>
          </a:p>
          <a:p>
            <a:pPr algn="l" rtl="0">
              <a:spcBef>
                <a:spcPct val="20000"/>
              </a:spcBef>
            </a:pPr>
            <a:endParaRPr lang="fr" dirty="0">
              <a:latin typeface="IAS Ribbon Sans Light" pitchFamily="50" charset="0"/>
              <a:ea typeface="IAS Ribbon Sans Light" pitchFamily="50" charset="0"/>
              <a:cs typeface="Arial"/>
            </a:endParaRPr>
          </a:p>
          <a:p>
            <a:pPr algn="l" rtl="0">
              <a:spcBef>
                <a:spcPct val="20000"/>
              </a:spcBef>
            </a:pPr>
            <a:r>
              <a:rPr lang="fr" b="1" i="0" u="none" baseline="0" dirty="0">
                <a:latin typeface="IAS Ribbon Sans Light" pitchFamily="50" charset="0"/>
                <a:ea typeface="IAS Ribbon Sans Light" pitchFamily="50" charset="0"/>
                <a:cs typeface="Arial"/>
              </a:rPr>
              <a:t>Mesurez vos réussites et faites des changements</a:t>
            </a:r>
          </a:p>
          <a:p>
            <a:pPr algn="l" rtl="0">
              <a:spcBef>
                <a:spcPct val="20000"/>
              </a:spcBef>
            </a:pPr>
            <a:r>
              <a:rPr lang="fr" b="0" i="0" u="none" baseline="0" dirty="0">
                <a:latin typeface="IAS Ribbon Sans Light" pitchFamily="50" charset="0"/>
                <a:ea typeface="IAS Ribbon Sans Light" pitchFamily="50" charset="0"/>
                <a:cs typeface="Arial"/>
              </a:rPr>
              <a:t>Il est important d'évaluer la réussite de votre stratégie de plaidoyer. Si aucun changement ne s'est produit, demandez-vous quelle en est la raison. Vous êtes-vous adressé au bon public ? Avez-vous utilisé les bons outils ? Que pouvez-vous faire pour adapter votre campagne ? De même, si vous avez réussi, il est utile de documenter la manière dont vous avez procédé au changement. Les enseignements de votre action peuvent et devraient être partagés pour que cette action produise encore plus d'effets.</a:t>
            </a:r>
            <a:endParaRPr lang="fr" b="1" dirty="0">
              <a:latin typeface="IAS Ribbon Sans Light" pitchFamily="50" charset="0"/>
              <a:ea typeface="IAS Ribbon Sans Light" pitchFamily="50" charset="0"/>
              <a:cs typeface="Arial"/>
            </a:endParaRPr>
          </a:p>
          <a:p>
            <a:pPr marL="285750" indent="-285750" algn="l" rtl="0">
              <a:spcBef>
                <a:spcPct val="20000"/>
              </a:spcBef>
              <a:buFont typeface="Arial,Sans-Serif"/>
              <a:buChar char="•"/>
            </a:pPr>
            <a:endParaRPr lang="fr" dirty="0">
              <a:latin typeface="IAS Ribbon Sans Light" pitchFamily="50" charset="0"/>
              <a:ea typeface="IAS Ribbon Sans Light" pitchFamily="50" charset="0"/>
            </a:endParaRPr>
          </a:p>
          <a:p>
            <a:pPr algn="l" rtl="0"/>
            <a:r>
              <a:rPr lang="fr" b="1" i="0" u="none" baseline="0" dirty="0">
                <a:latin typeface="IAS Ribbon Sans Light" pitchFamily="50" charset="0"/>
                <a:ea typeface="IAS Ribbon Sans Light" pitchFamily="50" charset="0"/>
              </a:rPr>
              <a:t>De quoi les jeunes disent-ils avoir besoin pour mener des actions de sensibilisation ?</a:t>
            </a:r>
            <a:endParaRPr lang="fr" b="1" dirty="0">
              <a:latin typeface="IAS Ribbon Sans Light" pitchFamily="50" charset="0"/>
              <a:ea typeface="IAS Ribbon Sans Light" pitchFamily="50" charset="0"/>
              <a:cs typeface="Arial"/>
            </a:endParaRPr>
          </a:p>
          <a:p>
            <a:pPr marL="171450" indent="-171450" algn="l" rtl="0">
              <a:buFont typeface="Arial"/>
              <a:buChar char="•"/>
            </a:pPr>
            <a:r>
              <a:rPr lang="fr" b="0" i="0" u="none" baseline="0" dirty="0">
                <a:latin typeface="IAS Ribbon Sans Light" pitchFamily="50" charset="0"/>
                <a:ea typeface="IAS Ribbon Sans Light" pitchFamily="50" charset="0"/>
              </a:rPr>
              <a:t>De renforcer leurs compétences pour assumer des rôles de premier plan en matière de plaidoyer</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 plateformes pour participer à, et s'engager dans, des actions de plaidoyer menées par des jeunes</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D'engagements de la part des adultes de soutenir les actions de plaidoyer menées par les jeunes</a:t>
            </a:r>
            <a:endParaRPr lang="fr" dirty="0">
              <a:latin typeface="IAS Ribbon Sans Light" pitchFamily="50" charset="0"/>
              <a:ea typeface="IAS Ribbon Sans Light" pitchFamily="50" charset="0"/>
              <a:cs typeface="Arial"/>
            </a:endParaRPr>
          </a:p>
          <a:p>
            <a:pPr marL="171450" indent="-171450" algn="l" rtl="0">
              <a:buFont typeface="Arial" panose="020B0604020202020204" pitchFamily="34" charset="0"/>
              <a:buChar char="•"/>
            </a:pPr>
            <a:r>
              <a:rPr lang="fr" b="0" i="0" u="none" baseline="0" dirty="0">
                <a:latin typeface="IAS Ribbon Sans Light" pitchFamily="50" charset="0"/>
                <a:ea typeface="IAS Ribbon Sans Light" pitchFamily="50" charset="0"/>
              </a:rPr>
              <a:t>De moyens financiers pour permettre aux jeunes de participer efficacement.</a:t>
            </a:r>
            <a:endParaRPr lang="fr" dirty="0">
              <a:latin typeface="IAS Ribbon Sans Light" pitchFamily="50" charset="0"/>
              <a:ea typeface="IAS Ribbon Sans Light"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9</a:t>
            </a:fld>
            <a:endParaRPr lang="fr"/>
          </a:p>
        </p:txBody>
      </p:sp>
    </p:spTree>
    <p:extLst>
      <p:ext uri="{BB962C8B-B14F-4D97-AF65-F5344CB8AC3E}">
        <p14:creationId xmlns:p14="http://schemas.microsoft.com/office/powerpoint/2010/main" val="353641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defRPr/>
            </a:pPr>
            <a:r>
              <a:rPr lang="fr" b="1" i="0" u="none" baseline="0" dirty="0">
                <a:solidFill>
                  <a:srgbClr val="333333"/>
                </a:solidFill>
                <a:effectLst/>
                <a:latin typeface="IAS Ribbon Sans Light" pitchFamily="50" charset="0"/>
                <a:ea typeface="IAS Ribbon Sans Light" pitchFamily="50" charset="0"/>
              </a:rPr>
              <a:t>Troubles cognitifs liés à l'infection périnatale au VIH chez les jeunes</a:t>
            </a:r>
            <a:r>
              <a:rPr lang="fr" b="0" i="0" u="none" baseline="0" dirty="0">
                <a:solidFill>
                  <a:srgbClr val="333333"/>
                </a:solidFill>
                <a:effectLst/>
                <a:latin typeface="IAS Ribbon Sans Light" pitchFamily="50" charset="0"/>
                <a:ea typeface="IAS Ribbon Sans Light" pitchFamily="50" charset="0"/>
              </a:rPr>
              <a:t> :</a:t>
            </a:r>
            <a:r>
              <a:rPr lang="fr" b="1" i="0" u="none" baseline="0" dirty="0">
                <a:solidFill>
                  <a:srgbClr val="333333"/>
                </a:solidFill>
                <a:effectLst/>
                <a:latin typeface="IAS Ribbon Sans Light" pitchFamily="50" charset="0"/>
                <a:ea typeface="IAS Ribbon Sans Light" pitchFamily="50" charset="0"/>
              </a:rPr>
              <a:t> associations avec un traumatisme durant l'enfance</a:t>
            </a:r>
          </a:p>
          <a:p>
            <a:pPr algn="l" rtl="0"/>
            <a:endParaRPr lang="fr" b="1"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CONTEXTE</a:t>
            </a:r>
          </a:p>
          <a:p>
            <a:pPr algn="l" rtl="0"/>
            <a:r>
              <a:rPr lang="fr" b="0" i="0" u="none" baseline="0" dirty="0">
                <a:solidFill>
                  <a:srgbClr val="333333"/>
                </a:solidFill>
                <a:effectLst/>
                <a:latin typeface="IAS Ribbon Sans Light" pitchFamily="50" charset="0"/>
                <a:ea typeface="IAS Ribbon Sans Light" pitchFamily="50" charset="0"/>
              </a:rPr>
              <a:t>L'exposition à un traumatisme durant l'enfance est associée à des troubles cognitifs dans des populations non cliniques. L'association entre un traumatisme durant l'enfance et les troubles cognitifs en contexte d'infection périnatale au VIH n'a pas fait l'objet de publications à ce jour. Cette étude faisait partie d'une étude neurologique ancillaire au sein de la cohorte CTAAC pour « Cape Town Adolescent Antiretroviral Cohort » (cohorte d'adolescents sous traitement ARV à Cape Town), une étude longitudinale de jeunes gens sous traitement ARV, vivant avec le VIH contracté par transmission périnatale, dans plusieurs établissements de santé à Cape Town, en Afrique du Sud. L'objectif était d'étudier l'association entre un traumatisme subi durant l'enfance et les troubles cognitifs liés au VIH chez des jeunes personnes ayant contracté le VIH par transmission périnatale.</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MÉTHODES</a:t>
            </a:r>
          </a:p>
          <a:p>
            <a:pPr algn="l" rtl="0"/>
            <a:r>
              <a:rPr lang="fr" b="0" i="0" u="none" baseline="0" dirty="0">
                <a:solidFill>
                  <a:srgbClr val="333333"/>
                </a:solidFill>
                <a:effectLst/>
                <a:latin typeface="IAS Ribbon Sans Light" pitchFamily="50" charset="0"/>
                <a:ea typeface="IAS Ribbon Sans Light" pitchFamily="50" charset="0"/>
              </a:rPr>
              <a:t>Les jeunes personnes vivant avec le VIH et les sujets témoins sans infection au VIH ont été soumis à une série de tests neuropsychologiques complets et ont répondu au questionnaire sur les traumatismes subis durant l'enfance (CTQ). Nous avons ensuite mesuré les associations entre les troubles cognitifs dans divers domaines et les scores obtenus au CTQ au moyen d'une corrélation bivariée simple.</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RÉSULTATS</a:t>
            </a:r>
          </a:p>
          <a:p>
            <a:pPr algn="l" rtl="0"/>
            <a:r>
              <a:rPr lang="fr" b="0" i="0" u="none" baseline="0" dirty="0">
                <a:solidFill>
                  <a:srgbClr val="333333"/>
                </a:solidFill>
                <a:effectLst/>
                <a:latin typeface="IAS Ribbon Sans Light" pitchFamily="50" charset="0"/>
                <a:ea typeface="IAS Ribbon Sans Light" pitchFamily="50" charset="0"/>
              </a:rPr>
              <a:t>Les résultats montrent les données du suivi CTAAC sur 36 mois, concernant 122 jeunes personnes vivant avec le VIH et 35 témoins vivant sans VIH, âgés de 12 à 15 ans. Des échantillons t-test indépendants ne montrent aucune différence statistiquement significative en termes de traumatisme subi durant l'enfance auto-déclaré entre les jeunes personnes vivant avec le VIH et les cas témoins (par exemple, les deux groupes présentaient des niveaux de traumatisme de faible à moyen). Au sein du groupe des personnes séropositives au VIH, les scores d'ensemble au CTQ étaient significativement corrélés à une altération de la mémoire de travail (r=0,228, p=0,023) et de la vitesse de traitement (r=0,228, p=0,016). La sous-échelle du CTQ concernant les violences affectives était significativement corrélée aux domaines de l'attention, de la mémoire de travail et de la vitesse de traitement, pourtant la sous-échelle CTQ concernant la négligence affective était uniquement corrélée à une altération de la vitesse de traitement (r=0,204, p=0,041). Les sous-échelles CTQ de violences physiques et de négligence, et de violences sexuelles n'étaient significativement corrélées à aucun des domaines cognitifs. Dans le groupe témoin, le traumatisme de l'enfance lié à la sous-échelle de négligence physique était corrélé à une altération des fonctions intellectuelles générales et la violence affective était corrélée à des troubles de la coordination motrice.</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CONCLUSIONS</a:t>
            </a:r>
          </a:p>
          <a:p>
            <a:pPr algn="l" rtl="0"/>
            <a:r>
              <a:rPr lang="fr" b="0" i="0" u="none" baseline="0" dirty="0">
                <a:solidFill>
                  <a:srgbClr val="333333"/>
                </a:solidFill>
                <a:effectLst/>
                <a:latin typeface="IAS Ribbon Sans Light" pitchFamily="50" charset="0"/>
                <a:ea typeface="IAS Ribbon Sans Light" pitchFamily="50" charset="0"/>
              </a:rPr>
              <a:t>La plupart des jeunes personnes vivant avec le VIH en Afrique du Sud vivent dans des environnements socioéconomiques très pauvres et sont exposés à de nombreux facteurs de risques, dont les plus importants sont les traumatismes de l'enfance. Au vu de l'association entre les traumatismes subis durant l'enfance et les troubles cognitifs, limiter les traumatismes de l'enfance devrait être une préoccupation de santé publique majeure. Ces résultats suggèrent que des traumatismes de faible à moyenne ampleur parmi le groupe des jeunes personnes vivant avec le VIH sont associés à plus de troubles cognitifs que chez les cas témoins. Cette étude fournit des données préliminaires pour des recherches approfondies sur la relation entre les traumatismes subis durant l'enfance et les troubles cognitifs liés au VIH.</a:t>
            </a:r>
          </a:p>
          <a:p>
            <a:pPr algn="l" rtl="0"/>
            <a:endParaRPr lang="fr" b="0" i="0" dirty="0">
              <a:solidFill>
                <a:srgbClr val="333333"/>
              </a:solidFill>
              <a:effectLst/>
              <a:latin typeface="IAS Ribbon Sans Light" pitchFamily="50" charset="0"/>
              <a:ea typeface="IAS Ribbon Sans Light" pitchFamily="50" charset="0"/>
            </a:endParaRPr>
          </a:p>
          <a:p>
            <a:pPr algn="l" rtl="0"/>
            <a:r>
              <a:rPr lang="fr" b="0" i="0" u="none" baseline="0" dirty="0">
                <a:solidFill>
                  <a:srgbClr val="333333"/>
                </a:solidFill>
                <a:effectLst/>
                <a:latin typeface="IAS Ribbon Sans Light" pitchFamily="50" charset="0"/>
                <a:ea typeface="IAS Ribbon Sans Light" pitchFamily="50" charset="0"/>
              </a:rPr>
              <a:t>-----------------------------------------------------------------------------------------------------------------</a:t>
            </a:r>
          </a:p>
          <a:p>
            <a:pPr algn="l" rtl="0"/>
            <a:r>
              <a:rPr lang="fr" b="1" i="0" u="none" baseline="0" dirty="0">
                <a:solidFill>
                  <a:srgbClr val="333333"/>
                </a:solidFill>
                <a:effectLst/>
                <a:latin typeface="IAS Ribbon Sans Light" pitchFamily="50" charset="0"/>
                <a:ea typeface="IAS Ribbon Sans Light" pitchFamily="50" charset="0"/>
              </a:rPr>
              <a:t>Prédicteurs de la tentative de suicide chez les jeunes personnes vivant avec le VIH contracté par transmission périnatale et leurs pairs séronégatifs exposés au VIH pendant la période périnatale</a:t>
            </a:r>
          </a:p>
          <a:p>
            <a:pPr algn="l" rtl="0"/>
            <a:endParaRPr lang="fr" b="1"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CONTEXTE</a:t>
            </a:r>
          </a:p>
          <a:p>
            <a:pPr algn="l" rtl="0"/>
            <a:r>
              <a:rPr lang="fr" b="0" i="0" u="none" baseline="0" dirty="0">
                <a:solidFill>
                  <a:srgbClr val="333333"/>
                </a:solidFill>
                <a:effectLst/>
                <a:latin typeface="IAS Ribbon Sans Light" pitchFamily="50" charset="0"/>
                <a:ea typeface="IAS Ribbon Sans Light" pitchFamily="50" charset="0"/>
              </a:rPr>
              <a:t>Le suicide est une crise mondiale et les tentatives de suicide constituent un facteur de risque principal de suicide définitif. Nos résultats récemment publiés de l'étude longitudinale (CASAH) auprès de jeunes personnes ayant contracté le VIH par transmission périnatale et de leurs pairs exposés au VIH à la période périnatale mais séronégatifs ont montré significativement plus de tentatives de suicide dans le premier groupe que dans le deuxième (24 % contre 13 %). Afin de documenter les interventions de prévention destinées à ces populations, nous avons examiné les prédicteurs psychosociaux et sociodémographiques de la tentative de suicide.</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MÉTHODES</a:t>
            </a:r>
          </a:p>
          <a:p>
            <a:pPr algn="l" rtl="0"/>
            <a:r>
              <a:rPr lang="fr" b="0" i="0" u="none" baseline="0" dirty="0">
                <a:solidFill>
                  <a:srgbClr val="333333"/>
                </a:solidFill>
                <a:effectLst/>
                <a:latin typeface="IAS Ribbon Sans Light" pitchFamily="50" charset="0"/>
                <a:ea typeface="IAS Ribbon Sans Light" pitchFamily="50" charset="0"/>
              </a:rPr>
              <a:t>Les participants du groupe des jeunes personnes vivant avec le VIH contracté par transmission périnatale et du groupe des jeunes personnes exposées au VIH dans la période périnatale et non infectées ont été recrutés dans quatre centres de santé à New York (n=340 ; âge moyen 12,5 ans à l'inclusion) et interviewés tous les 12 à 18 mois avec sept visites de suivi à date (âge moyen 24,5 ans au suivi 7). Nous avons comparé les jeunes qui avaient et ceux qui n'avaient pas signalé une tentative de suicide lors d'un entretien psychiatrique structuré (quelle que soit la visite de suivi) sur la base des variables suivantes à l'inclusion : genre, sexualité, couleur de peau, origine ethnique, âge, statut VIH, score à l'inventaire de stress urbain (CSI), événements de vie négatifs stressants, vie spirituelle, score à l'inventaire de résolution des problèmes sociaux, échelle psychologique « Tennessee self-concept scale » (TSCS), inventaire de la dépression de l'enfant (CDI) et, uniquement dans le cas des jeunes personnes vivant avec le VIH contracté par transmission périnatale, nous avons évalué le niveau de stigmatisation lié au VIH au moyen de l'échelle d'impact social (Social Impact Scale). Nous avons utilisé deux modèles de régression logistique séquentielle, un pour l'échantillon d'ensemble, et l'autre uniquement pour les jeunes personnes vivant avec le VIH contracté par transmission périnatale, chaque modèle prédisant des tentatives de suicide à vie selon les variables démographiques et psychosociales à l'inclusion.</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RÉSULTATS</a:t>
            </a:r>
          </a:p>
          <a:p>
            <a:pPr algn="l" rtl="0"/>
            <a:r>
              <a:rPr lang="fr" b="0" i="0" u="none" baseline="0" dirty="0">
                <a:solidFill>
                  <a:srgbClr val="333333"/>
                </a:solidFill>
                <a:effectLst/>
                <a:latin typeface="IAS Ribbon Sans Light" pitchFamily="50" charset="0"/>
                <a:ea typeface="IAS Ribbon Sans Light" pitchFamily="50" charset="0"/>
              </a:rPr>
              <a:t>À l'inclusion, la cohorte était composée à 51 % de filles, 65 % de personnes noires et 42 % de personnes d'origine latino-américaine. Au sein de l'ensemble de l'échantillon, les personnes ayant fait une tentative de suicide étaient plus susceptibles d'être/d'avoir : des jeunes vivant avec le VIH contracté par transmission périnatale (odds ratio ajusté, AOR, 1,96, IC 95 % 1,06-3,62), noires (AOR=3,00, IC 95 % 1,35-6,69), d'origine latino-américaine (AOR=2,88, IC 95 % 1,29-6,40) ; d'avoir une estime de soi familiale plus basse (AOR=0,37, IC 95 % 0,21-0,65) ; une meilleure estime de soi sociale (AOR=1,85, IC 95 % 1,17-2,93) ; et des scores de dépression plus élevés (AOR=1,06, IC 95 % 1,00-1,13). Dans le second modèle, parmi les jeunes vivant avec le VIH contracté par transmission périnatale, les tentatives de suicide étaient associées à une estime de soi plus basse (AOR=0,33, IC 95 % 0,15-0,71), moins de spiritualité (AOR=0,42, IC 95 % 0,20-0,90) et une stigmatisation liée au VIH plus élevée (AOR=3,18, IC 95 % 1,06-9,52).</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CONCLUSIONS</a:t>
            </a:r>
          </a:p>
          <a:p>
            <a:pPr algn="l" rtl="0"/>
            <a:r>
              <a:rPr lang="fr" b="0" i="0" u="none" baseline="0" dirty="0">
                <a:solidFill>
                  <a:srgbClr val="333333"/>
                </a:solidFill>
                <a:effectLst/>
                <a:latin typeface="IAS Ribbon Sans Light" pitchFamily="50" charset="0"/>
                <a:ea typeface="IAS Ribbon Sans Light" pitchFamily="50" charset="0"/>
              </a:rPr>
              <a:t>Nos analyses indiquent que les services de santé mentale devraient traiter les questions d'estime de soi pour les jeunes vivant avec le VIH contracté par transmission périnatale et les jeunes exposés au VIH à la période périnatale et non infectés, et la dépression et la stigmatisation pour le premier groupe uniquement. En outre, nous observons un besoin urgent d'intégrer systématiquement l'évaluation du risque de suicide aux services de traitement pour les jeunes personnes vivant avec le VIH contracté par transmission périnatale.</a:t>
            </a:r>
          </a:p>
          <a:p>
            <a:pPr algn="l" rtl="0"/>
            <a:endParaRPr lang="fr" b="0" i="0" dirty="0">
              <a:solidFill>
                <a:srgbClr val="333333"/>
              </a:solidFill>
              <a:effectLst/>
              <a:latin typeface="IAS Ribbon Sans Light" pitchFamily="50" charset="0"/>
              <a:ea typeface="IAS Ribbon Sans Light" pitchFamily="50" charset="0"/>
            </a:endParaRPr>
          </a:p>
          <a:p>
            <a:pPr algn="l" rtl="0"/>
            <a:r>
              <a:rPr lang="fr" b="0" i="0" u="none" baseline="0" dirty="0">
                <a:solidFill>
                  <a:srgbClr val="333333"/>
                </a:solidFill>
                <a:effectLst/>
                <a:latin typeface="IAS Ribbon Sans Light" pitchFamily="50" charset="0"/>
                <a:ea typeface="IAS Ribbon Sans Light" pitchFamily="50" charset="0"/>
              </a:rPr>
              <a:t>-------------------------------------------------------------------------------------------------------------------</a:t>
            </a:r>
          </a:p>
          <a:p>
            <a:pPr algn="l" rtl="0"/>
            <a:r>
              <a:rPr lang="fr" b="1" i="0" u="none" baseline="0" dirty="0">
                <a:solidFill>
                  <a:srgbClr val="333333"/>
                </a:solidFill>
                <a:latin typeface="IAS Ribbon Sans Light" pitchFamily="50" charset="0"/>
                <a:ea typeface="IAS Ribbon Sans Light" pitchFamily="50" charset="0"/>
              </a:rPr>
              <a:t>Le commerce</a:t>
            </a:r>
            <a:r>
              <a:rPr lang="fr" b="0" i="0" u="none" baseline="0" dirty="0">
                <a:solidFill>
                  <a:srgbClr val="333333"/>
                </a:solidFill>
                <a:effectLst/>
                <a:latin typeface="IAS Ribbon Sans Light" pitchFamily="50" charset="0"/>
                <a:ea typeface="IAS Ribbon Sans Light" pitchFamily="50" charset="0"/>
              </a:rPr>
              <a:t> </a:t>
            </a:r>
            <a:r>
              <a:rPr lang="fr" b="1" i="0" u="none" baseline="0" dirty="0">
                <a:solidFill>
                  <a:srgbClr val="333333"/>
                </a:solidFill>
                <a:effectLst/>
                <a:latin typeface="IAS Ribbon Sans Light" pitchFamily="50" charset="0"/>
                <a:ea typeface="IAS Ribbon Sans Light" pitchFamily="50" charset="0"/>
              </a:rPr>
              <a:t>du sexe et les résultats qui y sont liés en matière d’engagement pour la prévention du VIH et des risques psychosociaux chez des jeunes personnes réfugiées et déplacées à Kampala, en Ouganda</a:t>
            </a:r>
          </a:p>
          <a:p>
            <a:pPr algn="l" rtl="0"/>
            <a:endParaRPr lang="fr" b="1"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CONTEXTE</a:t>
            </a:r>
          </a:p>
          <a:p>
            <a:pPr algn="l" rtl="0"/>
            <a:r>
              <a:rPr lang="fr" b="0" i="0" u="none" baseline="0" dirty="0">
                <a:solidFill>
                  <a:srgbClr val="333333"/>
                </a:solidFill>
                <a:effectLst/>
                <a:latin typeface="IAS Ribbon Sans Light" pitchFamily="50" charset="0"/>
                <a:ea typeface="IAS Ribbon Sans Light" pitchFamily="50" charset="0"/>
              </a:rPr>
              <a:t>La moitié des 70 millions de personnes déplacées de force dans le monde ont moins de 18 ans et vivent dans des zones urbaines, et la plupart d'entre elles sont victimes de marginalisation sociale et économique. La question du commerce du sexe chez les jeunes réfugiés en zone urbaine est insuffisamment étudiée, notamment en ce qui concerne les expériences spécifiques au genre. Nous avons étudié les vulnérabilités psychosociales liées au VIH associées au commerce du sexe chez des jeunes personnes réfugiées à Kampala, en Ouganda.</a:t>
            </a:r>
          </a:p>
          <a:p>
            <a:pPr algn="l" rtl="0"/>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r>
              <a:rPr lang="fr" b="1" i="0" u="none" baseline="0" dirty="0">
                <a:solidFill>
                  <a:srgbClr val="333333"/>
                </a:solidFill>
                <a:effectLst/>
                <a:latin typeface="IAS Ribbon Sans Light" pitchFamily="50" charset="0"/>
                <a:ea typeface="IAS Ribbon Sans Light" pitchFamily="50" charset="0"/>
              </a:rPr>
              <a:t>MÉTHODES</a:t>
            </a:r>
          </a:p>
          <a:p>
            <a:pPr algn="l" rtl="0"/>
            <a:r>
              <a:rPr lang="fr" b="0" i="0" u="none" baseline="0" dirty="0">
                <a:solidFill>
                  <a:srgbClr val="333333"/>
                </a:solidFill>
                <a:effectLst/>
                <a:latin typeface="IAS Ribbon Sans Light" pitchFamily="50" charset="0"/>
                <a:ea typeface="IAS Ribbon Sans Light" pitchFamily="50" charset="0"/>
              </a:rPr>
              <a:t>Cette étude transversale concernait un échantillon de jeunes réfugiés âgés de 16 à 24 ans, vivant dans les quartiers informels de Kampala. Nous avons sur-échantillonné les adolescentes, lesquelles sont surreprésentées dans l'épidémie de VIH en Ouganda. Nous avons mené des analyses de régression multivariée, par blocs hiérarchiques, ventilés par sexe pour les résultats continus, et des analyses de régression logistique multivariée pour les résultats par catégorie, afin d'étudier les associations entre le commerce du sexe et les facteurs </a:t>
            </a:r>
            <a:r>
              <a:rPr lang="fr" b="0" i="1" u="none" baseline="0" dirty="0">
                <a:solidFill>
                  <a:srgbClr val="333333"/>
                </a:solidFill>
                <a:effectLst/>
                <a:latin typeface="IAS Ribbon Sans Light" pitchFamily="50" charset="0"/>
                <a:ea typeface="IAS Ribbon Sans Light" pitchFamily="50" charset="0"/>
              </a:rPr>
              <a:t>psychosociaux</a:t>
            </a:r>
            <a:r>
              <a:rPr lang="fr" b="0" i="0" u="none" baseline="0" dirty="0">
                <a:solidFill>
                  <a:srgbClr val="333333"/>
                </a:solidFill>
                <a:effectLst/>
                <a:latin typeface="IAS Ribbon Sans Light" pitchFamily="50" charset="0"/>
                <a:ea typeface="IAS Ribbon Sans Light" pitchFamily="50" charset="0"/>
              </a:rPr>
              <a:t> (dépression, soutien social, violence) et </a:t>
            </a:r>
            <a:r>
              <a:rPr lang="fr" b="0" i="1" u="none" baseline="0" dirty="0">
                <a:solidFill>
                  <a:srgbClr val="333333"/>
                </a:solidFill>
                <a:effectLst/>
                <a:latin typeface="IAS Ribbon Sans Light" pitchFamily="50" charset="0"/>
                <a:ea typeface="IAS Ribbon Sans Light" pitchFamily="50" charset="0"/>
              </a:rPr>
              <a:t>liés au VIH</a:t>
            </a:r>
            <a:r>
              <a:rPr lang="fr" b="0" i="0" u="none" baseline="0" dirty="0">
                <a:solidFill>
                  <a:srgbClr val="333333"/>
                </a:solidFill>
                <a:effectLst/>
                <a:latin typeface="IAS Ribbon Sans Light" pitchFamily="50" charset="0"/>
                <a:ea typeface="IAS Ribbon Sans Light" pitchFamily="50" charset="0"/>
              </a:rPr>
              <a:t> (dépistage du VIH, santé sexuelle et reproductive des adolescents [SSR], stigmatisation, utilisation du préservatif), en ajustant sur les facteurs socio-démographiques (âge, éducation, temps passé en Ouganda, revenus).</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RÉSULTATS</a:t>
            </a:r>
          </a:p>
          <a:p>
            <a:pPr algn="l" rtl="0"/>
            <a:r>
              <a:rPr lang="fr" b="0" i="0" u="none" baseline="0" dirty="0">
                <a:solidFill>
                  <a:srgbClr val="333333"/>
                </a:solidFill>
                <a:effectLst/>
                <a:latin typeface="IAS Ribbon Sans Light" pitchFamily="50" charset="0"/>
                <a:ea typeface="IAS Ribbon Sans Light" pitchFamily="50" charset="0"/>
              </a:rPr>
              <a:t>Parmi 324 filles, 26,54 % (n=86) ont indiqué s'être engagées dans le commerce du sexe dans les 12 mois précédents (67,4 % uniquement pour de l'argent, 32,6 % pour de l'argent et d'autres biens [par exemple, logement, nourriture, transport, médicaments]) ; 62,8 % des filles qui s'étaient engagées dans le commerce du sexe n'avaient jamais effectué de dépistage du VIH. Parmi 88 garçons, 47,7 % (n=42) ont indiqué s'être engagés dans le commerce du sexe dans les 12 mois précédents (21,4 % uniquement pour de l'argent, 78,6 % pour de l'argent et d'autres biens) ; 50,0 % des garçons qui s'étaient engagés dans le commerce du sexe avaient déjà effectué un dépistage du VIH. Les analyses multivariées concernant les garçons, en ajustant sur les facteurs socio-démographiques, montrent que le commerce du sexe est associé à : la dépression (R-carré ajusté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]=0,08, p=0,04); une résilience plus faible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=0,08, p=0,02) ; des violences sexuelles tout au long de la vie (AOR 10,80, IC 95 % 1,1-108.5) ; une stigmatisation SSR adolescente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 : 0,14, p=0,038) ; et des probabilités plus basses d'effectuer un dépistage du VIH (AOR 0,31, IC 95 % 0,11-0,85). Chez les filles, les analyses multivariées ajustées sur les variables socio-démographiques montrent que le commerce du sexe était associé à : un soutien social plus faible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=0,21, p&lt;0,001) ; des violences physiques tout au long de la vie (AOR 5,94, IC 95 % 2,78-12,67) ; des violences sexuelles tout au long de la vie (AOR 5,85, IC 95 % 3,23-10,62) ; des violences conjugales au cours des 12 mois précédents (AOR 3,55, IC 95 % 1,1-11,23) ; une stigmatisation de SSR adolescente plus faible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=0,11, p&lt;0,001) ; une meilleure efficacité des préservatifs (AR</a:t>
            </a:r>
            <a:r>
              <a:rPr lang="fr" b="0" i="0" u="none" baseline="30000" dirty="0">
                <a:solidFill>
                  <a:srgbClr val="333333"/>
                </a:solidFill>
                <a:effectLst/>
                <a:latin typeface="IAS Ribbon Sans Light" pitchFamily="50" charset="0"/>
                <a:ea typeface="IAS Ribbon Sans Light" pitchFamily="50" charset="0"/>
              </a:rPr>
              <a:t>2</a:t>
            </a:r>
            <a:r>
              <a:rPr lang="fr" b="0" i="0" u="none" baseline="0" dirty="0">
                <a:solidFill>
                  <a:srgbClr val="333333"/>
                </a:solidFill>
                <a:effectLst/>
                <a:latin typeface="IAS Ribbon Sans Light" pitchFamily="50" charset="0"/>
                <a:ea typeface="IAS Ribbon Sans Light" pitchFamily="50" charset="0"/>
              </a:rPr>
              <a:t>=0,21, p&lt;0,001) ; et une utilisation régulière du préservatif au cours des trois mois précédents (AOR 4,49, IC 95 % 1,43-14,11).</a:t>
            </a:r>
            <a:r>
              <a:rPr lang="fr" b="0" i="0" dirty="0">
                <a:solidFill>
                  <a:srgbClr val="333333"/>
                </a:solidFill>
                <a:effectLst/>
                <a:latin typeface="IAS Ribbon Sans Light" pitchFamily="50" charset="0"/>
                <a:ea typeface="IAS Ribbon Sans Light" pitchFamily="50" charset="0"/>
              </a:rPr>
              <a:t/>
            </a:r>
            <a:br>
              <a:rPr lang="fr" b="0" i="0" dirty="0">
                <a:solidFill>
                  <a:srgbClr val="333333"/>
                </a:solidFill>
                <a:effectLst/>
                <a:latin typeface="IAS Ribbon Sans Light" pitchFamily="50" charset="0"/>
                <a:ea typeface="IAS Ribbon Sans Light" pitchFamily="50" charset="0"/>
              </a:rPr>
            </a:br>
            <a:endParaRPr lang="fr" b="0" i="0" dirty="0">
              <a:solidFill>
                <a:srgbClr val="333333"/>
              </a:solidFill>
              <a:effectLst/>
              <a:latin typeface="IAS Ribbon Sans Light" pitchFamily="50" charset="0"/>
              <a:ea typeface="IAS Ribbon Sans Light" pitchFamily="50" charset="0"/>
            </a:endParaRPr>
          </a:p>
          <a:p>
            <a:pPr algn="l" rtl="0"/>
            <a:r>
              <a:rPr lang="fr" b="1" i="0" u="none" baseline="0" dirty="0">
                <a:solidFill>
                  <a:srgbClr val="333333"/>
                </a:solidFill>
                <a:effectLst/>
                <a:latin typeface="IAS Ribbon Sans Light" pitchFamily="50" charset="0"/>
                <a:ea typeface="IAS Ribbon Sans Light" pitchFamily="50" charset="0"/>
              </a:rPr>
              <a:t>CONCLUSIONS</a:t>
            </a:r>
          </a:p>
          <a:p>
            <a:pPr algn="l" rtl="0"/>
            <a:r>
              <a:rPr lang="fr" b="0" i="0" u="none" baseline="0" dirty="0">
                <a:solidFill>
                  <a:srgbClr val="333333"/>
                </a:solidFill>
                <a:effectLst/>
                <a:latin typeface="IAS Ribbon Sans Light" pitchFamily="50" charset="0"/>
                <a:ea typeface="IAS Ribbon Sans Light" pitchFamily="50" charset="0"/>
              </a:rPr>
              <a:t>Le commerce du sexe est courant parmi les jeunes gens réfugiés en zone urbaine à Kampala, et il est associé à des vulnérabilités psychosociales. Pourtant, l'engagement dans la cascade de soins du VIH variait selon les sexes : le commerce du sexe était associé à une meilleure utilisation du préservatif chez les filles et à un diminution du dépistage du VIH chez les garçons. Des stratégies adaptées en fonction du sexe des jeunes concernés, de leur statut de réfugiés et de leur jeune âge sont nécessaires dans la cascade de soins du VIH pour toucher les jeunes personnes réfugiées en zone urbaine.</a:t>
            </a:r>
          </a:p>
          <a:p>
            <a:pPr algn="l" rtl="0"/>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10</a:t>
            </a:fld>
            <a:endParaRPr lang="fr"/>
          </a:p>
        </p:txBody>
      </p:sp>
    </p:spTree>
    <p:extLst>
      <p:ext uri="{BB962C8B-B14F-4D97-AF65-F5344CB8AC3E}">
        <p14:creationId xmlns:p14="http://schemas.microsoft.com/office/powerpoint/2010/main" val="245983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38056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71930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95849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63956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90739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75452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79768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418365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16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tp://programme.aids2020.org/Programme/Session/33" TargetMode="External"/><Relationship Id="rId5" Type="http://schemas.openxmlformats.org/officeDocument/2006/relationships/hyperlink" Target="http://programme.aids2020.org/Abstract/Abstract/8552" TargetMode="External"/><Relationship Id="rId4" Type="http://schemas.openxmlformats.org/officeDocument/2006/relationships/hyperlink" Target="http://programme.aids2020.org/Abstract/Abstract/369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asociety.org/HIV-Programmes/Programmes/Adolescent-HIV-Treatment-Coalition#:~:text=The%20Adolescent%20HIV%20Treatment%20Coalition%20is%20a%20diverse%20community%20united,of%20adolescents%20living%20with%20HIV" TargetMode="External"/><Relationship Id="rId2" Type="http://schemas.openxmlformats.org/officeDocument/2006/relationships/hyperlink" Target="https://www.who.int/health-topics/adolescent-health#tab=tab_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cattendee.abstractsonline.com/meeting/9289/Session/2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rogramme.aids2020.org/Programme/Session/2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8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programme.aids2020.org/Programme/Session/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ttendee.abstractsonline.com/meeting/928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ttendee.abstractsonline.com/meeting/9289/Session/2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cattendee.abstractsonline.com/meeting/9289/search?query=@preconference~Pre-Confer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attendee.abstractsonline.com/meeting/9289/search?query=@preconference~Pre-Conference" TargetMode="External"/><Relationship Id="rId4" Type="http://schemas.openxmlformats.org/officeDocument/2006/relationships/hyperlink" Target="https://cattendee.abstractsonline.com/meeting/9289/Session/2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fr-FR" dirty="0"/>
              <a:t>Jeunesse</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fr-FR" sz="1200" dirty="0"/>
              <a:t>PRODUIT PAR IAS – INTERNATIONAL AIDS SOCIETY</a:t>
            </a:r>
            <a:r>
              <a:rPr lang="de-DE" sz="1200" dirty="0"/>
              <a:t> </a:t>
            </a:r>
          </a:p>
          <a:p>
            <a:pPr algn="ctr"/>
            <a:r>
              <a:rPr lang="de-DE" sz="1200" dirty="0" smtClean="0"/>
              <a:t>Juillet </a:t>
            </a:r>
            <a:r>
              <a:rPr lang="de-DE" sz="1200" dirty="0"/>
              <a:t>2021</a:t>
            </a:r>
          </a:p>
        </p:txBody>
      </p:sp>
    </p:spTree>
    <p:extLst>
      <p:ext uri="{BB962C8B-B14F-4D97-AF65-F5344CB8AC3E}">
        <p14:creationId xmlns:p14="http://schemas.microsoft.com/office/powerpoint/2010/main" val="192164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7117-A9E3-4027-A36B-DFDC4BED3B83}"/>
              </a:ext>
            </a:extLst>
          </p:cNvPr>
          <p:cNvSpPr>
            <a:spLocks noGrp="1"/>
          </p:cNvSpPr>
          <p:nvPr>
            <p:ph type="title"/>
          </p:nvPr>
        </p:nvSpPr>
        <p:spPr/>
        <p:txBody>
          <a:bodyPr>
            <a:normAutofit fontScale="90000"/>
          </a:bodyPr>
          <a:lstStyle/>
          <a:p>
            <a:pPr algn="l" rtl="0"/>
            <a:r>
              <a:rPr lang="fr" sz="3100" b="1" i="0" u="none" baseline="0" dirty="0">
                <a:solidFill>
                  <a:srgbClr val="E6000F"/>
                </a:solidFill>
                <a:latin typeface="IAS Ribbon Sans Bold" pitchFamily="50" charset="0"/>
                <a:ea typeface="IAS Ribbon Sans Bold" pitchFamily="50" charset="0"/>
                <a:cs typeface="Arial"/>
              </a:rPr>
              <a:t>Jeunesse</a:t>
            </a:r>
            <a:r>
              <a:rPr lang="fr" b="1" dirty="0">
                <a:latin typeface="IAS Ribbon Sans Bold" pitchFamily="50" charset="0"/>
                <a:ea typeface="IAS Ribbon Sans Bold" pitchFamily="50" charset="0"/>
              </a:rPr>
              <a:t/>
            </a:r>
            <a:br>
              <a:rPr lang="fr" b="1" dirty="0">
                <a:latin typeface="IAS Ribbon Sans Bold" pitchFamily="50" charset="0"/>
                <a:ea typeface="IAS Ribbon Sans Bold" pitchFamily="50" charset="0"/>
              </a:rPr>
            </a:br>
            <a:r>
              <a:rPr lang="fr" sz="4000" b="1" i="0" u="none" baseline="0" dirty="0" smtClean="0">
                <a:latin typeface="IAS Ribbon Sans Bold" pitchFamily="50" charset="0"/>
                <a:ea typeface="IAS Ribbon Sans Bold" pitchFamily="50" charset="0"/>
                <a:cs typeface="Arial"/>
              </a:rPr>
              <a:t>Les </a:t>
            </a:r>
            <a:r>
              <a:rPr lang="fr" sz="4000" b="1" i="0" u="none" baseline="0" dirty="0">
                <a:latin typeface="IAS Ribbon Sans Bold" pitchFamily="50" charset="0"/>
                <a:ea typeface="IAS Ribbon Sans Bold" pitchFamily="50" charset="0"/>
                <a:cs typeface="Arial"/>
              </a:rPr>
              <a:t>jeunes et la santé mental</a:t>
            </a:r>
            <a:r>
              <a:rPr lang="fr" sz="4000" b="1" i="0" u="none" baseline="0" dirty="0">
                <a:latin typeface="Arial"/>
                <a:cs typeface="Arial"/>
              </a:rPr>
              <a:t>e</a:t>
            </a:r>
            <a:endParaRPr lang="fr" b="1" dirty="0">
              <a:latin typeface="Arial"/>
              <a:cs typeface="Arial"/>
            </a:endParaRPr>
          </a:p>
        </p:txBody>
      </p:sp>
      <p:sp>
        <p:nvSpPr>
          <p:cNvPr id="3" name="Content Placeholder 2">
            <a:extLst>
              <a:ext uri="{FF2B5EF4-FFF2-40B4-BE49-F238E27FC236}">
                <a16:creationId xmlns:a16="http://schemas.microsoft.com/office/drawing/2014/main" id="{C3CA2535-9188-4CA2-9673-F5CBEA472DB7}"/>
              </a:ext>
            </a:extLst>
          </p:cNvPr>
          <p:cNvSpPr>
            <a:spLocks noGrp="1"/>
          </p:cNvSpPr>
          <p:nvPr>
            <p:ph idx="1"/>
          </p:nvPr>
        </p:nvSpPr>
        <p:spPr>
          <a:xfrm>
            <a:off x="609600" y="1331640"/>
            <a:ext cx="10854088" cy="4480570"/>
          </a:xfrm>
        </p:spPr>
        <p:txBody>
          <a:bodyPr vert="horz" lIns="91440" tIns="45720" rIns="91440" bIns="45720" rtlCol="0" anchor="t">
            <a:normAutofit fontScale="92500" lnSpcReduction="10000"/>
          </a:bodyPr>
          <a:lstStyle/>
          <a:p>
            <a:pPr algn="just" rtl="0"/>
            <a:r>
              <a:rPr lang="fr" sz="2800" b="0" i="0" u="none" baseline="0" dirty="0">
                <a:solidFill>
                  <a:srgbClr val="333333"/>
                </a:solidFill>
                <a:latin typeface="IAS Ribbon Sans Light" pitchFamily="50" charset="0"/>
                <a:ea typeface="IAS Ribbon Sans Light" pitchFamily="50" charset="0"/>
              </a:rPr>
              <a:t>Une étude à Cape Town, en Afrique du Sud, a trouvé un lien entre les traumatismes de l'enfance et les troubles cognitifs en contexte d'infection périnatale au VIH.</a:t>
            </a:r>
          </a:p>
          <a:p>
            <a:pPr algn="just" rtl="0"/>
            <a:r>
              <a:rPr lang="fr" sz="2800" b="0" i="0" u="none" baseline="0" dirty="0">
                <a:solidFill>
                  <a:srgbClr val="333333"/>
                </a:solidFill>
                <a:latin typeface="IAS Ribbon Sans Light" pitchFamily="50" charset="0"/>
                <a:ea typeface="IAS Ribbon Sans Light" pitchFamily="50" charset="0"/>
              </a:rPr>
              <a:t>Une étude longitudinale (CASAH) a trouvé que des jeunes personnes ayant contracté le VIH par transmission périnatale avaient fait significativement plus de tentatives de suicide que leurs homologues exposés au VIH à la période périnatale mais non infectés.</a:t>
            </a:r>
          </a:p>
          <a:p>
            <a:pPr algn="just" rtl="0"/>
            <a:r>
              <a:rPr lang="fr" sz="2800" b="0" i="0" u="none" baseline="0" dirty="0">
                <a:solidFill>
                  <a:srgbClr val="333333"/>
                </a:solidFill>
                <a:latin typeface="IAS Ribbon Sans Light" pitchFamily="50" charset="0"/>
                <a:ea typeface="IAS Ribbon Sans Light" pitchFamily="50" charset="0"/>
              </a:rPr>
              <a:t>Une étude chez des jeunes personnes réfugiées en zone urbaine à Kampala, en Ouganda, a trouvé que le commerce du sexe était associé à des vulnérabilités psychosociales liées au VIH.</a:t>
            </a:r>
            <a:endParaRPr lang="fr" sz="2800" dirty="0">
              <a:solidFill>
                <a:srgbClr val="333333"/>
              </a:solidFill>
              <a:latin typeface="IAS Ribbon Sans Light" pitchFamily="50" charset="0"/>
              <a:ea typeface="IAS Ribbon Sans Light" pitchFamily="50" charset="0"/>
            </a:endParaRPr>
          </a:p>
          <a:p>
            <a:pPr algn="just"/>
            <a:endParaRPr lang="fr" sz="2000" dirty="0">
              <a:solidFill>
                <a:srgbClr val="333333"/>
              </a:solidFill>
              <a:latin typeface="IAS Ribbon Sans Light" pitchFamily="50" charset="0"/>
              <a:ea typeface="IAS Ribbon Sans Light" pitchFamily="50" charset="0"/>
            </a:endParaRPr>
          </a:p>
          <a:p>
            <a:pPr algn="just"/>
            <a:endParaRPr lang="fr" sz="2000" dirty="0">
              <a:solidFill>
                <a:srgbClr val="333333"/>
              </a:solidFill>
              <a:latin typeface="IAS Ribbon Sans Light" pitchFamily="50" charset="0"/>
              <a:ea typeface="IAS Ribbon Sans Light" pitchFamily="50" charset="0"/>
            </a:endParaRPr>
          </a:p>
          <a:p>
            <a:endParaRPr lang="fr" sz="2000" dirty="0">
              <a:solidFill>
                <a:srgbClr val="333333"/>
              </a:solidFill>
            </a:endParaRPr>
          </a:p>
          <a:p>
            <a:endParaRPr lang="fr" sz="2000" dirty="0">
              <a:solidFill>
                <a:srgbClr val="333333"/>
              </a:solidFill>
            </a:endParaRPr>
          </a:p>
          <a:p>
            <a:pPr marL="0" indent="0" algn="l" rtl="0">
              <a:buNone/>
            </a:pPr>
            <a:endParaRPr lang="fr" sz="1600" dirty="0"/>
          </a:p>
          <a:p>
            <a:endParaRPr lang="fr" dirty="0"/>
          </a:p>
          <a:p>
            <a:pPr marL="0" indent="0" algn="l" rtl="0">
              <a:buNone/>
            </a:pPr>
            <a:endParaRPr lang="fr" dirty="0"/>
          </a:p>
        </p:txBody>
      </p:sp>
      <p:sp>
        <p:nvSpPr>
          <p:cNvPr id="4" name="TextBox 3">
            <a:extLst>
              <a:ext uri="{FF2B5EF4-FFF2-40B4-BE49-F238E27FC236}">
                <a16:creationId xmlns:a16="http://schemas.microsoft.com/office/drawing/2014/main" id="{D3007E57-90AF-40CE-AB8C-BB558AFA48D3}"/>
              </a:ext>
            </a:extLst>
          </p:cNvPr>
          <p:cNvSpPr txBox="1"/>
          <p:nvPr/>
        </p:nvSpPr>
        <p:spPr>
          <a:xfrm>
            <a:off x="9912424" y="5812210"/>
            <a:ext cx="2028326" cy="276999"/>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3"/>
              </a:rPr>
              <a:t>Philip Kreniske, OAD0802</a:t>
            </a:r>
            <a:endParaRPr lang="fr" sz="1200" dirty="0">
              <a:latin typeface="IAS Ribbon Sans Light" pitchFamily="50" charset="0"/>
              <a:ea typeface="IAS Ribbon Sans Light" pitchFamily="50" charset="0"/>
              <a:cs typeface="Arial" panose="020B0604020202020204" pitchFamily="34" charset="0"/>
            </a:endParaRPr>
          </a:p>
        </p:txBody>
      </p:sp>
      <p:sp>
        <p:nvSpPr>
          <p:cNvPr id="5" name="Rectangle 4">
            <a:extLst>
              <a:ext uri="{FF2B5EF4-FFF2-40B4-BE49-F238E27FC236}">
                <a16:creationId xmlns:a16="http://schemas.microsoft.com/office/drawing/2014/main" id="{FEDBCD34-4534-4B3D-A614-BE5AEC8E07D9}"/>
              </a:ext>
            </a:extLst>
          </p:cNvPr>
          <p:cNvSpPr/>
          <p:nvPr/>
        </p:nvSpPr>
        <p:spPr>
          <a:xfrm>
            <a:off x="9912424" y="6053628"/>
            <a:ext cx="1917513" cy="276999"/>
          </a:xfrm>
          <a:prstGeom prst="rect">
            <a:avLst/>
          </a:prstGeom>
        </p:spPr>
        <p:txBody>
          <a:bodyPr wrap="none">
            <a:spAutoFit/>
          </a:bodyPr>
          <a:lstStyle/>
          <a:p>
            <a:pPr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Moses Okumu, </a:t>
            </a:r>
            <a:r>
              <a:rPr lang="fr" sz="1200" b="0" i="0" u="none" baseline="0" dirty="0">
                <a:latin typeface="IAS Ribbon Sans Light" pitchFamily="50" charset="0"/>
                <a:ea typeface="IAS Ribbon Sans Light" pitchFamily="50" charset="0"/>
                <a:cs typeface="Arial" panose="020B0604020202020204" pitchFamily="34" charset="0"/>
                <a:hlinkClick r:id="rId4"/>
              </a:rPr>
              <a:t>PED0915</a:t>
            </a:r>
            <a:endParaRPr lang="fr" sz="1200" dirty="0">
              <a:latin typeface="IAS Ribbon Sans Light" pitchFamily="50" charset="0"/>
              <a:ea typeface="IAS Ribbon Sans Light" pitchFamily="50" charset="0"/>
              <a:cs typeface="Arial" panose="020B0604020202020204" pitchFamily="34" charset="0"/>
            </a:endParaRPr>
          </a:p>
        </p:txBody>
      </p:sp>
      <p:sp>
        <p:nvSpPr>
          <p:cNvPr id="6" name="TextBox 5">
            <a:extLst>
              <a:ext uri="{FF2B5EF4-FFF2-40B4-BE49-F238E27FC236}">
                <a16:creationId xmlns:a16="http://schemas.microsoft.com/office/drawing/2014/main" id="{584DAEEB-7369-48B1-9CF1-D7F9B6B6010D}"/>
              </a:ext>
            </a:extLst>
          </p:cNvPr>
          <p:cNvSpPr txBox="1"/>
          <p:nvPr/>
        </p:nvSpPr>
        <p:spPr>
          <a:xfrm>
            <a:off x="9912424" y="5550248"/>
            <a:ext cx="3038128" cy="276999"/>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5"/>
              </a:rPr>
              <a:t>Nicole Phillips, PDA01</a:t>
            </a:r>
            <a:r>
              <a:rPr lang="fr" sz="1200" b="0" i="0" u="none" baseline="0" dirty="0">
                <a:latin typeface="Arial" panose="020B0604020202020204" pitchFamily="34" charset="0"/>
                <a:cs typeface="Arial" panose="020B0604020202020204" pitchFamily="34" charset="0"/>
                <a:hlinkClick r:id="rId5"/>
              </a:rPr>
              <a:t>07</a:t>
            </a:r>
            <a:r>
              <a:rPr lang="fr" sz="1200" b="0" i="0" u="none" baseline="0" dirty="0">
                <a:latin typeface="Arial" panose="020B0604020202020204" pitchFamily="34" charset="0"/>
                <a:cs typeface="Arial" panose="020B0604020202020204" pitchFamily="34" charset="0"/>
                <a:hlinkClick r:id="rId6"/>
              </a:rPr>
              <a:t> </a:t>
            </a:r>
            <a:endParaRPr lang="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73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0001B"/>
                </a:solidFill>
                <a:latin typeface="IAS Ribbon Sans Bold" pitchFamily="50" charset="0"/>
                <a:ea typeface="IAS Ribbon Sans Bold" pitchFamily="50" charset="0"/>
              </a:rPr>
              <a:t>Table des matières</a:t>
            </a:r>
          </a:p>
        </p:txBody>
      </p:sp>
      <p:sp>
        <p:nvSpPr>
          <p:cNvPr id="3" name="TextBox 2"/>
          <p:cNvSpPr txBox="1"/>
          <p:nvPr/>
        </p:nvSpPr>
        <p:spPr>
          <a:xfrm>
            <a:off x="1524000" y="1588168"/>
            <a:ext cx="8799095" cy="1754326"/>
          </a:xfrm>
          <a:prstGeom prst="rect">
            <a:avLst/>
          </a:prstGeom>
          <a:noFill/>
        </p:spPr>
        <p:txBody>
          <a:bodyPr wrap="square" lIns="91440" tIns="45720" rIns="91440" bIns="45720" rtlCol="0" anchor="t">
            <a:spAutoFit/>
          </a:bodyPr>
          <a:lstStyle/>
          <a:p>
            <a:pPr algn="l" rtl="0"/>
            <a:r>
              <a:rPr lang="fr" b="0" i="0" u="none" baseline="0" dirty="0">
                <a:latin typeface="IAS Ribbon Sans Light" pitchFamily="50" charset="0"/>
                <a:ea typeface="IAS Ribbon Sans Light" pitchFamily="50" charset="0"/>
                <a:cs typeface="Arial" panose="020B0604020202020204" pitchFamily="34" charset="0"/>
              </a:rPr>
              <a:t>Introduction</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n-US"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a:latin typeface="IAS Ribbon Sans Light" pitchFamily="50" charset="0"/>
                <a:ea typeface="IAS Ribbon Sans Light" pitchFamily="50" charset="0"/>
                <a:cs typeface="Arial" panose="020B0604020202020204" pitchFamily="34" charset="0"/>
              </a:rPr>
              <a:t>3</a:t>
            </a:r>
          </a:p>
          <a:p>
            <a:pPr algn="l" rtl="0"/>
            <a:r>
              <a:rPr lang="fr" b="0" i="0" u="none" baseline="0" dirty="0">
                <a:latin typeface="IAS Ribbon Sans Light" pitchFamily="50" charset="0"/>
                <a:ea typeface="IAS Ribbon Sans Light" pitchFamily="50" charset="0"/>
                <a:cs typeface="Arial" panose="020B0604020202020204" pitchFamily="34" charset="0"/>
              </a:rPr>
              <a:t>Ne manquer aucun objectif : Mieux toucher les jeunes</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a:latin typeface="IAS Ribbon Sans Light" pitchFamily="50" charset="0"/>
                <a:ea typeface="IAS Ribbon Sans Light" pitchFamily="50" charset="0"/>
                <a:cs typeface="Arial" panose="020B0604020202020204" pitchFamily="34" charset="0"/>
              </a:rPr>
              <a:t>5</a:t>
            </a:r>
            <a:endParaRPr lang="fr" dirty="0">
              <a:latin typeface="IAS Ribbon Sans Light" pitchFamily="50" charset="0"/>
              <a:ea typeface="IAS Ribbon Sans Light" pitchFamily="50" charset="0"/>
              <a:cs typeface="Arial" panose="020B0604020202020204" pitchFamily="34" charset="0"/>
            </a:endParaRPr>
          </a:p>
          <a:p>
            <a:pPr algn="l" rtl="0"/>
            <a:r>
              <a:rPr lang="fr" b="0" i="0" u="none" baseline="0" dirty="0">
                <a:latin typeface="IAS Ribbon Sans Light" pitchFamily="50" charset="0"/>
                <a:ea typeface="IAS Ribbon Sans Light" pitchFamily="50" charset="0"/>
                <a:cs typeface="Arial" panose="020B0604020202020204" pitchFamily="34" charset="0"/>
              </a:rPr>
              <a:t>La PrEP et les jeunes</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.......................6</a:t>
            </a:r>
            <a:endParaRPr lang="fr" dirty="0">
              <a:latin typeface="IAS Ribbon Sans Light" pitchFamily="50" charset="0"/>
              <a:ea typeface="IAS Ribbon Sans Light" pitchFamily="50" charset="0"/>
              <a:cs typeface="Arial" panose="020B0604020202020204" pitchFamily="34" charset="0"/>
            </a:endParaRPr>
          </a:p>
          <a:p>
            <a:pPr algn="l" rtl="0"/>
            <a:r>
              <a:rPr lang="fr" b="0" i="0" u="none" baseline="0" dirty="0">
                <a:latin typeface="IAS Ribbon Sans Light" pitchFamily="50" charset="0"/>
                <a:ea typeface="IAS Ribbon Sans Light" pitchFamily="50" charset="0"/>
                <a:cs typeface="Arial"/>
              </a:rPr>
              <a:t>Le traitement et les </a:t>
            </a:r>
            <a:r>
              <a:rPr lang="fr" b="0" i="0" u="none" baseline="0" dirty="0" smtClean="0">
                <a:latin typeface="IAS Ribbon Sans Light" pitchFamily="50" charset="0"/>
                <a:ea typeface="IAS Ribbon Sans Light" pitchFamily="50" charset="0"/>
                <a:cs typeface="Arial"/>
              </a:rPr>
              <a:t>jeunes......................................................................</a:t>
            </a:r>
            <a:r>
              <a:rPr lang="en-CH" b="0" i="0" u="none" baseline="0" dirty="0" smtClean="0">
                <a:latin typeface="IAS Ribbon Sans Light" pitchFamily="50" charset="0"/>
                <a:ea typeface="IAS Ribbon Sans Light" pitchFamily="50" charset="0"/>
                <a:cs typeface="Arial"/>
              </a:rPr>
              <a:t>..</a:t>
            </a:r>
            <a:r>
              <a:rPr lang="fr" b="0" i="0" u="none" baseline="0" dirty="0" smtClean="0">
                <a:latin typeface="IAS Ribbon Sans Light" pitchFamily="50" charset="0"/>
                <a:ea typeface="IAS Ribbon Sans Light" pitchFamily="50" charset="0"/>
                <a:cs typeface="Arial"/>
              </a:rPr>
              <a:t>.</a:t>
            </a:r>
            <a:r>
              <a:rPr lang="en-CH" b="0" i="0" u="none" baseline="0" dirty="0" smtClean="0">
                <a:latin typeface="IAS Ribbon Sans Light" pitchFamily="50" charset="0"/>
                <a:ea typeface="IAS Ribbon Sans Light" pitchFamily="50" charset="0"/>
                <a:cs typeface="Arial"/>
              </a:rPr>
              <a:t>.............</a:t>
            </a:r>
            <a:r>
              <a:rPr lang="fr" b="0" i="0" u="none" baseline="0" dirty="0" smtClean="0">
                <a:latin typeface="IAS Ribbon Sans Light" pitchFamily="50" charset="0"/>
                <a:ea typeface="IAS Ribbon Sans Light" pitchFamily="50" charset="0"/>
                <a:cs typeface="Arial"/>
              </a:rPr>
              <a:t>...............7</a:t>
            </a:r>
            <a:endParaRPr lang="fr" dirty="0" smtClean="0">
              <a:latin typeface="IAS Ribbon Sans Light" pitchFamily="50" charset="0"/>
              <a:ea typeface="IAS Ribbon Sans Light" pitchFamily="50" charset="0"/>
              <a:cs typeface="Arial"/>
            </a:endParaRPr>
          </a:p>
          <a:p>
            <a:pPr algn="l" rtl="0"/>
            <a:r>
              <a:rPr lang="fr" b="0" i="0" u="none" baseline="0" dirty="0" smtClean="0">
                <a:latin typeface="IAS Ribbon Sans Light" pitchFamily="50" charset="0"/>
                <a:ea typeface="IAS Ribbon Sans Light" pitchFamily="50" charset="0"/>
                <a:cs typeface="Arial"/>
              </a:rPr>
              <a:t>La prestation de services différenciés pour les jeunes.......................................</a:t>
            </a:r>
            <a:r>
              <a:rPr lang="en-CH" b="0" i="0" u="none" baseline="0" dirty="0" smtClean="0">
                <a:latin typeface="IAS Ribbon Sans Light" pitchFamily="50" charset="0"/>
                <a:ea typeface="IAS Ribbon Sans Light" pitchFamily="50" charset="0"/>
                <a:cs typeface="Arial"/>
              </a:rPr>
              <a:t>......</a:t>
            </a:r>
            <a:r>
              <a:rPr lang="en-US" b="0" i="0" u="none" baseline="0" dirty="0" smtClean="0">
                <a:latin typeface="IAS Ribbon Sans Light" pitchFamily="50" charset="0"/>
                <a:ea typeface="IAS Ribbon Sans Light" pitchFamily="50" charset="0"/>
                <a:cs typeface="Arial"/>
              </a:rPr>
              <a:t>.</a:t>
            </a:r>
            <a:r>
              <a:rPr lang="en-CH" b="0" i="0" u="none" baseline="0" dirty="0" smtClean="0">
                <a:latin typeface="IAS Ribbon Sans Light" pitchFamily="50" charset="0"/>
                <a:ea typeface="IAS Ribbon Sans Light" pitchFamily="50" charset="0"/>
                <a:cs typeface="Arial"/>
              </a:rPr>
              <a:t>.</a:t>
            </a:r>
            <a:r>
              <a:rPr lang="fr" b="0" i="0" u="none" baseline="0" dirty="0" smtClean="0">
                <a:latin typeface="IAS Ribbon Sans Light" pitchFamily="50" charset="0"/>
                <a:ea typeface="IAS Ribbon Sans Light" pitchFamily="50" charset="0"/>
                <a:cs typeface="Arial"/>
              </a:rPr>
              <a:t>8</a:t>
            </a:r>
            <a:endParaRPr lang="fr" dirty="0" smtClean="0">
              <a:latin typeface="IAS Ribbon Sans Light" pitchFamily="50" charset="0"/>
              <a:ea typeface="IAS Ribbon Sans Light" pitchFamily="50" charset="0"/>
              <a:cs typeface="Arial"/>
            </a:endParaRPr>
          </a:p>
          <a:p>
            <a:pPr algn="l" rtl="0"/>
            <a:r>
              <a:rPr lang="fr" b="0" i="0" u="none" baseline="0" dirty="0" smtClean="0">
                <a:latin typeface="IAS Ribbon Sans Light" pitchFamily="50" charset="0"/>
                <a:ea typeface="IAS Ribbon Sans Light" pitchFamily="50" charset="0"/>
                <a:cs typeface="Arial" panose="020B0604020202020204" pitchFamily="34" charset="0"/>
              </a:rPr>
              <a:t>Les </a:t>
            </a:r>
            <a:r>
              <a:rPr lang="fr" b="0" i="0" u="none" baseline="0" dirty="0">
                <a:latin typeface="IAS Ribbon Sans Light" pitchFamily="50" charset="0"/>
                <a:ea typeface="IAS Ribbon Sans Light" pitchFamily="50" charset="0"/>
                <a:cs typeface="Arial" panose="020B0604020202020204" pitchFamily="34" charset="0"/>
              </a:rPr>
              <a:t>jeunes et la santé mentale</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............10</a:t>
            </a:r>
            <a:endParaRPr lang="fr"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4A71-1A49-45EC-BE11-44766015A058}"/>
              </a:ext>
            </a:extLst>
          </p:cNvPr>
          <p:cNvSpPr>
            <a:spLocks noGrp="1"/>
          </p:cNvSpPr>
          <p:nvPr>
            <p:ph type="title"/>
          </p:nvPr>
        </p:nvSpPr>
        <p:spPr>
          <a:xfrm>
            <a:off x="1679510" y="188640"/>
            <a:ext cx="8819566" cy="1143000"/>
          </a:xfrm>
        </p:spPr>
        <p:txBody>
          <a:bodyPr>
            <a:normAutofit/>
          </a:bodyPr>
          <a:lstStyle/>
          <a:p>
            <a:pPr rtl="0"/>
            <a:r>
              <a:rPr lang="fr" sz="3600" b="1" i="0" u="none" baseline="0" dirty="0">
                <a:solidFill>
                  <a:srgbClr val="E0001B"/>
                </a:solidFill>
                <a:latin typeface="IAS Ribbon Sans Bold" pitchFamily="50" charset="0"/>
                <a:ea typeface="IAS Ribbon Sans Bold" pitchFamily="50" charset="0"/>
                <a:cs typeface="Arial"/>
              </a:rPr>
              <a:t>Introduction</a:t>
            </a:r>
            <a:endParaRPr lang="fr"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7D394CC5-4B1C-456E-833D-121EF48FE021}"/>
              </a:ext>
            </a:extLst>
          </p:cNvPr>
          <p:cNvSpPr>
            <a:spLocks noGrp="1"/>
          </p:cNvSpPr>
          <p:nvPr>
            <p:ph idx="1"/>
          </p:nvPr>
        </p:nvSpPr>
        <p:spPr>
          <a:xfrm>
            <a:off x="609600" y="1257301"/>
            <a:ext cx="10972800" cy="5160963"/>
          </a:xfrm>
        </p:spPr>
        <p:txBody>
          <a:bodyPr vert="horz" lIns="91440" tIns="45720" rIns="91440" bIns="45720" rtlCol="0" anchor="t">
            <a:normAutofit fontScale="70000" lnSpcReduction="20000"/>
          </a:bodyPr>
          <a:lstStyle/>
          <a:p>
            <a:pPr algn="just" rtl="0"/>
            <a:r>
              <a:rPr lang="fr" b="0" i="0" u="none" baseline="0" dirty="0">
                <a:latin typeface="IAS Ribbon Sans Light" pitchFamily="50" charset="0"/>
                <a:ea typeface="IAS Ribbon Sans Light" pitchFamily="50" charset="0"/>
                <a:cs typeface="Arial"/>
              </a:rPr>
              <a:t>À l'heure actuelle, on estime que 30 % des nouvelles infections au VIH dans le monde se produisent chez les jeunes personnes âgées de 15 à 25 ans. </a:t>
            </a:r>
            <a:endParaRPr lang="fr" dirty="0">
              <a:latin typeface="IAS Ribbon Sans Light" pitchFamily="50" charset="0"/>
              <a:ea typeface="IAS Ribbon Sans Light" pitchFamily="50" charset="0"/>
            </a:endParaRPr>
          </a:p>
          <a:p>
            <a:pPr algn="just" rtl="0"/>
            <a:r>
              <a:rPr lang="fr" b="0" i="0" u="none" baseline="0" dirty="0">
                <a:latin typeface="IAS Ribbon Sans Light" pitchFamily="50" charset="0"/>
                <a:ea typeface="IAS Ribbon Sans Light" pitchFamily="50" charset="0"/>
                <a:cs typeface="Arial"/>
              </a:rPr>
              <a:t>Les nourrissons qui naissent avec le VIH deviennent des enfants et des adolescents, et ils sont alors confrontés à un ensemble de questions en constante évolution liées au fait de grandir avec le VIH. </a:t>
            </a:r>
            <a:endParaRPr lang="fr" dirty="0">
              <a:latin typeface="IAS Ribbon Sans Light" pitchFamily="50" charset="0"/>
              <a:ea typeface="IAS Ribbon Sans Light" pitchFamily="50" charset="0"/>
            </a:endParaRPr>
          </a:p>
          <a:p>
            <a:pPr algn="just" rtl="0"/>
            <a:r>
              <a:rPr lang="fr" b="0" i="0" u="none" baseline="0" dirty="0">
                <a:latin typeface="IAS Ribbon Sans Light" pitchFamily="50" charset="0"/>
                <a:ea typeface="IAS Ribbon Sans Light" pitchFamily="50" charset="0"/>
                <a:cs typeface="Arial"/>
              </a:rPr>
              <a:t>Cinq millions de jeunes vivent avec le VIH.</a:t>
            </a:r>
            <a:endParaRPr lang="fr" dirty="0">
              <a:latin typeface="IAS Ribbon Sans Light" pitchFamily="50" charset="0"/>
              <a:ea typeface="IAS Ribbon Sans Light" pitchFamily="50" charset="0"/>
            </a:endParaRPr>
          </a:p>
          <a:p>
            <a:pPr algn="just" rtl="0"/>
            <a:r>
              <a:rPr lang="fr" b="0" i="0" u="none" baseline="0" dirty="0">
                <a:latin typeface="IAS Ribbon Sans Light" pitchFamily="50" charset="0"/>
                <a:ea typeface="IAS Ribbon Sans Light" pitchFamily="50" charset="0"/>
                <a:cs typeface="Arial"/>
              </a:rPr>
              <a:t>On estime que les pathologies liées au VIH constituent la deuxième cause de décès chez les adolescents (10 à 19 ans) dans le monde et la première cause de décès en Afrique. </a:t>
            </a:r>
            <a:endParaRPr lang="fr" dirty="0">
              <a:latin typeface="IAS Ribbon Sans Light" pitchFamily="50" charset="0"/>
              <a:ea typeface="IAS Ribbon Sans Light" pitchFamily="50" charset="0"/>
            </a:endParaRPr>
          </a:p>
          <a:p>
            <a:pPr algn="just" rtl="0"/>
            <a:r>
              <a:rPr lang="fr" b="0" i="0" u="none" baseline="0" dirty="0">
                <a:latin typeface="IAS Ribbon Sans Light" pitchFamily="50" charset="0"/>
                <a:ea typeface="IAS Ribbon Sans Light" pitchFamily="50" charset="0"/>
                <a:cs typeface="Arial"/>
              </a:rPr>
              <a:t>La piètre qualité des services et le peu de rétention des adolescents au sein de ces mêmes services est bien connue, aussi est-il urgent d'améliorer la prestation de services et de déployer des approches adaptées aux jeunes.</a:t>
            </a:r>
          </a:p>
          <a:p>
            <a:pPr marL="0" indent="0" algn="just" rtl="0">
              <a:buNone/>
            </a:pPr>
            <a:endParaRPr lang="fr" sz="1800" dirty="0">
              <a:latin typeface="IAS Ribbon Sans Light" pitchFamily="50" charset="0"/>
              <a:ea typeface="IAS Ribbon Sans Light" pitchFamily="50" charset="0"/>
            </a:endParaRPr>
          </a:p>
          <a:p>
            <a:pPr marL="0" indent="0" algn="just" rtl="0">
              <a:buNone/>
            </a:pPr>
            <a:r>
              <a:rPr lang="fr" sz="1800" b="0" i="0" u="none" baseline="0" dirty="0">
                <a:latin typeface="IAS Ribbon Sans Light" pitchFamily="50" charset="0"/>
                <a:ea typeface="IAS Ribbon Sans Light" pitchFamily="50" charset="0"/>
                <a:cs typeface="Arial"/>
                <a:hlinkClick r:id="rId2"/>
              </a:rPr>
              <a:t>https://www.who.int/health-topics/adolescent-health#tab=tab_1</a:t>
            </a:r>
            <a:endParaRPr lang="fr" sz="1800" dirty="0">
              <a:latin typeface="IAS Ribbon Sans Light" pitchFamily="50" charset="0"/>
              <a:ea typeface="IAS Ribbon Sans Light" pitchFamily="50" charset="0"/>
              <a:hlinkClick r:id="" action="ppaction://noaction"/>
            </a:endParaRPr>
          </a:p>
          <a:p>
            <a:pPr algn="just" rtl="0">
              <a:buNone/>
            </a:pPr>
            <a:r>
              <a:rPr lang="fr" sz="1800" b="0" i="0" u="none" baseline="0" dirty="0">
                <a:latin typeface="IAS Ribbon Sans Light" pitchFamily="50" charset="0"/>
                <a:ea typeface="IAS Ribbon Sans Light" pitchFamily="50" charset="0"/>
                <a:cs typeface="Arial"/>
              </a:rPr>
              <a:t>Adolescent HIV Treatment Coalition. Disponible à : </a:t>
            </a:r>
            <a:r>
              <a:rPr lang="fr" sz="1800" b="0" i="0" u="none" baseline="0" dirty="0">
                <a:latin typeface="IAS Ribbon Sans Light" pitchFamily="50" charset="0"/>
                <a:ea typeface="IAS Ribbon Sans Light" pitchFamily="50" charset="0"/>
                <a:cs typeface="Arial"/>
                <a:hlinkClick r:id="rId3"/>
              </a:rPr>
              <a:t>https://</a:t>
            </a:r>
            <a:r>
              <a:rPr lang="fr" sz="1800" b="0" i="0" u="none" baseline="0" dirty="0" smtClean="0">
                <a:latin typeface="IAS Ribbon Sans Light" pitchFamily="50" charset="0"/>
                <a:ea typeface="IAS Ribbon Sans Light" pitchFamily="50" charset="0"/>
                <a:cs typeface="Arial"/>
                <a:hlinkClick r:id="rId3"/>
              </a:rPr>
              <a:t>www.iasociety.org/HIV-Programmes/Programmes/Adolescent-HIV-TreatmentCoalition</a:t>
            </a:r>
            <a:r>
              <a:rPr lang="fr" sz="1800" b="0" i="0" u="none" baseline="0" dirty="0">
                <a:latin typeface="IAS Ribbon Sans Light" pitchFamily="50" charset="0"/>
                <a:ea typeface="IAS Ribbon Sans Light" pitchFamily="50" charset="0"/>
                <a:cs typeface="Arial"/>
                <a:hlinkClick r:id="rId3"/>
              </a:rPr>
              <a:t>#:~:text=The%20Adolescent%20HIV%20Treatment%20Coalition%20is%20a%20diverse%20community%20united,of%20adolescents%20living%20with%20HIV</a:t>
            </a:r>
          </a:p>
        </p:txBody>
      </p:sp>
    </p:spTree>
    <p:extLst>
      <p:ext uri="{BB962C8B-B14F-4D97-AF65-F5344CB8AC3E}">
        <p14:creationId xmlns:p14="http://schemas.microsoft.com/office/powerpoint/2010/main" val="169635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3000F"/>
                </a:solidFill>
                <a:latin typeface="IAS Ribbon Sans Bold" pitchFamily="50" charset="0"/>
                <a:ea typeface="IAS Ribbon Sans Bold" pitchFamily="50" charset="0"/>
              </a:rPr>
              <a:t>Vue d’ensemble</a:t>
            </a:r>
            <a:endParaRPr lang="fr" sz="3500" b="1" dirty="0">
              <a:latin typeface="IAS Ribbon Sans Bold" pitchFamily="50" charset="0"/>
              <a:ea typeface="IAS Ribbon Sans Bold" pitchFamily="50" charset="0"/>
            </a:endParaRPr>
          </a:p>
        </p:txBody>
      </p:sp>
      <p:sp>
        <p:nvSpPr>
          <p:cNvPr id="26" name="Rectangle: Rounded Corners 25">
            <a:hlinkClick r:id="rId3" action="ppaction://hlinksldjump"/>
            <a:extLst>
              <a:ext uri="{FF2B5EF4-FFF2-40B4-BE49-F238E27FC236}">
                <a16:creationId xmlns:a16="http://schemas.microsoft.com/office/drawing/2014/main" id="{6BBA1AF4-1CFD-48F6-8909-A3384E3D096C}"/>
              </a:ext>
            </a:extLst>
          </p:cNvPr>
          <p:cNvSpPr/>
          <p:nvPr/>
        </p:nvSpPr>
        <p:spPr>
          <a:xfrm>
            <a:off x="2773058" y="2637818"/>
            <a:ext cx="2033337" cy="11580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 sz="2000" dirty="0">
                <a:latin typeface="IAS Ribbon Sans Light" pitchFamily="50" charset="0"/>
                <a:ea typeface="IAS Ribbon Sans Light" pitchFamily="50" charset="0"/>
                <a:cs typeface="Arial"/>
              </a:rPr>
              <a:t>Ne manquer aucun objectif</a:t>
            </a:r>
          </a:p>
        </p:txBody>
      </p:sp>
      <p:sp>
        <p:nvSpPr>
          <p:cNvPr id="28" name="Rectangle: Rounded Corners 27">
            <a:hlinkClick r:id="rId4" action="ppaction://hlinksldjump"/>
            <a:extLst>
              <a:ext uri="{FF2B5EF4-FFF2-40B4-BE49-F238E27FC236}">
                <a16:creationId xmlns:a16="http://schemas.microsoft.com/office/drawing/2014/main" id="{ABDB91ED-13E6-468D-B732-738DAEA4EC3F}"/>
              </a:ext>
            </a:extLst>
          </p:cNvPr>
          <p:cNvSpPr/>
          <p:nvPr/>
        </p:nvSpPr>
        <p:spPr>
          <a:xfrm>
            <a:off x="5957885" y="2632601"/>
            <a:ext cx="1837511" cy="116322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000" b="0" i="0" u="none" baseline="0" dirty="0">
                <a:latin typeface="IAS Ribbon Sans Light" pitchFamily="50" charset="0"/>
                <a:ea typeface="IAS Ribbon Sans Light" pitchFamily="50" charset="0"/>
                <a:cs typeface="Arial"/>
              </a:rPr>
              <a:t>Traitement</a:t>
            </a:r>
          </a:p>
        </p:txBody>
      </p:sp>
      <p:sp>
        <p:nvSpPr>
          <p:cNvPr id="41" name="Rectangle: Rounded Corners 40">
            <a:hlinkClick r:id="rId5" action="ppaction://hlinksldjump"/>
            <a:extLst>
              <a:ext uri="{FF2B5EF4-FFF2-40B4-BE49-F238E27FC236}">
                <a16:creationId xmlns:a16="http://schemas.microsoft.com/office/drawing/2014/main" id="{DDBA4947-6B3F-4B6B-B3EB-03B22EF30017}"/>
              </a:ext>
            </a:extLst>
          </p:cNvPr>
          <p:cNvSpPr/>
          <p:nvPr/>
        </p:nvSpPr>
        <p:spPr>
          <a:xfrm>
            <a:off x="7867085" y="2632602"/>
            <a:ext cx="2311631" cy="116322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000" b="0" i="0" u="none" baseline="0" dirty="0">
                <a:latin typeface="IAS Ribbon Sans Light" pitchFamily="50" charset="0"/>
                <a:ea typeface="IAS Ribbon Sans Light" pitchFamily="50" charset="0"/>
                <a:cs typeface="Arial"/>
              </a:rPr>
              <a:t>Prestation de services différenciés (DSD)</a:t>
            </a:r>
          </a:p>
        </p:txBody>
      </p:sp>
      <p:sp>
        <p:nvSpPr>
          <p:cNvPr id="43" name="Rectangle: Rounded Corners 42">
            <a:hlinkClick r:id="rId6" action="ppaction://hlinksldjump"/>
            <a:extLst>
              <a:ext uri="{FF2B5EF4-FFF2-40B4-BE49-F238E27FC236}">
                <a16:creationId xmlns:a16="http://schemas.microsoft.com/office/drawing/2014/main" id="{4935405A-6EFE-462D-8786-1223DA484120}"/>
              </a:ext>
            </a:extLst>
          </p:cNvPr>
          <p:cNvSpPr/>
          <p:nvPr/>
        </p:nvSpPr>
        <p:spPr>
          <a:xfrm>
            <a:off x="4878084" y="2632602"/>
            <a:ext cx="1008112" cy="11632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000" b="0" i="0" u="none" baseline="0" dirty="0">
                <a:latin typeface="IAS Ribbon Sans Light" pitchFamily="50" charset="0"/>
                <a:ea typeface="IAS Ribbon Sans Light" pitchFamily="50" charset="0"/>
                <a:cs typeface="Arial"/>
              </a:rPr>
              <a:t>PrEP</a:t>
            </a:r>
            <a:endParaRPr lang="fr" sz="2000" dirty="0">
              <a:latin typeface="IAS Ribbon Sans Light" pitchFamily="50" charset="0"/>
              <a:ea typeface="IAS Ribbon Sans Light" pitchFamily="50" charset="0"/>
              <a:cs typeface="Arial"/>
            </a:endParaRPr>
          </a:p>
        </p:txBody>
      </p:sp>
      <p:sp>
        <p:nvSpPr>
          <p:cNvPr id="45" name="Rectangle: Rounded Corners 44">
            <a:hlinkClick r:id="rId7" action="ppaction://hlinksldjump"/>
            <a:extLst>
              <a:ext uri="{FF2B5EF4-FFF2-40B4-BE49-F238E27FC236}">
                <a16:creationId xmlns:a16="http://schemas.microsoft.com/office/drawing/2014/main" id="{1FA51100-4144-4CF2-AC14-10C01085C74A}"/>
              </a:ext>
            </a:extLst>
          </p:cNvPr>
          <p:cNvSpPr/>
          <p:nvPr/>
        </p:nvSpPr>
        <p:spPr>
          <a:xfrm>
            <a:off x="10300843" y="2632601"/>
            <a:ext cx="1665904" cy="11632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000" b="0" i="0" u="none" baseline="0" dirty="0">
                <a:latin typeface="IAS Ribbon Sans Light" pitchFamily="50" charset="0"/>
                <a:ea typeface="IAS Ribbon Sans Light" pitchFamily="50" charset="0"/>
                <a:cs typeface="Arial"/>
              </a:rPr>
              <a:t>Santé mentale</a:t>
            </a:r>
          </a:p>
        </p:txBody>
      </p:sp>
      <p:sp>
        <p:nvSpPr>
          <p:cNvPr id="47" name="Rectangle: Rounded Corners 46">
            <a:hlinkClick r:id="rId3" action="ppaction://hlinksldjump"/>
            <a:extLst>
              <a:ext uri="{FF2B5EF4-FFF2-40B4-BE49-F238E27FC236}">
                <a16:creationId xmlns:a16="http://schemas.microsoft.com/office/drawing/2014/main" id="{CB5BB2CA-BB7B-4575-9E17-8092A1D40B41}"/>
              </a:ext>
            </a:extLst>
          </p:cNvPr>
          <p:cNvSpPr/>
          <p:nvPr/>
        </p:nvSpPr>
        <p:spPr>
          <a:xfrm>
            <a:off x="619873" y="2701740"/>
            <a:ext cx="2015043" cy="1094081"/>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400" b="0" i="0" u="none" baseline="0" dirty="0">
                <a:latin typeface="IAS Ribbon Sans Light" pitchFamily="50" charset="0"/>
                <a:ea typeface="IAS Ribbon Sans Light" pitchFamily="50" charset="0"/>
                <a:cs typeface="Arial"/>
              </a:rPr>
              <a:t>Jeunesse</a:t>
            </a:r>
          </a:p>
        </p:txBody>
      </p:sp>
    </p:spTree>
    <p:extLst>
      <p:ext uri="{BB962C8B-B14F-4D97-AF65-F5344CB8AC3E}">
        <p14:creationId xmlns:p14="http://schemas.microsoft.com/office/powerpoint/2010/main" val="375711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49730" y="233732"/>
            <a:ext cx="9144000" cy="148478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fr" sz="2800" b="1" i="0" u="none" baseline="0" dirty="0">
                <a:solidFill>
                  <a:srgbClr val="E0001B"/>
                </a:solidFill>
                <a:latin typeface="IAS Ribbon Sans Bold" pitchFamily="50" charset="0"/>
                <a:ea typeface="IAS Ribbon Sans Bold" pitchFamily="50" charset="0"/>
              </a:rPr>
              <a:t>Jeunesse</a:t>
            </a:r>
          </a:p>
          <a:p>
            <a:pPr algn="l" rtl="0"/>
            <a:r>
              <a:rPr lang="fr" sz="1300" b="1" i="0" u="none" baseline="0" dirty="0">
                <a:solidFill>
                  <a:schemeClr val="bg1"/>
                </a:solidFill>
                <a:latin typeface="IAS Ribbon Sans Bold" pitchFamily="50" charset="0"/>
                <a:ea typeface="IAS Ribbon Sans Bold" pitchFamily="50" charset="0"/>
              </a:rPr>
              <a:t>Y</a:t>
            </a:r>
          </a:p>
          <a:p>
            <a:pPr algn="l" rtl="0"/>
            <a:r>
              <a:rPr lang="fr" b="1" i="0" u="none" baseline="0" dirty="0">
                <a:latin typeface="IAS Ribbon Sans Bold" pitchFamily="50" charset="0"/>
                <a:ea typeface="IAS Ribbon Sans Bold" pitchFamily="50" charset="0"/>
              </a:rPr>
              <a:t>Ne manquer aucun objectif : Mieux toucher les jeunes</a:t>
            </a:r>
            <a:endParaRPr lang="fr" sz="3600" b="1" dirty="0">
              <a:latin typeface="IAS Ribbon Sans Bold" pitchFamily="50" charset="0"/>
              <a:ea typeface="IAS Ribbon Sans Bold" pitchFamily="50" charset="0"/>
            </a:endParaRP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535337" y="1731061"/>
            <a:ext cx="5378633" cy="4966603"/>
          </a:xfrm>
        </p:spPr>
        <p:txBody>
          <a:bodyPr vert="horz" lIns="91440" tIns="45720" rIns="91440" bIns="45720" rtlCol="0" anchor="t">
            <a:noAutofit/>
          </a:bodyPr>
          <a:lstStyle/>
          <a:p>
            <a:pPr algn="just" rtl="0"/>
            <a:r>
              <a:rPr lang="fr" sz="1400" b="0" i="0" u="none" baseline="0" dirty="0">
                <a:latin typeface="IAS Ribbon Sans Light" pitchFamily="50" charset="0"/>
                <a:ea typeface="IAS Ribbon Sans Light" pitchFamily="50" charset="0"/>
                <a:cs typeface="Arial"/>
              </a:rPr>
              <a:t>Entre 2000 et 2018, on a observé une baisse de 42 % des nouvelles infections au VIH chez les jeunes personnes âgées de 15 à 24 ans. Cependant, nous sommes loin de l'objectif 2020 en ce qui concerne les jeunes femmes. </a:t>
            </a:r>
            <a:endParaRPr lang="fr" sz="1400" dirty="0">
              <a:latin typeface="IAS Ribbon Sans Light" pitchFamily="50" charset="0"/>
              <a:ea typeface="IAS Ribbon Sans Light" pitchFamily="50" charset="0"/>
            </a:endParaRPr>
          </a:p>
          <a:p>
            <a:pPr algn="just" rtl="0"/>
            <a:r>
              <a:rPr lang="fr" sz="1400" b="0" i="0" u="none" baseline="0" dirty="0">
                <a:latin typeface="IAS Ribbon Sans Light" pitchFamily="50" charset="0"/>
                <a:ea typeface="IAS Ribbon Sans Light" pitchFamily="50" charset="0"/>
                <a:cs typeface="Arial"/>
              </a:rPr>
              <a:t>Les adolescentes et les jeunes femmes sont à plus haut risque de contracter le VIH en Afrique et aux Caraïbes, tandis que les jeunes hommes sont plus à risque de le contracter dans les autres régions. </a:t>
            </a:r>
            <a:endParaRPr lang="fr" sz="1400" dirty="0">
              <a:latin typeface="IAS Ribbon Sans Light" pitchFamily="50" charset="0"/>
              <a:ea typeface="IAS Ribbon Sans Light" pitchFamily="50" charset="0"/>
            </a:endParaRPr>
          </a:p>
          <a:p>
            <a:pPr algn="just" rtl="0"/>
            <a:r>
              <a:rPr lang="fr" sz="1400" b="0" i="0" u="none" baseline="0" dirty="0">
                <a:latin typeface="IAS Ribbon Sans Light" pitchFamily="50" charset="0"/>
                <a:ea typeface="IAS Ribbon Sans Light" pitchFamily="50" charset="0"/>
                <a:cs typeface="Arial"/>
              </a:rPr>
              <a:t>75 % des nouvelles infections chez les jeunes femmes âgées de </a:t>
            </a:r>
            <a:r>
              <a:rPr lang="fr" sz="1400" dirty="0">
                <a:latin typeface="IAS Ribbon Sans Light" pitchFamily="50" charset="0"/>
                <a:ea typeface="IAS Ribbon Sans Light" pitchFamily="50" charset="0"/>
                <a:cs typeface="Arial"/>
              </a:rPr>
              <a:t/>
            </a:r>
            <a:br>
              <a:rPr lang="fr" sz="1400" dirty="0">
                <a:latin typeface="IAS Ribbon Sans Light" pitchFamily="50" charset="0"/>
                <a:ea typeface="IAS Ribbon Sans Light" pitchFamily="50" charset="0"/>
                <a:cs typeface="Arial"/>
              </a:rPr>
            </a:br>
            <a:r>
              <a:rPr lang="fr" sz="1400" b="0" i="0" u="none" baseline="0" dirty="0">
                <a:latin typeface="IAS Ribbon Sans Light" pitchFamily="50" charset="0"/>
                <a:ea typeface="IAS Ribbon Sans Light" pitchFamily="50" charset="0"/>
                <a:cs typeface="Arial"/>
              </a:rPr>
              <a:t>15 à 24 ans en 2018 se sont produites en Afrique subsaharienne. </a:t>
            </a:r>
            <a:endParaRPr lang="fr" sz="1400" dirty="0">
              <a:latin typeface="IAS Ribbon Sans Light" pitchFamily="50" charset="0"/>
              <a:ea typeface="IAS Ribbon Sans Light" pitchFamily="50" charset="0"/>
            </a:endParaRPr>
          </a:p>
          <a:p>
            <a:pPr algn="just" rtl="0"/>
            <a:r>
              <a:rPr lang="fr" sz="1400" b="0" i="0" u="none" baseline="0" dirty="0">
                <a:latin typeface="IAS Ribbon Sans Light" pitchFamily="50" charset="0"/>
                <a:ea typeface="IAS Ribbon Sans Light" pitchFamily="50" charset="0"/>
                <a:cs typeface="Arial"/>
              </a:rPr>
              <a:t>Depuis 2000, la sensibilisation au VIH a augmenté, néanmoins, elle demeure trop faible et notamment chez les jeunes femmes. </a:t>
            </a:r>
            <a:endParaRPr lang="fr" sz="1400" dirty="0">
              <a:latin typeface="IAS Ribbon Sans Light" pitchFamily="50" charset="0"/>
              <a:ea typeface="IAS Ribbon Sans Light" pitchFamily="50" charset="0"/>
            </a:endParaRPr>
          </a:p>
          <a:p>
            <a:pPr algn="just" rtl="0"/>
            <a:r>
              <a:rPr lang="fr" sz="1400" b="0" i="0" u="none" baseline="0" dirty="0">
                <a:latin typeface="IAS Ribbon Sans Light" pitchFamily="50" charset="0"/>
                <a:ea typeface="IAS Ribbon Sans Light" pitchFamily="50" charset="0"/>
                <a:cs typeface="Arial"/>
              </a:rPr>
              <a:t>Les lois sur le consentement limitent l'accès des adolescents aux services.</a:t>
            </a:r>
            <a:endParaRPr lang="fr" sz="1400" dirty="0">
              <a:latin typeface="IAS Ribbon Sans Light" pitchFamily="50" charset="0"/>
              <a:ea typeface="IAS Ribbon Sans Light" pitchFamily="50" charset="0"/>
            </a:endParaRPr>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10275627" y="6126164"/>
            <a:ext cx="1224136" cy="461665"/>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Laurel Sprague</a:t>
            </a:r>
            <a:endParaRPr lang="fr" sz="1200" dirty="0">
              <a:latin typeface="IAS Ribbon Sans Light" pitchFamily="50" charset="0"/>
              <a:ea typeface="IAS Ribbon Sans Light" pitchFamily="50" charset="0"/>
              <a:cs typeface="Arial" panose="020B0604020202020204" pitchFamily="34" charset="0"/>
            </a:endParaRPr>
          </a:p>
        </p:txBody>
      </p:sp>
      <p:pic>
        <p:nvPicPr>
          <p:cNvPr id="4" name="Picture 3">
            <a:extLst>
              <a:ext uri="{FF2B5EF4-FFF2-40B4-BE49-F238E27FC236}">
                <a16:creationId xmlns:a16="http://schemas.microsoft.com/office/drawing/2014/main" id="{31B7E562-F7F6-40A9-A1E3-427EC2C0321A}"/>
              </a:ext>
            </a:extLst>
          </p:cNvPr>
          <p:cNvPicPr>
            <a:picLocks noChangeAspect="1"/>
          </p:cNvPicPr>
          <p:nvPr/>
        </p:nvPicPr>
        <p:blipFill rotWithShape="1">
          <a:blip r:embed="rId5"/>
          <a:srcRect l="32156" t="20000" r="6584" b="21253"/>
          <a:stretch/>
        </p:blipFill>
        <p:spPr>
          <a:xfrm>
            <a:off x="7917759" y="1731061"/>
            <a:ext cx="3455091" cy="2070866"/>
          </a:xfrm>
          <a:prstGeom prst="rect">
            <a:avLst/>
          </a:prstGeom>
        </p:spPr>
      </p:pic>
      <p:pic>
        <p:nvPicPr>
          <p:cNvPr id="6" name="Picture 5">
            <a:extLst>
              <a:ext uri="{FF2B5EF4-FFF2-40B4-BE49-F238E27FC236}">
                <a16:creationId xmlns:a16="http://schemas.microsoft.com/office/drawing/2014/main" id="{FA82C553-3F43-4616-86C0-AA1DFC760719}"/>
              </a:ext>
            </a:extLst>
          </p:cNvPr>
          <p:cNvPicPr>
            <a:picLocks noChangeAspect="1"/>
          </p:cNvPicPr>
          <p:nvPr/>
        </p:nvPicPr>
        <p:blipFill rotWithShape="1">
          <a:blip r:embed="rId6"/>
          <a:srcRect l="32785" t="20184" r="2778" b="19596"/>
          <a:stretch/>
        </p:blipFill>
        <p:spPr>
          <a:xfrm>
            <a:off x="6374709" y="4139643"/>
            <a:ext cx="3641781" cy="2125020"/>
          </a:xfrm>
          <a:prstGeom prst="rect">
            <a:avLst/>
          </a:prstGeom>
        </p:spPr>
      </p:pic>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p:txBody>
          <a:bodyPr>
            <a:normAutofit fontScale="90000"/>
          </a:bodyPr>
          <a:lstStyle/>
          <a:p>
            <a:pPr algn="l" rtl="0"/>
            <a:r>
              <a:rPr lang="fr" sz="3100" b="1" i="0" u="none" baseline="0" dirty="0">
                <a:solidFill>
                  <a:srgbClr val="E0001B"/>
                </a:solidFill>
                <a:latin typeface="IAS Ribbon Sans Bold" pitchFamily="50" charset="0"/>
                <a:ea typeface="IAS Ribbon Sans Bold" pitchFamily="50" charset="0"/>
                <a:cs typeface="Arial"/>
              </a:rPr>
              <a:t>Jeunesse</a:t>
            </a:r>
            <a:r>
              <a:rPr lang="fr" sz="3600" b="1" dirty="0">
                <a:latin typeface="IAS Ribbon Sans Bold" pitchFamily="50" charset="0"/>
                <a:ea typeface="IAS Ribbon Sans Bold" pitchFamily="50" charset="0"/>
              </a:rPr>
              <a:t/>
            </a:r>
            <a:br>
              <a:rPr lang="fr" sz="3600" b="1" dirty="0">
                <a:latin typeface="IAS Ribbon Sans Bold" pitchFamily="50" charset="0"/>
                <a:ea typeface="IAS Ribbon Sans Bold" pitchFamily="50" charset="0"/>
              </a:rPr>
            </a:br>
            <a:r>
              <a:rPr lang="fr" sz="4000" b="1" i="0" u="none" baseline="0" dirty="0" smtClean="0">
                <a:solidFill>
                  <a:srgbClr val="000000"/>
                </a:solidFill>
                <a:latin typeface="IAS Ribbon Sans Bold" pitchFamily="50" charset="0"/>
                <a:ea typeface="IAS Ribbon Sans Bold" pitchFamily="50" charset="0"/>
                <a:cs typeface="Arial"/>
              </a:rPr>
              <a:t>La </a:t>
            </a:r>
            <a:r>
              <a:rPr lang="fr" sz="4000" b="1" i="0" u="none" baseline="0" dirty="0">
                <a:solidFill>
                  <a:srgbClr val="000000"/>
                </a:solidFill>
                <a:latin typeface="IAS Ribbon Sans Bold" pitchFamily="50" charset="0"/>
                <a:ea typeface="IAS Ribbon Sans Bold" pitchFamily="50" charset="0"/>
                <a:cs typeface="Arial"/>
              </a:rPr>
              <a:t>PrEP et les jeunes</a:t>
            </a:r>
            <a:endParaRPr lang="fr" sz="35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431759"/>
            <a:ext cx="5976664" cy="4672146"/>
          </a:xfrm>
        </p:spPr>
        <p:txBody>
          <a:bodyPr vert="horz" lIns="91440" tIns="45720" rIns="91440" bIns="45720" rtlCol="0" anchor="t">
            <a:normAutofit fontScale="92500" lnSpcReduction="20000"/>
          </a:bodyPr>
          <a:lstStyle/>
          <a:p>
            <a:pPr algn="just" rtl="0"/>
            <a:r>
              <a:rPr lang="fr" sz="1600" b="0" i="0" u="none" baseline="0" dirty="0">
                <a:latin typeface="IAS Ribbon Sans Light" pitchFamily="50" charset="0"/>
                <a:ea typeface="IAS Ribbon Sans Light" pitchFamily="50" charset="0"/>
                <a:cs typeface="Arial"/>
              </a:rPr>
              <a:t>Le programme PrEPTECH a été piloté aux États-Unis auprès de jeunes hommes ayant des rapports sexuels avec des hommes et des jeunes personnes transgenres de couleur. Ce programme consiste en des services de télésanté (consultations en télémédecine, livraison à domicile du Truvada, pharmacie en ligne pour la distribution de la PrEP, dépistage du VIH/des IST à domicile, et une plateforme de télésanté pour connecter facilement les utilisateurs à un fournisseur de PrEP) couplés avec deux visites en laboratoire. Actuellement, nous explorons la possibilité de déployer PrEPTECH dans d'autres pays, y compris en Afrique du Sud et en Inde.</a:t>
            </a:r>
          </a:p>
          <a:p>
            <a:pPr marL="0" indent="0" algn="just" rtl="0">
              <a:buNone/>
            </a:pPr>
            <a:endParaRPr lang="fr" sz="1600" dirty="0">
              <a:latin typeface="IAS Ribbon Sans Light" pitchFamily="50" charset="0"/>
              <a:ea typeface="IAS Ribbon Sans Light" pitchFamily="50" charset="0"/>
            </a:endParaRPr>
          </a:p>
          <a:p>
            <a:pPr algn="just" rtl="0"/>
            <a:r>
              <a:rPr lang="fr" sz="1600" b="0" i="0" u="none" baseline="0" dirty="0">
                <a:latin typeface="IAS Ribbon Sans Light" pitchFamily="50" charset="0"/>
                <a:ea typeface="IAS Ribbon Sans Light" pitchFamily="50" charset="0"/>
                <a:cs typeface="Arial"/>
              </a:rPr>
              <a:t>Une étude en Thaïlande a permis d'observer que les services de PrEP adaptés aux jeunes gens facilitaient une bonne observance chez la moitié des utilisateurs adolescents de la PrEP. L'application mobile testée dans le cadre de cette étude n'a pas apportée de bénéfices supplémentaires en terme d'observance de la PrEP. Il a été observé que les jeunes femmes transgenres étaient susceptibles de requérir plus de soutien en matière d'observance de la PrEP que les jeunes hommes ayant des rapports sexuels avec des hommes. </a:t>
            </a:r>
            <a:endParaRPr lang="fr" sz="1600" dirty="0">
              <a:latin typeface="IAS Ribbon Sans Light" pitchFamily="50" charset="0"/>
              <a:ea typeface="IAS Ribbon Sans Light" pitchFamily="50" charset="0"/>
            </a:endParaRPr>
          </a:p>
          <a:p>
            <a:pPr algn="just"/>
            <a:endParaRPr lang="fr" sz="1600" dirty="0">
              <a:latin typeface="IAS Ribbon Sans Light" pitchFamily="50" charset="0"/>
              <a:ea typeface="IAS Ribbon Sans Light" pitchFamily="50" charset="0"/>
            </a:endParaRPr>
          </a:p>
          <a:p>
            <a:pPr marL="0" indent="0" algn="l" rtl="0">
              <a:buNone/>
            </a:pPr>
            <a:endParaRPr lang="fr" dirty="0"/>
          </a:p>
        </p:txBody>
      </p:sp>
      <p:sp>
        <p:nvSpPr>
          <p:cNvPr id="4" name="TextBox 3">
            <a:extLst>
              <a:ext uri="{FF2B5EF4-FFF2-40B4-BE49-F238E27FC236}">
                <a16:creationId xmlns:a16="http://schemas.microsoft.com/office/drawing/2014/main" id="{A44F5527-3EE4-4C45-AB2D-97BC87077D0F}"/>
              </a:ext>
            </a:extLst>
          </p:cNvPr>
          <p:cNvSpPr txBox="1"/>
          <p:nvPr/>
        </p:nvSpPr>
        <p:spPr>
          <a:xfrm>
            <a:off x="8560517" y="5929890"/>
            <a:ext cx="3152107" cy="276999"/>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3"/>
              </a:rPr>
              <a:t>Rebecca Braun, OAE0703</a:t>
            </a:r>
            <a:endParaRPr lang="fr" sz="1200" dirty="0">
              <a:latin typeface="IAS Ribbon Sans Light" pitchFamily="50" charset="0"/>
              <a:ea typeface="IAS Ribbon Sans Light" pitchFamily="50" charset="0"/>
              <a:cs typeface="Arial" panose="020B0604020202020204" pitchFamily="34" charset="0"/>
            </a:endParaRPr>
          </a:p>
        </p:txBody>
      </p:sp>
      <p:sp>
        <p:nvSpPr>
          <p:cNvPr id="5" name="Rectangle 4">
            <a:extLst>
              <a:ext uri="{FF2B5EF4-FFF2-40B4-BE49-F238E27FC236}">
                <a16:creationId xmlns:a16="http://schemas.microsoft.com/office/drawing/2014/main" id="{6BC33638-BD73-499C-B992-5A4664DDB9EB}"/>
              </a:ext>
            </a:extLst>
          </p:cNvPr>
          <p:cNvSpPr/>
          <p:nvPr/>
        </p:nvSpPr>
        <p:spPr>
          <a:xfrm>
            <a:off x="8560517" y="6103905"/>
            <a:ext cx="3152107" cy="461665"/>
          </a:xfrm>
          <a:prstGeom prst="rect">
            <a:avLst/>
          </a:prstGeom>
        </p:spPr>
        <p:txBody>
          <a:bodyPr wrap="square">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Wipaporn Natalie Songtaweesin, PDC0106</a:t>
            </a:r>
            <a:endParaRPr lang="fr" sz="1200" dirty="0">
              <a:latin typeface="IAS Ribbon Sans Light" pitchFamily="50" charset="0"/>
              <a:ea typeface="IAS Ribbon Sans Light" pitchFamily="50"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6707336" y="1431760"/>
            <a:ext cx="5136732" cy="4350072"/>
          </a:xfrm>
          <a:prstGeom prst="rect">
            <a:avLst/>
          </a:prstGeom>
        </p:spPr>
      </p:pic>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C7B9-4FCA-4547-9426-4BB946F0E340}"/>
              </a:ext>
            </a:extLst>
          </p:cNvPr>
          <p:cNvSpPr>
            <a:spLocks noGrp="1"/>
          </p:cNvSpPr>
          <p:nvPr>
            <p:ph type="title"/>
          </p:nvPr>
        </p:nvSpPr>
        <p:spPr/>
        <p:txBody>
          <a:bodyPr>
            <a:normAutofit fontScale="90000"/>
          </a:bodyPr>
          <a:lstStyle/>
          <a:p>
            <a:pPr algn="l" rtl="0"/>
            <a:r>
              <a:rPr lang="fr" sz="3100" b="1" i="0" u="none" baseline="0" dirty="0">
                <a:solidFill>
                  <a:srgbClr val="E0001B"/>
                </a:solidFill>
                <a:latin typeface="IAS Ribbon Sans Bold" pitchFamily="50" charset="0"/>
                <a:ea typeface="IAS Ribbon Sans Bold" pitchFamily="50" charset="0"/>
                <a:cs typeface="Arial"/>
              </a:rPr>
              <a:t>Jeunesse</a:t>
            </a:r>
            <a:r>
              <a:rPr lang="fr" sz="3600" b="1" dirty="0">
                <a:latin typeface="IAS Ribbon Sans Bold" pitchFamily="50" charset="0"/>
                <a:ea typeface="IAS Ribbon Sans Bold" pitchFamily="50" charset="0"/>
              </a:rPr>
              <a:t/>
            </a:r>
            <a:br>
              <a:rPr lang="fr" sz="3600" b="1" dirty="0">
                <a:latin typeface="IAS Ribbon Sans Bold" pitchFamily="50" charset="0"/>
                <a:ea typeface="IAS Ribbon Sans Bold" pitchFamily="50" charset="0"/>
              </a:rPr>
            </a:br>
            <a:r>
              <a:rPr lang="fr" sz="1300" b="0" i="0" u="none" baseline="0" dirty="0">
                <a:solidFill>
                  <a:schemeClr val="bg1"/>
                </a:solidFill>
                <a:latin typeface="IAS Ribbon Sans Bold" pitchFamily="50" charset="0"/>
                <a:ea typeface="IAS Ribbon Sans Bold" pitchFamily="50" charset="0"/>
                <a:cs typeface="Arial"/>
              </a:rPr>
              <a:t>Y</a:t>
            </a:r>
            <a:r>
              <a:rPr lang="fr" sz="1800" dirty="0">
                <a:latin typeface="IAS Ribbon Sans Bold" pitchFamily="50" charset="0"/>
                <a:ea typeface="IAS Ribbon Sans Bold" pitchFamily="50" charset="0"/>
              </a:rPr>
              <a:t/>
            </a:r>
            <a:br>
              <a:rPr lang="fr" sz="1800" dirty="0">
                <a:latin typeface="IAS Ribbon Sans Bold" pitchFamily="50" charset="0"/>
                <a:ea typeface="IAS Ribbon Sans Bold" pitchFamily="50" charset="0"/>
              </a:rPr>
            </a:br>
            <a:r>
              <a:rPr lang="fr" sz="4000" b="1" i="0" u="none" baseline="0" dirty="0">
                <a:solidFill>
                  <a:srgbClr val="000000"/>
                </a:solidFill>
                <a:latin typeface="IAS Ribbon Sans Bold" pitchFamily="50" charset="0"/>
                <a:ea typeface="IAS Ribbon Sans Bold" pitchFamily="50" charset="0"/>
                <a:cs typeface="Arial"/>
              </a:rPr>
              <a:t>Le traitement et les jeunes</a:t>
            </a:r>
            <a:endParaRPr lang="fr" sz="35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4B5C55D5-A82F-405F-B477-BDD4BD4500CE}"/>
              </a:ext>
            </a:extLst>
          </p:cNvPr>
          <p:cNvSpPr>
            <a:spLocks noGrp="1"/>
          </p:cNvSpPr>
          <p:nvPr>
            <p:ph idx="1"/>
          </p:nvPr>
        </p:nvSpPr>
        <p:spPr>
          <a:xfrm>
            <a:off x="609600" y="1600201"/>
            <a:ext cx="3577654" cy="4500980"/>
          </a:xfrm>
        </p:spPr>
        <p:txBody>
          <a:bodyPr vert="horz" lIns="91440" tIns="45720" rIns="91440" bIns="45720" rtlCol="0" anchor="t">
            <a:normAutofit fontScale="92500" lnSpcReduction="20000"/>
          </a:bodyPr>
          <a:lstStyle/>
          <a:p>
            <a:pPr algn="just" rtl="0"/>
            <a:r>
              <a:rPr lang="fr" sz="1800" b="0" i="0" u="none" baseline="0" dirty="0">
                <a:latin typeface="IAS Ribbon Sans Light" pitchFamily="50" charset="0"/>
                <a:ea typeface="IAS Ribbon Sans Light" pitchFamily="50" charset="0"/>
                <a:cs typeface="Arial"/>
              </a:rPr>
              <a:t>Dolutégravir (DTG) : un des composants d'un comprimé à dose fixe appelé TLD Le DTG supprime la réplication virale très rapidement. Il est important de souligner, à l'intention des jeunes gens, notamment des jeunes femmes, que le DTG n'interagit pas avec les contraceptifs, c'est-à-dire que le fait de prendre les deux médicaments ensemble n'interfère pas sur leur efficacité respective. </a:t>
            </a:r>
            <a:endParaRPr lang="fr" sz="1800" dirty="0">
              <a:latin typeface="IAS Ribbon Sans Light" pitchFamily="50" charset="0"/>
              <a:ea typeface="IAS Ribbon Sans Light" pitchFamily="50" charset="0"/>
            </a:endParaRPr>
          </a:p>
          <a:p>
            <a:pPr marL="0" indent="0" algn="just" rtl="0">
              <a:buNone/>
            </a:pPr>
            <a:endParaRPr lang="fr" sz="1800" dirty="0">
              <a:latin typeface="IAS Ribbon Sans Light" pitchFamily="50" charset="0"/>
              <a:ea typeface="IAS Ribbon Sans Light" pitchFamily="50" charset="0"/>
            </a:endParaRPr>
          </a:p>
          <a:p>
            <a:pPr algn="just" rtl="0"/>
            <a:r>
              <a:rPr lang="fr" sz="1800" b="0" i="0" u="none" baseline="0" dirty="0">
                <a:latin typeface="IAS Ribbon Sans Light" pitchFamily="50" charset="0"/>
                <a:ea typeface="IAS Ribbon Sans Light" pitchFamily="50" charset="0"/>
                <a:cs typeface="Arial"/>
              </a:rPr>
              <a:t>Le DTG a été autorisé pour les enfants à partir de 3 kilos et de quatre semaines d'âge.</a:t>
            </a:r>
            <a:r>
              <a:rPr lang="fr" sz="1800" b="0" i="0" u="none" baseline="0" dirty="0">
                <a:latin typeface="Arial"/>
                <a:cs typeface="Arial"/>
              </a:rPr>
              <a:t> </a:t>
            </a:r>
            <a:endParaRPr lang="fr" sz="1800" dirty="0"/>
          </a:p>
          <a:p>
            <a:endParaRPr lang="fr" sz="3600" dirty="0"/>
          </a:p>
        </p:txBody>
      </p:sp>
      <p:pic>
        <p:nvPicPr>
          <p:cNvPr id="4" name="Picture 3">
            <a:extLst>
              <a:ext uri="{FF2B5EF4-FFF2-40B4-BE49-F238E27FC236}">
                <a16:creationId xmlns:a16="http://schemas.microsoft.com/office/drawing/2014/main" id="{0A81AAD8-B371-4A6D-AE7E-0AED95AD363B}"/>
              </a:ext>
            </a:extLst>
          </p:cNvPr>
          <p:cNvPicPr>
            <a:picLocks noChangeAspect="1"/>
          </p:cNvPicPr>
          <p:nvPr/>
        </p:nvPicPr>
        <p:blipFill rotWithShape="1">
          <a:blip r:embed="rId3"/>
          <a:srcRect l="29367" t="19152" r="1563" b="20583"/>
          <a:stretch/>
        </p:blipFill>
        <p:spPr>
          <a:xfrm>
            <a:off x="4596325" y="1714741"/>
            <a:ext cx="6998568" cy="3816552"/>
          </a:xfrm>
          <a:prstGeom prst="rect">
            <a:avLst/>
          </a:prstGeom>
        </p:spPr>
      </p:pic>
      <p:sp>
        <p:nvSpPr>
          <p:cNvPr id="5" name="TextBox 4">
            <a:extLst>
              <a:ext uri="{FF2B5EF4-FFF2-40B4-BE49-F238E27FC236}">
                <a16:creationId xmlns:a16="http://schemas.microsoft.com/office/drawing/2014/main" id="{305D9D2F-AF8C-4428-8B10-98A1733376B2}"/>
              </a:ext>
            </a:extLst>
          </p:cNvPr>
          <p:cNvSpPr txBox="1"/>
          <p:nvPr/>
        </p:nvSpPr>
        <p:spPr>
          <a:xfrm>
            <a:off x="9696400" y="6093424"/>
            <a:ext cx="1656184" cy="461665"/>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Natella Rahkamnina</a:t>
            </a:r>
            <a:endParaRPr lang="fr" sz="12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13691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 action="ppaction://noaction"/>
          </p:cNvPr>
          <p:cNvSpPr/>
          <p:nvPr/>
        </p:nvSpPr>
        <p:spPr>
          <a:xfrm>
            <a:off x="1775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
          </a:p>
        </p:txBody>
      </p:sp>
      <p:sp>
        <p:nvSpPr>
          <p:cNvPr id="5" name="Content Placeholder 4">
            <a:extLst>
              <a:ext uri="{FF2B5EF4-FFF2-40B4-BE49-F238E27FC236}">
                <a16:creationId xmlns:a16="http://schemas.microsoft.com/office/drawing/2014/main" id="{18623558-10DF-40BF-8EA7-538378AB1FFC}"/>
              </a:ext>
            </a:extLst>
          </p:cNvPr>
          <p:cNvSpPr>
            <a:spLocks noGrp="1"/>
          </p:cNvSpPr>
          <p:nvPr>
            <p:ph idx="1"/>
          </p:nvPr>
        </p:nvSpPr>
        <p:spPr>
          <a:xfrm>
            <a:off x="918425" y="2105193"/>
            <a:ext cx="3771356" cy="3519820"/>
          </a:xfrm>
        </p:spPr>
        <p:txBody>
          <a:bodyPr vert="horz" lIns="91440" tIns="45720" rIns="91440" bIns="45720" rtlCol="0" anchor="t">
            <a:normAutofit fontScale="92500" lnSpcReduction="20000"/>
          </a:bodyPr>
          <a:lstStyle/>
          <a:p>
            <a:pPr marL="0" indent="0" algn="just" rtl="0">
              <a:buNone/>
            </a:pPr>
            <a:r>
              <a:rPr lang="fr" sz="2400" b="0" i="0" u="none" baseline="0" dirty="0">
                <a:latin typeface="IAS Ribbon Sans Light" pitchFamily="50" charset="0"/>
                <a:ea typeface="IAS Ribbon Sans Light" pitchFamily="50" charset="0"/>
                <a:cs typeface="Arial"/>
              </a:rPr>
              <a:t>Cinq jeune militants pour la jeunesse se sont entretenus avec 395 jeunes personnes vivant avec le VIH dans cinq pays à propos de leurs besoins, de leurs attentes et notamment de ce qu'ils souhaiteraient voir changer dans la manière dont les services du VIH sont dispensés.</a:t>
            </a:r>
            <a:endParaRPr lang="fr" sz="2400" dirty="0">
              <a:latin typeface="IAS Ribbon Sans Light" pitchFamily="50" charset="0"/>
              <a:ea typeface="IAS Ribbon Sans Light" pitchFamily="50" charset="0"/>
              <a:cs typeface="Arial"/>
            </a:endParaRPr>
          </a:p>
          <a:p>
            <a:endParaRPr lang="fr" sz="2000" dirty="0"/>
          </a:p>
        </p:txBody>
      </p:sp>
      <p:sp>
        <p:nvSpPr>
          <p:cNvPr id="2" name="Title 1">
            <a:extLst>
              <a:ext uri="{FF2B5EF4-FFF2-40B4-BE49-F238E27FC236}">
                <a16:creationId xmlns:a16="http://schemas.microsoft.com/office/drawing/2014/main" id="{23D74589-81BF-435E-B55A-145B3614E751}"/>
              </a:ext>
            </a:extLst>
          </p:cNvPr>
          <p:cNvSpPr txBox="1">
            <a:spLocks/>
          </p:cNvSpPr>
          <p:nvPr/>
        </p:nvSpPr>
        <p:spPr>
          <a:xfrm>
            <a:off x="1775520" y="152401"/>
            <a:ext cx="9221344" cy="134503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fr" sz="2800" b="1" i="0" u="none" baseline="0" dirty="0">
                <a:solidFill>
                  <a:srgbClr val="E6000F"/>
                </a:solidFill>
                <a:latin typeface="IAS Ribbon Sans Bold" pitchFamily="50" charset="0"/>
                <a:ea typeface="IAS Ribbon Sans Bold" pitchFamily="50" charset="0"/>
                <a:cs typeface="Arial"/>
              </a:rPr>
              <a:t>Jeunesse</a:t>
            </a:r>
          </a:p>
          <a:p>
            <a:pPr algn="l" rtl="0"/>
            <a:r>
              <a:rPr lang="fr" sz="1200" b="0" i="0" u="none" baseline="0" dirty="0">
                <a:solidFill>
                  <a:schemeClr val="bg1"/>
                </a:solidFill>
                <a:latin typeface="IAS Ribbon Sans Bold" pitchFamily="50" charset="0"/>
                <a:ea typeface="IAS Ribbon Sans Bold" pitchFamily="50" charset="0"/>
                <a:cs typeface="Arial"/>
              </a:rPr>
              <a:t>Y</a:t>
            </a:r>
          </a:p>
          <a:p>
            <a:pPr algn="l" rtl="0"/>
            <a:r>
              <a:rPr lang="fr" sz="3600" b="1" i="0" u="none" baseline="0" dirty="0">
                <a:solidFill>
                  <a:srgbClr val="000000"/>
                </a:solidFill>
                <a:latin typeface="IAS Ribbon Sans Bold" pitchFamily="50" charset="0"/>
                <a:ea typeface="IAS Ribbon Sans Bold" pitchFamily="50" charset="0"/>
                <a:cs typeface="Arial"/>
              </a:rPr>
              <a:t>La prestation de services différenciés pour les jeunes</a:t>
            </a:r>
            <a:endParaRPr lang="fr" sz="3600" b="1" dirty="0">
              <a:solidFill>
                <a:srgbClr val="000000"/>
              </a:solidFill>
              <a:latin typeface="IAS Ribbon Sans Bold" pitchFamily="50" charset="0"/>
              <a:ea typeface="IAS Ribbon Sans Bold" pitchFamily="50" charset="0"/>
            </a:endParaRPr>
          </a:p>
        </p:txBody>
      </p:sp>
      <p:sp>
        <p:nvSpPr>
          <p:cNvPr id="3" name="Rectangle 2">
            <a:hlinkClick r:id="rId3"/>
            <a:extLst>
              <a:ext uri="{FF2B5EF4-FFF2-40B4-BE49-F238E27FC236}">
                <a16:creationId xmlns:a16="http://schemas.microsoft.com/office/drawing/2014/main" id="{18179A96-D6C3-47E3-9068-E0591CA2CD83}"/>
              </a:ext>
            </a:extLst>
          </p:cNvPr>
          <p:cNvSpPr/>
          <p:nvPr/>
        </p:nvSpPr>
        <p:spPr>
          <a:xfrm>
            <a:off x="8112224" y="6021288"/>
            <a:ext cx="3676006" cy="276999"/>
          </a:xfrm>
          <a:prstGeom prst="rect">
            <a:avLst/>
          </a:prstGeom>
        </p:spPr>
        <p:txBody>
          <a:bodyPr wrap="none">
            <a:spAutoFit/>
          </a:bodyPr>
          <a:lstStyle/>
          <a:p>
            <a:pPr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San Francisco and Oakland Youth Force (SFOYF)</a:t>
            </a:r>
            <a:endParaRPr lang="fr"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8" name="Picture 9" descr="A picture containing timeline&#10;&#10;Description automatically generated">
            <a:extLst>
              <a:ext uri="{FF2B5EF4-FFF2-40B4-BE49-F238E27FC236}">
                <a16:creationId xmlns:a16="http://schemas.microsoft.com/office/drawing/2014/main" id="{F096CA6D-636C-47C1-A0DE-DFAC329EE31F}"/>
              </a:ext>
            </a:extLst>
          </p:cNvPr>
          <p:cNvPicPr>
            <a:picLocks noChangeAspect="1"/>
          </p:cNvPicPr>
          <p:nvPr/>
        </p:nvPicPr>
        <p:blipFill>
          <a:blip r:embed="rId5"/>
          <a:stretch>
            <a:fillRect/>
          </a:stretch>
        </p:blipFill>
        <p:spPr>
          <a:xfrm>
            <a:off x="5214903" y="1838585"/>
            <a:ext cx="5946422" cy="3429187"/>
          </a:xfrm>
          <a:prstGeom prst="rect">
            <a:avLst/>
          </a:prstGeom>
        </p:spPr>
      </p:pic>
    </p:spTree>
    <p:extLst>
      <p:ext uri="{BB962C8B-B14F-4D97-AF65-F5344CB8AC3E}">
        <p14:creationId xmlns:p14="http://schemas.microsoft.com/office/powerpoint/2010/main" val="372252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36FD-E4B2-4B71-B333-3F073DBFCF21}"/>
              </a:ext>
            </a:extLst>
          </p:cNvPr>
          <p:cNvSpPr>
            <a:spLocks noGrp="1"/>
          </p:cNvSpPr>
          <p:nvPr>
            <p:ph type="title"/>
          </p:nvPr>
        </p:nvSpPr>
        <p:spPr>
          <a:xfrm>
            <a:off x="1773090" y="406663"/>
            <a:ext cx="10931591" cy="1143000"/>
          </a:xfrm>
        </p:spPr>
        <p:txBody>
          <a:bodyPr>
            <a:normAutofit fontScale="90000"/>
          </a:bodyPr>
          <a:lstStyle/>
          <a:p>
            <a:pPr algn="l" rtl="0"/>
            <a:r>
              <a:rPr lang="fr" sz="3100" b="1" i="0" u="none" baseline="0" dirty="0">
                <a:solidFill>
                  <a:srgbClr val="E0001B"/>
                </a:solidFill>
                <a:latin typeface="IAS Ribbon Sans Bold" pitchFamily="50" charset="0"/>
                <a:ea typeface="IAS Ribbon Sans Bold" pitchFamily="50" charset="0"/>
                <a:cs typeface="Arial"/>
              </a:rPr>
              <a:t>Jeunesse</a:t>
            </a:r>
            <a:r>
              <a:rPr lang="fr" sz="3600" b="1" dirty="0">
                <a:latin typeface="IAS Ribbon Sans Bold" pitchFamily="50" charset="0"/>
                <a:ea typeface="IAS Ribbon Sans Bold" pitchFamily="50" charset="0"/>
              </a:rPr>
              <a:t/>
            </a:r>
            <a:br>
              <a:rPr lang="fr" sz="3600" b="1" dirty="0">
                <a:latin typeface="IAS Ribbon Sans Bold" pitchFamily="50" charset="0"/>
                <a:ea typeface="IAS Ribbon Sans Bold" pitchFamily="50" charset="0"/>
              </a:rPr>
            </a:br>
            <a:r>
              <a:rPr lang="fr" sz="1300" b="0" i="0" u="none" baseline="0" dirty="0">
                <a:solidFill>
                  <a:schemeClr val="bg1"/>
                </a:solidFill>
                <a:latin typeface="IAS Ribbon Sans Bold" pitchFamily="50" charset="0"/>
                <a:ea typeface="IAS Ribbon Sans Bold" pitchFamily="50" charset="0"/>
                <a:cs typeface="Arial"/>
              </a:rPr>
              <a:t>Y</a:t>
            </a:r>
            <a:r>
              <a:rPr lang="fr" sz="1800" dirty="0">
                <a:latin typeface="IAS Ribbon Sans Bold" pitchFamily="50" charset="0"/>
                <a:ea typeface="IAS Ribbon Sans Bold" pitchFamily="50" charset="0"/>
              </a:rPr>
              <a:t/>
            </a:r>
            <a:br>
              <a:rPr lang="fr" sz="1800" dirty="0">
                <a:latin typeface="IAS Ribbon Sans Bold" pitchFamily="50" charset="0"/>
                <a:ea typeface="IAS Ribbon Sans Bold" pitchFamily="50" charset="0"/>
              </a:rPr>
            </a:br>
            <a:r>
              <a:rPr lang="fr" sz="3800" b="1" i="0" u="none" baseline="0" dirty="0">
                <a:solidFill>
                  <a:srgbClr val="000000"/>
                </a:solidFill>
                <a:latin typeface="IAS Ribbon Sans Bold" pitchFamily="50" charset="0"/>
                <a:ea typeface="IAS Ribbon Sans Bold" pitchFamily="50" charset="0"/>
                <a:cs typeface="Arial"/>
              </a:rPr>
              <a:t>La DSD pour les jeunes</a:t>
            </a:r>
            <a:r>
              <a:rPr lang="fr" sz="3800" b="0" i="0" u="none" baseline="0" dirty="0">
                <a:solidFill>
                  <a:srgbClr val="000000"/>
                </a:solidFill>
                <a:latin typeface="IAS Ribbon Sans Bold" pitchFamily="50" charset="0"/>
                <a:ea typeface="IAS Ribbon Sans Bold" pitchFamily="50" charset="0"/>
                <a:cs typeface="Arial"/>
              </a:rPr>
              <a:t> :</a:t>
            </a:r>
            <a:r>
              <a:rPr lang="fr" sz="3800" b="1" i="0" u="none" baseline="0" dirty="0">
                <a:solidFill>
                  <a:srgbClr val="000000"/>
                </a:solidFill>
                <a:latin typeface="IAS Ribbon Sans Bold" pitchFamily="50" charset="0"/>
                <a:ea typeface="IAS Ribbon Sans Bold" pitchFamily="50" charset="0"/>
                <a:cs typeface="Arial"/>
              </a:rPr>
              <a:t> Comment mener des actions de sensibilisation</a:t>
            </a:r>
            <a:r>
              <a:rPr lang="fr" sz="3800" b="1" i="0" u="none" baseline="0" dirty="0">
                <a:solidFill>
                  <a:srgbClr val="000000"/>
                </a:solidFill>
                <a:latin typeface="Arial"/>
                <a:cs typeface="Arial"/>
              </a:rPr>
              <a:t> ?</a:t>
            </a:r>
            <a:endParaRPr lang="fr" sz="3800" b="1" dirty="0">
              <a:solidFill>
                <a:srgbClr val="000000"/>
              </a:solidFill>
            </a:endParaRPr>
          </a:p>
        </p:txBody>
      </p:sp>
      <p:pic>
        <p:nvPicPr>
          <p:cNvPr id="7" name="Picture 6"/>
          <p:cNvPicPr>
            <a:picLocks noChangeAspect="1"/>
          </p:cNvPicPr>
          <p:nvPr/>
        </p:nvPicPr>
        <p:blipFill>
          <a:blip r:embed="rId3"/>
          <a:stretch>
            <a:fillRect/>
          </a:stretch>
        </p:blipFill>
        <p:spPr>
          <a:xfrm>
            <a:off x="1861279" y="1877326"/>
            <a:ext cx="7628929" cy="4420961"/>
          </a:xfrm>
          <a:prstGeom prst="rect">
            <a:avLst/>
          </a:prstGeom>
        </p:spPr>
      </p:pic>
      <p:sp>
        <p:nvSpPr>
          <p:cNvPr id="5" name="Rectangle 4">
            <a:hlinkClick r:id="rId4"/>
            <a:extLst>
              <a:ext uri="{FF2B5EF4-FFF2-40B4-BE49-F238E27FC236}">
                <a16:creationId xmlns:a16="http://schemas.microsoft.com/office/drawing/2014/main" id="{CEF5B959-A850-4706-BCB0-01DDD16ECC3E}"/>
              </a:ext>
            </a:extLst>
          </p:cNvPr>
          <p:cNvSpPr/>
          <p:nvPr/>
        </p:nvSpPr>
        <p:spPr>
          <a:xfrm>
            <a:off x="8463632" y="6159787"/>
            <a:ext cx="3676006" cy="276999"/>
          </a:xfrm>
          <a:prstGeom prst="rect">
            <a:avLst/>
          </a:prstGeom>
        </p:spPr>
        <p:txBody>
          <a:bodyPr wrap="none">
            <a:spAutoFit/>
          </a:bodyPr>
          <a:lstStyle/>
          <a:p>
            <a:pPr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5"/>
              </a:rPr>
              <a:t>San Francisco and Oakland Youth Force (SFOYF)</a:t>
            </a:r>
            <a:endParaRPr lang="fr"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08575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purl.org/dc/dcmitype/"/>
    <ds:schemaRef ds:uri="da0e1dfa-61eb-48b9-80bb-a2770ec06ea8"/>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221</TotalTime>
  <Words>5985</Words>
  <Application>Microsoft Office PowerPoint</Application>
  <PresentationFormat>Widescreen</PresentationFormat>
  <Paragraphs>214</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vt:lpstr>
      <vt:lpstr>Arial,Sans-Serif</vt:lpstr>
      <vt:lpstr>Calibri</vt:lpstr>
      <vt:lpstr>IAS Ribbon Sans Bold</vt:lpstr>
      <vt:lpstr>IAS Ribbon Sans Light</vt:lpstr>
      <vt:lpstr>Ping LCG Light</vt:lpstr>
      <vt:lpstr>Office Theme</vt:lpstr>
      <vt:lpstr>International AIDS Society</vt:lpstr>
      <vt:lpstr>AIDS 2020  Toolkits Jeunesse</vt:lpstr>
      <vt:lpstr>PowerPoint Presentation</vt:lpstr>
      <vt:lpstr>Introduction</vt:lpstr>
      <vt:lpstr>PowerPoint Presentation</vt:lpstr>
      <vt:lpstr>PowerPoint Presentation</vt:lpstr>
      <vt:lpstr>Jeunesse La PrEP et les jeunes</vt:lpstr>
      <vt:lpstr>Jeunesse Y Le traitement et les jeunes</vt:lpstr>
      <vt:lpstr>PowerPoint Presentation</vt:lpstr>
      <vt:lpstr>Jeunesse Y La DSD pour les jeunes : Comment mener des actions de sensibilisation ?</vt:lpstr>
      <vt:lpstr>Jeunesse Les jeunes et la santé mentale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215</cp:revision>
  <dcterms:created xsi:type="dcterms:W3CDTF">2015-07-06T08:16:27Z</dcterms:created>
  <dcterms:modified xsi:type="dcterms:W3CDTF">2021-06-29T13:14:21Z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