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560" r:id="rId6"/>
    <p:sldId id="342" r:id="rId7"/>
    <p:sldId id="559" r:id="rId8"/>
    <p:sldId id="515" r:id="rId9"/>
    <p:sldId id="553" r:id="rId10"/>
    <p:sldId id="554" r:id="rId11"/>
    <p:sldId id="555" r:id="rId12"/>
    <p:sldId id="556" r:id="rId13"/>
    <p:sldId id="557" r:id="rId14"/>
    <p:sldId id="5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1" clrIdx="7">
    <p:extLst>
      <p:ext uri="{19B8F6BF-5375-455C-9EA6-DF929625EA0E}">
        <p15:presenceInfo xmlns:p15="http://schemas.microsoft.com/office/powerpoint/2012/main" userId="S::teri.roberts@iasociety.org::037c9fee-5bfb-411b-9dd8-8c9d890df7b6" providerId="AD"/>
      </p:ext>
    </p:extLst>
  </p:cmAuthor>
  <p:cmAuthor id="8" name="Amy Henderson" initials="AH" lastIdx="23"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Janette" initials="JB" lastIdx="8" clrIdx="16">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E6000F"/>
    <a:srgbClr val="1A998C"/>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122DF-D72D-2AAB-E141-809F608708A9}" v="1" dt="2020-11-18T10:49:16.305"/>
    <p1510:client id="{4180447C-1D79-BF2A-28A3-BC32D509D4B1}" v="1" dt="2020-11-18T10:33:32.593"/>
    <p1510:client id="{4BC01C93-49E7-3B2B-988C-2AC318F5660C}" v="1" dt="2020-11-18T09:30:35.492"/>
    <p1510:client id="{5E661485-08E1-C651-1EC7-63CB93FEB69A}" v="8" dt="2020-11-11T18:51:17.962"/>
    <p1510:client id="{7524D89E-BFBE-168E-3FFF-158E7670E6C2}" v="1" dt="2020-11-18T10:42:04.321"/>
    <p1510:client id="{85D4EBA5-348C-6EC5-50B5-9099C52FA2CE}" v="1" dt="2020-11-27T08:30:22.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33" autoAdjust="0"/>
    <p:restoredTop sz="77094" autoAdjust="0"/>
  </p:normalViewPr>
  <p:slideViewPr>
    <p:cSldViewPr snapToGrid="0">
      <p:cViewPr varScale="1">
        <p:scale>
          <a:sx n="97" d="100"/>
          <a:sy n="97" d="100"/>
        </p:scale>
        <p:origin x="258" y="96"/>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es"/>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es"/>
          </a:p>
        </p:txBody>
      </p:sp>
    </p:spTree>
    <p:extLst>
      <p:ext uri="{BB962C8B-B14F-4D97-AF65-F5344CB8AC3E}">
        <p14:creationId xmlns:p14="http://schemas.microsoft.com/office/powerpoint/2010/main" val="327414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es" sz="1600" b="1" i="0" u="none" baseline="0" dirty="0">
                <a:latin typeface="IAS Ribbon Sans Regular" pitchFamily="50" charset="0"/>
                <a:ea typeface="IAS Ribbon Sans Regular" pitchFamily="50" charset="0"/>
              </a:rPr>
              <a:t>¿Cómo podemos alcanzar los objetivos mundiales?</a:t>
            </a:r>
            <a:endParaRPr lang="es" b="1" dirty="0">
              <a:latin typeface="IAS Ribbon Sans Regular" pitchFamily="50" charset="0"/>
              <a:ea typeface="IAS Ribbon Sans Regular" pitchFamily="50" charset="0"/>
            </a:endParaRPr>
          </a:p>
          <a:p>
            <a:endParaRPr lang="es" sz="1600" dirty="0">
              <a:latin typeface="IAS Ribbon Sans Regular" pitchFamily="50" charset="0"/>
              <a:ea typeface="IAS Ribbon Sans Regular" pitchFamily="50" charset="0"/>
            </a:endParaRPr>
          </a:p>
          <a:p>
            <a:pPr marL="285750" indent="-285750" algn="l" rtl="0">
              <a:buFont typeface="Arial"/>
              <a:buChar char="•"/>
            </a:pPr>
            <a:r>
              <a:rPr lang="es" sz="1200" b="0" i="0" u="none" baseline="0" dirty="0">
                <a:latin typeface="IAS Ribbon Sans Regular" pitchFamily="50" charset="0"/>
                <a:ea typeface="IAS Ribbon Sans Regular" pitchFamily="50" charset="0"/>
              </a:rPr>
              <a:t>Prevenir y realizar pruebas utilizando el entorno de enfoque y </a:t>
            </a:r>
            <a:r>
              <a:rPr lang="es" b="0" i="0" u="none" baseline="0" dirty="0">
                <a:latin typeface="IAS Ribbon Sans Regular" pitchFamily="50" charset="0"/>
                <a:ea typeface="IAS Ribbon Sans Regular" pitchFamily="50" charset="0"/>
              </a:rPr>
              <a:t>las innovaciones apropiados.</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Adaptar</a:t>
            </a:r>
            <a:r>
              <a:rPr lang="es" sz="1200" b="0" i="0" u="none" baseline="0" dirty="0">
                <a:latin typeface="IAS Ribbon Sans Regular" pitchFamily="50" charset="0"/>
                <a:ea typeface="IAS Ribbon Sans Regular" pitchFamily="50" charset="0"/>
              </a:rPr>
              <a:t> los servicios de prevención y tratamiento a las necesidades de los adolescentes y </a:t>
            </a:r>
            <a:r>
              <a:rPr lang="es" b="0" i="0" u="none" baseline="0" dirty="0">
                <a:latin typeface="IAS Ribbon Sans Regular" pitchFamily="50" charset="0"/>
                <a:ea typeface="IAS Ribbon Sans Regular" pitchFamily="50" charset="0"/>
              </a:rPr>
              <a:t>jóvenes</a:t>
            </a:r>
            <a:r>
              <a:rPr lang="es" sz="1200" b="0" i="0" u="none" baseline="0" dirty="0">
                <a:latin typeface="IAS Ribbon Sans Regular" pitchFamily="50" charset="0"/>
                <a:ea typeface="IAS Ribbon Sans Regular" pitchFamily="50" charset="0"/>
              </a:rPr>
              <a:t> utilizando modelos de pares y empoderar a los adolescentes y </a:t>
            </a:r>
            <a:r>
              <a:rPr lang="es" b="0" i="0" u="none" baseline="0" dirty="0">
                <a:latin typeface="IAS Ribbon Sans Regular" pitchFamily="50" charset="0"/>
                <a:ea typeface="IAS Ribbon Sans Regular" pitchFamily="50" charset="0"/>
              </a:rPr>
              <a:t>jóvenes.</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Abordar</a:t>
            </a:r>
            <a:r>
              <a:rPr lang="es" sz="1200" b="0" i="0" u="none" baseline="0" dirty="0">
                <a:latin typeface="IAS Ribbon Sans Regular" pitchFamily="50" charset="0"/>
                <a:ea typeface="IAS Ribbon Sans Regular" pitchFamily="50" charset="0"/>
              </a:rPr>
              <a:t> los factores estructurales, entre ellos, los requisitos de consentimiento de los padres </a:t>
            </a:r>
            <a:r>
              <a:rPr lang="es" b="0" i="0" u="none" baseline="0" dirty="0">
                <a:latin typeface="IAS Ribbon Sans Regular" pitchFamily="50" charset="0"/>
                <a:ea typeface="IAS Ribbon Sans Regular" pitchFamily="50" charset="0"/>
              </a:rPr>
              <a:t>para los adolescentes, </a:t>
            </a:r>
            <a:r>
              <a:rPr lang="es" sz="1200" b="0" i="0" u="none" baseline="0" dirty="0">
                <a:latin typeface="IAS Ribbon Sans Regular" pitchFamily="50" charset="0"/>
                <a:ea typeface="IAS Ribbon Sans Regular" pitchFamily="50" charset="0"/>
              </a:rPr>
              <a:t>el acceso a servicios de salud y educación sexual y reproductiva, y las medidas de protección contra la violencia de género y social.</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sz="1200" b="0" i="0" u="none" baseline="0" dirty="0">
                <a:latin typeface="IAS Ribbon Sans Regular" pitchFamily="50" charset="0"/>
                <a:ea typeface="IAS Ribbon Sans Regular" pitchFamily="50" charset="0"/>
              </a:rPr>
              <a:t>Incentivar la adopción de intervenciones como la PrEP y los autodiagnósticos del VIH entre los adolescentes y </a:t>
            </a:r>
            <a:r>
              <a:rPr lang="es" b="0" i="0" u="none" baseline="0" dirty="0">
                <a:latin typeface="IAS Ribbon Sans Regular" pitchFamily="50" charset="0"/>
                <a:ea typeface="IAS Ribbon Sans Regular" pitchFamily="50" charset="0"/>
              </a:rPr>
              <a:t>jóvenes</a:t>
            </a:r>
            <a:r>
              <a:rPr lang="es" sz="1200" b="0" i="0" u="none" baseline="0" dirty="0">
                <a:latin typeface="IAS Ribbon Sans Regular" pitchFamily="50" charset="0"/>
                <a:ea typeface="IAS Ribbon Sans Regular" pitchFamily="50" charset="0"/>
              </a:rPr>
              <a:t> en riesgo de contraer</a:t>
            </a:r>
            <a:r>
              <a:rPr lang="es" b="0" i="0" u="none" baseline="0" dirty="0">
                <a:latin typeface="IAS Ribbon Sans Regular" pitchFamily="50" charset="0"/>
                <a:ea typeface="IAS Ribbon Sans Regular" pitchFamily="50" charset="0"/>
              </a:rPr>
              <a:t> el VIH. </a:t>
            </a:r>
            <a:endParaRPr lang="es" sz="1200" dirty="0">
              <a:latin typeface="IAS Ribbon Sans Regular" pitchFamily="50" charset="0"/>
              <a:ea typeface="IAS Ribbon Sans Regular" pitchFamily="50" charset="0"/>
              <a:cs typeface="Arial"/>
            </a:endParaRPr>
          </a:p>
          <a:p>
            <a:pPr marL="285750" marR="0" lvl="0" indent="-285750" algn="l" defTabSz="914400" rtl="0">
              <a:lnSpc>
                <a:spcPct val="100000"/>
              </a:lnSpc>
              <a:spcBef>
                <a:spcPts val="0"/>
              </a:spcBef>
              <a:spcAft>
                <a:spcPts val="0"/>
              </a:spcAft>
              <a:buClrTx/>
              <a:buSzTx/>
              <a:buFont typeface="Arial"/>
              <a:buChar char="•"/>
              <a:tabLst/>
              <a:defRPr/>
            </a:pPr>
            <a:endParaRPr lang="es" sz="1200" kern="1200" dirty="0">
              <a:solidFill>
                <a:schemeClr val="tx1"/>
              </a:solidFill>
              <a:effectLst/>
              <a:latin typeface="IAS Ribbon Sans Regular" pitchFamily="50" charset="0"/>
              <a:ea typeface="IAS Ribbon Sans Regular" pitchFamily="50" charset="0"/>
              <a:cs typeface="Arial"/>
            </a:endParaRPr>
          </a:p>
          <a:p>
            <a:pPr algn="l" rtl="0">
              <a:defRPr/>
            </a:pPr>
            <a:endParaRPr lang="es" dirty="0">
              <a:latin typeface="IAS Ribbon Sans Regular" pitchFamily="50" charset="0"/>
              <a:ea typeface="IAS Ribbon Sans Regular" pitchFamily="50" charset="0"/>
              <a:cs typeface="Arial" panose="020B0604020202020204"/>
            </a:endParaRPr>
          </a:p>
          <a:p>
            <a:pPr algn="l" rtl="0">
              <a:buFont typeface="Arial"/>
              <a:defRPr/>
            </a:pPr>
            <a:endParaRPr lang="es" dirty="0">
              <a:latin typeface="IAS Ribbon Sans Regular" pitchFamily="50" charset="0"/>
              <a:ea typeface="IAS Ribbon Sans Regular" pitchFamily="50" charset="0"/>
              <a:cs typeface="Arial" panose="020B0604020202020204"/>
            </a:endParaRPr>
          </a:p>
          <a:p>
            <a:pPr marL="171450" indent="-171450" algn="l" rtl="0">
              <a:buFont typeface="Arial"/>
              <a:buChar char="•"/>
              <a:defRPr/>
            </a:pPr>
            <a:endParaRPr lang="es" dirty="0">
              <a:latin typeface="IAS Ribbon Sans Regular" pitchFamily="50" charset="0"/>
              <a:ea typeface="IAS Ribbon Sans Regular" pitchFamily="50" charset="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5</a:t>
            </a:fld>
            <a:endParaRPr lang="es"/>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defRPr/>
            </a:pPr>
            <a:r>
              <a:rPr lang="es" sz="1200" b="0" i="0" u="none" baseline="0">
                <a:latin typeface="+mn-lt"/>
              </a:rPr>
              <a:t>La profilaxis preexposición (PrEP) se administra en un comprimido de dosis fija compuesto de</a:t>
            </a:r>
            <a:r>
              <a:rPr lang="es" b="0" i="0" u="none" baseline="0">
                <a:latin typeface="+mn-lt"/>
              </a:rPr>
              <a:t> </a:t>
            </a:r>
            <a:r>
              <a:rPr lang="es" sz="1200" b="0" i="0" u="none" baseline="0">
                <a:latin typeface="+mn-lt"/>
              </a:rPr>
              <a:t>dos medicamentos: TDF y FTC. Es altamente eficaz para prevenir el VIH. La PrEP debe tomarse regularmente para mantener su presencia en el cuerpo humano. En el caso de </a:t>
            </a:r>
            <a:r>
              <a:rPr lang="es" b="0" i="0" u="none" baseline="0">
                <a:latin typeface="+mn-lt"/>
              </a:rPr>
              <a:t>los jóvenes,</a:t>
            </a:r>
            <a:r>
              <a:rPr lang="es" sz="1200" b="0" i="0" u="none" baseline="0">
                <a:latin typeface="+mn-lt"/>
              </a:rPr>
              <a:t> especialmente de las mujeres jóvenes</a:t>
            </a:r>
            <a:r>
              <a:rPr lang="es" b="0" i="0" u="none" baseline="0">
                <a:latin typeface="+mn-lt"/>
              </a:rPr>
              <a:t>, es importante </a:t>
            </a:r>
            <a:r>
              <a:rPr lang="es" sz="1200" b="0" i="0" u="none" baseline="0">
                <a:latin typeface="+mn-lt"/>
              </a:rPr>
              <a:t>saber que la PrEP no interactúa con los anticonceptivos, es decir, tomarlos al mismo tiempo no interfiere en su eficacia teórica.</a:t>
            </a:r>
          </a:p>
          <a:p>
            <a:endParaRPr lang="es" dirty="0">
              <a:latin typeface="+mn-lt"/>
            </a:endParaRPr>
          </a:p>
          <a:p>
            <a:pPr marL="171450" indent="-171450" algn="l" rtl="0">
              <a:buFont typeface="Arial" panose="020B0604020202020204" pitchFamily="34" charset="0"/>
              <a:buChar char="•"/>
            </a:pPr>
            <a:r>
              <a:rPr lang="es" b="0" i="0" u="none" baseline="0">
                <a:latin typeface="+mn-lt"/>
              </a:rPr>
              <a:t>La PrEP previene que una persona se contagie el VIH de una persona que vive con el virus.</a:t>
            </a:r>
            <a:endParaRPr lang="es" dirty="0">
              <a:latin typeface="+mn-lt"/>
              <a:cs typeface="Arial"/>
            </a:endParaRPr>
          </a:p>
          <a:p>
            <a:pPr marL="171450" indent="-171450" algn="l" rtl="0">
              <a:buFont typeface="Arial" panose="020B0604020202020204" pitchFamily="34" charset="0"/>
              <a:buChar char="•"/>
            </a:pPr>
            <a:r>
              <a:rPr lang="es" b="0" i="0" u="none" baseline="0">
                <a:latin typeface="+mn-lt"/>
              </a:rPr>
              <a:t>La PrEP se usa para prevenir la infección por el VIH mediante una pastilla que se toma una vez al día.</a:t>
            </a:r>
            <a:endParaRPr lang="es" dirty="0">
              <a:latin typeface="+mn-lt"/>
              <a:cs typeface="Arial"/>
            </a:endParaRPr>
          </a:p>
          <a:p>
            <a:pPr marL="171450" indent="-171450" algn="l" rtl="0">
              <a:buFont typeface="Arial" panose="020B0604020202020204" pitchFamily="34" charset="0"/>
              <a:buChar char="•"/>
            </a:pPr>
            <a:r>
              <a:rPr lang="es" b="0" i="0" u="none" baseline="0">
                <a:latin typeface="+mn-lt"/>
              </a:rPr>
              <a:t>El TLD se usa para tratar una infección por el VIH mediante una pastilla que se toma una vez al día.</a:t>
            </a:r>
          </a:p>
          <a:p>
            <a:pPr marL="171450" indent="-171450" algn="l" rtl="0">
              <a:buFont typeface="Arial" panose="020B0604020202020204" pitchFamily="34" charset="0"/>
              <a:buChar char="•"/>
            </a:pPr>
            <a:endParaRPr lang="es" dirty="0">
              <a:latin typeface="+mn-lt"/>
              <a:cs typeface="Arial"/>
            </a:endParaRPr>
          </a:p>
          <a:p>
            <a:pPr algn="l" rtl="0"/>
            <a:r>
              <a:rPr lang="es" b="1" i="0" u="none" baseline="0">
                <a:solidFill>
                  <a:srgbClr val="333333"/>
                </a:solidFill>
                <a:effectLst/>
                <a:latin typeface="+mn-lt"/>
              </a:rPr>
              <a:t>PrEPTECH: Integración de una solución holística de PrEP en línea y presencial para usted</a:t>
            </a:r>
          </a:p>
          <a:p>
            <a:endParaRPr lang="es" b="1" dirty="0">
              <a:solidFill>
                <a:srgbClr val="333333"/>
              </a:solidFill>
              <a:latin typeface="+mn-lt"/>
            </a:endParaRPr>
          </a:p>
          <a:p>
            <a:pPr algn="l" rtl="0"/>
            <a:r>
              <a:rPr lang="es" b="1" i="0" u="none" baseline="0">
                <a:solidFill>
                  <a:srgbClr val="333333"/>
                </a:solidFill>
                <a:effectLst/>
                <a:latin typeface="+mn-lt"/>
              </a:rPr>
              <a:t>CONTEXTO</a:t>
            </a:r>
          </a:p>
          <a:p>
            <a:pPr algn="l" rtl="0"/>
            <a:r>
              <a:rPr lang="es" b="0" i="0" u="none" baseline="0">
                <a:solidFill>
                  <a:srgbClr val="333333"/>
                </a:solidFill>
                <a:effectLst/>
                <a:latin typeface="+mn-lt"/>
              </a:rPr>
              <a:t>En Estados Unidos, los hombres jóvenes que tienen sexo con hombres y los jóvenes transgénero de color representan una cantidad elevada de diagnósticos nuevos del VIH anualmente. La profilaxis preexposición del VIH (PrEP) es eficaz y aceptable en hombres jóvenes que tienen sexo con hombres y jóvenes transgénero de color; sin embargo, la adopción de la PrEP es baja en esas comunidades debido a ciertos obstáculos, como el estigma, el costo, las preocupaciones sobre la adherencia y la desconfianza médica. PrEPTECH, un enfoque basado en telesalud para el inicio de la PrEP, puede ser la solución a estos obstáculos.</a:t>
            </a:r>
            <a:r>
              <a:rPr lang="es" b="0" i="0">
                <a:effectLst/>
                <a:latin typeface="+mn-lt"/>
              </a:rPr>
              <a:t/>
            </a:r>
            <a:br>
              <a:rPr lang="es" b="0" i="0">
                <a:effectLst/>
                <a:latin typeface="+mn-lt"/>
              </a:rPr>
            </a:br>
            <a:endParaRPr lang="es" dirty="0">
              <a:solidFill>
                <a:srgbClr val="333333"/>
              </a:solidFill>
              <a:latin typeface="+mn-lt"/>
            </a:endParaRPr>
          </a:p>
          <a:p>
            <a:pPr algn="l" rtl="0"/>
            <a:r>
              <a:rPr lang="es" b="1" i="0" u="none" baseline="0">
                <a:solidFill>
                  <a:srgbClr val="333333"/>
                </a:solidFill>
                <a:effectLst/>
                <a:latin typeface="+mn-lt"/>
              </a:rPr>
              <a:t>DESCRIPCIÓN</a:t>
            </a:r>
          </a:p>
          <a:p>
            <a:pPr algn="l" rtl="0"/>
            <a:r>
              <a:rPr lang="es" b="0" i="0" u="none" baseline="0">
                <a:solidFill>
                  <a:srgbClr val="333333"/>
                </a:solidFill>
                <a:effectLst/>
                <a:latin typeface="+mn-lt"/>
              </a:rPr>
              <a:t>Para probar el PrEPTECH, incluimos a 25 hombres jóvenes que tienen sexo con hombres que no estuvieran infectados por el VIH de entre </a:t>
            </a:r>
            <a:r>
              <a:rPr lang="es" b="0" i="0" u="none" baseline="0">
                <a:solidFill>
                  <a:srgbClr val="333333"/>
                </a:solidFill>
                <a:latin typeface="+mn-lt"/>
              </a:rPr>
              <a:t>18 y 25</a:t>
            </a:r>
            <a:r>
              <a:rPr lang="es" b="0" i="0" u="none" baseline="0">
                <a:solidFill>
                  <a:srgbClr val="333333"/>
                </a:solidFill>
                <a:effectLst/>
                <a:latin typeface="+mn-lt"/>
              </a:rPr>
              <a:t> años de San Francisco en un estudio longitudinal de 180 días que se llevó a cabo entre noviembre de 2016 y mayo de 2017. Los participantes recibieron servicios de PrEP gratuitos a través de telesalud (es decir, visitas de telemedicina, envío a domicilio de Truvada y kits de diagnóstico de ITS), excepto las dos consultas para análisis clínicos. Los participantes completaron encuestas de evaluación en línea en los días 90 y 190 que indagaban sobre las características y las experiencias de PrEPTECH, al igual que sobre la adherencia a la PrEP y el estigma. La prueba piloto demostró que PrEPTECH era confidencial, rápido, conveniente, fácil de usar y apoyaba a los participantes para que accedieran al régimen de PrEP y lo mantuvieran de forma eficaz.</a:t>
            </a:r>
            <a:r>
              <a:rPr lang="es" b="0" i="0">
                <a:effectLst/>
                <a:latin typeface="+mn-lt"/>
              </a:rPr>
              <a:t/>
            </a:r>
            <a:br>
              <a:rPr lang="es" b="0" i="0">
                <a:effectLst/>
                <a:latin typeface="+mn-lt"/>
              </a:rPr>
            </a:br>
            <a:endParaRPr lang="es" dirty="0">
              <a:solidFill>
                <a:srgbClr val="333333"/>
              </a:solidFill>
              <a:latin typeface="+mn-lt"/>
            </a:endParaRPr>
          </a:p>
          <a:p>
            <a:pPr algn="l" rtl="0"/>
            <a:r>
              <a:rPr lang="es" b="1" i="0" u="none" baseline="0">
                <a:solidFill>
                  <a:srgbClr val="333333"/>
                </a:solidFill>
                <a:effectLst/>
                <a:latin typeface="+mn-lt"/>
              </a:rPr>
              <a:t>LECCIONES APRENDIDAS</a:t>
            </a:r>
          </a:p>
          <a:p>
            <a:pPr algn="l" rtl="0"/>
            <a:r>
              <a:rPr lang="es" b="0" i="0" u="none" baseline="0">
                <a:solidFill>
                  <a:srgbClr val="333333"/>
                </a:solidFill>
                <a:effectLst/>
                <a:latin typeface="+mn-lt"/>
              </a:rPr>
              <a:t>Según la devolución de los participantes, realizamos varios cambios a la plataforma de PrEPTECH para mejorar la experiencia del usuario y llegar mejor a las poblaciones clave afectadas por el VIH. Agregamos una farmacia en línea para la distribución de la PrEP, pruebas de diagnóstico de las ITS/del VIH en el hogar y una plataforma de telesalud para comunicar a los usuarios con los proveedores de la PrEP de manera conveniente. También ampliamos la definición de participante elegible para incluir a los jóvenes transgénero (como hombres transgénero, mujeres transgénero, personas que no se identifican con ningún género) y aumentamos el intervalo de edad para que abarcara de los 15 a los 27 años.</a:t>
            </a:r>
            <a:r>
              <a:rPr lang="es" b="0" i="0">
                <a:effectLst/>
                <a:latin typeface="+mn-lt"/>
              </a:rPr>
              <a:t/>
            </a:r>
            <a:br>
              <a:rPr lang="es" b="0" i="0">
                <a:effectLst/>
                <a:latin typeface="+mn-lt"/>
              </a:rPr>
            </a:br>
            <a:endParaRPr lang="es" dirty="0">
              <a:solidFill>
                <a:srgbClr val="333333"/>
              </a:solidFill>
              <a:latin typeface="+mn-lt"/>
            </a:endParaRPr>
          </a:p>
          <a:p>
            <a:pPr algn="l" rtl="0"/>
            <a:r>
              <a:rPr lang="es" b="1" i="0" u="none" baseline="0">
                <a:solidFill>
                  <a:srgbClr val="333333"/>
                </a:solidFill>
                <a:effectLst/>
                <a:latin typeface="+mn-lt"/>
              </a:rPr>
              <a:t>CONCLUSIONES</a:t>
            </a:r>
          </a:p>
          <a:p>
            <a:pPr algn="l" rtl="0"/>
            <a:r>
              <a:rPr lang="es" b="0" i="0" u="none" baseline="0">
                <a:solidFill>
                  <a:srgbClr val="333333"/>
                </a:solidFill>
                <a:effectLst/>
                <a:latin typeface="+mn-lt"/>
              </a:rPr>
              <a:t>Los programas de telesalud como PrEPTECH pueden aumentar el acceso a la PrEP para los hombres jóvenes que tienen sexo con hombres y para los jóvenes transgénero de color eliminando los obstáculos inherentes en los modelos tradicionales basados en las clínicas; pueden apoyar la iniciación de la PrEP de manera rápida y conveniente, y pueden transferir a los usuarios a un proveedor de PrEP perdurable. Dados los prometedores resultados del estudio de prueba, lanzamos un estudio controlado aleatorizado en varios hospitales para comprobar la eficacia de PrEPTECH para incentivar la adopción de la PrEP comparándolo con un sitio web enfocado en el conocimiento. También estamos analizando la posibilidad de lanzar PrEPTECH en otros países más afectados por el VIH, como Sudáfrica e India.</a:t>
            </a:r>
            <a:endParaRPr lang="es" dirty="0">
              <a:latin typeface="+mn-lt"/>
              <a:cs typeface="Arial"/>
            </a:endParaRPr>
          </a:p>
          <a:p>
            <a:endParaRPr lang="es" dirty="0">
              <a:latin typeface="+mn-lt"/>
            </a:endParaRPr>
          </a:p>
          <a:p>
            <a:endParaRPr lang="es" b="1" i="0" dirty="0">
              <a:solidFill>
                <a:srgbClr val="333333"/>
              </a:solidFill>
              <a:effectLst/>
              <a:latin typeface="+mn-lt"/>
            </a:endParaRPr>
          </a:p>
          <a:p>
            <a:pPr algn="l" rtl="0"/>
            <a:r>
              <a:rPr lang="es" b="1" i="0" u="none" baseline="0">
                <a:solidFill>
                  <a:srgbClr val="333333"/>
                </a:solidFill>
                <a:effectLst/>
                <a:latin typeface="+mn-lt"/>
              </a:rPr>
              <a:t>Estrategias enfocadas en los jóvenes para promover la adherencia a la profilaxis preexposición entre los hombres adolescentes que tienen sexo con hombres y las mujeres transgénero en riesgo de contraer el VIH en Tailandia</a:t>
            </a:r>
            <a:endParaRPr lang="es" dirty="0">
              <a:latin typeface="+mn-lt"/>
            </a:endParaRPr>
          </a:p>
          <a:p>
            <a:endParaRPr lang="es" b="1" dirty="0">
              <a:solidFill>
                <a:srgbClr val="333333"/>
              </a:solidFill>
              <a:latin typeface="+mn-lt"/>
            </a:endParaRPr>
          </a:p>
          <a:p>
            <a:pPr algn="l" rtl="0"/>
            <a:r>
              <a:rPr lang="es" b="1" i="0" u="none" baseline="0">
                <a:solidFill>
                  <a:srgbClr val="333333"/>
                </a:solidFill>
                <a:effectLst/>
                <a:latin typeface="+mn-lt"/>
              </a:rPr>
              <a:t>CONTEXTO</a:t>
            </a:r>
          </a:p>
          <a:p>
            <a:pPr algn="l" rtl="0"/>
            <a:r>
              <a:rPr lang="es" b="0" i="0" u="none" baseline="0">
                <a:solidFill>
                  <a:srgbClr val="333333"/>
                </a:solidFill>
                <a:effectLst/>
                <a:latin typeface="+mn-lt"/>
              </a:rPr>
              <a:t>Se necesita con urgencia implementar estrategias para detener la creciente incidencia del VIH en hombres jóvenes que tienen sexo con hombres y mujeres transgénero en todo el mundo. Evaluamos la repercusión de los servicios adecuados para jóvenes y una aplicación móvil con respecto a la adherencia a la profilaxis preexposición (PrEP) en los hombres jóvenes que tienen sexo con hombres y las mujeres transgénero en Tailandia.</a:t>
            </a:r>
            <a:r>
              <a:rPr lang="es">
                <a:latin typeface="+mn-lt"/>
                <a:cs typeface="+mn-lt"/>
              </a:rPr>
              <a:t/>
            </a:r>
            <a:br>
              <a:rPr lang="es">
                <a:latin typeface="+mn-lt"/>
                <a:cs typeface="+mn-lt"/>
              </a:rPr>
            </a:br>
            <a:endParaRPr lang="es" dirty="0">
              <a:solidFill>
                <a:srgbClr val="333333"/>
              </a:solidFill>
              <a:latin typeface="+mn-lt"/>
            </a:endParaRPr>
          </a:p>
          <a:p>
            <a:pPr algn="l" rtl="0"/>
            <a:r>
              <a:rPr lang="es" b="1" i="0" u="none" baseline="0">
                <a:solidFill>
                  <a:srgbClr val="333333"/>
                </a:solidFill>
                <a:effectLst/>
                <a:latin typeface="+mn-lt"/>
              </a:rPr>
              <a:t>MÉTODOS</a:t>
            </a:r>
          </a:p>
          <a:p>
            <a:pPr algn="l" rtl="0"/>
            <a:r>
              <a:rPr lang="es" b="0" i="0" u="none" baseline="0">
                <a:solidFill>
                  <a:srgbClr val="333333"/>
                </a:solidFill>
                <a:effectLst/>
                <a:latin typeface="+mn-lt"/>
              </a:rPr>
              <a:t>Se llevó a cabo un estudio controlado aleatorizado en hombres jóvenes que tienen sexo con hombres y mujeres transgénero jóvenes de entre 15 y 19 años. Los participantes recibieron todos los días TDF/FTC por vía oral y preservativos, y se los distribuyó de forma aleatoria para que recibieran servicios adecuados para jóvenes (tratamiento estándar) o tratamiento estándar combinado con una aplicación para la PrEP, cuyas funciones incluían la autoevaluación de las actividades de riesgo de contraer el VIH, puntos de recompensa y recordatorios de los turnos de la PrEP y las citas en el consultorio. Las visitas al consultorio se realizaban en los meses 0, 1, 3 y 6 y las consultas telefónicas en los meses 2, 4 y 5. Las detección de las infecciones de transmisión sexual (ITS) se llevó a cabo al inicio del estudio y en el mes 6, y las pruebas del VIH se realizaban en todas las visitas. Se evaluó la adherencia a la PrEP con concentraciones de difosfato de tenofovir intracelular (TFV-DP) en muestras de manchas de sangre seca en los meses 3 y 6. El primer criterio de valoración fue la “adherencia a la PrEP” definida como manchas de sangre seca con concentraciones de TFV-DP </a:t>
            </a:r>
            <a:r>
              <a:rPr lang="es" sz="1200" b="0" i="0" u="none" baseline="0">
                <a:solidFill>
                  <a:schemeClr val="bg1"/>
                </a:solidFill>
                <a:latin typeface="+mn-lt"/>
              </a:rPr>
              <a:t>≥</a:t>
            </a:r>
            <a:r>
              <a:rPr lang="es" b="0" i="0" u="none" baseline="0">
                <a:solidFill>
                  <a:srgbClr val="333333"/>
                </a:solidFill>
                <a:effectLst/>
                <a:latin typeface="+mn-lt"/>
              </a:rPr>
              <a:t>700 fmol/sacabocados (equivalente a ≥4 dosis de TDF/semana en los meses 3 o 6).</a:t>
            </a:r>
            <a:r>
              <a:rPr lang="es">
                <a:latin typeface="+mn-lt"/>
                <a:cs typeface="+mn-lt"/>
              </a:rPr>
              <a:t/>
            </a:r>
            <a:br>
              <a:rPr lang="es">
                <a:latin typeface="+mn-lt"/>
                <a:cs typeface="+mn-lt"/>
              </a:rPr>
            </a:br>
            <a:endParaRPr lang="es" dirty="0">
              <a:solidFill>
                <a:srgbClr val="333333"/>
              </a:solidFill>
              <a:latin typeface="+mn-lt"/>
            </a:endParaRPr>
          </a:p>
          <a:p>
            <a:pPr algn="l" rtl="0"/>
            <a:r>
              <a:rPr lang="es" b="1" i="0" u="none" baseline="0">
                <a:solidFill>
                  <a:srgbClr val="333333"/>
                </a:solidFill>
                <a:effectLst/>
                <a:latin typeface="+mn-lt"/>
              </a:rPr>
              <a:t>RESULTADOS</a:t>
            </a:r>
          </a:p>
          <a:p>
            <a:pPr algn="l" rtl="0"/>
            <a:r>
              <a:rPr lang="es" b="0" i="0" u="none" baseline="0">
                <a:solidFill>
                  <a:srgbClr val="333333"/>
                </a:solidFill>
                <a:effectLst/>
                <a:latin typeface="+mn-lt"/>
              </a:rPr>
              <a:t>Entre marzo de 2018 y junio de 2019, se hicieron pruebas de detección a 489 adolescentes, 27 (6 %) dieron positivo en el VIH y 200 (41 %) se inscribieron y comenzaron la PrEP. Entre ellos, 147 eran hombres jóvenes que tienen sexo con hombres (74 %) y 53 eran mujeres jóvenes transgénero (26 %). Al inicio, la mediana de edad era de 18 años (rango intercuartil [RIQ] de 17-19); el 84 % informó uso ocasional de preservativo en el último mes y la prevalencia de las ITS fue del 23 %. La retención a los 6 meses fue del 73 %. En el grupo de tratamiento estándar combinado con la aplicación para la PrEP, la mediana de tiempo de uso de la aplicación fue de 3 meses (RIQ de 1-5). La adherencia a la PrEP fue del 49,1 % en general (45,8 % en el grupo de tratamiento estándar y 52,4 % en el grupo de tratamiento estándar combinado con la aplicación, </a:t>
            </a:r>
            <a:r>
              <a:rPr lang="es" b="0" i="1" u="none" baseline="0">
                <a:solidFill>
                  <a:srgbClr val="333333"/>
                </a:solidFill>
                <a:effectLst/>
                <a:latin typeface="+mn-lt"/>
              </a:rPr>
              <a:t>p</a:t>
            </a:r>
            <a:r>
              <a:rPr lang="es" b="0" i="0" u="none" baseline="0">
                <a:solidFill>
                  <a:srgbClr val="333333"/>
                </a:solidFill>
                <a:effectLst/>
                <a:latin typeface="+mn-lt"/>
              </a:rPr>
              <a:t> = 0,40). Los hombres jóvenes que tienen sexo con hombres se vieron 3,6 veces (razón de posibilidades ajustada, IC del 95 %: 1,41-9,05) más dispuestos a adherirse a la PrEP que las mujeres jóvenes transgénero. No hubo seroconversiones del VIH durante 75 años-persona del seguimiento.</a:t>
            </a:r>
            <a:r>
              <a:rPr lang="es">
                <a:latin typeface="+mn-lt"/>
                <a:cs typeface="+mn-lt"/>
              </a:rPr>
              <a:t/>
            </a:r>
            <a:br>
              <a:rPr lang="es">
                <a:latin typeface="+mn-lt"/>
                <a:cs typeface="+mn-lt"/>
              </a:rPr>
            </a:br>
            <a:endParaRPr lang="es" dirty="0">
              <a:solidFill>
                <a:srgbClr val="333333"/>
              </a:solidFill>
              <a:latin typeface="+mn-lt"/>
            </a:endParaRPr>
          </a:p>
          <a:p>
            <a:pPr algn="l" rtl="0"/>
            <a:r>
              <a:rPr lang="es" b="1" i="0" u="none" baseline="0">
                <a:solidFill>
                  <a:srgbClr val="333333"/>
                </a:solidFill>
                <a:effectLst/>
                <a:latin typeface="+mn-lt"/>
              </a:rPr>
              <a:t>CONCLUSIONES</a:t>
            </a:r>
          </a:p>
          <a:p>
            <a:pPr algn="l" rtl="0"/>
            <a:r>
              <a:rPr lang="es" b="0" i="0" u="none" baseline="0">
                <a:solidFill>
                  <a:srgbClr val="333333"/>
                </a:solidFill>
                <a:effectLst/>
                <a:latin typeface="+mn-lt"/>
              </a:rPr>
              <a:t>La implementación de la PrEP en adolescentes es posible a través de servicios adecuados para los jóvenes con tasas altas de retención a los 6 meses. Es posible que las mujeres jóvenes transgénero requieran más apoyo para la adherencia a la PrEP que los hombres jóvenes que tienen sexo con hombres. El uso de la aplicación en este ensayo no influyó en la adherencia a la PrEP.</a:t>
            </a:r>
            <a:r>
              <a:rPr lang="es">
                <a:latin typeface="+mn-lt"/>
                <a:cs typeface="+mn-lt"/>
              </a:rPr>
              <a:t/>
            </a:r>
            <a:br>
              <a:rPr lang="es">
                <a:latin typeface="+mn-lt"/>
                <a:cs typeface="+mn-lt"/>
              </a:rPr>
            </a:br>
            <a:endParaRPr lang="es" dirty="0">
              <a:latin typeface="+mn-lt"/>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es"/>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es"/>
          </a:p>
        </p:txBody>
      </p:sp>
    </p:spTree>
    <p:extLst>
      <p:ext uri="{BB962C8B-B14F-4D97-AF65-F5344CB8AC3E}">
        <p14:creationId xmlns:p14="http://schemas.microsoft.com/office/powerpoint/2010/main" val="427996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defRPr/>
            </a:pPr>
            <a:r>
              <a:rPr lang="es" b="1" i="0" u="none" baseline="0" dirty="0">
                <a:latin typeface="IAS Ribbon Sans Regular" pitchFamily="50" charset="0"/>
                <a:ea typeface="IAS Ribbon Sans Regular" pitchFamily="50" charset="0"/>
                <a:cs typeface="Arial"/>
              </a:rPr>
              <a:t>¿Qué es la prestación de servicios diferenciados?</a:t>
            </a:r>
            <a:endParaRPr lang="es" b="1" u="none" dirty="0">
              <a:latin typeface="IAS Ribbon Sans Regular" pitchFamily="50" charset="0"/>
              <a:ea typeface="IAS Ribbon Sans Regular" pitchFamily="50" charset="0"/>
            </a:endParaRPr>
          </a:p>
          <a:p>
            <a:pPr algn="l" rtl="0">
              <a:defRPr/>
            </a:pPr>
            <a:r>
              <a:rPr lang="es" b="0" i="0" u="none" baseline="0" dirty="0">
                <a:latin typeface="IAS Ribbon Sans Regular" pitchFamily="50" charset="0"/>
                <a:ea typeface="IAS Ribbon Sans Regular" pitchFamily="50" charset="0"/>
              </a:rPr>
              <a:t>Dicho sencillamente, las prestación de servicios diferenciados (DSD) es una manera de simplificar y adaptar la prestación de servicios relacionados con el VIH de modo que se adapte a cada persona. La prestación de servicios diferenciados funciona dentro del espectro de la atención y el tratamiento relacionados con el VIH. Eso significa que el enfoque funciona para las siguientes instancias:</a:t>
            </a:r>
          </a:p>
          <a:p>
            <a:pPr algn="l" rtl="0">
              <a:defRPr/>
            </a:pPr>
            <a:endParaRPr lang="es" dirty="0">
              <a:latin typeface="IAS Ribbon Sans Regular" pitchFamily="50" charset="0"/>
              <a:ea typeface="IAS Ribbon Sans Regular" pitchFamily="50" charset="0"/>
              <a:cs typeface="Arial"/>
            </a:endParaRPr>
          </a:p>
          <a:p>
            <a:pPr lvl="1" algn="l" rtl="0">
              <a:defRPr/>
            </a:pPr>
            <a:r>
              <a:rPr lang="es" b="0" i="0" u="none" baseline="0" dirty="0">
                <a:latin typeface="IAS Ribbon Sans Regular" pitchFamily="50" charset="0"/>
                <a:ea typeface="IAS Ribbon Sans Regular" pitchFamily="50" charset="0"/>
              </a:rPr>
              <a:t>la fase de detección y diagnóstico (realizarse la prueba y averiguar el estado serológico)</a:t>
            </a:r>
            <a:endParaRPr lang="es" dirty="0">
              <a:latin typeface="IAS Ribbon Sans Regular" pitchFamily="50" charset="0"/>
              <a:ea typeface="IAS Ribbon Sans Regular" pitchFamily="50" charset="0"/>
              <a:cs typeface="Arial"/>
            </a:endParaRPr>
          </a:p>
          <a:p>
            <a:pPr lvl="1" algn="l" rtl="0">
              <a:defRPr/>
            </a:pPr>
            <a:r>
              <a:rPr lang="es" b="0" i="0" u="none" baseline="0" dirty="0">
                <a:latin typeface="IAS Ribbon Sans Regular" pitchFamily="50" charset="0"/>
                <a:ea typeface="IAS Ribbon Sans Regular" pitchFamily="50" charset="0"/>
              </a:rPr>
              <a:t>la fase de tratamiento (iniciar el tratamiento y tomar los medicamentos con regularidad)</a:t>
            </a:r>
            <a:endParaRPr lang="es" dirty="0">
              <a:latin typeface="IAS Ribbon Sans Regular" pitchFamily="50" charset="0"/>
              <a:ea typeface="IAS Ribbon Sans Regular" pitchFamily="50" charset="0"/>
              <a:cs typeface="Arial"/>
            </a:endParaRPr>
          </a:p>
          <a:p>
            <a:pPr lvl="1" algn="l" rtl="0">
              <a:defRPr/>
            </a:pPr>
            <a:r>
              <a:rPr lang="es" b="0" i="0" u="none" baseline="0" dirty="0">
                <a:latin typeface="IAS Ribbon Sans Regular" pitchFamily="50" charset="0"/>
                <a:ea typeface="IAS Ribbon Sans Regular" pitchFamily="50" charset="0"/>
              </a:rPr>
              <a:t>la fase de retención (continuar el tratamiento y mantener la supresión viral)</a:t>
            </a:r>
            <a:endParaRPr lang="es" dirty="0">
              <a:latin typeface="IAS Ribbon Sans Regular" pitchFamily="50" charset="0"/>
              <a:ea typeface="IAS Ribbon Sans Regular" pitchFamily="50" charset="0"/>
              <a:cs typeface="Arial"/>
            </a:endParaRPr>
          </a:p>
          <a:p>
            <a:pPr algn="l" rtl="0">
              <a:defRPr/>
            </a:pPr>
            <a:endParaRPr lang="es" dirty="0">
              <a:latin typeface="IAS Ribbon Sans Regular" pitchFamily="50" charset="0"/>
              <a:ea typeface="IAS Ribbon Sans Regular" pitchFamily="50" charset="0"/>
            </a:endParaRPr>
          </a:p>
          <a:p>
            <a:pPr algn="l" rtl="0">
              <a:defRPr/>
            </a:pPr>
            <a:r>
              <a:rPr lang="es" b="0" i="0" u="none" baseline="0" dirty="0">
                <a:latin typeface="IAS Ribbon Sans Regular" pitchFamily="50" charset="0"/>
                <a:ea typeface="IAS Ribbon Sans Regular" pitchFamily="50" charset="0"/>
              </a:rPr>
              <a:t>Lo más importante es reconocer que cada persona tiene necesidades diferentes, y NO es un enfoque genérico que se adapta a todos. También disminuye la carga del sistema de salud, ya que brinda mayor cantidad y nuevas maneras eficaces de hacer cosas que funcionan para el cliente. </a:t>
            </a:r>
            <a:endParaRPr lang="es" dirty="0">
              <a:latin typeface="IAS Ribbon Sans Regular" pitchFamily="50" charset="0"/>
              <a:ea typeface="IAS Ribbon Sans Regular" pitchFamily="50" charset="0"/>
              <a:cs typeface="Arial"/>
            </a:endParaRPr>
          </a:p>
          <a:p>
            <a:pPr algn="l" rtl="0">
              <a:defRPr/>
            </a:pPr>
            <a:endParaRPr lang="es" u="sng" dirty="0">
              <a:latin typeface="IAS Ribbon Sans Regular" pitchFamily="50" charset="0"/>
              <a:ea typeface="IAS Ribbon Sans Regular" pitchFamily="50" charset="0"/>
              <a:cs typeface="Arial"/>
            </a:endParaRPr>
          </a:p>
          <a:p>
            <a:pPr algn="l" rtl="0">
              <a:defRPr/>
            </a:pPr>
            <a:r>
              <a:rPr lang="es" b="1" i="0" u="none" baseline="0" dirty="0">
                <a:latin typeface="IAS Ribbon Sans Regular" pitchFamily="50" charset="0"/>
                <a:ea typeface="IAS Ribbon Sans Regular" pitchFamily="50" charset="0"/>
              </a:rPr>
              <a:t>¿Cómo se adapta esto a los jóvenes? </a:t>
            </a:r>
            <a:endParaRPr lang="es" b="1" u="none" dirty="0">
              <a:latin typeface="IAS Ribbon Sans Regular" pitchFamily="50" charset="0"/>
              <a:ea typeface="IAS Ribbon Sans Regular" pitchFamily="50" charset="0"/>
              <a:cs typeface="Arial"/>
            </a:endParaRPr>
          </a:p>
          <a:p>
            <a:pPr algn="l" rtl="0">
              <a:defRPr/>
            </a:pPr>
            <a:r>
              <a:rPr lang="es" b="0" i="0" u="none" baseline="0" dirty="0">
                <a:latin typeface="IAS Ribbon Sans Regular" pitchFamily="50" charset="0"/>
                <a:ea typeface="IAS Ribbon Sans Regular" pitchFamily="50" charset="0"/>
              </a:rPr>
              <a:t>Los jóvenes se enfrentan a obstáculos únicos para acceder a los servicios, a los que otros grupos no deben enfrentarse. Dinero, estigma, consentimiento de los padres y horarios de consulta son obstáculos a los que los jóvenes deben enfrentarse. </a:t>
            </a:r>
            <a:endParaRPr lang="es" dirty="0">
              <a:latin typeface="IAS Ribbon Sans Regular" pitchFamily="50" charset="0"/>
              <a:ea typeface="IAS Ribbon Sans Regular" pitchFamily="50" charset="0"/>
              <a:cs typeface="Arial"/>
            </a:endParaRPr>
          </a:p>
          <a:p>
            <a:pPr algn="l" rtl="0">
              <a:defRPr/>
            </a:pPr>
            <a:endParaRPr lang="es" dirty="0">
              <a:latin typeface="IAS Ribbon Sans Regular" pitchFamily="50" charset="0"/>
              <a:ea typeface="IAS Ribbon Sans Regular" pitchFamily="50" charset="0"/>
            </a:endParaRPr>
          </a:p>
          <a:p>
            <a:pPr algn="l" rtl="0">
              <a:defRPr/>
            </a:pPr>
            <a:r>
              <a:rPr lang="es" b="0" i="0" u="none" baseline="0" dirty="0">
                <a:latin typeface="IAS Ribbon Sans Regular" pitchFamily="50" charset="0"/>
                <a:ea typeface="IAS Ribbon Sans Regular" pitchFamily="50" charset="0"/>
              </a:rPr>
              <a:t>Para entender cabalmente y solucionar este problema, aprender de la opinión de nuestros pares y darle impulso a esta, cinco defensores de jóvenes llevaron a cabo una investigación entre los jóvenes que viven con el VIH en cinco países. Hablaron con 393 jóvenes que viven con el VIH sobre sus experiencias, necesidades y expectativas, y entendieron cómo los jóvenes quieren recibir atención contra el VIH y cómo debería adaptarse a ellos. </a:t>
            </a:r>
            <a:endParaRPr lang="es" dirty="0">
              <a:latin typeface="IAS Ribbon Sans Regular" pitchFamily="50" charset="0"/>
              <a:ea typeface="IAS Ribbon Sans Regular" pitchFamily="50" charset="0"/>
              <a:cs typeface="Arial"/>
            </a:endParaRPr>
          </a:p>
          <a:p>
            <a:pPr algn="l" rtl="0">
              <a:buFont typeface="Arial"/>
              <a:defRPr/>
            </a:pPr>
            <a:endParaRPr lang="es" b="1" u="sng" dirty="0">
              <a:solidFill>
                <a:srgbClr val="222222"/>
              </a:solidFill>
              <a:latin typeface="IAS Ribbon Sans Regular" pitchFamily="50" charset="0"/>
              <a:ea typeface="IAS Ribbon Sans Regular" pitchFamily="50" charset="0"/>
              <a:cs typeface="arial"/>
            </a:endParaRPr>
          </a:p>
          <a:p>
            <a:pPr algn="l" rtl="0"/>
            <a:r>
              <a:rPr lang="es" b="1" i="0" u="none" baseline="0" dirty="0">
                <a:latin typeface="IAS Ribbon Sans Regular" pitchFamily="50" charset="0"/>
                <a:ea typeface="IAS Ribbon Sans Regular" pitchFamily="50" charset="0"/>
              </a:rPr>
              <a:t>¿CUÁNDO deberían brindarse servicios?</a:t>
            </a:r>
          </a:p>
          <a:p>
            <a:pPr marL="285750" indent="-285750" algn="l" rtl="0">
              <a:buFont typeface="Arial"/>
              <a:buChar char="•"/>
            </a:pPr>
            <a:r>
              <a:rPr lang="es" b="0" i="0" u="none" baseline="0" dirty="0">
                <a:latin typeface="IAS Ribbon Sans Regular" pitchFamily="50" charset="0"/>
                <a:ea typeface="IAS Ribbon Sans Regular" pitchFamily="50" charset="0"/>
              </a:rPr>
              <a:t>Si estamos estables y en tratamiento, queremos ver a los médicos con menos frecuencia, por ejemplo, cada seis meses. </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Si acabamos de recibir el diagnóstico o tenemos complicaciones médicas, preferimos controles médicos y apoyo de nuestros pares más frecuentes.</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 Queremos horarios de atención que no coincidan con el horario escolar.</a:t>
            </a:r>
            <a:endParaRPr lang="es" dirty="0">
              <a:latin typeface="IAS Ribbon Sans Regular" pitchFamily="50" charset="0"/>
              <a:ea typeface="IAS Ribbon Sans Regular" pitchFamily="50" charset="0"/>
              <a:cs typeface="Arial" panose="020B0604020202020204"/>
            </a:endParaRPr>
          </a:p>
          <a:p>
            <a:endParaRPr lang="es" dirty="0">
              <a:latin typeface="IAS Ribbon Sans Regular" pitchFamily="50" charset="0"/>
              <a:ea typeface="IAS Ribbon Sans Regular" pitchFamily="50" charset="0"/>
            </a:endParaRPr>
          </a:p>
          <a:p>
            <a:pPr algn="l" rtl="0"/>
            <a:r>
              <a:rPr lang="es" b="1" i="0" u="none" baseline="0" dirty="0">
                <a:latin typeface="IAS Ribbon Sans Regular" pitchFamily="50" charset="0"/>
                <a:ea typeface="IAS Ribbon Sans Regular" pitchFamily="50" charset="0"/>
              </a:rPr>
              <a:t>¿DÓNDE deberían prestarse los servicios?</a:t>
            </a:r>
          </a:p>
          <a:p>
            <a:pPr marL="285750" indent="-285750" algn="l" rtl="0">
              <a:buFont typeface="Arial"/>
              <a:buChar char="•"/>
            </a:pPr>
            <a:r>
              <a:rPr lang="es" b="0" i="0" u="none" baseline="0" dirty="0">
                <a:latin typeface="IAS Ribbon Sans Regular" pitchFamily="50" charset="0"/>
                <a:ea typeface="IAS Ribbon Sans Regular" pitchFamily="50" charset="0"/>
              </a:rPr>
              <a:t>Necesitamos lugares de fácil acceso y ubicados cerca de las escuelas y los hogares.</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Sería beneficioso si las clínicas del VIH no fuesen identificables fácilmente como servicios solo contra el VIH, porque muchos temen que sus amigos, familias y la comunidad descubran accidentalmente su estado serológico.</a:t>
            </a:r>
            <a:endParaRPr lang="es" dirty="0">
              <a:latin typeface="IAS Ribbon Sans Regular" pitchFamily="50" charset="0"/>
              <a:ea typeface="IAS Ribbon Sans Regular" pitchFamily="50" charset="0"/>
              <a:cs typeface="Arial" panose="020B0604020202020204"/>
            </a:endParaRPr>
          </a:p>
          <a:p>
            <a:pPr marL="171450" indent="-171450" algn="l" rtl="0">
              <a:buFont typeface="Arial"/>
              <a:buChar char="•"/>
            </a:pPr>
            <a:endParaRPr lang="es" dirty="0">
              <a:latin typeface="IAS Ribbon Sans Regular" pitchFamily="50" charset="0"/>
              <a:ea typeface="IAS Ribbon Sans Regular" pitchFamily="50" charset="0"/>
            </a:endParaRPr>
          </a:p>
          <a:p>
            <a:pPr algn="l" rtl="0"/>
            <a:r>
              <a:rPr lang="es" b="1" i="0" u="none" baseline="0" dirty="0">
                <a:latin typeface="IAS Ribbon Sans Regular" pitchFamily="50" charset="0"/>
                <a:ea typeface="IAS Ribbon Sans Regular" pitchFamily="50" charset="0"/>
              </a:rPr>
              <a:t>¿QUIÉNES deben prestar los servicios?</a:t>
            </a:r>
          </a:p>
          <a:p>
            <a:pPr marL="285750" indent="-285750" algn="l" rtl="0">
              <a:buFont typeface="Arial"/>
              <a:buChar char="•"/>
            </a:pPr>
            <a:r>
              <a:rPr lang="es" b="0" i="0" u="none" baseline="0" dirty="0">
                <a:latin typeface="IAS Ribbon Sans Regular" pitchFamily="50" charset="0"/>
                <a:ea typeface="IAS Ribbon Sans Regular" pitchFamily="50" charset="0"/>
              </a:rPr>
              <a:t>Queremos recibir la atención tanto de médicos como de pares a través de mentorías con pares en modelos grupales.</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Apreciamos los servicios de nuestros pares que tienen el mismo estado serológico que nosotros. Nos resulta más cómodo que trabajar con pares VIH negativos.</a:t>
            </a:r>
            <a:endParaRPr lang="es" dirty="0">
              <a:latin typeface="IAS Ribbon Sans Regular" pitchFamily="50" charset="0"/>
              <a:ea typeface="IAS Ribbon Sans Regular" pitchFamily="50" charset="0"/>
              <a:cs typeface="Arial" panose="020B0604020202020204"/>
            </a:endParaRPr>
          </a:p>
          <a:p>
            <a:pPr marL="171450" indent="-171450" algn="l" rtl="0">
              <a:buFont typeface="Arial"/>
              <a:buChar char="•"/>
            </a:pPr>
            <a:endParaRPr lang="es" u="sng" dirty="0">
              <a:latin typeface="IAS Ribbon Sans Regular" pitchFamily="50" charset="0"/>
              <a:ea typeface="IAS Ribbon Sans Regular" pitchFamily="50" charset="0"/>
              <a:cs typeface="Arial"/>
            </a:endParaRPr>
          </a:p>
          <a:p>
            <a:pPr algn="l" rtl="0"/>
            <a:r>
              <a:rPr lang="es" b="1" i="0" u="none" baseline="0" dirty="0">
                <a:latin typeface="IAS Ribbon Sans Regular" pitchFamily="50" charset="0"/>
                <a:ea typeface="IAS Ribbon Sans Regular" pitchFamily="50" charset="0"/>
              </a:rPr>
              <a:t>¿QUÉ servicios queremos?</a:t>
            </a:r>
          </a:p>
          <a:p>
            <a:pPr marL="285750" indent="-285750" algn="l" rtl="0">
              <a:buFont typeface="Arial"/>
              <a:buChar char="•"/>
            </a:pPr>
            <a:r>
              <a:rPr lang="es" b="0" i="0" u="none" baseline="0" dirty="0">
                <a:latin typeface="IAS Ribbon Sans Regular" pitchFamily="50" charset="0"/>
                <a:ea typeface="IAS Ribbon Sans Regular" pitchFamily="50" charset="0"/>
              </a:rPr>
              <a:t>No queremos que cada servicio sea independiente, sino que se combine la atención contra el VIH con otras cosas, como los servicios de la salud sexual y reproductiva.</a:t>
            </a:r>
            <a:endParaRPr lang="es" dirty="0">
              <a:latin typeface="IAS Ribbon Sans Regular" pitchFamily="50" charset="0"/>
              <a:ea typeface="IAS Ribbon Sans Regular" pitchFamily="50" charset="0"/>
              <a:cs typeface="Arial" panose="020B0604020202020204"/>
            </a:endParaRPr>
          </a:p>
          <a:p>
            <a:pPr marL="285750" indent="-285750" algn="l" rtl="0">
              <a:buFont typeface="Arial"/>
              <a:buChar char="•"/>
            </a:pPr>
            <a:r>
              <a:rPr lang="es" b="0" i="0" u="none" baseline="0" dirty="0">
                <a:latin typeface="IAS Ribbon Sans Regular" pitchFamily="50" charset="0"/>
                <a:ea typeface="IAS Ribbon Sans Regular" pitchFamily="50" charset="0"/>
              </a:rPr>
              <a:t>Queremos más acceso a asesoramiento y apoyo, incluso de las comunidades y de pares.</a:t>
            </a:r>
            <a:endParaRPr lang="es" dirty="0">
              <a:latin typeface="IAS Ribbon Sans Regular" pitchFamily="50" charset="0"/>
              <a:ea typeface="IAS Ribbon Sans Regular" pitchFamily="50" charset="0"/>
              <a:cs typeface="Arial"/>
            </a:endParaRPr>
          </a:p>
          <a:p>
            <a:pPr algn="l" rtl="0">
              <a:buFont typeface="Arial"/>
            </a:pPr>
            <a:endParaRPr lang="es" b="1" dirty="0">
              <a:solidFill>
                <a:srgbClr val="222222"/>
              </a:solidFill>
              <a:latin typeface="IAS Ribbon Sans Regular" pitchFamily="50" charset="0"/>
              <a:ea typeface="IAS Ribbon Sans Regular" pitchFamily="50" charset="0"/>
              <a:cs typeface="arial"/>
            </a:endParaRPr>
          </a:p>
          <a:p>
            <a:pPr algn="l" rtl="0"/>
            <a:r>
              <a:rPr lang="es" b="1" i="0" u="none" baseline="0" dirty="0">
                <a:latin typeface="IAS Ribbon Sans Regular" pitchFamily="50" charset="0"/>
                <a:ea typeface="IAS Ribbon Sans Regular" pitchFamily="50" charset="0"/>
              </a:rPr>
              <a:t>La prestación de servicios diferenciados para jóvenes debe incluir lo siguiente:</a:t>
            </a: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Opciones sobre cómo se brinda apoyo</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Información clara sobre los servicios disponibles</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Grupos de asesoramiento de pares seguros y confidenciales dirigidos por pares cuyo estado serológico también sea VIH positivo</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Días/momentos para adolescentes en los centros, con acceso a la información y a sesiones para compartir a nivel clínico</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Recetas de TAR para varios meses</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Servicios integrales, como información y asesoramiento sobre la salud y los derechos sexuales y reproductivos; reducción de daños; consumo de drogas, y prevención de la transmisión materno-infantil</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Horarios convenientes para los jóvenes</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Enfoques nuevos e innovadores para compartir información y promover la participación y adherencia utilizando redes sociales como WhatsApp, Twitter y Facebook</a:t>
            </a:r>
            <a:endParaRPr lang="es" dirty="0">
              <a:latin typeface="IAS Ribbon Sans Regular" pitchFamily="50" charset="0"/>
              <a:ea typeface="IAS Ribbon Sans Regular" pitchFamily="50" charset="0"/>
              <a:cs typeface="Arial"/>
            </a:endParaRPr>
          </a:p>
        </p:txBody>
      </p:sp>
      <p:sp>
        <p:nvSpPr>
          <p:cNvPr id="4" name="Slide Number Placeholder 3"/>
          <p:cNvSpPr>
            <a:spLocks noGrp="1"/>
          </p:cNvSpPr>
          <p:nvPr>
            <p:ph type="sldNum" sz="quarter" idx="10"/>
          </p:nvPr>
        </p:nvSpPr>
        <p:spPr/>
        <p:txBody>
          <a:bodyPr/>
          <a:lstStyle/>
          <a:p>
            <a:pPr algn="l" rtl="0"/>
            <a:fld id="{6FC7D159-9DD4-41A1-915D-943A0A890F2B}" type="slidenum">
              <a:rPr/>
              <a:t>8</a:t>
            </a:fld>
            <a:endParaRPr lang="es"/>
          </a:p>
        </p:txBody>
      </p:sp>
    </p:spTree>
    <p:extLst>
      <p:ext uri="{BB962C8B-B14F-4D97-AF65-F5344CB8AC3E}">
        <p14:creationId xmlns:p14="http://schemas.microsoft.com/office/powerpoint/2010/main" val="285480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es" b="1" i="0" u="none" baseline="0" dirty="0">
                <a:latin typeface="IAS Ribbon Sans Regular" pitchFamily="50" charset="0"/>
                <a:ea typeface="IAS Ribbon Sans Regular" pitchFamily="50" charset="0"/>
              </a:rPr>
              <a:t>Los jóvenes que viven con el VIH son una parte fundamental para promover mejoras en los servicios relacionados con el VIH que cumplan con nuestras necesidades diversas y específicas</a:t>
            </a:r>
            <a:endParaRPr lang="es" dirty="0">
              <a:latin typeface="IAS Ribbon Sans Regular" pitchFamily="50" charset="0"/>
              <a:ea typeface="IAS Ribbon Sans Regular" pitchFamily="50" charset="0"/>
            </a:endParaRPr>
          </a:p>
          <a:p>
            <a:endParaRPr lang="es" b="1" dirty="0">
              <a:latin typeface="IAS Ribbon Sans Regular" pitchFamily="50" charset="0"/>
              <a:ea typeface="IAS Ribbon Sans Regular" pitchFamily="50" charset="0"/>
              <a:cs typeface="Arial"/>
            </a:endParaRPr>
          </a:p>
          <a:p>
            <a:pPr algn="l" rtl="0"/>
            <a:r>
              <a:rPr lang="es" b="1" i="0" u="none" baseline="0" dirty="0">
                <a:latin typeface="IAS Ribbon Sans Regular" pitchFamily="50" charset="0"/>
                <a:ea typeface="IAS Ribbon Sans Regular" pitchFamily="50" charset="0"/>
              </a:rPr>
              <a:t>Como defensores de los jóvenes, tenemos muchas tareas. Tenemos que hacer lo siguiente:</a:t>
            </a: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Examinar y entender los desafíos y obstáculos para saber qué abordar y qué pedirle al gobierno.</a:t>
            </a: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Investigar para saber qué quieren y necesitan nuestros pares.</a:t>
            </a: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Concientizar en la comunidad sobre los servicios disponibles y sobre lo que podemos solicitar.</a:t>
            </a: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Encontrar formas de hacer visibles</a:t>
            </a:r>
            <a:r>
              <a:rPr lang="es" b="1" i="0" u="none" baseline="0" dirty="0">
                <a:latin typeface="IAS Ribbon Sans Regular" pitchFamily="50" charset="0"/>
                <a:ea typeface="IAS Ribbon Sans Regular" pitchFamily="50" charset="0"/>
              </a:rPr>
              <a:t> las demandas de la comunidad, </a:t>
            </a:r>
            <a:r>
              <a:rPr lang="es" b="0" i="0" u="none" baseline="0" dirty="0">
                <a:latin typeface="IAS Ribbon Sans Regular" pitchFamily="50" charset="0"/>
                <a:ea typeface="IAS Ribbon Sans Regular" pitchFamily="50" charset="0"/>
              </a:rPr>
              <a:t>para que los adolescentes y jóvenes se reúnan, se hagan escuchar y pidan lo que necesitan.</a:t>
            </a:r>
          </a:p>
          <a:p>
            <a:endParaRPr lang="es" b="1" dirty="0">
              <a:latin typeface="IAS Ribbon Sans Regular" pitchFamily="50" charset="0"/>
              <a:ea typeface="IAS Ribbon Sans Regular" pitchFamily="50" charset="0"/>
              <a:cs typeface="Arial"/>
            </a:endParaRPr>
          </a:p>
          <a:p>
            <a:pPr algn="l" rtl="0">
              <a:spcBef>
                <a:spcPct val="20000"/>
              </a:spcBef>
            </a:pPr>
            <a:r>
              <a:rPr lang="es" b="1" i="0" u="none" baseline="0" dirty="0">
                <a:latin typeface="IAS Ribbon Sans Regular" pitchFamily="50" charset="0"/>
                <a:ea typeface="IAS Ribbon Sans Regular" pitchFamily="50" charset="0"/>
              </a:rPr>
              <a:t>Recabar datos para la promoción: algunas preguntas que puedes hacer:</a:t>
            </a:r>
            <a:endParaRPr lang="es" dirty="0">
              <a:latin typeface="IAS Ribbon Sans Regular" pitchFamily="50" charset="0"/>
              <a:ea typeface="IAS Ribbon Sans Regular" pitchFamily="50" charset="0"/>
              <a:cs typeface="Arial" panose="020B0604020202020204"/>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¿Hay más jóvenes que viven con el VIH en tu área que sepan lo que es la prestación de servicios diferenciados?</a:t>
            </a:r>
            <a:endParaRPr lang="es"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¿Hay más trabajadores de la salud de la comunidad local que sepan lo que es la prestación de servicios diferenciados?</a:t>
            </a:r>
            <a:endParaRPr lang="es"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¿Hay opciones disponibles para los jóvenes que viven con el VIH, por ejemplo, prioridad de atención en la clínica/en el grupo de la comunidad más cerca</a:t>
            </a:r>
            <a:endParaRPr lang="es"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del hogar?</a:t>
            </a:r>
            <a:endParaRPr lang="es"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¿Los jóvenes que viven con el VIH pueden obtener resurtidos de la TAR para períodos más prolongados, al menos para dos meses?</a:t>
            </a:r>
            <a:endParaRPr lang="es"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¿Los jóvenes que viven con el VIH pueden obtener resurtidos de la TAR de un grupo comunitario, de pares capacitados?</a:t>
            </a:r>
            <a:endParaRPr lang="es"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Si hay grupos de la comunidad dirigidos por pares, ¿hay más gente que acuda a ellos y acceda a los servicios?</a:t>
            </a:r>
            <a:endParaRPr lang="es" dirty="0">
              <a:latin typeface="IAS Ribbon Sans Regular" pitchFamily="50" charset="0"/>
              <a:ea typeface="IAS Ribbon Sans Regular" pitchFamily="50" charset="0"/>
              <a:cs typeface="Arial" panose="020B0604020202020204"/>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Durante los controles clínicos, ¿las enfermeras y los médicos muestran mayor comprensión de las necesidades y los problemas de los jóvenes?</a:t>
            </a:r>
            <a:endParaRPr lang="es" dirty="0">
              <a:latin typeface="IAS Ribbon Sans Regular" pitchFamily="50" charset="0"/>
              <a:ea typeface="IAS Ribbon Sans Regular" pitchFamily="50" charset="0"/>
              <a:cs typeface="Arial" panose="020B0604020202020204"/>
            </a:endParaRPr>
          </a:p>
          <a:p>
            <a:pPr marL="285750" indent="-285750" algn="l" rtl="0">
              <a:spcBef>
                <a:spcPct val="20000"/>
              </a:spcBef>
              <a:buFont typeface="Arial,Sans-Serif"/>
              <a:buChar char="•"/>
            </a:pPr>
            <a:r>
              <a:rPr lang="es" b="0" i="0" u="none" baseline="0" dirty="0">
                <a:latin typeface="IAS Ribbon Sans Regular" pitchFamily="50" charset="0"/>
                <a:ea typeface="IAS Ribbon Sans Regular" pitchFamily="50" charset="0"/>
              </a:rPr>
              <a:t>¿Los jóvenes que viven con el VIH pueden ir a hacerse un control?</a:t>
            </a:r>
            <a:endParaRPr lang="es" dirty="0">
              <a:latin typeface="IAS Ribbon Sans Regular" pitchFamily="50" charset="0"/>
              <a:ea typeface="IAS Ribbon Sans Regular" pitchFamily="50" charset="0"/>
            </a:endParaRPr>
          </a:p>
          <a:p>
            <a:pPr marL="285750" indent="-285750" algn="l" rtl="0">
              <a:spcBef>
                <a:spcPct val="20000"/>
              </a:spcBef>
              <a:buFont typeface="Arial,Sans-Serif"/>
              <a:buChar char="•"/>
            </a:pPr>
            <a:endParaRPr lang="es" dirty="0">
              <a:latin typeface="IAS Ribbon Sans Regular" pitchFamily="50" charset="0"/>
              <a:ea typeface="IAS Ribbon Sans Regular" pitchFamily="50" charset="0"/>
              <a:cs typeface="Arial"/>
            </a:endParaRPr>
          </a:p>
          <a:p>
            <a:pPr algn="l" rtl="0">
              <a:spcBef>
                <a:spcPct val="20000"/>
              </a:spcBef>
            </a:pPr>
            <a:r>
              <a:rPr lang="es" b="1" i="0" u="none" baseline="0" dirty="0">
                <a:latin typeface="IAS Ribbon Sans Regular" pitchFamily="50" charset="0"/>
                <a:ea typeface="IAS Ribbon Sans Regular" pitchFamily="50" charset="0"/>
                <a:cs typeface="Arial"/>
              </a:rPr>
              <a:t>Decide respecto de una estrategia e impleméntala</a:t>
            </a:r>
          </a:p>
          <a:p>
            <a:pPr algn="l" rtl="0">
              <a:spcBef>
                <a:spcPct val="20000"/>
              </a:spcBef>
            </a:pPr>
            <a:r>
              <a:rPr lang="es" b="0" i="0" u="none" baseline="0" dirty="0">
                <a:latin typeface="IAS Ribbon Sans Regular" pitchFamily="50" charset="0"/>
                <a:ea typeface="IAS Ribbon Sans Regular" pitchFamily="50" charset="0"/>
                <a:cs typeface="Arial"/>
              </a:rPr>
              <a:t>Luego de recabar datos, piensa estratégicamente sobre el área en la que te gustaría enfocarte. Por ejemplo, digamos que quisieras incentivar un día en la clínica dedicado a los jóvenes. Primero piensa en el público: ¿a quién necesitas involucrar para conseguir este cambio? A la clínica. Es importante detectar quién será tu público para poder diseñar el mensaje para demostrar cómo saldrán beneficiados. Luego, debes pensar en las herramientas y recursos que usarás: ¿harás campaña a través de las redes sociales, directamente con la clínica o creando una demanda entre los jóvenes? Recuerda que los datos son fundamentales, sin importar cuál elijas. Si puedes mostrar indicios de que otras clínicas han mejorado la retención en la atención y que tienen más </a:t>
            </a:r>
            <a:r>
              <a:rPr lang="es" b="0" i="0" u="none" baseline="0" dirty="0">
                <a:latin typeface="IAS Ribbon Sans Regular" pitchFamily="50" charset="0"/>
                <a:ea typeface="IAS Ribbon Sans Regular" pitchFamily="50" charset="0"/>
              </a:rPr>
              <a:t>jóvenes que viven con el VIH</a:t>
            </a:r>
            <a:r>
              <a:rPr lang="es" b="0" i="0" u="none" baseline="0" dirty="0">
                <a:latin typeface="IAS Ribbon Sans Regular" pitchFamily="50" charset="0"/>
                <a:ea typeface="IAS Ribbon Sans Regular" pitchFamily="50" charset="0"/>
                <a:cs typeface="Arial"/>
              </a:rPr>
              <a:t> que han logrado la supresión de la carga viral, compártelo.</a:t>
            </a:r>
            <a:endParaRPr lang="es" dirty="0">
              <a:latin typeface="IAS Ribbon Sans Regular" pitchFamily="50" charset="0"/>
              <a:ea typeface="IAS Ribbon Sans Regular" pitchFamily="50" charset="0"/>
            </a:endParaRPr>
          </a:p>
          <a:p>
            <a:pPr algn="l" rtl="0">
              <a:spcBef>
                <a:spcPct val="20000"/>
              </a:spcBef>
            </a:pPr>
            <a:endParaRPr lang="es" dirty="0">
              <a:latin typeface="IAS Ribbon Sans Regular" pitchFamily="50" charset="0"/>
              <a:ea typeface="IAS Ribbon Sans Regular" pitchFamily="50" charset="0"/>
              <a:cs typeface="Arial"/>
            </a:endParaRPr>
          </a:p>
          <a:p>
            <a:pPr algn="l" rtl="0">
              <a:spcBef>
                <a:spcPct val="20000"/>
              </a:spcBef>
            </a:pPr>
            <a:r>
              <a:rPr lang="es" b="1" i="0" u="none" baseline="0" dirty="0">
                <a:latin typeface="IAS Ribbon Sans Regular" pitchFamily="50" charset="0"/>
                <a:ea typeface="IAS Ribbon Sans Regular" pitchFamily="50" charset="0"/>
                <a:cs typeface="Arial"/>
              </a:rPr>
              <a:t>Evalúa el éxito e implementa cambios</a:t>
            </a:r>
          </a:p>
          <a:p>
            <a:pPr algn="l" rtl="0">
              <a:spcBef>
                <a:spcPct val="20000"/>
              </a:spcBef>
            </a:pPr>
            <a:r>
              <a:rPr lang="es" b="0" i="0" u="none" baseline="0" dirty="0">
                <a:latin typeface="IAS Ribbon Sans Regular" pitchFamily="50" charset="0"/>
                <a:ea typeface="IAS Ribbon Sans Regular" pitchFamily="50" charset="0"/>
                <a:cs typeface="Arial"/>
              </a:rPr>
              <a:t>Es importante evaluar la eficacia de tu estrategia. Si no se ha producido el cambio, pregúntate por qué. ¿Elegiste el público correctamente? ¿Utilizaste las herramientas adecuadas? ¿Qué puedes hacer para modificar tu campaña? Igualmente, si has tenido éxito, vale la pena registrar cómo lograste que suceda este cambio. Las lecciones de tu estrategia podrían y deberían compartirse con otros para generar aún más impacto.</a:t>
            </a:r>
            <a:endParaRPr lang="es" b="1" dirty="0">
              <a:latin typeface="IAS Ribbon Sans Regular" pitchFamily="50" charset="0"/>
              <a:ea typeface="IAS Ribbon Sans Regular" pitchFamily="50" charset="0"/>
              <a:cs typeface="Arial"/>
            </a:endParaRPr>
          </a:p>
          <a:p>
            <a:pPr marL="285750" indent="-285750" algn="l" rtl="0">
              <a:spcBef>
                <a:spcPct val="20000"/>
              </a:spcBef>
              <a:buFont typeface="Arial,Sans-Serif"/>
              <a:buChar char="•"/>
            </a:pPr>
            <a:endParaRPr lang="es" dirty="0">
              <a:latin typeface="IAS Ribbon Sans Regular" pitchFamily="50" charset="0"/>
              <a:ea typeface="IAS Ribbon Sans Regular" pitchFamily="50" charset="0"/>
            </a:endParaRPr>
          </a:p>
          <a:p>
            <a:pPr algn="l" rtl="0"/>
            <a:r>
              <a:rPr lang="es" b="1" i="0" u="none" baseline="0" dirty="0">
                <a:latin typeface="IAS Ribbon Sans Regular" pitchFamily="50" charset="0"/>
                <a:ea typeface="IAS Ribbon Sans Regular" pitchFamily="50" charset="0"/>
              </a:rPr>
              <a:t>¿Qué piensan los jóvenes que necesitan para trabajar en la promoción?</a:t>
            </a:r>
            <a:endParaRPr lang="es" b="1" dirty="0">
              <a:latin typeface="IAS Ribbon Sans Regular" pitchFamily="50" charset="0"/>
              <a:ea typeface="IAS Ribbon Sans Regular" pitchFamily="50" charset="0"/>
              <a:cs typeface="Arial"/>
            </a:endParaRPr>
          </a:p>
          <a:p>
            <a:pPr marL="171450" indent="-171450" algn="l" rtl="0">
              <a:buFont typeface="Arial"/>
              <a:buChar char="•"/>
            </a:pPr>
            <a:r>
              <a:rPr lang="es" b="0" i="0" u="none" baseline="0" dirty="0">
                <a:latin typeface="IAS Ribbon Sans Regular" pitchFamily="50" charset="0"/>
                <a:ea typeface="IAS Ribbon Sans Regular" pitchFamily="50" charset="0"/>
              </a:rPr>
              <a:t>El fortalecimiento de la capacidad para asumir roles de liderazgo en la promoción.</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Plataformas para participar e involucrarse en la promoción liderada por jóvenes.</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Compromiso por parte de los adultos para apoyar la promoción liderada por jóvenes.</a:t>
            </a:r>
            <a:endParaRPr lang="es" dirty="0">
              <a:latin typeface="IAS Ribbon Sans Regular" pitchFamily="50" charset="0"/>
              <a:ea typeface="IAS Ribbon Sans Regular" pitchFamily="50" charset="0"/>
              <a:cs typeface="Arial"/>
            </a:endParaRPr>
          </a:p>
          <a:p>
            <a:pPr marL="171450" indent="-171450" algn="l" rtl="0">
              <a:buFont typeface="Arial" panose="020B0604020202020204" pitchFamily="34" charset="0"/>
              <a:buChar char="•"/>
            </a:pPr>
            <a:r>
              <a:rPr lang="es" b="0" i="0" u="none" baseline="0" dirty="0">
                <a:latin typeface="IAS Ribbon Sans Regular" pitchFamily="50" charset="0"/>
                <a:ea typeface="IAS Ribbon Sans Regular" pitchFamily="50" charset="0"/>
              </a:rPr>
              <a:t>Recursos económicos para que los jóvenes participen de manera eficaz.</a:t>
            </a:r>
            <a:endParaRPr lang="es" dirty="0">
              <a:latin typeface="IAS Ribbon Sans Regular" pitchFamily="50" charset="0"/>
              <a:ea typeface="IAS Ribbon Sans Regular" pitchFamily="50" charset="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9</a:t>
            </a:fld>
            <a:endParaRPr lang="es"/>
          </a:p>
        </p:txBody>
      </p:sp>
    </p:spTree>
    <p:extLst>
      <p:ext uri="{BB962C8B-B14F-4D97-AF65-F5344CB8AC3E}">
        <p14:creationId xmlns:p14="http://schemas.microsoft.com/office/powerpoint/2010/main" val="353641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rtl="0">
              <a:buFont typeface="Arial" panose="020B0604020202020204" pitchFamily="34" charset="0"/>
              <a:buNone/>
              <a:defRPr/>
            </a:pPr>
            <a:r>
              <a:rPr lang="es" b="1" i="0" u="none" baseline="0" dirty="0">
                <a:solidFill>
                  <a:srgbClr val="333333"/>
                </a:solidFill>
                <a:effectLst/>
                <a:latin typeface="IAS Ribbon Sans Regular" pitchFamily="50" charset="0"/>
                <a:ea typeface="IAS Ribbon Sans Regular" pitchFamily="50" charset="0"/>
              </a:rPr>
              <a:t>Jóvenes con deterioro cognitivo relacionado con el VIH en período perinatal: relación con traumas en la infancia</a:t>
            </a:r>
          </a:p>
          <a:p>
            <a:pPr algn="l" rtl="0"/>
            <a:endParaRPr lang="es" b="1"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CONTEXTO</a:t>
            </a:r>
          </a:p>
          <a:p>
            <a:pPr algn="l" rtl="0"/>
            <a:r>
              <a:rPr lang="es" b="0" i="0" u="none" baseline="0" dirty="0">
                <a:solidFill>
                  <a:srgbClr val="333333"/>
                </a:solidFill>
                <a:effectLst/>
                <a:latin typeface="IAS Ribbon Sans Regular" pitchFamily="50" charset="0"/>
                <a:ea typeface="IAS Ribbon Sans Regular" pitchFamily="50" charset="0"/>
              </a:rPr>
              <a:t>La exposición a traumas en la infancia está relacionada con el deterioro cognitivo en poblaciones generales. La relación entre los traumas en la infancia y el deterioro cognitivo en el contexto de la infección por el VIH en el período perinatal no ha sido publicada hasta la fecha. Este estudio se formuló dentro del subestudio neurológico de la Cohorte Antirretroviral de Adolescentes en Ciudad del Cabo (Cape Town Adolescent Antiretroviral Cohort, CTAAC), una cohorte longitudinal de jóvenes que contrajeron el VIH en el período perinatal tratados con ARV de centros de salud públicos a lo largo de Ciudad del Cabo, Sudáfrica. El propósito era examinar la relación entre los traumas en la infancia con el deterioro cognitivo relacionado con el VIH entre los jóvenes infectados por el VIH en el período perinatal.</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MÉTODOS</a:t>
            </a:r>
          </a:p>
          <a:p>
            <a:pPr algn="l" rtl="0"/>
            <a:r>
              <a:rPr lang="es" b="0" i="0" u="none" baseline="0" dirty="0">
                <a:solidFill>
                  <a:srgbClr val="333333"/>
                </a:solidFill>
                <a:effectLst/>
                <a:latin typeface="IAS Ribbon Sans Regular" pitchFamily="50" charset="0"/>
                <a:ea typeface="IAS Ribbon Sans Regular" pitchFamily="50" charset="0"/>
              </a:rPr>
              <a:t>Los jóvenes que viven con el VIH y las personas no infectadas por el VIH que hicieron de grupo de control completaron un conjunto integral de pruebas neuropsicológicas y el Cuestionario de trauma en la infancia (CTQ). Luego evaluamos las relaciones entre el deterioro cognitivo en varios ámbitos y los puntajes del CTQ a través de una correlación bivariada.</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RESULTADOS</a:t>
            </a:r>
          </a:p>
          <a:p>
            <a:pPr algn="l" rtl="0"/>
            <a:r>
              <a:rPr lang="es" b="0" i="0" u="none" baseline="0" dirty="0">
                <a:solidFill>
                  <a:srgbClr val="333333"/>
                </a:solidFill>
                <a:effectLst/>
                <a:latin typeface="IAS Ribbon Sans Regular" pitchFamily="50" charset="0"/>
                <a:ea typeface="IAS Ribbon Sans Regular" pitchFamily="50" charset="0"/>
              </a:rPr>
              <a:t>Los resultados representan datos de seguimientos de 36 meses del CTAAC, que incluyen a 122 jóvenes que viven con el VIH y el grupo de control de 35 personas no infectadas de entre 12 y 15 años. La prueba de la </a:t>
            </a:r>
            <a:r>
              <a:rPr lang="es" b="0" i="1" u="none" baseline="0" dirty="0">
                <a:solidFill>
                  <a:srgbClr val="333333"/>
                </a:solidFill>
                <a:effectLst/>
                <a:latin typeface="IAS Ribbon Sans Regular" pitchFamily="50" charset="0"/>
                <a:ea typeface="IAS Ribbon Sans Regular" pitchFamily="50" charset="0"/>
              </a:rPr>
              <a:t>t</a:t>
            </a:r>
            <a:r>
              <a:rPr lang="es" b="0" i="0" u="none" baseline="0" dirty="0">
                <a:solidFill>
                  <a:srgbClr val="333333"/>
                </a:solidFill>
                <a:effectLst/>
                <a:latin typeface="IAS Ribbon Sans Regular" pitchFamily="50" charset="0"/>
                <a:ea typeface="IAS Ribbon Sans Regular" pitchFamily="50" charset="0"/>
              </a:rPr>
              <a:t> para las muestras independientes no presenta diferencias estadísticamente significativas en los traumas en la infancia autoinformados entre los jóvenes que viven con el VIH y el grupo de control (es decir, ambos grupos mostraron niveles de trauma de bajos a moderados). Dentro del grupo VIH positivo, los puntajes totales del CTQ se correlacionaron significativamente con el deterioro de la memoria operativa (r = 0,228;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 0,023) y la velocidad de procesamiento (r = 0,238;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 0,016). La subescala de maltrato emocional en los CTQ se correlacionó significativamente con los campos de atención, memoria operativa y velocidad de procesamiento; sin embargo, la subescala de negligencia emocional del CTQ se correlacionó solo con el deterioro de la velocidad de procesamiento (r = 0,204;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 0,041). La subescala de maltrato físico y negligencia y de abuso sexual en los CTQ no se correlacionó significativamente con ningún otro campo cognitivo. En el grupo de control, los traumas de la infancia en la subescala de negligencia física se correlacionaron con el deterioro de la función intelectual general, y el maltrato emocional se correlacionó con el deterioro de la coordinación motora.</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CONCLUSIONES</a:t>
            </a:r>
          </a:p>
          <a:p>
            <a:pPr algn="l" rtl="0"/>
            <a:r>
              <a:rPr lang="es" b="0" i="0" u="none" baseline="0" dirty="0">
                <a:solidFill>
                  <a:srgbClr val="333333"/>
                </a:solidFill>
                <a:effectLst/>
                <a:latin typeface="IAS Ribbon Sans Regular" pitchFamily="50" charset="0"/>
                <a:ea typeface="IAS Ribbon Sans Regular" pitchFamily="50" charset="0"/>
              </a:rPr>
              <a:t>La mayoría de los jóvenes que viven con el VIH en Sudáfrica habita en entornos socioeconómicos muy bajos y está expuesta a una gran cantidad de factores de riesgo, de los cuales el más significativo es el trauma en la infancia. Dada la relación entre el trauma en la infancia y el deterioro cognitivo, reducir el trauma en la infancia debería ser una de las preocupaciones principales de la salud pública. Estos hallazgos apuntan a que un trauma de bajo a moderado en el grupo de jóvenes que viven con el VIH está relacionado con más problemas cognitivos que en el grupo de control. Este estudio brinda datos preliminares para seguir investigando la relación entre el trauma en la infancia y el deterioro cognitivo relacionado con el VIH.</a:t>
            </a:r>
          </a:p>
          <a:p>
            <a:pPr algn="l" rtl="0"/>
            <a:endParaRPr lang="es" b="0" i="0" dirty="0">
              <a:solidFill>
                <a:srgbClr val="333333"/>
              </a:solidFill>
              <a:effectLst/>
              <a:latin typeface="IAS Ribbon Sans Regular" pitchFamily="50" charset="0"/>
              <a:ea typeface="IAS Ribbon Sans Regular" pitchFamily="50" charset="0"/>
            </a:endParaRPr>
          </a:p>
          <a:p>
            <a:pPr algn="l" rtl="0"/>
            <a:r>
              <a:rPr lang="es" b="0" i="0" u="none" baseline="0" dirty="0">
                <a:solidFill>
                  <a:srgbClr val="333333"/>
                </a:solidFill>
                <a:effectLst/>
                <a:latin typeface="IAS Ribbon Sans Regular" pitchFamily="50" charset="0"/>
                <a:ea typeface="IAS Ribbon Sans Regular" pitchFamily="50" charset="0"/>
              </a:rPr>
              <a:t>-----------------------------------------------------------------------------------------------------------------</a:t>
            </a:r>
          </a:p>
          <a:p>
            <a:pPr algn="l" rtl="0"/>
            <a:r>
              <a:rPr lang="es" b="1" i="0" u="none" baseline="0" dirty="0">
                <a:solidFill>
                  <a:srgbClr val="333333"/>
                </a:solidFill>
                <a:effectLst/>
                <a:latin typeface="IAS Ribbon Sans Regular" pitchFamily="50" charset="0"/>
                <a:ea typeface="IAS Ribbon Sans Regular" pitchFamily="50" charset="0"/>
              </a:rPr>
              <a:t>Indicadores de los intentos de suicidio entre jóvenes que viven con una infección por el VIH contraído en el período perinatal y los pares no infectados expuestos al VIH</a:t>
            </a:r>
          </a:p>
          <a:p>
            <a:pPr algn="l" rtl="0"/>
            <a:endParaRPr lang="es" b="1"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CONTEXTO</a:t>
            </a:r>
          </a:p>
          <a:p>
            <a:pPr algn="l" rtl="0"/>
            <a:r>
              <a:rPr lang="es" b="0" i="0" u="none" baseline="0" dirty="0">
                <a:solidFill>
                  <a:srgbClr val="333333"/>
                </a:solidFill>
                <a:effectLst/>
                <a:latin typeface="IAS Ribbon Sans Regular" pitchFamily="50" charset="0"/>
                <a:ea typeface="IAS Ribbon Sans Regular" pitchFamily="50" charset="0"/>
              </a:rPr>
              <a:t>El suicidio representa una crisis mundial, y el intento de suicidio es un factor de riesgo principal de suicidio. Nuestro análisis publicado recientemente sobre un estudio longitudinal (CASAH) de jóvenes que viven con una infección por el VIH contraída en el período perinatal y de sus pares no infectados expuestos al VIH en el período perinatal indicó significativamente más intentos de suicidio en el primer grupo que en el segundo (24 % frente a 13 %). Para fundamentar intervenciones preventivas para estas poblaciones, examinamos los factores psicosociales y sociodemográficos predisponentes de quienes intentaron suicidarse.</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MÉTODOS</a:t>
            </a:r>
          </a:p>
          <a:p>
            <a:pPr algn="l" rtl="0"/>
            <a:r>
              <a:rPr lang="es" b="0" i="0" u="none" baseline="0" dirty="0">
                <a:solidFill>
                  <a:srgbClr val="333333"/>
                </a:solidFill>
                <a:effectLst/>
                <a:latin typeface="IAS Ribbon Sans Regular" pitchFamily="50" charset="0"/>
                <a:ea typeface="IAS Ribbon Sans Regular" pitchFamily="50" charset="0"/>
              </a:rPr>
              <a:t>Los participantes de ambos grupos del CASAH se preseleccionaron en cuatro centros médicos en la ciudad de Nueva York (n = 340, mediana de edad 12,5 años al inicio), y se los entrevistó cada 12-18 meses, con siete seguimientos a la fecha (mediana de edad 24,5 años en el séptimo seguimiento). Comparamos a los jóvenes que no informaron intentos de suicidio en una entrevista psiquiátrica estructurada en ninguno de los seguimientos con las siguientes variables de referencia: género, sexualidad, etnia, edad, estado serológico respecto del VIH, puntaje del inventario del estrés en la ciudad (CSI), eventos negativos estresantes de la vida, espiritualidad, puntaje del inventario de resolución de problemas sociales, puntaje de autoconcepto de Tennessee (TSCS), puntaje del Inventario de depresión infantil (CDI) y, solo en el grupo de jóvenes que adquirieron una infección por el VIH en el período perinatal, el estigma relacionado con el VIH medido por la escala de impacto social. Utilizamos dos modelos de regresión logística escalonada hacia atrás, uno para la muestra general y otro solo para el grupo de jóvenes que adquirieron una infección por el VIH en el período perinatal, y cada modelo predijo algún intento de suicidio en la vida con las variables demográficas y psicosociales de referencia.</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RESULTADOS</a:t>
            </a:r>
          </a:p>
          <a:p>
            <a:pPr algn="l" rtl="0"/>
            <a:r>
              <a:rPr lang="es" b="0" i="0" u="none" baseline="0" dirty="0">
                <a:solidFill>
                  <a:srgbClr val="333333"/>
                </a:solidFill>
                <a:effectLst/>
                <a:latin typeface="IAS Ribbon Sans Regular" pitchFamily="50" charset="0"/>
                <a:ea typeface="IAS Ribbon Sans Regular" pitchFamily="50" charset="0"/>
              </a:rPr>
              <a:t>Al inicio, el 51 % de los participantes eran mujeres, el 65 % era de raza negra y el 42 % era de origen latino. En la muestra general, quienes presentaron intentos de suicidio en algún seguimiento tendían a ser del grupo de jóvenes que adquirieron una infección por el VIH en el período perinatal (razón de posibilidades ajustada [AOR] 1,96; IC del 95 %: 1,06-3,62), negros (AOR = 3,00; IC del 95 %: 1,35-6,69), latinos (AOR = 2,88; IC del 95 % 1,29-6,40); a tener un concepto propio de familia menor (AOR = 0,37; IC del 95 %: 0,21-0,65); a tener un mejor concepto social (AOR = 1,85; IC del 95 %: 1,17-2,93), y mayores puntajes de depresión (AOR = 1,06; IC del 95 %: 1,00-1,13). En el segundo modelo, solo en el grupo de jóvenes que adquirieron una infección por el VIH en el período perinatal, los intentos de suicidio estaban relacionados con un concepto personal más bajo (AOR = 0,33; IC del 95 %: 0,15-0,71), menos espiritualidad (AOR = 0,42; IC del 95 %: 0,20-0,90) y mayor estigma por el VIH (AOR = 3,18; IC del 95 %: 1,06-9,52).</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CONCLUSIONES</a:t>
            </a:r>
          </a:p>
          <a:p>
            <a:pPr algn="l" rtl="0"/>
            <a:r>
              <a:rPr lang="es" b="0" i="0" u="none" baseline="0" dirty="0">
                <a:solidFill>
                  <a:srgbClr val="333333"/>
                </a:solidFill>
                <a:effectLst/>
                <a:latin typeface="IAS Ribbon Sans Regular" pitchFamily="50" charset="0"/>
                <a:ea typeface="IAS Ribbon Sans Regular" pitchFamily="50" charset="0"/>
              </a:rPr>
              <a:t>Nuestros análisis indican que los servicios de salud mental deberían abarcar el concepto personal y la depresión en el grupo de jóvenes expuestos al VIH en el período perinatal no contagiados y en el de jóvenes que adquirieron una infección por el VIH en el período perinatal, y el estigma en el grupo de jóvenes que adquirieron una infección por el VIH en el período perinatal. Además, vemos una necesidad urgente de integrar la evaluación de riesgos de suicidio en el tratamiento para el grupo de jóvenes que adquirieron una infección por el VIH en el período perinatal.</a:t>
            </a:r>
          </a:p>
          <a:p>
            <a:pPr algn="l" rtl="0"/>
            <a:endParaRPr lang="es" b="0" i="0" dirty="0">
              <a:solidFill>
                <a:srgbClr val="333333"/>
              </a:solidFill>
              <a:effectLst/>
              <a:latin typeface="IAS Ribbon Sans Regular" pitchFamily="50" charset="0"/>
              <a:ea typeface="IAS Ribbon Sans Regular" pitchFamily="50" charset="0"/>
            </a:endParaRPr>
          </a:p>
          <a:p>
            <a:pPr algn="l" rtl="0"/>
            <a:r>
              <a:rPr lang="es" b="0" i="0" u="none" baseline="0" dirty="0">
                <a:solidFill>
                  <a:srgbClr val="333333"/>
                </a:solidFill>
                <a:effectLst/>
                <a:latin typeface="IAS Ribbon Sans Regular" pitchFamily="50" charset="0"/>
                <a:ea typeface="IAS Ribbon Sans Regular" pitchFamily="50" charset="0"/>
              </a:rPr>
              <a:t>-------------------------------------------------------------------------------------------------------------------</a:t>
            </a:r>
          </a:p>
          <a:p>
            <a:pPr algn="l" rtl="0"/>
            <a:r>
              <a:rPr lang="es" b="1" i="0" u="none" baseline="0" dirty="0">
                <a:solidFill>
                  <a:srgbClr val="333333"/>
                </a:solidFill>
                <a:latin typeface="IAS Ribbon Sans Regular" pitchFamily="50" charset="0"/>
                <a:ea typeface="IAS Ribbon Sans Regular" pitchFamily="50" charset="0"/>
              </a:rPr>
              <a:t>Relaciones del sexo transaccional</a:t>
            </a:r>
            <a:r>
              <a:rPr lang="es" b="1" i="0" u="none" baseline="0" dirty="0">
                <a:solidFill>
                  <a:srgbClr val="333333"/>
                </a:solidFill>
                <a:effectLst/>
                <a:latin typeface="IAS Ribbon Sans Regular" pitchFamily="50" charset="0"/>
                <a:ea typeface="IAS Ribbon Sans Regular" pitchFamily="50" charset="0"/>
              </a:rPr>
              <a:t> con los resultados psicosociales y del compromiso de la prevención del VIH entre los refugiados urbanos y jóvenes desplazados en Kampala, Uganda</a:t>
            </a:r>
          </a:p>
          <a:p>
            <a:pPr algn="l" rtl="0"/>
            <a:endParaRPr lang="es" b="1"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CONTEXTO</a:t>
            </a:r>
          </a:p>
          <a:p>
            <a:pPr algn="l" rtl="0"/>
            <a:r>
              <a:rPr lang="es" b="0" i="0" u="none" baseline="0" dirty="0">
                <a:solidFill>
                  <a:srgbClr val="333333"/>
                </a:solidFill>
                <a:effectLst/>
                <a:latin typeface="IAS Ribbon Sans Regular" pitchFamily="50" charset="0"/>
                <a:ea typeface="IAS Ribbon Sans Regular" pitchFamily="50" charset="0"/>
              </a:rPr>
              <a:t>La mitad de los 70 millones de personas desplazadas a la fuerza en el mundo son menores de 18 años y viven en áreas urbanas, y la mayoría sufre marginalización social y económica. El sexo transaccional entre los refugiados urbanos jóvenes está poco estudiado, particularmente en relación con las cuestiones de género. Examinamos las vulnerabilidades psicosociales y relacionadas con el VIH asociadas al sexo transaccional entre refugiados urbanos jóvenes en Kampala, Uganda.</a:t>
            </a:r>
          </a:p>
          <a:p>
            <a:pPr algn="l" rtl="0"/>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r>
              <a:rPr lang="es" b="1" i="0" u="none" baseline="0" dirty="0">
                <a:solidFill>
                  <a:srgbClr val="333333"/>
                </a:solidFill>
                <a:effectLst/>
                <a:latin typeface="IAS Ribbon Sans Regular" pitchFamily="50" charset="0"/>
                <a:ea typeface="IAS Ribbon Sans Regular" pitchFamily="50" charset="0"/>
              </a:rPr>
              <a:t>MÉTODOS</a:t>
            </a:r>
          </a:p>
          <a:p>
            <a:pPr algn="l" rtl="0"/>
            <a:r>
              <a:rPr lang="es" b="0" i="0" u="none" baseline="0" dirty="0">
                <a:solidFill>
                  <a:srgbClr val="333333"/>
                </a:solidFill>
                <a:effectLst/>
                <a:latin typeface="IAS Ribbon Sans Regular" pitchFamily="50" charset="0"/>
                <a:ea typeface="IAS Ribbon Sans Regular" pitchFamily="50" charset="0"/>
              </a:rPr>
              <a:t>La encuesta multisectorial incluyó a una muestra impulsada por pares de jóvenes refugiados de entre 16 y 24 años que viven en los asentamientos precarios de Kampala. Realizamos sobremuestreos en el caso de las niñas adolescentes sobrerrepresentadas en la epidemia del VIH en Uganda. Llevamos a cabo análisis de regresión multivariable de bloques jerárquicos desagregados por género para obtener resultados continuos, y regresión logística multivariable para obtener resultados categóricos, para examinar la relación entre el sexo transaccional y los resultados </a:t>
            </a:r>
            <a:r>
              <a:rPr lang="es" b="0" i="1" u="none" baseline="0" dirty="0">
                <a:solidFill>
                  <a:srgbClr val="333333"/>
                </a:solidFill>
                <a:effectLst/>
                <a:latin typeface="IAS Ribbon Sans Regular" pitchFamily="50" charset="0"/>
                <a:ea typeface="IAS Ribbon Sans Regular" pitchFamily="50" charset="0"/>
              </a:rPr>
              <a:t>psicosociales</a:t>
            </a:r>
            <a:r>
              <a:rPr lang="es" b="0" i="0" u="none" baseline="0" dirty="0">
                <a:solidFill>
                  <a:srgbClr val="333333"/>
                </a:solidFill>
                <a:effectLst/>
                <a:latin typeface="IAS Ribbon Sans Regular" pitchFamily="50" charset="0"/>
                <a:ea typeface="IAS Ribbon Sans Regular" pitchFamily="50" charset="0"/>
              </a:rPr>
              <a:t> (depresión, apoyo social, violencia) y los resultados </a:t>
            </a:r>
            <a:r>
              <a:rPr lang="es" b="0" i="1" u="none" baseline="0" dirty="0">
                <a:solidFill>
                  <a:srgbClr val="333333"/>
                </a:solidFill>
                <a:effectLst/>
                <a:latin typeface="IAS Ribbon Sans Regular" pitchFamily="50" charset="0"/>
                <a:ea typeface="IAS Ribbon Sans Regular" pitchFamily="50" charset="0"/>
              </a:rPr>
              <a:t>relacionados con el VIH</a:t>
            </a:r>
            <a:r>
              <a:rPr lang="es" b="0" i="0" u="none" baseline="0" dirty="0">
                <a:solidFill>
                  <a:srgbClr val="333333"/>
                </a:solidFill>
                <a:effectLst/>
                <a:latin typeface="IAS Ribbon Sans Regular" pitchFamily="50" charset="0"/>
                <a:ea typeface="IAS Ribbon Sans Regular" pitchFamily="50" charset="0"/>
              </a:rPr>
              <a:t> (pruebas de detección del VIH, estigma relacionado con la salud sexual y reproductiva en los adolescentes, uso del preservativo), que se ajustaron en función de los factores sociodemográficos (edad, educación, tiempo en Uganda, ingresos).</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RESULTADOS</a:t>
            </a:r>
          </a:p>
          <a:p>
            <a:pPr algn="l" rtl="0"/>
            <a:r>
              <a:rPr lang="es" b="0" i="0" u="none" baseline="0" dirty="0">
                <a:solidFill>
                  <a:srgbClr val="333333"/>
                </a:solidFill>
                <a:effectLst/>
                <a:latin typeface="IAS Ribbon Sans Regular" pitchFamily="50" charset="0"/>
                <a:ea typeface="IAS Ribbon Sans Regular" pitchFamily="50" charset="0"/>
              </a:rPr>
              <a:t>Entre las 324 chicas, el 26,54 % (n = 86) informó haber practicado sexo transaccional en los últimos 12 meses (67,4 % solo por dinero, 32,6 % por dinero y otros bienes [por ejemplo, alojamiento, alimentos, transporte, drogas]); el 62,8 % de las chicas que practicaban sexo transaccional nunca se había hecho una prueba del VIH. Entre los 88 chicos, el 47,7 % (n = 42) informó haber practicado sexo transaccional en los últimos 12 meses (21,4 % solo por dinero; 78,6 % por dinero y otros bienes); el 50,0 % de los chicos que practicaban sexo transaccional nunca se había hecho una prueba del VIH en su vida. En los análisis multivariables con chicos, con ajustes en función de los factores sociodemográficos, el sexo transaccional se relacionó con la depresión (ajuste de R</a:t>
            </a:r>
            <a:r>
              <a:rPr lang="es" b="0" i="0" u="none" baseline="30000" dirty="0">
                <a:solidFill>
                  <a:srgbClr val="333333"/>
                </a:solidFill>
                <a:effectLst/>
                <a:latin typeface="IAS Ribbon Sans Regular" pitchFamily="50" charset="0"/>
                <a:ea typeface="IAS Ribbon Sans Regular" pitchFamily="50" charset="0"/>
              </a:rPr>
              <a:t>2 </a:t>
            </a:r>
            <a:r>
              <a:rPr lang="es" b="0" i="0" u="none" baseline="0" dirty="0">
                <a:solidFill>
                  <a:srgbClr val="333333"/>
                </a:solidFill>
                <a:effectLst/>
                <a:latin typeface="IAS Ribbon Sans Regular" pitchFamily="50" charset="0"/>
                <a:ea typeface="IAS Ribbon Sans Regular" pitchFamily="50" charset="0"/>
              </a:rPr>
              <a:t>[AR</a:t>
            </a:r>
            <a:r>
              <a:rPr lang="es" b="0" i="0" u="none" baseline="30000" dirty="0">
                <a:solidFill>
                  <a:srgbClr val="333333"/>
                </a:solidFill>
                <a:effectLst/>
                <a:latin typeface="IAS Ribbon Sans Regular" pitchFamily="50" charset="0"/>
                <a:ea typeface="IAS Ribbon Sans Regular" pitchFamily="50" charset="0"/>
              </a:rPr>
              <a:t>2</a:t>
            </a:r>
            <a:r>
              <a:rPr lang="es" b="0" i="0" u="none" baseline="0" dirty="0">
                <a:solidFill>
                  <a:srgbClr val="333333"/>
                </a:solidFill>
                <a:effectLst/>
                <a:latin typeface="IAS Ribbon Sans Regular" pitchFamily="50" charset="0"/>
                <a:ea typeface="IAS Ribbon Sans Regular" pitchFamily="50" charset="0"/>
              </a:rPr>
              <a:t>] = 0,08;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 0,04); menor resiliencia (AR</a:t>
            </a:r>
            <a:r>
              <a:rPr lang="es" b="0" i="0" u="none" baseline="30000" dirty="0">
                <a:solidFill>
                  <a:srgbClr val="333333"/>
                </a:solidFill>
                <a:effectLst/>
                <a:latin typeface="IAS Ribbon Sans Regular" pitchFamily="50" charset="0"/>
                <a:ea typeface="IAS Ribbon Sans Regular" pitchFamily="50" charset="0"/>
              </a:rPr>
              <a:t>2 </a:t>
            </a:r>
            <a:r>
              <a:rPr lang="es" b="0" i="0" u="none" baseline="0" dirty="0">
                <a:solidFill>
                  <a:srgbClr val="333333"/>
                </a:solidFill>
                <a:effectLst/>
                <a:latin typeface="IAS Ribbon Sans Regular" pitchFamily="50" charset="0"/>
                <a:ea typeface="IAS Ribbon Sans Regular" pitchFamily="50" charset="0"/>
              </a:rPr>
              <a:t>= 0,08;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 0,02); violencia sexual en algún momento de su vida (AOR 10,80; IC del 95 %: 1,1-108,5); estigma por la salud sexual y reproductiva en adolescentes (AR</a:t>
            </a:r>
            <a:r>
              <a:rPr lang="es" b="0" i="0" u="none" baseline="30000" dirty="0">
                <a:solidFill>
                  <a:srgbClr val="333333"/>
                </a:solidFill>
                <a:effectLst/>
                <a:latin typeface="IAS Ribbon Sans Regular" pitchFamily="50" charset="0"/>
                <a:ea typeface="IAS Ribbon Sans Regular" pitchFamily="50" charset="0"/>
              </a:rPr>
              <a:t>2</a:t>
            </a:r>
            <a:r>
              <a:rPr lang="es" b="0" i="0" u="none" baseline="0" dirty="0">
                <a:solidFill>
                  <a:srgbClr val="333333"/>
                </a:solidFill>
                <a:effectLst/>
                <a:latin typeface="IAS Ribbon Sans Regular" pitchFamily="50" charset="0"/>
                <a:ea typeface="IAS Ribbon Sans Regular" pitchFamily="50" charset="0"/>
              </a:rPr>
              <a:t>: 0,14;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 0,038), y menos posibilidades de pruebas del VIH (AOR 0,31; IC del 95 %: 0,11-0,85). Entre las chicas, en los análisis multivariables que se ajustaron en función de los factores sociodemográficos, el sexo transaccional se relacionó con un menor apoyo social (AR</a:t>
            </a:r>
            <a:r>
              <a:rPr lang="es" b="0" i="0" u="none" baseline="30000" dirty="0">
                <a:solidFill>
                  <a:srgbClr val="333333"/>
                </a:solidFill>
                <a:effectLst/>
                <a:latin typeface="IAS Ribbon Sans Regular" pitchFamily="50" charset="0"/>
                <a:ea typeface="IAS Ribbon Sans Regular" pitchFamily="50" charset="0"/>
              </a:rPr>
              <a:t>2 </a:t>
            </a:r>
            <a:r>
              <a:rPr lang="es" b="0" i="0" u="none" baseline="0" dirty="0">
                <a:solidFill>
                  <a:srgbClr val="333333"/>
                </a:solidFill>
                <a:effectLst/>
                <a:latin typeface="IAS Ribbon Sans Regular" pitchFamily="50" charset="0"/>
                <a:ea typeface="IAS Ribbon Sans Regular" pitchFamily="50" charset="0"/>
              </a:rPr>
              <a:t>= 0,21;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&lt;0,001); violencia física en algún momento de su vida (AOR 5,94; IC del 95 %: 2,78-12,67); violencia sexual en algún momento de su vida (AOR 5,85; IC del 95 %: 3,23-10,62); violencia de la pareja íntima en los últimos 12 meses (AOR 3,55; IC del 95 %: 1,1-11,23); menor estigma por la salud sexual y reproductiva en adolescentes (AR</a:t>
            </a:r>
            <a:r>
              <a:rPr lang="es" b="0" i="0" u="none" baseline="30000" dirty="0">
                <a:solidFill>
                  <a:srgbClr val="333333"/>
                </a:solidFill>
                <a:effectLst/>
                <a:latin typeface="IAS Ribbon Sans Regular" pitchFamily="50" charset="0"/>
                <a:ea typeface="IAS Ribbon Sans Regular" pitchFamily="50" charset="0"/>
              </a:rPr>
              <a:t>2 </a:t>
            </a:r>
            <a:r>
              <a:rPr lang="es" b="0" i="0" u="none" baseline="0" dirty="0">
                <a:solidFill>
                  <a:srgbClr val="333333"/>
                </a:solidFill>
                <a:effectLst/>
                <a:latin typeface="IAS Ribbon Sans Regular" pitchFamily="50" charset="0"/>
                <a:ea typeface="IAS Ribbon Sans Regular" pitchFamily="50" charset="0"/>
              </a:rPr>
              <a:t>= 0,11;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&lt;0,001); mayor eficacia de los preservativos (AR</a:t>
            </a:r>
            <a:r>
              <a:rPr lang="es" b="0" i="0" u="none" baseline="30000" dirty="0">
                <a:solidFill>
                  <a:srgbClr val="333333"/>
                </a:solidFill>
                <a:effectLst/>
                <a:latin typeface="IAS Ribbon Sans Regular" pitchFamily="50" charset="0"/>
                <a:ea typeface="IAS Ribbon Sans Regular" pitchFamily="50" charset="0"/>
              </a:rPr>
              <a:t>2 </a:t>
            </a:r>
            <a:r>
              <a:rPr lang="es" b="0" i="0" u="none" baseline="0" dirty="0">
                <a:solidFill>
                  <a:srgbClr val="333333"/>
                </a:solidFill>
                <a:effectLst/>
                <a:latin typeface="IAS Ribbon Sans Regular" pitchFamily="50" charset="0"/>
                <a:ea typeface="IAS Ribbon Sans Regular" pitchFamily="50" charset="0"/>
              </a:rPr>
              <a:t>= 0,21; </a:t>
            </a:r>
            <a:r>
              <a:rPr lang="es" b="0" i="1" u="none" baseline="0" dirty="0">
                <a:solidFill>
                  <a:srgbClr val="333333"/>
                </a:solidFill>
                <a:effectLst/>
                <a:latin typeface="IAS Ribbon Sans Regular" pitchFamily="50" charset="0"/>
                <a:ea typeface="IAS Ribbon Sans Regular" pitchFamily="50" charset="0"/>
              </a:rPr>
              <a:t>p </a:t>
            </a:r>
            <a:r>
              <a:rPr lang="es" b="0" i="0" u="none" baseline="0" dirty="0">
                <a:solidFill>
                  <a:srgbClr val="333333"/>
                </a:solidFill>
                <a:effectLst/>
                <a:latin typeface="IAS Ribbon Sans Regular" pitchFamily="50" charset="0"/>
                <a:ea typeface="IAS Ribbon Sans Regular" pitchFamily="50" charset="0"/>
              </a:rPr>
              <a:t>&lt;0,001), y uso uniforme de preservativo en los últimos 3 meses (AOR 4,49; IC del 95 %: 1,43-14,11).</a:t>
            </a:r>
            <a:r>
              <a:rPr lang="es" b="0" i="0" dirty="0">
                <a:solidFill>
                  <a:srgbClr val="333333"/>
                </a:solidFill>
                <a:effectLst/>
                <a:latin typeface="IAS Ribbon Sans Regular" pitchFamily="50" charset="0"/>
                <a:ea typeface="IAS Ribbon Sans Regular" pitchFamily="50" charset="0"/>
              </a:rPr>
              <a:t/>
            </a:r>
            <a:br>
              <a:rPr lang="es" b="0" i="0" dirty="0">
                <a:solidFill>
                  <a:srgbClr val="333333"/>
                </a:solidFill>
                <a:effectLst/>
                <a:latin typeface="IAS Ribbon Sans Regular" pitchFamily="50" charset="0"/>
                <a:ea typeface="IAS Ribbon Sans Regular" pitchFamily="50" charset="0"/>
              </a:rPr>
            </a:br>
            <a:endParaRPr lang="es" b="0" i="0" dirty="0">
              <a:solidFill>
                <a:srgbClr val="333333"/>
              </a:solidFill>
              <a:effectLst/>
              <a:latin typeface="IAS Ribbon Sans Regular" pitchFamily="50" charset="0"/>
              <a:ea typeface="IAS Ribbon Sans Regular" pitchFamily="50" charset="0"/>
            </a:endParaRPr>
          </a:p>
          <a:p>
            <a:pPr algn="l" rtl="0"/>
            <a:r>
              <a:rPr lang="es" b="1" i="0" u="none" baseline="0" dirty="0">
                <a:solidFill>
                  <a:srgbClr val="333333"/>
                </a:solidFill>
                <a:effectLst/>
                <a:latin typeface="IAS Ribbon Sans Regular" pitchFamily="50" charset="0"/>
                <a:ea typeface="IAS Ribbon Sans Regular" pitchFamily="50" charset="0"/>
              </a:rPr>
              <a:t>CONCLUSIONES</a:t>
            </a:r>
          </a:p>
          <a:p>
            <a:pPr algn="l" rtl="0"/>
            <a:r>
              <a:rPr lang="es" b="0" i="0" u="none" baseline="0" dirty="0">
                <a:solidFill>
                  <a:srgbClr val="333333"/>
                </a:solidFill>
                <a:effectLst/>
                <a:latin typeface="IAS Ribbon Sans Regular" pitchFamily="50" charset="0"/>
                <a:ea typeface="IAS Ribbon Sans Regular" pitchFamily="50" charset="0"/>
              </a:rPr>
              <a:t>El sexo transaccional es común entre los refugiados urbanos jóvenes de Kampala y está asociado a vulnerabilidades psicosociales. Sin embargo, el compromiso de la cascada del VIH varió según el género: el sexo transaccional se relacionó con el aumento en el uso del preservativo en las chicas y la reducción de pruebas del VIH en los chicos. Se necesitan estrategias de la cascada contra el VIH adaptadas al género, la condición de refugiado y de joven para aplicar entre los refugiados urbanos jóvenes.</a:t>
            </a:r>
          </a:p>
          <a:p>
            <a:pPr algn="l" rtl="0"/>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10</a:t>
            </a:fld>
            <a:endParaRPr lang="es"/>
          </a:p>
        </p:txBody>
      </p:sp>
    </p:spTree>
    <p:extLst>
      <p:ext uri="{BB962C8B-B14F-4D97-AF65-F5344CB8AC3E}">
        <p14:creationId xmlns:p14="http://schemas.microsoft.com/office/powerpoint/2010/main" val="245983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184324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126752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380574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175284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4005650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61257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1376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544365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Abstract/Abstract/16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ttp://programme.aids2020.org/Programme/Session/33" TargetMode="External"/><Relationship Id="rId5" Type="http://schemas.openxmlformats.org/officeDocument/2006/relationships/hyperlink" Target="http://programme.aids2020.org/Abstract/Abstract/8552" TargetMode="External"/><Relationship Id="rId4" Type="http://schemas.openxmlformats.org/officeDocument/2006/relationships/hyperlink" Target="http://programme.aids2020.org/Abstract/Abstract/369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asociety.org/HIV-Programmes/Programmes/Adolescent-HIV-Treatment-Coalition#:~:text=The%20Adolescent%20HIV%20Treatment%20Coalition%20is%20a%20diverse%20community%20united,of%20adolescents%20living%20with%20HIV" TargetMode="External"/><Relationship Id="rId2" Type="http://schemas.openxmlformats.org/officeDocument/2006/relationships/hyperlink" Target="https://www.who.int/health-topics/adolescent-health#tab=tab_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cattendee.abstractsonline.com/meeting/9289/Session/21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rogramme.aids2020.org/Programme/Session/2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8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programme.aids2020.org/Programme/Session/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ttendee.abstractsonline.com/meeting/928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ttendee.abstractsonline.com/meeting/9289/Session/20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cattendee.abstractsonline.com/meeting/9289/search?query=@preconference~Pre-Confer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attendee.abstractsonline.com/meeting/9289/search?query=@preconference~Pre-Conference" TargetMode="External"/><Relationship Id="rId4" Type="http://schemas.openxmlformats.org/officeDocument/2006/relationships/hyperlink" Target="https://cattendee.abstractsonline.com/meeting/9289/Session/2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a:solidFill>
                  <a:schemeClr val="tx1"/>
                </a:solidFill>
                <a:latin typeface="+mn-lt"/>
              </a:rPr>
              <a:t>AIDS 2020 </a:t>
            </a:r>
            <a:br>
              <a:rPr lang="en-US" dirty="0">
                <a:solidFill>
                  <a:schemeClr val="tx1"/>
                </a:solidFill>
                <a:latin typeface="+mn-lt"/>
              </a:rPr>
            </a:br>
            <a:r>
              <a:rPr lang="en-US" dirty="0">
                <a:solidFill>
                  <a:schemeClr val="tx1"/>
                </a:solidFill>
                <a:latin typeface="+mn-lt"/>
              </a:rPr>
              <a:t>Toolkits</a:t>
            </a:r>
            <a:r>
              <a:rPr lang="en-US" dirty="0"/>
              <a:t/>
            </a:r>
            <a:br>
              <a:rPr lang="en-US" dirty="0"/>
            </a:br>
            <a:r>
              <a:rPr lang="es-AR" dirty="0"/>
              <a:t>Juventud</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de-DE" sz="1200" dirty="0">
                <a:ea typeface="IAS Ribbon Sans Regular" pitchFamily="50" charset="0"/>
              </a:rPr>
              <a:t>DESARROLLADO POR IAS – INTERNATIONAL AIDS SOCIETY </a:t>
            </a:r>
          </a:p>
          <a:p>
            <a:pPr algn="ctr"/>
            <a:r>
              <a:rPr lang="en-CH" sz="1200" dirty="0" smtClean="0">
                <a:ea typeface="IAS Ribbon Sans Regular" pitchFamily="50" charset="0"/>
              </a:rPr>
              <a:t>J</a:t>
            </a:r>
            <a:r>
              <a:rPr lang="en-US" sz="1200" dirty="0" err="1" smtClean="0">
                <a:ea typeface="IAS Ribbon Sans Regular" pitchFamily="50" charset="0"/>
              </a:rPr>
              <a:t>ulio</a:t>
            </a:r>
            <a:r>
              <a:rPr lang="en-CH" sz="1200" dirty="0" smtClean="0">
                <a:ea typeface="IAS Ribbon Sans Regular" pitchFamily="50" charset="0"/>
              </a:rPr>
              <a:t> </a:t>
            </a:r>
            <a:r>
              <a:rPr lang="de-DE" sz="1200" dirty="0">
                <a:ea typeface="IAS Ribbon Sans Regular" pitchFamily="50" charset="0"/>
              </a:rPr>
              <a:t>2021</a:t>
            </a:r>
          </a:p>
        </p:txBody>
      </p:sp>
    </p:spTree>
    <p:extLst>
      <p:ext uri="{BB962C8B-B14F-4D97-AF65-F5344CB8AC3E}">
        <p14:creationId xmlns:p14="http://schemas.microsoft.com/office/powerpoint/2010/main" val="260905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7117-A9E3-4027-A36B-DFDC4BED3B83}"/>
              </a:ext>
            </a:extLst>
          </p:cNvPr>
          <p:cNvSpPr>
            <a:spLocks noGrp="1"/>
          </p:cNvSpPr>
          <p:nvPr>
            <p:ph type="title"/>
          </p:nvPr>
        </p:nvSpPr>
        <p:spPr/>
        <p:txBody>
          <a:bodyPr>
            <a:normAutofit fontScale="90000"/>
          </a:bodyPr>
          <a:lstStyle/>
          <a:p>
            <a:pPr algn="l" rtl="0"/>
            <a:r>
              <a:rPr lang="es" sz="3100" b="1" i="0" u="none" baseline="0" dirty="0">
                <a:solidFill>
                  <a:srgbClr val="E6000F"/>
                </a:solidFill>
                <a:latin typeface="IAS Ribbon Sans Bold" pitchFamily="50" charset="0"/>
                <a:ea typeface="IAS Ribbon Sans Bold" pitchFamily="50" charset="0"/>
                <a:cs typeface="Arial"/>
              </a:rPr>
              <a:t>Jóvenes</a:t>
            </a:r>
            <a:r>
              <a:rPr lang="es" b="1" dirty="0">
                <a:latin typeface="IAS Ribbon Sans Bold" pitchFamily="50" charset="0"/>
                <a:ea typeface="IAS Ribbon Sans Bold" pitchFamily="50" charset="0"/>
              </a:rPr>
              <a:t/>
            </a:r>
            <a:br>
              <a:rPr lang="es" b="1" dirty="0">
                <a:latin typeface="IAS Ribbon Sans Bold" pitchFamily="50" charset="0"/>
                <a:ea typeface="IAS Ribbon Sans Bold" pitchFamily="50" charset="0"/>
              </a:rPr>
            </a:br>
            <a:r>
              <a:rPr lang="es" sz="1300" b="0" i="0" u="none" baseline="0" dirty="0">
                <a:solidFill>
                  <a:schemeClr val="bg1"/>
                </a:solidFill>
                <a:latin typeface="IAS Ribbon Sans Bold" pitchFamily="50" charset="0"/>
                <a:ea typeface="IAS Ribbon Sans Bold" pitchFamily="50" charset="0"/>
                <a:cs typeface="Arial"/>
              </a:rPr>
              <a:t>Y</a:t>
            </a:r>
            <a:r>
              <a:rPr lang="es" sz="2400" dirty="0">
                <a:latin typeface="IAS Ribbon Sans Bold" pitchFamily="50" charset="0"/>
                <a:ea typeface="IAS Ribbon Sans Bold" pitchFamily="50" charset="0"/>
              </a:rPr>
              <a:t/>
            </a:r>
            <a:br>
              <a:rPr lang="es" sz="2400" dirty="0">
                <a:latin typeface="IAS Ribbon Sans Bold" pitchFamily="50" charset="0"/>
                <a:ea typeface="IAS Ribbon Sans Bold" pitchFamily="50" charset="0"/>
              </a:rPr>
            </a:br>
            <a:r>
              <a:rPr lang="es" sz="4000" b="1" i="0" u="none" baseline="0" dirty="0">
                <a:latin typeface="IAS Ribbon Sans Bold" pitchFamily="50" charset="0"/>
                <a:ea typeface="IAS Ribbon Sans Bold" pitchFamily="50" charset="0"/>
                <a:cs typeface="Arial"/>
              </a:rPr>
              <a:t>Los jóvenes y la salud mental</a:t>
            </a:r>
            <a:endParaRPr lang="es" b="1" dirty="0">
              <a:latin typeface="IAS Ribbon Sans Bold" pitchFamily="50" charset="0"/>
              <a:ea typeface="IAS Ribbon Sans Bold" pitchFamily="50" charset="0"/>
              <a:cs typeface="Arial"/>
            </a:endParaRPr>
          </a:p>
        </p:txBody>
      </p:sp>
      <p:sp>
        <p:nvSpPr>
          <p:cNvPr id="3" name="Content Placeholder 2">
            <a:extLst>
              <a:ext uri="{FF2B5EF4-FFF2-40B4-BE49-F238E27FC236}">
                <a16:creationId xmlns:a16="http://schemas.microsoft.com/office/drawing/2014/main" id="{C3CA2535-9188-4CA2-9673-F5CBEA472DB7}"/>
              </a:ext>
            </a:extLst>
          </p:cNvPr>
          <p:cNvSpPr>
            <a:spLocks noGrp="1"/>
          </p:cNvSpPr>
          <p:nvPr>
            <p:ph idx="1"/>
          </p:nvPr>
        </p:nvSpPr>
        <p:spPr>
          <a:xfrm>
            <a:off x="609600" y="1600202"/>
            <a:ext cx="10854088" cy="4212008"/>
          </a:xfrm>
        </p:spPr>
        <p:txBody>
          <a:bodyPr vert="horz" lIns="91440" tIns="45720" rIns="91440" bIns="45720" rtlCol="0" anchor="t">
            <a:normAutofit fontScale="92500" lnSpcReduction="10000"/>
          </a:bodyPr>
          <a:lstStyle/>
          <a:p>
            <a:pPr algn="just" rtl="0"/>
            <a:r>
              <a:rPr lang="es" sz="2700" b="0" i="0" u="none" baseline="0" dirty="0">
                <a:solidFill>
                  <a:srgbClr val="333333"/>
                </a:solidFill>
                <a:latin typeface="IAS Ribbon Sans Light" pitchFamily="50" charset="0"/>
                <a:ea typeface="IAS Ribbon Sans Light" pitchFamily="50" charset="0"/>
              </a:rPr>
              <a:t>Un estudio en Ciudad del Cabo, Sudáfrica, descubrió una relación entre los traumas de la infancia y el deterioro cognitivo en el contexto de la infección perinatal por el VIH.</a:t>
            </a:r>
          </a:p>
          <a:p>
            <a:pPr algn="just" rtl="0"/>
            <a:r>
              <a:rPr lang="es" sz="2700" b="0" i="0" u="none" baseline="0" dirty="0">
                <a:solidFill>
                  <a:srgbClr val="333333"/>
                </a:solidFill>
                <a:latin typeface="IAS Ribbon Sans Light" pitchFamily="50" charset="0"/>
                <a:ea typeface="IAS Ribbon Sans Light" pitchFamily="50" charset="0"/>
              </a:rPr>
              <a:t>El estudio longitudinal (CASAH) descubrió que los jóvenes que adquirieron una infección por el VIH en el período perinatal tuvieron tasas significativamente mayores de intentos de suicido que sus pares expuestos al VIH en el período perinatal no contagiados.</a:t>
            </a:r>
          </a:p>
          <a:p>
            <a:pPr algn="just" rtl="0"/>
            <a:r>
              <a:rPr lang="es" sz="2700" b="0" i="0" u="none" baseline="0" dirty="0">
                <a:solidFill>
                  <a:srgbClr val="333333"/>
                </a:solidFill>
                <a:latin typeface="IAS Ribbon Sans Light" pitchFamily="50" charset="0"/>
                <a:ea typeface="IAS Ribbon Sans Light" pitchFamily="50" charset="0"/>
              </a:rPr>
              <a:t>Un estudio entre refugiados urbanos jóvenes en Kampala, Uganda, halló que el sexo transaccional estaba relacionado con vulnerabilidades psicosociales y relacionadas con el VIH</a:t>
            </a:r>
            <a:r>
              <a:rPr lang="es" sz="2800" b="0" i="0" u="none" baseline="0" dirty="0">
                <a:solidFill>
                  <a:srgbClr val="333333"/>
                </a:solidFill>
                <a:latin typeface="IAS Ribbon Sans Light" pitchFamily="50" charset="0"/>
                <a:ea typeface="IAS Ribbon Sans Light" pitchFamily="50" charset="0"/>
              </a:rPr>
              <a:t>.</a:t>
            </a:r>
            <a:endParaRPr lang="es" sz="2800" dirty="0">
              <a:solidFill>
                <a:srgbClr val="333333"/>
              </a:solidFill>
              <a:latin typeface="IAS Ribbon Sans Light" pitchFamily="50" charset="0"/>
              <a:ea typeface="IAS Ribbon Sans Light" pitchFamily="50" charset="0"/>
            </a:endParaRPr>
          </a:p>
          <a:p>
            <a:endParaRPr lang="es" sz="2000" dirty="0">
              <a:solidFill>
                <a:srgbClr val="333333"/>
              </a:solidFill>
            </a:endParaRPr>
          </a:p>
          <a:p>
            <a:endParaRPr lang="es" sz="2000" dirty="0">
              <a:solidFill>
                <a:srgbClr val="333333"/>
              </a:solidFill>
            </a:endParaRPr>
          </a:p>
          <a:p>
            <a:endParaRPr lang="es" sz="2000" dirty="0">
              <a:solidFill>
                <a:srgbClr val="333333"/>
              </a:solidFill>
            </a:endParaRPr>
          </a:p>
          <a:p>
            <a:endParaRPr lang="es" sz="2000" dirty="0">
              <a:solidFill>
                <a:srgbClr val="333333"/>
              </a:solidFill>
            </a:endParaRPr>
          </a:p>
          <a:p>
            <a:pPr marL="0" indent="0" algn="l" rtl="0">
              <a:buNone/>
            </a:pPr>
            <a:endParaRPr lang="es" sz="1600" dirty="0"/>
          </a:p>
          <a:p>
            <a:endParaRPr lang="es" dirty="0"/>
          </a:p>
          <a:p>
            <a:pPr marL="0" indent="0" algn="l" rtl="0">
              <a:buNone/>
            </a:pPr>
            <a:endParaRPr lang="es" dirty="0"/>
          </a:p>
        </p:txBody>
      </p:sp>
      <p:sp>
        <p:nvSpPr>
          <p:cNvPr id="4" name="TextBox 3">
            <a:extLst>
              <a:ext uri="{FF2B5EF4-FFF2-40B4-BE49-F238E27FC236}">
                <a16:creationId xmlns:a16="http://schemas.microsoft.com/office/drawing/2014/main" id="{D3007E57-90AF-40CE-AB8C-BB558AFA48D3}"/>
              </a:ext>
            </a:extLst>
          </p:cNvPr>
          <p:cNvSpPr txBox="1"/>
          <p:nvPr/>
        </p:nvSpPr>
        <p:spPr>
          <a:xfrm>
            <a:off x="9912424" y="5812210"/>
            <a:ext cx="2028326" cy="276999"/>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3"/>
              </a:rPr>
              <a:t>Philip Kreniske, OAD0802</a:t>
            </a:r>
            <a:endParaRPr lang="es" sz="1200" dirty="0">
              <a:latin typeface="IAS Ribbon Sans Light" pitchFamily="50" charset="0"/>
              <a:ea typeface="IAS Ribbon Sans Light" pitchFamily="50" charset="0"/>
              <a:cs typeface="Arial" panose="020B0604020202020204" pitchFamily="34" charset="0"/>
            </a:endParaRPr>
          </a:p>
        </p:txBody>
      </p:sp>
      <p:sp>
        <p:nvSpPr>
          <p:cNvPr id="5" name="Rectangle 4">
            <a:extLst>
              <a:ext uri="{FF2B5EF4-FFF2-40B4-BE49-F238E27FC236}">
                <a16:creationId xmlns:a16="http://schemas.microsoft.com/office/drawing/2014/main" id="{FEDBCD34-4534-4B3D-A614-BE5AEC8E07D9}"/>
              </a:ext>
            </a:extLst>
          </p:cNvPr>
          <p:cNvSpPr/>
          <p:nvPr/>
        </p:nvSpPr>
        <p:spPr>
          <a:xfrm>
            <a:off x="9912424" y="6074172"/>
            <a:ext cx="1917513" cy="276999"/>
          </a:xfrm>
          <a:prstGeom prst="rect">
            <a:avLst/>
          </a:prstGeom>
        </p:spPr>
        <p:txBody>
          <a:bodyPr wrap="non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Moses Okumu, </a:t>
            </a:r>
            <a:r>
              <a:rPr lang="es" sz="1200" b="0" i="0" u="none" baseline="0" dirty="0">
                <a:latin typeface="IAS Ribbon Sans Light" pitchFamily="50" charset="0"/>
                <a:ea typeface="IAS Ribbon Sans Light" pitchFamily="50" charset="0"/>
                <a:cs typeface="Arial" panose="020B0604020202020204" pitchFamily="34" charset="0"/>
                <a:hlinkClick r:id="rId4"/>
              </a:rPr>
              <a:t>PED0915</a:t>
            </a:r>
            <a:endParaRPr lang="es" sz="1200" dirty="0">
              <a:latin typeface="IAS Ribbon Sans Light" pitchFamily="50" charset="0"/>
              <a:ea typeface="IAS Ribbon Sans Light" pitchFamily="50" charset="0"/>
              <a:cs typeface="Arial" panose="020B0604020202020204" pitchFamily="34" charset="0"/>
            </a:endParaRPr>
          </a:p>
        </p:txBody>
      </p:sp>
      <p:sp>
        <p:nvSpPr>
          <p:cNvPr id="6" name="TextBox 5">
            <a:extLst>
              <a:ext uri="{FF2B5EF4-FFF2-40B4-BE49-F238E27FC236}">
                <a16:creationId xmlns:a16="http://schemas.microsoft.com/office/drawing/2014/main" id="{584DAEEB-7369-48B1-9CF1-D7F9B6B6010D}"/>
              </a:ext>
            </a:extLst>
          </p:cNvPr>
          <p:cNvSpPr txBox="1"/>
          <p:nvPr/>
        </p:nvSpPr>
        <p:spPr>
          <a:xfrm>
            <a:off x="9912424" y="5550248"/>
            <a:ext cx="3038128" cy="276999"/>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5"/>
              </a:rPr>
              <a:t>Nicole Phillips, PDA0107</a:t>
            </a:r>
            <a:r>
              <a:rPr lang="es" sz="1200" b="0" i="0" u="none" baseline="0" dirty="0">
                <a:latin typeface="IAS Ribbon Sans Light" pitchFamily="50" charset="0"/>
                <a:ea typeface="IAS Ribbon Sans Light" pitchFamily="50" charset="0"/>
                <a:cs typeface="Arial" panose="020B0604020202020204" pitchFamily="34" charset="0"/>
                <a:hlinkClick r:id="rId6"/>
              </a:rPr>
              <a:t> </a:t>
            </a:r>
            <a:endParaRPr lang="es" sz="12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3432731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323474" y="2081463"/>
            <a:ext cx="9885146" cy="1754326"/>
          </a:xfrm>
          <a:prstGeom prst="rect">
            <a:avLst/>
          </a:prstGeom>
          <a:noFill/>
        </p:spPr>
        <p:txBody>
          <a:bodyPr wrap="square" lIns="91440" tIns="45720" rIns="91440" bIns="45720" rtlCol="0" anchor="t">
            <a:spAutoFit/>
          </a:bodyPr>
          <a:lstStyle/>
          <a:p>
            <a:pPr algn="l" rtl="0"/>
            <a:r>
              <a:rPr lang="es" b="0" i="0" u="none" baseline="0" dirty="0">
                <a:latin typeface="IAS Ribbon Sans Light" pitchFamily="50" charset="0"/>
                <a:ea typeface="IAS Ribbon Sans Light" pitchFamily="50" charset="0"/>
                <a:cs typeface="Arial" panose="020B0604020202020204" pitchFamily="34" charset="0"/>
              </a:rPr>
              <a:t>Introducción…………………………………………………………………………………</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n-CH"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.3</a:t>
            </a:r>
          </a:p>
          <a:p>
            <a:pPr algn="l" rtl="0"/>
            <a:r>
              <a:rPr lang="es" b="0" i="0" u="none" baseline="0" dirty="0">
                <a:latin typeface="IAS Ribbon Sans Light" pitchFamily="50" charset="0"/>
                <a:ea typeface="IAS Ribbon Sans Light" pitchFamily="50" charset="0"/>
                <a:cs typeface="Arial" panose="020B0604020202020204" pitchFamily="34" charset="0"/>
              </a:rPr>
              <a:t>No dejar de cumplir los objetivos: llegar mejor a los jóvenes…………………………</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.5</a:t>
            </a:r>
            <a:endParaRPr lang="es" dirty="0">
              <a:latin typeface="IAS Ribbon Sans Light" pitchFamily="50" charset="0"/>
              <a:ea typeface="IAS Ribbon Sans Light" pitchFamily="50" charset="0"/>
              <a:cs typeface="Arial" panose="020B0604020202020204" pitchFamily="34" charset="0"/>
            </a:endParaRPr>
          </a:p>
          <a:p>
            <a:pPr algn="l" rtl="0"/>
            <a:r>
              <a:rPr lang="es" b="0" i="0" u="none" baseline="0" dirty="0">
                <a:latin typeface="IAS Ribbon Sans Light" pitchFamily="50" charset="0"/>
                <a:ea typeface="IAS Ribbon Sans Light" pitchFamily="50" charset="0"/>
                <a:cs typeface="Arial" panose="020B0604020202020204" pitchFamily="34" charset="0"/>
              </a:rPr>
              <a:t>La PrEP y los jóvenes…………………..………………………………………………</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.6</a:t>
            </a:r>
            <a:endParaRPr lang="es" dirty="0">
              <a:latin typeface="IAS Ribbon Sans Light" pitchFamily="50" charset="0"/>
              <a:ea typeface="IAS Ribbon Sans Light" pitchFamily="50" charset="0"/>
              <a:cs typeface="Arial" panose="020B0604020202020204" pitchFamily="34" charset="0"/>
            </a:endParaRPr>
          </a:p>
          <a:p>
            <a:pPr algn="l" rtl="0"/>
            <a:r>
              <a:rPr lang="es" b="0" i="0" u="none" baseline="0" dirty="0">
                <a:latin typeface="IAS Ribbon Sans Light" pitchFamily="50" charset="0"/>
                <a:ea typeface="IAS Ribbon Sans Light" pitchFamily="50" charset="0"/>
                <a:cs typeface="Arial"/>
              </a:rPr>
              <a:t>El tratamiento y los jóvenes…………………………………………………………</a:t>
            </a:r>
            <a:r>
              <a:rPr lang="en-CH" b="0" i="0" u="none" baseline="0"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a:t>
            </a:r>
            <a:r>
              <a:rPr lang="en-CH" b="0" i="0" u="none" baseline="0"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7</a:t>
            </a:r>
            <a:endParaRPr lang="es" dirty="0">
              <a:latin typeface="IAS Ribbon Sans Light" pitchFamily="50" charset="0"/>
              <a:ea typeface="IAS Ribbon Sans Light" pitchFamily="50" charset="0"/>
              <a:cs typeface="Arial"/>
            </a:endParaRPr>
          </a:p>
          <a:p>
            <a:pPr algn="l" rtl="0"/>
            <a:r>
              <a:rPr lang="es" b="0" i="0" u="none" baseline="0" dirty="0">
                <a:latin typeface="IAS Ribbon Sans Light" pitchFamily="50" charset="0"/>
                <a:ea typeface="IAS Ribbon Sans Light" pitchFamily="50" charset="0"/>
                <a:cs typeface="Arial"/>
              </a:rPr>
              <a:t>Prestación de servicios diferenciados para los jóvenes…………………</a:t>
            </a:r>
            <a:r>
              <a:rPr lang="en-CH" b="0" i="0" u="none" baseline="0"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a:t>
            </a:r>
            <a:r>
              <a:rPr lang="en-CH" b="0" i="0" u="none" baseline="0" dirty="0">
                <a:latin typeface="IAS Ribbon Sans Light" pitchFamily="50" charset="0"/>
                <a:ea typeface="IAS Ribbon Sans Light" pitchFamily="50" charset="0"/>
                <a:cs typeface="Arial"/>
              </a:rPr>
              <a:t>.........</a:t>
            </a:r>
            <a:r>
              <a:rPr lang="en-CH"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a:t>
            </a:r>
            <a:r>
              <a:rPr lang="en-CH" b="0" i="0" u="none" baseline="0" dirty="0">
                <a:latin typeface="IAS Ribbon Sans Light" pitchFamily="50" charset="0"/>
                <a:ea typeface="IAS Ribbon Sans Light" pitchFamily="50" charset="0"/>
                <a:cs typeface="Arial"/>
              </a:rPr>
              <a:t>.</a:t>
            </a:r>
            <a:r>
              <a:rPr lang="es" b="0" i="0" u="none" baseline="0" dirty="0">
                <a:latin typeface="IAS Ribbon Sans Light" pitchFamily="50" charset="0"/>
                <a:ea typeface="IAS Ribbon Sans Light" pitchFamily="50" charset="0"/>
                <a:cs typeface="Arial"/>
              </a:rPr>
              <a:t>8</a:t>
            </a:r>
            <a:endParaRPr lang="es" dirty="0">
              <a:latin typeface="IAS Ribbon Sans Light" pitchFamily="50" charset="0"/>
              <a:ea typeface="IAS Ribbon Sans Light" pitchFamily="50" charset="0"/>
              <a:cs typeface="Arial"/>
            </a:endParaRPr>
          </a:p>
          <a:p>
            <a:pPr algn="l" rtl="0"/>
            <a:r>
              <a:rPr lang="es" b="0" i="0" u="none" baseline="0" dirty="0">
                <a:latin typeface="IAS Ribbon Sans Light" pitchFamily="50" charset="0"/>
                <a:ea typeface="IAS Ribbon Sans Light" pitchFamily="50" charset="0"/>
                <a:cs typeface="Arial" panose="020B0604020202020204" pitchFamily="34" charset="0"/>
              </a:rPr>
              <a:t>Los jóvenes y la salud mental………</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.10</a:t>
            </a:r>
            <a:endParaRPr lang="es"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4A71-1A49-45EC-BE11-44766015A058}"/>
              </a:ext>
            </a:extLst>
          </p:cNvPr>
          <p:cNvSpPr>
            <a:spLocks noGrp="1"/>
          </p:cNvSpPr>
          <p:nvPr>
            <p:ph type="title"/>
          </p:nvPr>
        </p:nvSpPr>
        <p:spPr>
          <a:xfrm>
            <a:off x="1679510" y="188640"/>
            <a:ext cx="8819566" cy="1143000"/>
          </a:xfrm>
        </p:spPr>
        <p:txBody>
          <a:bodyPr>
            <a:normAutofit/>
          </a:bodyPr>
          <a:lstStyle/>
          <a:p>
            <a:pPr rtl="0"/>
            <a:r>
              <a:rPr lang="es" sz="3600" b="1" i="0" u="none" baseline="0" dirty="0">
                <a:solidFill>
                  <a:srgbClr val="E0001B"/>
                </a:solidFill>
                <a:latin typeface="IAS Ribbon Sans Bold" pitchFamily="50" charset="0"/>
                <a:ea typeface="IAS Ribbon Sans Bold" pitchFamily="50" charset="0"/>
                <a:cs typeface="Arial"/>
              </a:rPr>
              <a:t>Introducción</a:t>
            </a:r>
            <a:endParaRPr lang="es"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7D394CC5-4B1C-456E-833D-121EF48FE021}"/>
              </a:ext>
            </a:extLst>
          </p:cNvPr>
          <p:cNvSpPr>
            <a:spLocks noGrp="1"/>
          </p:cNvSpPr>
          <p:nvPr>
            <p:ph idx="1"/>
          </p:nvPr>
        </p:nvSpPr>
        <p:spPr>
          <a:xfrm>
            <a:off x="609600" y="1257301"/>
            <a:ext cx="10972800" cy="5160963"/>
          </a:xfrm>
        </p:spPr>
        <p:txBody>
          <a:bodyPr vert="horz" lIns="91440" tIns="45720" rIns="91440" bIns="45720" rtlCol="0" anchor="t">
            <a:normAutofit fontScale="70000" lnSpcReduction="20000"/>
          </a:bodyPr>
          <a:lstStyle/>
          <a:p>
            <a:pPr algn="l" rtl="0"/>
            <a:r>
              <a:rPr lang="es" b="0" i="0" u="none" baseline="0" dirty="0">
                <a:latin typeface="IAS Ribbon Sans Light" pitchFamily="50" charset="0"/>
                <a:ea typeface="IAS Ribbon Sans Light" pitchFamily="50" charset="0"/>
                <a:cs typeface="Arial"/>
              </a:rPr>
              <a:t>Actualmente, se estima que más del 30 % de las infecciones por el VIH a nivel mundial ocurre en los jóvenes de entre 15 y 25 años. </a:t>
            </a:r>
            <a:endParaRPr lang="es" dirty="0">
              <a:latin typeface="IAS Ribbon Sans Light" pitchFamily="50" charset="0"/>
              <a:ea typeface="IAS Ribbon Sans Light" pitchFamily="50" charset="0"/>
            </a:endParaRPr>
          </a:p>
          <a:p>
            <a:pPr algn="l" rtl="0"/>
            <a:r>
              <a:rPr lang="es" b="0" i="0" u="none" baseline="0" dirty="0">
                <a:latin typeface="IAS Ribbon Sans Light" pitchFamily="50" charset="0"/>
                <a:ea typeface="IAS Ribbon Sans Light" pitchFamily="50" charset="0"/>
                <a:cs typeface="Arial"/>
              </a:rPr>
              <a:t>Los bebés que nacen con el VIH llegan a la niñez y a la adolescencia, y deben afrontar aspectos cambiantes con respecto a envejecer con el VIH. </a:t>
            </a:r>
            <a:endParaRPr lang="es" dirty="0">
              <a:latin typeface="IAS Ribbon Sans Light" pitchFamily="50" charset="0"/>
              <a:ea typeface="IAS Ribbon Sans Light" pitchFamily="50" charset="0"/>
            </a:endParaRPr>
          </a:p>
          <a:p>
            <a:pPr algn="l" rtl="0"/>
            <a:r>
              <a:rPr lang="es" b="0" i="0" u="none" baseline="0" dirty="0">
                <a:latin typeface="IAS Ribbon Sans Light" pitchFamily="50" charset="0"/>
                <a:ea typeface="IAS Ribbon Sans Light" pitchFamily="50" charset="0"/>
                <a:cs typeface="Arial"/>
              </a:rPr>
              <a:t>Hay 5 millones de jóvenes que viven con el VIH.</a:t>
            </a:r>
            <a:endParaRPr lang="es" dirty="0">
              <a:latin typeface="IAS Ribbon Sans Light" pitchFamily="50" charset="0"/>
              <a:ea typeface="IAS Ribbon Sans Light" pitchFamily="50" charset="0"/>
            </a:endParaRPr>
          </a:p>
          <a:p>
            <a:pPr algn="l" rtl="0"/>
            <a:r>
              <a:rPr lang="es" b="0" i="0" u="none" baseline="0" dirty="0">
                <a:latin typeface="IAS Ribbon Sans Light" pitchFamily="50" charset="0"/>
                <a:ea typeface="IAS Ribbon Sans Light" pitchFamily="50" charset="0"/>
                <a:cs typeface="Arial"/>
              </a:rPr>
              <a:t>Se estima que, en el mundo, las condiciones relacionadas con el VIH son la segunda causa de muerte en los adolescentes (10-19 años) y la primera causa de muerte en África. </a:t>
            </a:r>
            <a:endParaRPr lang="es" dirty="0">
              <a:latin typeface="IAS Ribbon Sans Light" pitchFamily="50" charset="0"/>
              <a:ea typeface="IAS Ribbon Sans Light" pitchFamily="50" charset="0"/>
            </a:endParaRPr>
          </a:p>
          <a:p>
            <a:pPr algn="l" rtl="0"/>
            <a:r>
              <a:rPr lang="es" b="0" i="0" u="none" baseline="0" dirty="0">
                <a:latin typeface="IAS Ribbon Sans Light" pitchFamily="50" charset="0"/>
                <a:ea typeface="IAS Ribbon Sans Light" pitchFamily="50" charset="0"/>
                <a:cs typeface="Arial"/>
              </a:rPr>
              <a:t>La mala calidad de los servicios para adolescentes y la poca retención en ellos está comprobada, y hay una necesidad urgente de mejorar la prestación de servicios y reproducir los enfoques adecuados para los adolescentes.</a:t>
            </a:r>
          </a:p>
          <a:p>
            <a:pPr marL="0" indent="0" algn="l" rtl="0">
              <a:buNone/>
            </a:pPr>
            <a:endParaRPr lang="es" sz="1800" dirty="0">
              <a:latin typeface="IAS Ribbon Sans Light" pitchFamily="50" charset="0"/>
              <a:ea typeface="IAS Ribbon Sans Light" pitchFamily="50" charset="0"/>
            </a:endParaRPr>
          </a:p>
          <a:p>
            <a:pPr marL="0" indent="0" rtl="0">
              <a:buNone/>
            </a:pPr>
            <a:r>
              <a:rPr lang="es" sz="1800" b="0" i="0" u="none" baseline="0" dirty="0">
                <a:latin typeface="IAS Ribbon Sans Light" pitchFamily="50" charset="0"/>
                <a:ea typeface="IAS Ribbon Sans Light" pitchFamily="50" charset="0"/>
                <a:cs typeface="Arial"/>
                <a:hlinkClick r:id="rId2"/>
              </a:rPr>
              <a:t>https://www.who.int/health-topics/adolescent-health#tab=tab_1</a:t>
            </a:r>
            <a:endParaRPr lang="es" sz="1800" dirty="0">
              <a:latin typeface="IAS Ribbon Sans Light" pitchFamily="50" charset="0"/>
              <a:ea typeface="IAS Ribbon Sans Light" pitchFamily="50" charset="0"/>
              <a:hlinkClick r:id="" action="ppaction://noaction"/>
            </a:endParaRPr>
          </a:p>
          <a:p>
            <a:pPr rtl="0">
              <a:buNone/>
            </a:pPr>
            <a:r>
              <a:rPr lang="es" sz="1800" b="0" i="0" u="none" baseline="0" dirty="0">
                <a:latin typeface="IAS Ribbon Sans Light" pitchFamily="50" charset="0"/>
                <a:ea typeface="IAS Ribbon Sans Light" pitchFamily="50" charset="0"/>
                <a:cs typeface="Arial"/>
              </a:rPr>
              <a:t>Adolescent HIV Treatment Coalition. Available at:</a:t>
            </a:r>
            <a:endParaRPr lang="en-CH" sz="1800" b="0" i="0" u="none" baseline="0" dirty="0">
              <a:latin typeface="IAS Ribbon Sans Light" pitchFamily="50" charset="0"/>
              <a:ea typeface="IAS Ribbon Sans Light" pitchFamily="50" charset="0"/>
              <a:cs typeface="Arial"/>
            </a:endParaRPr>
          </a:p>
          <a:p>
            <a:pPr rtl="0">
              <a:buNone/>
            </a:pPr>
            <a:r>
              <a:rPr lang="es" sz="1800" b="0" i="0" u="none" baseline="0" dirty="0">
                <a:latin typeface="IAS Ribbon Sans Light" pitchFamily="50" charset="0"/>
                <a:ea typeface="IAS Ribbon Sans Light" pitchFamily="50" charset="0"/>
                <a:cs typeface="Arial"/>
                <a:hlinkClick r:id="rId3"/>
              </a:rPr>
              <a:t>https://www.iasociety.org/HIV-Programmes/Programmes/Adolescent-HIV-Treatment-</a:t>
            </a:r>
            <a:endParaRPr lang="en-CH" sz="1800" b="0" i="0" u="none" baseline="0" dirty="0">
              <a:latin typeface="IAS Ribbon Sans Light" pitchFamily="50" charset="0"/>
              <a:ea typeface="IAS Ribbon Sans Light" pitchFamily="50" charset="0"/>
              <a:cs typeface="Arial"/>
              <a:hlinkClick r:id="rId3"/>
            </a:endParaRPr>
          </a:p>
          <a:p>
            <a:pPr rtl="0">
              <a:buNone/>
            </a:pPr>
            <a:r>
              <a:rPr lang="es" sz="1800" b="0" i="0" u="none" baseline="0" dirty="0">
                <a:latin typeface="IAS Ribbon Sans Light" pitchFamily="50" charset="0"/>
                <a:ea typeface="IAS Ribbon Sans Light" pitchFamily="50" charset="0"/>
                <a:cs typeface="Arial"/>
                <a:hlinkClick r:id="rId3"/>
              </a:rPr>
              <a:t>Coalition#:~:text=The%20Adolescent%20HIV%20Treatment%20Coalition%20is%20a%20diverse%20community%20united,of%20adolesce</a:t>
            </a:r>
            <a:endParaRPr lang="en-CH" sz="1800" b="0" i="0" u="none" baseline="0" dirty="0">
              <a:latin typeface="IAS Ribbon Sans Light" pitchFamily="50" charset="0"/>
              <a:ea typeface="IAS Ribbon Sans Light" pitchFamily="50" charset="0"/>
              <a:cs typeface="Arial"/>
            </a:endParaRPr>
          </a:p>
          <a:p>
            <a:pPr rtl="0">
              <a:buNone/>
            </a:pPr>
            <a:r>
              <a:rPr lang="es" sz="1800" b="0" i="0" u="none" baseline="0" dirty="0">
                <a:latin typeface="IAS Ribbon Sans Light" pitchFamily="50" charset="0"/>
                <a:ea typeface="IAS Ribbon Sans Light" pitchFamily="50" charset="0"/>
                <a:cs typeface="Arial"/>
                <a:hlinkClick r:id="rId3"/>
              </a:rPr>
              <a:t>nts%20living%20with%20HIV</a:t>
            </a:r>
          </a:p>
        </p:txBody>
      </p:sp>
    </p:spTree>
    <p:extLst>
      <p:ext uri="{BB962C8B-B14F-4D97-AF65-F5344CB8AC3E}">
        <p14:creationId xmlns:p14="http://schemas.microsoft.com/office/powerpoint/2010/main" val="169635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3000F"/>
                </a:solidFill>
                <a:latin typeface="IAS Ribbon Sans Bold" pitchFamily="50" charset="0"/>
                <a:ea typeface="IAS Ribbon Sans Bold" pitchFamily="50" charset="0"/>
              </a:rPr>
              <a:t>Resumen</a:t>
            </a:r>
            <a:endParaRPr lang="es" sz="3500" b="1" dirty="0">
              <a:latin typeface="IAS Ribbon Sans Bold" pitchFamily="50" charset="0"/>
              <a:ea typeface="IAS Ribbon Sans Bold" pitchFamily="50" charset="0"/>
            </a:endParaRPr>
          </a:p>
        </p:txBody>
      </p:sp>
      <p:sp>
        <p:nvSpPr>
          <p:cNvPr id="26" name="Rectangle: Rounded Corners 25">
            <a:hlinkClick r:id="rId3" action="ppaction://hlinksldjump"/>
            <a:extLst>
              <a:ext uri="{FF2B5EF4-FFF2-40B4-BE49-F238E27FC236}">
                <a16:creationId xmlns:a16="http://schemas.microsoft.com/office/drawing/2014/main" id="{6BBA1AF4-1CFD-48F6-8909-A3384E3D096C}"/>
              </a:ext>
            </a:extLst>
          </p:cNvPr>
          <p:cNvSpPr/>
          <p:nvPr/>
        </p:nvSpPr>
        <p:spPr>
          <a:xfrm>
            <a:off x="2507940" y="2699133"/>
            <a:ext cx="2216929"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No dejar de cumplir los objetivos</a:t>
            </a:r>
          </a:p>
        </p:txBody>
      </p:sp>
      <p:sp>
        <p:nvSpPr>
          <p:cNvPr id="28" name="Rectangle: Rounded Corners 27">
            <a:hlinkClick r:id="rId4" action="ppaction://hlinksldjump"/>
            <a:extLst>
              <a:ext uri="{FF2B5EF4-FFF2-40B4-BE49-F238E27FC236}">
                <a16:creationId xmlns:a16="http://schemas.microsoft.com/office/drawing/2014/main" id="{ABDB91ED-13E6-468D-B732-738DAEA4EC3F}"/>
              </a:ext>
            </a:extLst>
          </p:cNvPr>
          <p:cNvSpPr/>
          <p:nvPr/>
        </p:nvSpPr>
        <p:spPr>
          <a:xfrm>
            <a:off x="6196296" y="2693917"/>
            <a:ext cx="1856455"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Tratamiento</a:t>
            </a:r>
          </a:p>
        </p:txBody>
      </p:sp>
      <p:sp>
        <p:nvSpPr>
          <p:cNvPr id="41" name="Rectangle: Rounded Corners 40">
            <a:hlinkClick r:id="rId5" action="ppaction://hlinksldjump"/>
            <a:extLst>
              <a:ext uri="{FF2B5EF4-FFF2-40B4-BE49-F238E27FC236}">
                <a16:creationId xmlns:a16="http://schemas.microsoft.com/office/drawing/2014/main" id="{DDBA4947-6B3F-4B6B-B3EB-03B22EF30017}"/>
              </a:ext>
            </a:extLst>
          </p:cNvPr>
          <p:cNvSpPr/>
          <p:nvPr/>
        </p:nvSpPr>
        <p:spPr>
          <a:xfrm>
            <a:off x="8121821" y="2702062"/>
            <a:ext cx="206263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Prestación de servicios diferenciados</a:t>
            </a:r>
          </a:p>
        </p:txBody>
      </p:sp>
      <p:sp>
        <p:nvSpPr>
          <p:cNvPr id="43" name="Rectangle: Rounded Corners 42">
            <a:hlinkClick r:id="rId6" action="ppaction://hlinksldjump"/>
            <a:extLst>
              <a:ext uri="{FF2B5EF4-FFF2-40B4-BE49-F238E27FC236}">
                <a16:creationId xmlns:a16="http://schemas.microsoft.com/office/drawing/2014/main" id="{4935405A-6EFE-462D-8786-1223DA484120}"/>
              </a:ext>
            </a:extLst>
          </p:cNvPr>
          <p:cNvSpPr/>
          <p:nvPr/>
        </p:nvSpPr>
        <p:spPr>
          <a:xfrm>
            <a:off x="4817613" y="2693917"/>
            <a:ext cx="1309613" cy="9413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dirty="0">
                <a:latin typeface="IAS Ribbon Sans Light" pitchFamily="50" charset="0"/>
                <a:ea typeface="IAS Ribbon Sans Light" pitchFamily="50" charset="0"/>
                <a:cs typeface="Arial"/>
              </a:rPr>
              <a:t>PrEP</a:t>
            </a:r>
          </a:p>
        </p:txBody>
      </p:sp>
      <p:sp>
        <p:nvSpPr>
          <p:cNvPr id="45" name="Rectangle: Rounded Corners 44">
            <a:hlinkClick r:id="rId7" action="ppaction://hlinksldjump"/>
            <a:extLst>
              <a:ext uri="{FF2B5EF4-FFF2-40B4-BE49-F238E27FC236}">
                <a16:creationId xmlns:a16="http://schemas.microsoft.com/office/drawing/2014/main" id="{1FA51100-4144-4CF2-AC14-10C01085C74A}"/>
              </a:ext>
            </a:extLst>
          </p:cNvPr>
          <p:cNvSpPr/>
          <p:nvPr/>
        </p:nvSpPr>
        <p:spPr>
          <a:xfrm>
            <a:off x="10253527" y="2693917"/>
            <a:ext cx="166590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Salud mental</a:t>
            </a:r>
          </a:p>
        </p:txBody>
      </p:sp>
      <p:sp>
        <p:nvSpPr>
          <p:cNvPr id="47" name="Rectangle: Rounded Corners 46">
            <a:hlinkClick r:id="rId3" action="ppaction://hlinksldjump"/>
            <a:extLst>
              <a:ext uri="{FF2B5EF4-FFF2-40B4-BE49-F238E27FC236}">
                <a16:creationId xmlns:a16="http://schemas.microsoft.com/office/drawing/2014/main" id="{CB5BB2CA-BB7B-4575-9E17-8092A1D40B41}"/>
              </a:ext>
            </a:extLst>
          </p:cNvPr>
          <p:cNvSpPr/>
          <p:nvPr/>
        </p:nvSpPr>
        <p:spPr>
          <a:xfrm>
            <a:off x="364093" y="2702062"/>
            <a:ext cx="2030192" cy="93610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b="0" i="0" u="none" baseline="0" dirty="0">
                <a:latin typeface="IAS Ribbon Sans Light" pitchFamily="50" charset="0"/>
                <a:ea typeface="IAS Ribbon Sans Light" pitchFamily="50" charset="0"/>
                <a:cs typeface="Arial"/>
              </a:rPr>
              <a:t>Jóvenes</a:t>
            </a:r>
          </a:p>
        </p:txBody>
      </p:sp>
    </p:spTree>
    <p:extLst>
      <p:ext uri="{BB962C8B-B14F-4D97-AF65-F5344CB8AC3E}">
        <p14:creationId xmlns:p14="http://schemas.microsoft.com/office/powerpoint/2010/main" val="375711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49730" y="233732"/>
            <a:ext cx="9144000" cy="148478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s" sz="2800" b="1" i="0" u="none" baseline="0" dirty="0">
                <a:solidFill>
                  <a:srgbClr val="E0001B"/>
                </a:solidFill>
                <a:latin typeface="IAS Ribbon Sans Bold" pitchFamily="50" charset="0"/>
                <a:ea typeface="IAS Ribbon Sans Bold" pitchFamily="50" charset="0"/>
              </a:rPr>
              <a:t>Jóvenes</a:t>
            </a:r>
          </a:p>
          <a:p>
            <a:pPr algn="l" rtl="0"/>
            <a:r>
              <a:rPr lang="es" sz="1300" b="1" i="0" u="none" baseline="0" dirty="0">
                <a:solidFill>
                  <a:schemeClr val="bg1"/>
                </a:solidFill>
                <a:latin typeface="IAS Ribbon Sans Bold" pitchFamily="50" charset="0"/>
                <a:ea typeface="IAS Ribbon Sans Bold" pitchFamily="50" charset="0"/>
              </a:rPr>
              <a:t>Y</a:t>
            </a:r>
          </a:p>
          <a:p>
            <a:pPr algn="l" rtl="0"/>
            <a:r>
              <a:rPr lang="es" b="1" i="0" u="none" baseline="0" dirty="0">
                <a:latin typeface="IAS Ribbon Sans Bold" pitchFamily="50" charset="0"/>
                <a:ea typeface="IAS Ribbon Sans Bold" pitchFamily="50" charset="0"/>
              </a:rPr>
              <a:t>No dejar de cumplir los objetivos: llegar mejor a los jóvenes</a:t>
            </a:r>
            <a:endParaRPr lang="es" sz="3600" b="1" dirty="0">
              <a:latin typeface="IAS Ribbon Sans Bold" pitchFamily="50" charset="0"/>
              <a:ea typeface="IAS Ribbon Sans Bold" pitchFamily="50" charset="0"/>
            </a:endParaRPr>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535337" y="1828801"/>
            <a:ext cx="5378633" cy="4297363"/>
          </a:xfrm>
        </p:spPr>
        <p:txBody>
          <a:bodyPr vert="horz" lIns="91440" tIns="45720" rIns="91440" bIns="45720" rtlCol="0" anchor="t">
            <a:noAutofit/>
          </a:bodyPr>
          <a:lstStyle/>
          <a:p>
            <a:pPr algn="just" rtl="0"/>
            <a:r>
              <a:rPr lang="es" sz="1400" b="0" i="0" u="none" baseline="0" dirty="0">
                <a:latin typeface="IAS Ribbon Sans Light" pitchFamily="50" charset="0"/>
                <a:ea typeface="IAS Ribbon Sans Light" pitchFamily="50" charset="0"/>
                <a:cs typeface="Arial"/>
              </a:rPr>
              <a:t>Se ha registrado una reducción del 42 % de infecciones nuevas en los jóvenes de entre 15 y 24 años desde el 2000 hasta el 2018. Sin embargo, aún estamos lejos de alcanzar el objetivo 2020 para las mujeres jóvenes. </a:t>
            </a:r>
            <a:endParaRPr lang="es" sz="1400" dirty="0">
              <a:latin typeface="IAS Ribbon Sans Light" pitchFamily="50" charset="0"/>
              <a:ea typeface="IAS Ribbon Sans Light" pitchFamily="50" charset="0"/>
            </a:endParaRPr>
          </a:p>
          <a:p>
            <a:pPr algn="just" rtl="0"/>
            <a:r>
              <a:rPr lang="es" sz="1400" b="0" i="0" u="none" baseline="0" dirty="0">
                <a:latin typeface="IAS Ribbon Sans Light" pitchFamily="50" charset="0"/>
                <a:ea typeface="IAS Ribbon Sans Light" pitchFamily="50" charset="0"/>
                <a:cs typeface="Arial"/>
              </a:rPr>
              <a:t>Las niñas adolescentes y las mujeres jóvenes corren un mayor riesgo de contraer el VIH en África y el Caribe, mientras que los niños y los jóvenes varones son más vulnerables en otras regiones. </a:t>
            </a:r>
            <a:endParaRPr lang="es" sz="1400" dirty="0">
              <a:latin typeface="IAS Ribbon Sans Light" pitchFamily="50" charset="0"/>
              <a:ea typeface="IAS Ribbon Sans Light" pitchFamily="50" charset="0"/>
            </a:endParaRPr>
          </a:p>
          <a:p>
            <a:pPr algn="just" rtl="0"/>
            <a:r>
              <a:rPr lang="es" sz="1400" b="0" i="0" u="none" baseline="0" dirty="0">
                <a:latin typeface="IAS Ribbon Sans Light" pitchFamily="50" charset="0"/>
                <a:ea typeface="IAS Ribbon Sans Light" pitchFamily="50" charset="0"/>
                <a:cs typeface="Arial"/>
              </a:rPr>
              <a:t>El 75 % de las infecciones nuevas en las mujeres jóvenes de entre </a:t>
            </a:r>
            <a:r>
              <a:rPr lang="es" sz="1400" dirty="0">
                <a:latin typeface="IAS Ribbon Sans Light" pitchFamily="50" charset="0"/>
                <a:ea typeface="IAS Ribbon Sans Light" pitchFamily="50" charset="0"/>
                <a:cs typeface="Arial"/>
              </a:rPr>
              <a:t/>
            </a:r>
            <a:br>
              <a:rPr lang="es" sz="1400" dirty="0">
                <a:latin typeface="IAS Ribbon Sans Light" pitchFamily="50" charset="0"/>
                <a:ea typeface="IAS Ribbon Sans Light" pitchFamily="50" charset="0"/>
                <a:cs typeface="Arial"/>
              </a:rPr>
            </a:br>
            <a:r>
              <a:rPr lang="es" sz="1400" b="0" i="0" u="none" baseline="0" dirty="0">
                <a:latin typeface="IAS Ribbon Sans Light" pitchFamily="50" charset="0"/>
                <a:ea typeface="IAS Ribbon Sans Light" pitchFamily="50" charset="0"/>
                <a:cs typeface="Arial"/>
              </a:rPr>
              <a:t>15 y 24 años en 2018 se registraron en África subsahariana. </a:t>
            </a:r>
            <a:endParaRPr lang="es" sz="1400" dirty="0">
              <a:latin typeface="IAS Ribbon Sans Light" pitchFamily="50" charset="0"/>
              <a:ea typeface="IAS Ribbon Sans Light" pitchFamily="50" charset="0"/>
            </a:endParaRPr>
          </a:p>
          <a:p>
            <a:pPr algn="just" rtl="0"/>
            <a:r>
              <a:rPr lang="es" sz="1400" b="0" i="0" u="none" baseline="0" dirty="0">
                <a:latin typeface="IAS Ribbon Sans Light" pitchFamily="50" charset="0"/>
                <a:ea typeface="IAS Ribbon Sans Light" pitchFamily="50" charset="0"/>
                <a:cs typeface="Arial"/>
              </a:rPr>
              <a:t>El conocimiento amplio sobre el VIH ha aumentado desde el 2000, pero aún sigue siendo escaso, particularmente entre las mujeres jóvenes. </a:t>
            </a:r>
            <a:endParaRPr lang="es" sz="1400" dirty="0">
              <a:latin typeface="IAS Ribbon Sans Light" pitchFamily="50" charset="0"/>
              <a:ea typeface="IAS Ribbon Sans Light" pitchFamily="50" charset="0"/>
            </a:endParaRPr>
          </a:p>
          <a:p>
            <a:pPr algn="just" rtl="0"/>
            <a:r>
              <a:rPr lang="es" sz="1400" b="0" i="0" u="none" baseline="0" dirty="0">
                <a:latin typeface="IAS Ribbon Sans Light" pitchFamily="50" charset="0"/>
                <a:ea typeface="IAS Ribbon Sans Light" pitchFamily="50" charset="0"/>
                <a:cs typeface="Arial"/>
              </a:rPr>
              <a:t>Las leyes de consentimiento limitan el acceso de los adolescentes al servicio.</a:t>
            </a:r>
            <a:endParaRPr lang="es" sz="1400" dirty="0">
              <a:latin typeface="IAS Ribbon Sans Light" pitchFamily="50" charset="0"/>
              <a:ea typeface="IAS Ribbon Sans Light" pitchFamily="50" charset="0"/>
            </a:endParaRPr>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10575731" y="6126165"/>
            <a:ext cx="1374098" cy="277000"/>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4"/>
              </a:rPr>
              <a:t>Laurel </a:t>
            </a:r>
            <a:r>
              <a:rPr lang="es" sz="1200" b="0" i="0" u="none" baseline="0" dirty="0" smtClean="0">
                <a:latin typeface="IAS Ribbon Sans Light" pitchFamily="50" charset="0"/>
                <a:ea typeface="IAS Ribbon Sans Light" pitchFamily="50" charset="0"/>
                <a:cs typeface="Arial" panose="020B0604020202020204" pitchFamily="34" charset="0"/>
                <a:hlinkClick r:id="rId4"/>
              </a:rPr>
              <a:t>Sprague</a:t>
            </a:r>
            <a:endParaRPr lang="es" sz="1200" dirty="0">
              <a:latin typeface="IAS Ribbon Sans Light" pitchFamily="50" charset="0"/>
              <a:ea typeface="IAS Ribbon Sans Light" pitchFamily="50" charset="0"/>
              <a:cs typeface="Arial" panose="020B0604020202020204" pitchFamily="34" charset="0"/>
            </a:endParaRPr>
          </a:p>
        </p:txBody>
      </p:sp>
      <p:pic>
        <p:nvPicPr>
          <p:cNvPr id="4" name="Picture 3">
            <a:extLst>
              <a:ext uri="{FF2B5EF4-FFF2-40B4-BE49-F238E27FC236}">
                <a16:creationId xmlns:a16="http://schemas.microsoft.com/office/drawing/2014/main" id="{31B7E562-F7F6-40A9-A1E3-427EC2C0321A}"/>
              </a:ext>
            </a:extLst>
          </p:cNvPr>
          <p:cNvPicPr>
            <a:picLocks noChangeAspect="1"/>
          </p:cNvPicPr>
          <p:nvPr/>
        </p:nvPicPr>
        <p:blipFill rotWithShape="1">
          <a:blip r:embed="rId5"/>
          <a:srcRect l="32156" t="20000" r="6584" b="21253"/>
          <a:stretch/>
        </p:blipFill>
        <p:spPr>
          <a:xfrm>
            <a:off x="6221730" y="1561971"/>
            <a:ext cx="4069150" cy="2567801"/>
          </a:xfrm>
          <a:prstGeom prst="rect">
            <a:avLst/>
          </a:prstGeom>
        </p:spPr>
      </p:pic>
      <p:pic>
        <p:nvPicPr>
          <p:cNvPr id="6" name="Picture 5">
            <a:extLst>
              <a:ext uri="{FF2B5EF4-FFF2-40B4-BE49-F238E27FC236}">
                <a16:creationId xmlns:a16="http://schemas.microsoft.com/office/drawing/2014/main" id="{FA82C553-3F43-4616-86C0-AA1DFC760719}"/>
              </a:ext>
            </a:extLst>
          </p:cNvPr>
          <p:cNvPicPr>
            <a:picLocks noChangeAspect="1"/>
          </p:cNvPicPr>
          <p:nvPr/>
        </p:nvPicPr>
        <p:blipFill rotWithShape="1">
          <a:blip r:embed="rId6"/>
          <a:srcRect l="32785" t="20184" r="2778" b="19596"/>
          <a:stretch/>
        </p:blipFill>
        <p:spPr>
          <a:xfrm>
            <a:off x="6221730" y="4129773"/>
            <a:ext cx="4046241" cy="2273392"/>
          </a:xfrm>
          <a:prstGeom prst="rect">
            <a:avLst/>
          </a:prstGeom>
        </p:spPr>
      </p:pic>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cs typeface="Arial"/>
              </a:rPr>
              <a:t>Jóvenes</a:t>
            </a:r>
            <a:r>
              <a:rPr lang="es" sz="3600" b="1" dirty="0">
                <a:latin typeface="IAS Ribbon Sans Bold" pitchFamily="50" charset="0"/>
                <a:ea typeface="IAS Ribbon Sans Bold" pitchFamily="50" charset="0"/>
              </a:rPr>
              <a:t/>
            </a:r>
            <a:br>
              <a:rPr lang="es" sz="3600" b="1" dirty="0">
                <a:latin typeface="IAS Ribbon Sans Bold" pitchFamily="50" charset="0"/>
                <a:ea typeface="IAS Ribbon Sans Bold" pitchFamily="50" charset="0"/>
              </a:rPr>
            </a:br>
            <a:r>
              <a:rPr lang="es" sz="1800" b="0" i="0" u="none" baseline="0" dirty="0">
                <a:solidFill>
                  <a:schemeClr val="bg1"/>
                </a:solidFill>
                <a:latin typeface="IAS Ribbon Sans Bold" pitchFamily="50" charset="0"/>
                <a:ea typeface="IAS Ribbon Sans Bold" pitchFamily="50" charset="0"/>
                <a:cs typeface="Arial"/>
              </a:rPr>
              <a:t>Y</a:t>
            </a:r>
            <a:r>
              <a:rPr lang="es" sz="1800" dirty="0">
                <a:latin typeface="IAS Ribbon Sans Bold" pitchFamily="50" charset="0"/>
                <a:ea typeface="IAS Ribbon Sans Bold" pitchFamily="50" charset="0"/>
              </a:rPr>
              <a:t/>
            </a:r>
            <a:br>
              <a:rPr lang="es" sz="1800" dirty="0">
                <a:latin typeface="IAS Ribbon Sans Bold" pitchFamily="50" charset="0"/>
                <a:ea typeface="IAS Ribbon Sans Bold" pitchFamily="50" charset="0"/>
              </a:rPr>
            </a:br>
            <a:r>
              <a:rPr lang="es" sz="4000" b="1" i="0" u="none" baseline="0" dirty="0">
                <a:solidFill>
                  <a:srgbClr val="000000"/>
                </a:solidFill>
                <a:latin typeface="IAS Ribbon Sans Bold" pitchFamily="50" charset="0"/>
                <a:ea typeface="IAS Ribbon Sans Bold" pitchFamily="50" charset="0"/>
                <a:cs typeface="Arial"/>
              </a:rPr>
              <a:t>La PrEP y los jóvenes</a:t>
            </a:r>
            <a:endParaRPr lang="es" sz="35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277851" y="1577941"/>
            <a:ext cx="5976664" cy="4525963"/>
          </a:xfrm>
        </p:spPr>
        <p:txBody>
          <a:bodyPr vert="horz" lIns="91440" tIns="45720" rIns="91440" bIns="45720" rtlCol="0" anchor="t">
            <a:normAutofit fontScale="92500" lnSpcReduction="10000"/>
          </a:bodyPr>
          <a:lstStyle/>
          <a:p>
            <a:pPr algn="just" rtl="0"/>
            <a:r>
              <a:rPr lang="es" sz="1600" b="0" i="0" u="none" baseline="0" dirty="0">
                <a:latin typeface="IAS Ribbon Sans Light" pitchFamily="50" charset="0"/>
                <a:ea typeface="IAS Ribbon Sans Light" pitchFamily="50" charset="0"/>
                <a:cs typeface="Arial"/>
              </a:rPr>
              <a:t>Se probó el programa PrEPTECH en Estados Unidos entre hombres jóvenes que tienen sexo con hombres y personas transgénero jóvenes de color. Implementa telesalud (es decir, consultas por telemedicina, entrega a domicilio de Truvada, farmacia en línea para la distribución de la PrEP, pruebas domiciliarias de detección de las ITS/del VIH y una plataforma de telesalud para comunicar a los usuarios con un proveedor de la PrEP de manera práctica) y 2 consultas para análisis clínicos. Se están analizando las posibilidades de lanzar el PrEPTECH en otros países, como Sudáfrica e India.</a:t>
            </a:r>
          </a:p>
          <a:p>
            <a:pPr marL="0" indent="0" algn="just" rtl="0">
              <a:buNone/>
            </a:pPr>
            <a:endParaRPr lang="es" sz="1600" dirty="0">
              <a:latin typeface="IAS Ribbon Sans Light" pitchFamily="50" charset="0"/>
              <a:ea typeface="IAS Ribbon Sans Light" pitchFamily="50" charset="0"/>
            </a:endParaRPr>
          </a:p>
          <a:p>
            <a:pPr algn="just" rtl="0"/>
            <a:r>
              <a:rPr lang="es" sz="1600" b="0" i="0" u="none" baseline="0" dirty="0">
                <a:latin typeface="IAS Ribbon Sans Light" pitchFamily="50" charset="0"/>
                <a:ea typeface="IAS Ribbon Sans Light" pitchFamily="50" charset="0"/>
                <a:cs typeface="Arial"/>
              </a:rPr>
              <a:t>Un estudio en Tailandia halló que los servicios de PrEP adecuados para los jóvenes consiguieron una buena adherencia de la mitad de los adolescentes usuarios de la PrEP. La aplicación móvil probada en este ensayo no logró una adherencia adicional a la PrEP. Se descubrió que es posible que las mujeres jóvenes transgénero requieran más apoyo para la adherencia a la PrEP que los hombres jóvenes que tienen sexo con hombres. </a:t>
            </a:r>
            <a:endParaRPr lang="es" sz="1600" dirty="0">
              <a:latin typeface="IAS Ribbon Sans Light" pitchFamily="50" charset="0"/>
              <a:ea typeface="IAS Ribbon Sans Light" pitchFamily="50" charset="0"/>
            </a:endParaRPr>
          </a:p>
          <a:p>
            <a:endParaRPr lang="es" sz="1600" dirty="0"/>
          </a:p>
          <a:p>
            <a:pPr marL="0" indent="0" algn="l" rtl="0">
              <a:buNone/>
            </a:pPr>
            <a:endParaRPr lang="es" dirty="0"/>
          </a:p>
        </p:txBody>
      </p:sp>
      <p:sp>
        <p:nvSpPr>
          <p:cNvPr id="4" name="TextBox 3">
            <a:extLst>
              <a:ext uri="{FF2B5EF4-FFF2-40B4-BE49-F238E27FC236}">
                <a16:creationId xmlns:a16="http://schemas.microsoft.com/office/drawing/2014/main" id="{A44F5527-3EE4-4C45-AB2D-97BC87077D0F}"/>
              </a:ext>
            </a:extLst>
          </p:cNvPr>
          <p:cNvSpPr txBox="1"/>
          <p:nvPr/>
        </p:nvSpPr>
        <p:spPr>
          <a:xfrm>
            <a:off x="8560517" y="5929890"/>
            <a:ext cx="3152107" cy="276999"/>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3"/>
              </a:rPr>
              <a:t>Rebecca Braun, OAE0703</a:t>
            </a:r>
            <a:endParaRPr lang="es" sz="1200" dirty="0">
              <a:latin typeface="IAS Ribbon Sans Light" pitchFamily="50" charset="0"/>
              <a:ea typeface="IAS Ribbon Sans Light" pitchFamily="50" charset="0"/>
              <a:cs typeface="Arial" panose="020B0604020202020204" pitchFamily="34" charset="0"/>
            </a:endParaRPr>
          </a:p>
        </p:txBody>
      </p:sp>
      <p:sp>
        <p:nvSpPr>
          <p:cNvPr id="5" name="Rectangle 4">
            <a:extLst>
              <a:ext uri="{FF2B5EF4-FFF2-40B4-BE49-F238E27FC236}">
                <a16:creationId xmlns:a16="http://schemas.microsoft.com/office/drawing/2014/main" id="{6BC33638-BD73-499C-B992-5A4664DDB9EB}"/>
              </a:ext>
            </a:extLst>
          </p:cNvPr>
          <p:cNvSpPr/>
          <p:nvPr/>
        </p:nvSpPr>
        <p:spPr>
          <a:xfrm>
            <a:off x="8560518" y="6104329"/>
            <a:ext cx="3152106" cy="461665"/>
          </a:xfrm>
          <a:prstGeom prst="rect">
            <a:avLst/>
          </a:prstGeom>
        </p:spPr>
        <p:txBody>
          <a:bodyPr wrap="square">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4"/>
              </a:rPr>
              <a:t>Wipaporn Natalie Songtaweesin, PDC0106</a:t>
            </a:r>
            <a:endParaRPr lang="es" sz="1200" dirty="0">
              <a:latin typeface="IAS Ribbon Sans Light" pitchFamily="50" charset="0"/>
              <a:ea typeface="IAS Ribbon Sans Light" pitchFamily="50"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6873968" y="1572872"/>
            <a:ext cx="4970100" cy="4208959"/>
          </a:xfrm>
          <a:prstGeom prst="rect">
            <a:avLst/>
          </a:prstGeom>
        </p:spPr>
      </p:pic>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C7B9-4FCA-4547-9426-4BB946F0E340}"/>
              </a:ext>
            </a:extLst>
          </p:cNvPr>
          <p:cNvSpPr>
            <a:spLocks noGrp="1"/>
          </p:cNvSpPr>
          <p:nvPr>
            <p:ph type="title"/>
          </p:nvPr>
        </p:nvSpPr>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cs typeface="Arial"/>
              </a:rPr>
              <a:t>Jóvenes</a:t>
            </a:r>
            <a:r>
              <a:rPr lang="es" sz="3600" b="1" dirty="0">
                <a:latin typeface="IAS Ribbon Sans Bold" pitchFamily="50" charset="0"/>
                <a:ea typeface="IAS Ribbon Sans Bold" pitchFamily="50" charset="0"/>
              </a:rPr>
              <a:t/>
            </a:r>
            <a:br>
              <a:rPr lang="es" sz="3600" b="1" dirty="0">
                <a:latin typeface="IAS Ribbon Sans Bold" pitchFamily="50" charset="0"/>
                <a:ea typeface="IAS Ribbon Sans Bold" pitchFamily="50" charset="0"/>
              </a:rPr>
            </a:br>
            <a:r>
              <a:rPr lang="es" sz="1300" b="0" i="0" u="none" baseline="0" dirty="0">
                <a:solidFill>
                  <a:schemeClr val="bg1"/>
                </a:solidFill>
                <a:latin typeface="IAS Ribbon Sans Bold" pitchFamily="50" charset="0"/>
                <a:ea typeface="IAS Ribbon Sans Bold" pitchFamily="50" charset="0"/>
                <a:cs typeface="Arial"/>
              </a:rPr>
              <a:t>Y</a:t>
            </a:r>
            <a:r>
              <a:rPr lang="es" sz="1800" dirty="0">
                <a:latin typeface="IAS Ribbon Sans Bold" pitchFamily="50" charset="0"/>
                <a:ea typeface="IAS Ribbon Sans Bold" pitchFamily="50" charset="0"/>
              </a:rPr>
              <a:t/>
            </a:r>
            <a:br>
              <a:rPr lang="es" sz="1800" dirty="0">
                <a:latin typeface="IAS Ribbon Sans Bold" pitchFamily="50" charset="0"/>
                <a:ea typeface="IAS Ribbon Sans Bold" pitchFamily="50" charset="0"/>
              </a:rPr>
            </a:br>
            <a:r>
              <a:rPr lang="es" sz="4000" b="1" i="0" u="none" baseline="0" dirty="0">
                <a:solidFill>
                  <a:srgbClr val="000000"/>
                </a:solidFill>
                <a:latin typeface="IAS Ribbon Sans Bold" pitchFamily="50" charset="0"/>
                <a:ea typeface="IAS Ribbon Sans Bold" pitchFamily="50" charset="0"/>
                <a:cs typeface="Arial"/>
              </a:rPr>
              <a:t>El tratamiento y los jóvenes</a:t>
            </a:r>
            <a:endParaRPr lang="es" sz="35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4B5C55D5-A82F-405F-B477-BDD4BD4500CE}"/>
              </a:ext>
            </a:extLst>
          </p:cNvPr>
          <p:cNvSpPr>
            <a:spLocks noGrp="1"/>
          </p:cNvSpPr>
          <p:nvPr>
            <p:ph idx="1"/>
          </p:nvPr>
        </p:nvSpPr>
        <p:spPr>
          <a:xfrm>
            <a:off x="609600" y="1600201"/>
            <a:ext cx="3577654" cy="4500980"/>
          </a:xfrm>
        </p:spPr>
        <p:txBody>
          <a:bodyPr vert="horz" lIns="91440" tIns="45720" rIns="91440" bIns="45720" rtlCol="0" anchor="t">
            <a:normAutofit fontScale="92500" lnSpcReduction="10000"/>
          </a:bodyPr>
          <a:lstStyle/>
          <a:p>
            <a:pPr algn="just" rtl="0"/>
            <a:r>
              <a:rPr lang="es" sz="1800" b="0" i="0" u="none" baseline="0" dirty="0">
                <a:latin typeface="IAS Ribbon Sans Light" pitchFamily="50" charset="0"/>
                <a:ea typeface="IAS Ribbon Sans Light" pitchFamily="50" charset="0"/>
                <a:cs typeface="Arial"/>
              </a:rPr>
              <a:t>Dolutegravir (DTG): parte del comprimido de dosis fija llamado TLD. El DTG suprime la multiplicación viral a una gran velocidad. En el caso de los jóvenes, especialmente de las mujeres jóvenes, es importante saber que DTG no interactúa con los anticonceptivos, es decir, tomarlos al mismo tiempo no interfiere en su eficacia teórica. </a:t>
            </a:r>
            <a:endParaRPr lang="es" sz="1800" dirty="0">
              <a:latin typeface="IAS Ribbon Sans Light" pitchFamily="50" charset="0"/>
              <a:ea typeface="IAS Ribbon Sans Light" pitchFamily="50" charset="0"/>
            </a:endParaRPr>
          </a:p>
          <a:p>
            <a:pPr marL="0" indent="0" algn="just" rtl="0">
              <a:buNone/>
            </a:pPr>
            <a:endParaRPr lang="es" sz="1800" dirty="0">
              <a:latin typeface="IAS Ribbon Sans Light" pitchFamily="50" charset="0"/>
              <a:ea typeface="IAS Ribbon Sans Light" pitchFamily="50" charset="0"/>
            </a:endParaRPr>
          </a:p>
          <a:p>
            <a:pPr algn="just" rtl="0"/>
            <a:r>
              <a:rPr lang="es" sz="1800" b="0" i="0" u="none" baseline="0" dirty="0">
                <a:latin typeface="IAS Ribbon Sans Light" pitchFamily="50" charset="0"/>
                <a:ea typeface="IAS Ribbon Sans Light" pitchFamily="50" charset="0"/>
                <a:cs typeface="Arial"/>
              </a:rPr>
              <a:t>El DTG ha sido aprobado para bebés de 3 kg y 4 semanas de edad. </a:t>
            </a:r>
            <a:endParaRPr lang="es" sz="1800" dirty="0">
              <a:latin typeface="IAS Ribbon Sans Light" pitchFamily="50" charset="0"/>
              <a:ea typeface="IAS Ribbon Sans Light" pitchFamily="50" charset="0"/>
            </a:endParaRPr>
          </a:p>
          <a:p>
            <a:endParaRPr lang="es" sz="3600" dirty="0"/>
          </a:p>
        </p:txBody>
      </p:sp>
      <p:pic>
        <p:nvPicPr>
          <p:cNvPr id="4" name="Picture 3">
            <a:extLst>
              <a:ext uri="{FF2B5EF4-FFF2-40B4-BE49-F238E27FC236}">
                <a16:creationId xmlns:a16="http://schemas.microsoft.com/office/drawing/2014/main" id="{0A81AAD8-B371-4A6D-AE7E-0AED95AD363B}"/>
              </a:ext>
            </a:extLst>
          </p:cNvPr>
          <p:cNvPicPr>
            <a:picLocks noChangeAspect="1"/>
          </p:cNvPicPr>
          <p:nvPr/>
        </p:nvPicPr>
        <p:blipFill rotWithShape="1">
          <a:blip r:embed="rId3"/>
          <a:srcRect l="29367" t="19152" r="1563" b="20583"/>
          <a:stretch/>
        </p:blipFill>
        <p:spPr>
          <a:xfrm>
            <a:off x="4596325" y="1714741"/>
            <a:ext cx="6998568" cy="3816552"/>
          </a:xfrm>
          <a:prstGeom prst="rect">
            <a:avLst/>
          </a:prstGeom>
        </p:spPr>
      </p:pic>
      <p:sp>
        <p:nvSpPr>
          <p:cNvPr id="5" name="TextBox 4">
            <a:extLst>
              <a:ext uri="{FF2B5EF4-FFF2-40B4-BE49-F238E27FC236}">
                <a16:creationId xmlns:a16="http://schemas.microsoft.com/office/drawing/2014/main" id="{305D9D2F-AF8C-4428-8B10-98A1733376B2}"/>
              </a:ext>
            </a:extLst>
          </p:cNvPr>
          <p:cNvSpPr txBox="1"/>
          <p:nvPr/>
        </p:nvSpPr>
        <p:spPr>
          <a:xfrm>
            <a:off x="9344416" y="6093425"/>
            <a:ext cx="2008168" cy="276999"/>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4"/>
              </a:rPr>
              <a:t>Natella Rahkamnina</a:t>
            </a:r>
            <a:endParaRPr lang="es" sz="12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136915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 action="ppaction://noaction"/>
          </p:cNvPr>
          <p:cNvSpPr/>
          <p:nvPr/>
        </p:nvSpPr>
        <p:spPr>
          <a:xfrm>
            <a:off x="1775520" y="260648"/>
            <a:ext cx="864096" cy="936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a:p>
        </p:txBody>
      </p:sp>
      <p:sp>
        <p:nvSpPr>
          <p:cNvPr id="5" name="Content Placeholder 4">
            <a:extLst>
              <a:ext uri="{FF2B5EF4-FFF2-40B4-BE49-F238E27FC236}">
                <a16:creationId xmlns:a16="http://schemas.microsoft.com/office/drawing/2014/main" id="{18623558-10DF-40BF-8EA7-538378AB1FFC}"/>
              </a:ext>
            </a:extLst>
          </p:cNvPr>
          <p:cNvSpPr>
            <a:spLocks noGrp="1"/>
          </p:cNvSpPr>
          <p:nvPr>
            <p:ph idx="1"/>
          </p:nvPr>
        </p:nvSpPr>
        <p:spPr>
          <a:xfrm>
            <a:off x="918425" y="2105193"/>
            <a:ext cx="3771356" cy="3519820"/>
          </a:xfrm>
        </p:spPr>
        <p:txBody>
          <a:bodyPr vert="horz" lIns="91440" tIns="45720" rIns="91440" bIns="45720" rtlCol="0" anchor="t">
            <a:normAutofit fontScale="92500" lnSpcReduction="10000"/>
          </a:bodyPr>
          <a:lstStyle/>
          <a:p>
            <a:pPr marL="0" indent="0" algn="just" rtl="0">
              <a:buNone/>
            </a:pPr>
            <a:r>
              <a:rPr lang="es" sz="2400" b="0" i="0" u="none" baseline="0" dirty="0">
                <a:latin typeface="IAS Ribbon Sans Light" pitchFamily="50" charset="0"/>
                <a:ea typeface="IAS Ribbon Sans Light" pitchFamily="50" charset="0"/>
                <a:cs typeface="Arial"/>
              </a:rPr>
              <a:t>Cinco defensores de jóvenes se dirigieron a 395 personas de este grupo etario que viven con el VIH en cinco países para hablar sobre sus necesidades, expectativas y cómo les gustaría cambiar la manera en que reciben los servicios del VIH.</a:t>
            </a:r>
            <a:endParaRPr lang="es" sz="2400" dirty="0">
              <a:latin typeface="IAS Ribbon Sans Light" pitchFamily="50" charset="0"/>
              <a:ea typeface="IAS Ribbon Sans Light" pitchFamily="50" charset="0"/>
              <a:cs typeface="Arial"/>
            </a:endParaRPr>
          </a:p>
          <a:p>
            <a:endParaRPr lang="es" sz="2000" dirty="0"/>
          </a:p>
        </p:txBody>
      </p:sp>
      <p:sp>
        <p:nvSpPr>
          <p:cNvPr id="2" name="Title 1">
            <a:extLst>
              <a:ext uri="{FF2B5EF4-FFF2-40B4-BE49-F238E27FC236}">
                <a16:creationId xmlns:a16="http://schemas.microsoft.com/office/drawing/2014/main" id="{23D74589-81BF-435E-B55A-145B3614E751}"/>
              </a:ext>
            </a:extLst>
          </p:cNvPr>
          <p:cNvSpPr txBox="1">
            <a:spLocks/>
          </p:cNvSpPr>
          <p:nvPr/>
        </p:nvSpPr>
        <p:spPr>
          <a:xfrm>
            <a:off x="1775520" y="152401"/>
            <a:ext cx="10231996" cy="134503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s" sz="2800" b="1" i="0" u="none" baseline="0" dirty="0">
                <a:solidFill>
                  <a:srgbClr val="E6000F"/>
                </a:solidFill>
                <a:latin typeface="IAS Ribbon Sans Bold" pitchFamily="50" charset="0"/>
                <a:ea typeface="IAS Ribbon Sans Bold" pitchFamily="50" charset="0"/>
                <a:cs typeface="Arial"/>
              </a:rPr>
              <a:t>Jóvenes</a:t>
            </a:r>
          </a:p>
          <a:p>
            <a:pPr algn="l" rtl="0"/>
            <a:r>
              <a:rPr lang="es" sz="1200" b="0" i="0" u="none" baseline="0" dirty="0">
                <a:solidFill>
                  <a:schemeClr val="bg1"/>
                </a:solidFill>
                <a:latin typeface="IAS Ribbon Sans Bold" pitchFamily="50" charset="0"/>
                <a:ea typeface="IAS Ribbon Sans Bold" pitchFamily="50" charset="0"/>
                <a:cs typeface="Arial"/>
              </a:rPr>
              <a:t>Y</a:t>
            </a:r>
          </a:p>
          <a:p>
            <a:pPr algn="l" rtl="0"/>
            <a:r>
              <a:rPr lang="es" sz="3600" b="1" i="0" u="none" baseline="0" dirty="0">
                <a:solidFill>
                  <a:srgbClr val="000000"/>
                </a:solidFill>
                <a:latin typeface="IAS Ribbon Sans Bold" pitchFamily="50" charset="0"/>
                <a:ea typeface="IAS Ribbon Sans Bold" pitchFamily="50" charset="0"/>
                <a:cs typeface="Arial"/>
              </a:rPr>
              <a:t>Prestación de servicios diferenciados para jóvenes</a:t>
            </a:r>
            <a:endParaRPr lang="es" sz="3600" b="1" dirty="0">
              <a:solidFill>
                <a:srgbClr val="000000"/>
              </a:solidFill>
              <a:latin typeface="IAS Ribbon Sans Bold" pitchFamily="50" charset="0"/>
              <a:ea typeface="IAS Ribbon Sans Bold" pitchFamily="50" charset="0"/>
            </a:endParaRPr>
          </a:p>
        </p:txBody>
      </p:sp>
      <p:sp>
        <p:nvSpPr>
          <p:cNvPr id="3" name="Rectangle 2">
            <a:hlinkClick r:id="rId3"/>
            <a:extLst>
              <a:ext uri="{FF2B5EF4-FFF2-40B4-BE49-F238E27FC236}">
                <a16:creationId xmlns:a16="http://schemas.microsoft.com/office/drawing/2014/main" id="{18179A96-D6C3-47E3-9068-E0591CA2CD83}"/>
              </a:ext>
            </a:extLst>
          </p:cNvPr>
          <p:cNvSpPr/>
          <p:nvPr/>
        </p:nvSpPr>
        <p:spPr>
          <a:xfrm>
            <a:off x="4463716" y="5875530"/>
            <a:ext cx="8031386" cy="276999"/>
          </a:xfrm>
          <a:prstGeom prst="rect">
            <a:avLst/>
          </a:prstGeom>
        </p:spPr>
        <p:txBody>
          <a:bodyPr wrap="squar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Grupo de Jóvenes de San Francisco y Oakland (San Francisco and Oakland Youth Force, SFOYF)</a:t>
            </a:r>
            <a:endParaRPr lang="es"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pic>
        <p:nvPicPr>
          <p:cNvPr id="8" name="Picture 9" descr="A picture containing timeline&#10;&#10;Description automatically generated">
            <a:extLst>
              <a:ext uri="{FF2B5EF4-FFF2-40B4-BE49-F238E27FC236}">
                <a16:creationId xmlns:a16="http://schemas.microsoft.com/office/drawing/2014/main" id="{F096CA6D-636C-47C1-A0DE-DFAC329EE31F}"/>
              </a:ext>
            </a:extLst>
          </p:cNvPr>
          <p:cNvPicPr>
            <a:picLocks noChangeAspect="1"/>
          </p:cNvPicPr>
          <p:nvPr/>
        </p:nvPicPr>
        <p:blipFill>
          <a:blip r:embed="rId5"/>
          <a:stretch>
            <a:fillRect/>
          </a:stretch>
        </p:blipFill>
        <p:spPr>
          <a:xfrm>
            <a:off x="5214903" y="1838585"/>
            <a:ext cx="5946422" cy="3429187"/>
          </a:xfrm>
          <a:prstGeom prst="rect">
            <a:avLst/>
          </a:prstGeom>
        </p:spPr>
      </p:pic>
    </p:spTree>
    <p:extLst>
      <p:ext uri="{BB962C8B-B14F-4D97-AF65-F5344CB8AC3E}">
        <p14:creationId xmlns:p14="http://schemas.microsoft.com/office/powerpoint/2010/main" val="372252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36FD-E4B2-4B71-B333-3F073DBFCF21}"/>
              </a:ext>
            </a:extLst>
          </p:cNvPr>
          <p:cNvSpPr>
            <a:spLocks noGrp="1"/>
          </p:cNvSpPr>
          <p:nvPr>
            <p:ph type="title"/>
          </p:nvPr>
        </p:nvSpPr>
        <p:spPr>
          <a:xfrm>
            <a:off x="1628709" y="430727"/>
            <a:ext cx="10931591" cy="1143000"/>
          </a:xfrm>
        </p:spPr>
        <p:txBody>
          <a:bodyPr>
            <a:normAutofit fontScale="90000"/>
          </a:bodyPr>
          <a:lstStyle/>
          <a:p>
            <a:pPr algn="l" rtl="0"/>
            <a:r>
              <a:rPr lang="es" sz="3100" b="1" i="0" u="none" baseline="0" dirty="0">
                <a:solidFill>
                  <a:srgbClr val="E0001B"/>
                </a:solidFill>
                <a:latin typeface="IAS Ribbon Sans Bold" pitchFamily="50" charset="0"/>
                <a:ea typeface="IAS Ribbon Sans Bold" pitchFamily="50" charset="0"/>
                <a:cs typeface="Arial"/>
              </a:rPr>
              <a:t>Jóvenes</a:t>
            </a:r>
            <a:r>
              <a:rPr lang="es" sz="3600" b="1" dirty="0">
                <a:latin typeface="IAS Ribbon Sans Bold" pitchFamily="50" charset="0"/>
                <a:ea typeface="IAS Ribbon Sans Bold" pitchFamily="50" charset="0"/>
              </a:rPr>
              <a:t/>
            </a:r>
            <a:br>
              <a:rPr lang="es" sz="3600" b="1" dirty="0">
                <a:latin typeface="IAS Ribbon Sans Bold" pitchFamily="50" charset="0"/>
                <a:ea typeface="IAS Ribbon Sans Bold" pitchFamily="50" charset="0"/>
              </a:rPr>
            </a:br>
            <a:r>
              <a:rPr lang="es" sz="1300" b="0" i="0" u="none" baseline="0" dirty="0">
                <a:solidFill>
                  <a:schemeClr val="bg1"/>
                </a:solidFill>
                <a:latin typeface="IAS Ribbon Sans Bold" pitchFamily="50" charset="0"/>
                <a:ea typeface="IAS Ribbon Sans Bold" pitchFamily="50" charset="0"/>
                <a:cs typeface="Arial"/>
              </a:rPr>
              <a:t>Y</a:t>
            </a:r>
            <a:r>
              <a:rPr lang="es" sz="1800" dirty="0">
                <a:latin typeface="IAS Ribbon Sans Bold" pitchFamily="50" charset="0"/>
                <a:ea typeface="IAS Ribbon Sans Bold" pitchFamily="50" charset="0"/>
              </a:rPr>
              <a:t/>
            </a:r>
            <a:br>
              <a:rPr lang="es" sz="1800" dirty="0">
                <a:latin typeface="IAS Ribbon Sans Bold" pitchFamily="50" charset="0"/>
                <a:ea typeface="IAS Ribbon Sans Bold" pitchFamily="50" charset="0"/>
              </a:rPr>
            </a:br>
            <a:r>
              <a:rPr lang="es" sz="3800" b="1" i="0" u="none" baseline="0" dirty="0">
                <a:solidFill>
                  <a:srgbClr val="000000"/>
                </a:solidFill>
                <a:latin typeface="IAS Ribbon Sans Bold" pitchFamily="50" charset="0"/>
                <a:ea typeface="IAS Ribbon Sans Bold" pitchFamily="50" charset="0"/>
                <a:cs typeface="Arial"/>
              </a:rPr>
              <a:t>Prestación de servicios diferenciados para los jóvenes: ¿cómo nos hacemos escuchar?</a:t>
            </a:r>
            <a:endParaRPr lang="es" sz="3800" b="1" dirty="0">
              <a:solidFill>
                <a:srgbClr val="000000"/>
              </a:solidFill>
              <a:latin typeface="IAS Ribbon Sans Bold" pitchFamily="50" charset="0"/>
              <a:ea typeface="IAS Ribbon Sans Bold" pitchFamily="50" charset="0"/>
            </a:endParaRPr>
          </a:p>
        </p:txBody>
      </p:sp>
      <p:pic>
        <p:nvPicPr>
          <p:cNvPr id="7" name="Picture 6"/>
          <p:cNvPicPr>
            <a:picLocks noChangeAspect="1"/>
          </p:cNvPicPr>
          <p:nvPr/>
        </p:nvPicPr>
        <p:blipFill>
          <a:blip r:embed="rId3"/>
          <a:stretch>
            <a:fillRect/>
          </a:stretch>
        </p:blipFill>
        <p:spPr>
          <a:xfrm>
            <a:off x="1524397" y="1868881"/>
            <a:ext cx="7342878" cy="4255194"/>
          </a:xfrm>
          <a:prstGeom prst="rect">
            <a:avLst/>
          </a:prstGeom>
        </p:spPr>
      </p:pic>
      <p:sp>
        <p:nvSpPr>
          <p:cNvPr id="5" name="Rectangle 4">
            <a:hlinkClick r:id="rId4"/>
            <a:extLst>
              <a:ext uri="{FF2B5EF4-FFF2-40B4-BE49-F238E27FC236}">
                <a16:creationId xmlns:a16="http://schemas.microsoft.com/office/drawing/2014/main" id="{CEF5B959-A850-4706-BCB0-01DDD16ECC3E}"/>
              </a:ext>
            </a:extLst>
          </p:cNvPr>
          <p:cNvSpPr/>
          <p:nvPr/>
        </p:nvSpPr>
        <p:spPr>
          <a:xfrm>
            <a:off x="4944979" y="6124075"/>
            <a:ext cx="7501727" cy="276999"/>
          </a:xfrm>
          <a:prstGeom prst="rect">
            <a:avLst/>
          </a:prstGeom>
        </p:spPr>
        <p:txBody>
          <a:bodyPr wrap="square">
            <a:spAutoFit/>
          </a:bodyPr>
          <a:lstStyle/>
          <a:p>
            <a:pPr algn="l" rtl="0"/>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5"/>
              </a:rPr>
              <a:t>Grupo de Jóvenes de San Francisco y Oakland (San Francisco and Oakland Youth Force, SFOYF)</a:t>
            </a:r>
            <a:endParaRPr lang="es" sz="1200" b="0" i="0" dirty="0">
              <a:solidFill>
                <a:srgbClr val="333333"/>
              </a:solidFill>
              <a:effectLst/>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108575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schemas.microsoft.com/office/2006/documentManagement/types"/>
    <ds:schemaRef ds:uri="da0e1dfa-61eb-48b9-80bb-a2770ec06ea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198</TotalTime>
  <Words>5885</Words>
  <Application>Microsoft Office PowerPoint</Application>
  <PresentationFormat>Widescreen</PresentationFormat>
  <Paragraphs>217</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vt:lpstr>
      <vt:lpstr>Arial,Sans-Serif</vt:lpstr>
      <vt:lpstr>Calibri</vt:lpstr>
      <vt:lpstr>IAS Ribbon Sans Bold</vt:lpstr>
      <vt:lpstr>IAS Ribbon Sans Light</vt:lpstr>
      <vt:lpstr>IAS Ribbon Sans Regular</vt:lpstr>
      <vt:lpstr>Ping LCG Light</vt:lpstr>
      <vt:lpstr>Office Theme</vt:lpstr>
      <vt:lpstr>International AIDS Society</vt:lpstr>
      <vt:lpstr>AIDS 2020  Toolkits Juventud</vt:lpstr>
      <vt:lpstr>PowerPoint Presentation</vt:lpstr>
      <vt:lpstr>Introducción</vt:lpstr>
      <vt:lpstr>PowerPoint Presentation</vt:lpstr>
      <vt:lpstr>PowerPoint Presentation</vt:lpstr>
      <vt:lpstr>Jóvenes Y La PrEP y los jóvenes</vt:lpstr>
      <vt:lpstr>Jóvenes Y El tratamiento y los jóvenes</vt:lpstr>
      <vt:lpstr>PowerPoint Presentation</vt:lpstr>
      <vt:lpstr>Jóvenes Y Prestación de servicios diferenciados para los jóvenes: ¿cómo nos hacemos escuchar?</vt:lpstr>
      <vt:lpstr>Jóvenes Y Los jóvenes y la salud mental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216</cp:revision>
  <dcterms:created xsi:type="dcterms:W3CDTF">2015-07-06T08:16:27Z</dcterms:created>
  <dcterms:modified xsi:type="dcterms:W3CDTF">2021-06-30T18:04:00Z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