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3"/>
  </p:notesMasterIdLst>
  <p:sldIdLst>
    <p:sldId id="517" r:id="rId6"/>
    <p:sldId id="342" r:id="rId7"/>
    <p:sldId id="515" r:id="rId8"/>
    <p:sldId id="516" r:id="rId9"/>
    <p:sldId id="514" r:id="rId10"/>
    <p:sldId id="501" r:id="rId11"/>
    <p:sldId id="50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rina" initials="I" lastIdx="0" clrIdx="0"/>
  <p:cmAuthor id="1" name="Elisa de Castro Alvarez" initials="EdCA" lastIdx="6" clrIdx="1"/>
  <p:cmAuthor id="2" name="Laura Fernandez Diaz" initials="LFD" lastIdx="27" clrIdx="2"/>
  <p:cmAuthor id="3" name="Irina Lut" initials="IL" lastIdx="5" clrIdx="3"/>
  <p:cmAuthor id="4" name="Taruna Gupta" initials="TG" lastIdx="52" clrIdx="4">
    <p:extLst>
      <p:ext uri="{19B8F6BF-5375-455C-9EA6-DF929625EA0E}">
        <p15:presenceInfo xmlns:p15="http://schemas.microsoft.com/office/powerpoint/2012/main" userId="795968865cb70a96" providerId="Windows Live"/>
      </p:ext>
    </p:extLst>
  </p:cmAuthor>
  <p:cmAuthor id="5" name="Lucy Kanya" initials="" lastIdx="2" clrIdx="5"/>
  <p:cmAuthor id="6" name="Radka Serakova" initials="RS" lastIdx="8" clrIdx="6">
    <p:extLst>
      <p:ext uri="{19B8F6BF-5375-455C-9EA6-DF929625EA0E}">
        <p15:presenceInfo xmlns:p15="http://schemas.microsoft.com/office/powerpoint/2012/main" userId="S-1-5-21-1220945662-2139871995-725345543-10306" providerId="AD"/>
      </p:ext>
    </p:extLst>
  </p:cmAuthor>
  <p:cmAuthor id="7" name="Teri Roberts" initials="TR" lastIdx="2" clrIdx="7">
    <p:extLst>
      <p:ext uri="{19B8F6BF-5375-455C-9EA6-DF929625EA0E}">
        <p15:presenceInfo xmlns:p15="http://schemas.microsoft.com/office/powerpoint/2012/main" userId="S::teri.roberts@iasociety.org::037c9fee-5bfb-411b-9dd8-8c9d890df7b6" providerId="AD"/>
      </p:ext>
    </p:extLst>
  </p:cmAuthor>
  <p:cmAuthor id="8" name="Amy Henderson" initials="AH" lastIdx="19" clrIdx="8">
    <p:extLst>
      <p:ext uri="{19B8F6BF-5375-455C-9EA6-DF929625EA0E}">
        <p15:presenceInfo xmlns:p15="http://schemas.microsoft.com/office/powerpoint/2012/main" userId="S::amy.henderson@iasociety.org::e0eff513-c659-43c9-b4bd-afffbce8d7ba" providerId="AD"/>
      </p:ext>
    </p:extLst>
  </p:cmAuthor>
  <p:cmAuthor id="9" name="Guest User" initials="GU" lastIdx="6" clrIdx="9">
    <p:extLst>
      <p:ext uri="{19B8F6BF-5375-455C-9EA6-DF929625EA0E}">
        <p15:presenceInfo xmlns:p15="http://schemas.microsoft.com/office/powerpoint/2012/main" userId="S::urn:spo:anon#f804d08e58260a8c39beecbf366e87684d0640ed21fee63d7e457299bea2a3b8::" providerId="AD"/>
      </p:ext>
    </p:extLst>
  </p:cmAuthor>
  <p:cmAuthor id="10" name="Marlène Bras" initials="MB" lastIdx="4" clrIdx="10">
    <p:extLst>
      <p:ext uri="{19B8F6BF-5375-455C-9EA6-DF929625EA0E}">
        <p15:presenceInfo xmlns:p15="http://schemas.microsoft.com/office/powerpoint/2012/main" userId="S::marlene.bras@iasociety.org::6dec99bb-6012-4053-8cb2-4eb6ff6b9486" providerId="AD"/>
      </p:ext>
    </p:extLst>
  </p:cmAuthor>
  <p:cmAuthor id="11" name="Tara Mansell" initials="TM" lastIdx="12" clrIdx="11">
    <p:extLst>
      <p:ext uri="{19B8F6BF-5375-455C-9EA6-DF929625EA0E}">
        <p15:presenceInfo xmlns:p15="http://schemas.microsoft.com/office/powerpoint/2012/main" userId="S::tara.mansell@iasociety.org::48e95b18-80d7-4e4b-9b88-7a73aa9a2259" providerId="AD"/>
      </p:ext>
    </p:extLst>
  </p:cmAuthor>
  <p:cmAuthor id="12" name="Anna Grimsrud" initials="AG" lastIdx="8" clrIdx="12">
    <p:extLst>
      <p:ext uri="{19B8F6BF-5375-455C-9EA6-DF929625EA0E}">
        <p15:presenceInfo xmlns:p15="http://schemas.microsoft.com/office/powerpoint/2012/main" userId="S::anna.grimsrud@iasociety.org::f85a3dff-7d89-4dbf-9104-c8b3290d15ec" providerId="AD"/>
      </p:ext>
    </p:extLst>
  </p:cmAuthor>
  <p:cmAuthor id="13" name="Lucy Stackpool-Moore" initials="LS" lastIdx="8" clrIdx="13">
    <p:extLst>
      <p:ext uri="{19B8F6BF-5375-455C-9EA6-DF929625EA0E}">
        <p15:presenceInfo xmlns:p15="http://schemas.microsoft.com/office/powerpoint/2012/main" userId="S::lucy.stackpool-moore@iasociety.org::29233e98-1389-4ad2-ad3b-44361e4cfe15" providerId="AD"/>
      </p:ext>
    </p:extLst>
  </p:cmAuthor>
  <p:cmAuthor id="14" name="Rosanne Lamplough" initials="RL" lastIdx="1" clrIdx="14">
    <p:extLst>
      <p:ext uri="{19B8F6BF-5375-455C-9EA6-DF929625EA0E}">
        <p15:presenceInfo xmlns:p15="http://schemas.microsoft.com/office/powerpoint/2012/main" userId="S::rosanne.lamplough@iasociety.org::2665370f-ced2-40ca-80dd-9a1cd6ff6495" providerId="AD"/>
      </p:ext>
    </p:extLst>
  </p:cmAuthor>
  <p:cmAuthor id="15" name="Roger Tatoud" initials="RT" lastIdx="23" clrIdx="15">
    <p:extLst>
      <p:ext uri="{19B8F6BF-5375-455C-9EA6-DF929625EA0E}">
        <p15:presenceInfo xmlns:p15="http://schemas.microsoft.com/office/powerpoint/2012/main" userId="S::roger.tatoud@iasociety.org::530243c4-39b4-4396-ba2f-a0130b861e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01B"/>
    <a:srgbClr val="1A998C"/>
    <a:srgbClr val="E6000F"/>
    <a:srgbClr val="008000"/>
    <a:srgbClr val="E3000F"/>
    <a:srgbClr val="ED5C66"/>
    <a:srgbClr val="FE8946"/>
    <a:srgbClr val="818386"/>
    <a:srgbClr val="3DB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638E59-13B9-8C4D-A59B-8C4347797C2E}" v="347" dt="2020-12-04T16:37:31.989"/>
    <p1510:client id="{5FA6E9A9-F379-17F8-8820-96D48754680E}" v="91" dt="2020-12-04T15:23:47.829"/>
    <p1510:client id="{67779BA4-5093-BEE5-9F24-E887A445B0A2}" v="365" dt="2020-12-07T12:23:20.361"/>
    <p1510:client id="{8B72FEF1-4E9E-C81F-D0C7-2BADB2811F86}" v="8" dt="2020-11-18T12:03:49.385"/>
    <p1510:client id="{B8F99871-E551-C06C-B994-914D084D0737}" v="26" dt="2020-12-09T08:01:26.197"/>
    <p1510:client id="{E8379F66-AF6C-7BB6-16DC-12BDC6EC4296}" v="1" dt="2020-12-04T17:18:36.381"/>
    <p1510:client id="{F8E937C9-7F7C-09B1-5BB5-4305730CFC20}" v="3" dt="2020-12-07T16:29:18.1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777" autoAdjust="0"/>
    <p:restoredTop sz="72632" autoAdjust="0"/>
  </p:normalViewPr>
  <p:slideViewPr>
    <p:cSldViewPr snapToGrid="0">
      <p:cViewPr varScale="1">
        <p:scale>
          <a:sx n="92" d="100"/>
          <a:sy n="92" d="100"/>
        </p:scale>
        <p:origin x="456" y="7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DAFFDA-3892-4AB0-961E-54459459815A}" type="datetimeFigureOut">
              <a:rPr lang="en-GB" smtClean="0"/>
              <a:t>30/06/2021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7D159-9DD4-41A1-915D-943A0A890F2B}" type="slidenum">
              <a:rPr lang="en-GB" smtClean="0"/>
              <a:t>‹#›</a:t>
            </a:fld>
            <a:endParaRPr lang="en-GB"/>
          </a:p>
        </p:txBody>
      </p:sp>
    </p:spTree>
    <p:extLst>
      <p:ext uri="{BB962C8B-B14F-4D97-AF65-F5344CB8AC3E}">
        <p14:creationId xmlns:p14="http://schemas.microsoft.com/office/powerpoint/2010/main" val="1572688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7D159-9DD4-41A1-915D-943A0A890F2B}" type="slidenum">
              <a:rPr lang="en-GB" smtClean="0"/>
              <a:t>1</a:t>
            </a:fld>
            <a:endParaRPr lang="en-GB"/>
          </a:p>
        </p:txBody>
      </p:sp>
    </p:spTree>
    <p:extLst>
      <p:ext uri="{BB962C8B-B14F-4D97-AF65-F5344CB8AC3E}">
        <p14:creationId xmlns:p14="http://schemas.microsoft.com/office/powerpoint/2010/main" val="1141438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s"/>
          </a:p>
        </p:txBody>
      </p:sp>
      <p:sp>
        <p:nvSpPr>
          <p:cNvPr id="4" name="Slide Number Placeholder 3"/>
          <p:cNvSpPr>
            <a:spLocks noGrp="1"/>
          </p:cNvSpPr>
          <p:nvPr>
            <p:ph type="sldNum" sz="quarter" idx="10"/>
          </p:nvPr>
        </p:nvSpPr>
        <p:spPr/>
        <p:txBody>
          <a:bodyPr/>
          <a:lstStyle/>
          <a:p>
            <a:pPr algn="l" rtl="0"/>
            <a:fld id="{6FC7D159-9DD4-41A1-915D-943A0A890F2B}" type="slidenum">
              <a:rPr/>
              <a:t>2</a:t>
            </a:fld>
            <a:endParaRPr lang="es"/>
          </a:p>
        </p:txBody>
      </p:sp>
    </p:spTree>
    <p:extLst>
      <p:ext uri="{BB962C8B-B14F-4D97-AF65-F5344CB8AC3E}">
        <p14:creationId xmlns:p14="http://schemas.microsoft.com/office/powerpoint/2010/main" val="2589669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s"/>
          </a:p>
        </p:txBody>
      </p:sp>
      <p:sp>
        <p:nvSpPr>
          <p:cNvPr id="4" name="Slide Number Placeholder 3"/>
          <p:cNvSpPr>
            <a:spLocks noGrp="1"/>
          </p:cNvSpPr>
          <p:nvPr>
            <p:ph type="sldNum" sz="quarter" idx="10"/>
          </p:nvPr>
        </p:nvSpPr>
        <p:spPr/>
        <p:txBody>
          <a:bodyPr/>
          <a:lstStyle/>
          <a:p>
            <a:pPr algn="l" rtl="0"/>
            <a:fld id="{6FC7D159-9DD4-41A1-915D-943A0A890F2B}" type="slidenum">
              <a:rPr/>
              <a:t>5</a:t>
            </a:fld>
            <a:endParaRPr lang="es"/>
          </a:p>
        </p:txBody>
      </p:sp>
    </p:spTree>
    <p:extLst>
      <p:ext uri="{BB962C8B-B14F-4D97-AF65-F5344CB8AC3E}">
        <p14:creationId xmlns:p14="http://schemas.microsoft.com/office/powerpoint/2010/main" val="741457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 b="1" i="0" u="none" baseline="0" dirty="0">
                <a:solidFill>
                  <a:srgbClr val="333333"/>
                </a:solidFill>
                <a:effectLst/>
                <a:latin typeface="IAS Ribbon Sans Regular" pitchFamily="50" charset="0"/>
                <a:ea typeface="IAS Ribbon Sans Regular" pitchFamily="50" charset="0"/>
              </a:rPr>
              <a:t>Pocas pruebas del VIH en hombres que tienen sexo con hombres en Ghana: consecuencias con respecto al logro del primer objetivo 90 de tratamiento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 b="1" i="0" dirty="0">
              <a:solidFill>
                <a:srgbClr val="000000"/>
              </a:solidFill>
              <a:effectLst/>
              <a:latin typeface="IAS Ribbon Sans Regular" pitchFamily="50" charset="0"/>
              <a:ea typeface="IAS Ribbon Sans Regular"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 b="1" i="0" u="none" baseline="0" dirty="0">
                <a:solidFill>
                  <a:srgbClr val="000000"/>
                </a:solidFill>
                <a:effectLst/>
                <a:latin typeface="IAS Ribbon Sans Regular" pitchFamily="50" charset="0"/>
                <a:ea typeface="IAS Ribbon Sans Regular" pitchFamily="50" charset="0"/>
              </a:rPr>
              <a:t>CONTEXTO</a:t>
            </a:r>
          </a:p>
          <a:p>
            <a:pPr marL="0" marR="0" lvl="0" indent="0" algn="l" defTabSz="914400" rtl="0" eaLnBrk="1" fontAlgn="auto" latinLnBrk="0" hangingPunct="1">
              <a:lnSpc>
                <a:spcPct val="100000"/>
              </a:lnSpc>
              <a:spcBef>
                <a:spcPts val="0"/>
              </a:spcBef>
              <a:spcAft>
                <a:spcPts val="0"/>
              </a:spcAft>
              <a:buClrTx/>
              <a:buSzTx/>
              <a:buFontTx/>
              <a:buNone/>
              <a:tabLst/>
              <a:defRPr/>
            </a:pPr>
            <a:r>
              <a:rPr lang="es" b="0" i="0" u="none" baseline="0" dirty="0">
                <a:solidFill>
                  <a:srgbClr val="000000"/>
                </a:solidFill>
                <a:effectLst/>
                <a:latin typeface="IAS Ribbon Sans Regular" pitchFamily="50" charset="0"/>
                <a:ea typeface="IAS Ribbon Sans Regular" pitchFamily="50" charset="0"/>
              </a:rPr>
              <a:t>La prueba del VIH sigue siendo un pilar de cualquier iniciativa de prevención del VIH. La reducción de la infección por el VIH entre las poblaciones clave es una de las prioridades principales del Plan Estratégico Nacional del VIH y del Sida (2016-2020). El VIH afecta a las poblaciones clave, como los hombres que tienen sexo con hombres, de manera desproporcionada. La prevalencia del VIH en hombres que tienen sexo con hombres es de 18,1 %, es decir, 11 veces más alta que la de la población general.</a:t>
            </a:r>
            <a:r>
              <a:rPr lang="es" dirty="0">
                <a:latin typeface="IAS Ribbon Sans Regular" pitchFamily="50" charset="0"/>
                <a:ea typeface="IAS Ribbon Sans Regular" pitchFamily="50" charset="0"/>
              </a:rPr>
              <a:t/>
            </a:r>
            <a:br>
              <a:rPr lang="es" dirty="0">
                <a:latin typeface="IAS Ribbon Sans Regular" pitchFamily="50" charset="0"/>
                <a:ea typeface="IAS Ribbon Sans Regular" pitchFamily="50" charset="0"/>
              </a:rPr>
            </a:br>
            <a:endParaRPr lang="es" dirty="0">
              <a:latin typeface="IAS Ribbon Sans Regular" pitchFamily="50" charset="0"/>
              <a:ea typeface="IAS Ribbon Sans Regular"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 b="1" i="0" u="none" baseline="0" dirty="0">
                <a:solidFill>
                  <a:srgbClr val="000000"/>
                </a:solidFill>
                <a:effectLst/>
                <a:latin typeface="IAS Ribbon Sans Regular" pitchFamily="50" charset="0"/>
                <a:ea typeface="IAS Ribbon Sans Regular" pitchFamily="50" charset="0"/>
              </a:rPr>
              <a:t>MÉTODOS</a:t>
            </a:r>
          </a:p>
          <a:p>
            <a:pPr marL="0" marR="0" lvl="0" indent="0" algn="l" defTabSz="914400" rtl="0" eaLnBrk="1" fontAlgn="auto" latinLnBrk="0" hangingPunct="1">
              <a:lnSpc>
                <a:spcPct val="100000"/>
              </a:lnSpc>
              <a:spcBef>
                <a:spcPts val="0"/>
              </a:spcBef>
              <a:spcAft>
                <a:spcPts val="0"/>
              </a:spcAft>
              <a:buClrTx/>
              <a:buSzTx/>
              <a:buFontTx/>
              <a:buNone/>
              <a:tabLst/>
              <a:defRPr/>
            </a:pPr>
            <a:r>
              <a:rPr lang="es" b="0" i="0" u="none" baseline="0" dirty="0">
                <a:solidFill>
                  <a:srgbClr val="000000"/>
                </a:solidFill>
                <a:effectLst/>
                <a:latin typeface="IAS Ribbon Sans Regular" pitchFamily="50" charset="0"/>
                <a:ea typeface="IAS Ribbon Sans Regular" pitchFamily="50" charset="0"/>
              </a:rPr>
              <a:t>El estudio utilizó datos secundarios de la Encuesta bioconductual de 2017 realizada a hombres que tienen sexo con hombres en Ghana. El criterio de inclusión de hombres que tienen sexo con hombres en la encuesta bioconductual era que fueran hombres en términos biológicos; mayores de 18 años; que hubieran tenido sexo consensuado con otro hombre en los últimos 12 meses (autoinformado), y que vivieran/trabajaran/socializaran en alguna de las regiones del estudio en Ghana. Se utilizaron muestras basadas en las respuestas para inscribir a 4095 participantes. Se analizaron los datos mediante STATA 10.0; la significación estadística se realizó con un nivel de significación de 0,05.</a:t>
            </a:r>
            <a:r>
              <a:rPr lang="es" dirty="0">
                <a:latin typeface="IAS Ribbon Sans Regular" pitchFamily="50" charset="0"/>
                <a:ea typeface="IAS Ribbon Sans Regular" pitchFamily="50" charset="0"/>
              </a:rPr>
              <a:t/>
            </a:r>
            <a:br>
              <a:rPr lang="es" dirty="0">
                <a:latin typeface="IAS Ribbon Sans Regular" pitchFamily="50" charset="0"/>
                <a:ea typeface="IAS Ribbon Sans Regular" pitchFamily="50" charset="0"/>
              </a:rPr>
            </a:br>
            <a:endParaRPr lang="es" dirty="0">
              <a:latin typeface="IAS Ribbon Sans Regular" pitchFamily="50" charset="0"/>
              <a:ea typeface="IAS Ribbon Sans Regular"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 b="1" i="0" u="none" baseline="0" dirty="0">
                <a:solidFill>
                  <a:srgbClr val="000000"/>
                </a:solidFill>
                <a:effectLst/>
                <a:latin typeface="IAS Ribbon Sans Regular" pitchFamily="50" charset="0"/>
                <a:ea typeface="IAS Ribbon Sans Regular" pitchFamily="50" charset="0"/>
              </a:rPr>
              <a:t>RESULTADOS</a:t>
            </a:r>
          </a:p>
          <a:p>
            <a:pPr marL="0" marR="0" lvl="0" indent="0" algn="l" defTabSz="914400" rtl="0" eaLnBrk="1" fontAlgn="auto" latinLnBrk="0" hangingPunct="1">
              <a:lnSpc>
                <a:spcPct val="100000"/>
              </a:lnSpc>
              <a:spcBef>
                <a:spcPts val="0"/>
              </a:spcBef>
              <a:spcAft>
                <a:spcPts val="0"/>
              </a:spcAft>
              <a:buClrTx/>
              <a:buSzTx/>
              <a:buFontTx/>
              <a:buNone/>
              <a:tabLst/>
              <a:defRPr/>
            </a:pPr>
            <a:r>
              <a:rPr lang="es" b="0" i="0" u="none" baseline="0" dirty="0">
                <a:solidFill>
                  <a:srgbClr val="000000"/>
                </a:solidFill>
                <a:effectLst/>
                <a:latin typeface="IAS Ribbon Sans Regular" pitchFamily="50" charset="0"/>
                <a:ea typeface="IAS Ribbon Sans Regular" pitchFamily="50" charset="0"/>
              </a:rPr>
              <a:t>Las estimaciones de pruebas del VIH en las regiones del estudio y la cantidad de personas que viven con el VIH que reciben tratamiento fueron bastante bajas; solo el 24,3 % de los participantes informó haber accedido a una prueba del VIH en los últimos 12 meses.</a:t>
            </a:r>
          </a:p>
          <a:p>
            <a:pPr marL="0" marR="0" lvl="0" indent="0" algn="l" defTabSz="914400" rtl="0" eaLnBrk="1" fontAlgn="auto" latinLnBrk="0" hangingPunct="1">
              <a:lnSpc>
                <a:spcPct val="100000"/>
              </a:lnSpc>
              <a:spcBef>
                <a:spcPts val="0"/>
              </a:spcBef>
              <a:spcAft>
                <a:spcPts val="0"/>
              </a:spcAft>
              <a:buClrTx/>
              <a:buSzTx/>
              <a:buFontTx/>
              <a:buNone/>
              <a:tabLst/>
              <a:defRPr/>
            </a:pPr>
            <a:r>
              <a:rPr lang="es" dirty="0">
                <a:latin typeface="IAS Ribbon Sans Regular" pitchFamily="50" charset="0"/>
                <a:ea typeface="IAS Ribbon Sans Regular" pitchFamily="50" charset="0"/>
              </a:rPr>
              <a:t/>
            </a:r>
            <a:br>
              <a:rPr lang="es" dirty="0">
                <a:latin typeface="IAS Ribbon Sans Regular" pitchFamily="50" charset="0"/>
                <a:ea typeface="IAS Ribbon Sans Regular" pitchFamily="50" charset="0"/>
              </a:rPr>
            </a:br>
            <a:r>
              <a:rPr lang="es" b="0" i="0" u="none" baseline="0" dirty="0">
                <a:solidFill>
                  <a:srgbClr val="000000"/>
                </a:solidFill>
                <a:effectLst/>
                <a:latin typeface="IAS Ribbon Sans Regular" pitchFamily="50" charset="0"/>
                <a:ea typeface="IAS Ribbon Sans Regular" pitchFamily="50" charset="0"/>
              </a:rPr>
              <a:t>Se observó que las estimaciones de pruebas del VIH variaban según la región del estudio. La prevalencia más alta de pruebas fue en la región oriental: el 69,2 % de la muestra del estudio en la región informó haberse hecho pruebas del VIH alguna vez y haber recibido los resultados. La prevalencia más baja de pruebas se registró en participantes en Ghana del norte, donde el 24,1% de la muestra del estudio informó haberse hecho pruebas alguna vez y haber recibido los resultados. Las estimaciones específicas de cada región también muestran que aquellos que nunca se hicieron una prueba del VIH representan el 72,5 % de los hombres que tienen sexo con hombres incluidos en la muestra de Ghana del norte, mientras que el 30,8 % de los hombres que tienen sexo con hombres incluidos en la muestra de la región oriental informaron nunca haberse hecho una prueba del VIH.</a:t>
            </a:r>
            <a:r>
              <a:rPr lang="es" dirty="0">
                <a:latin typeface="IAS Ribbon Sans Regular" pitchFamily="50" charset="0"/>
                <a:ea typeface="IAS Ribbon Sans Regular" pitchFamily="50" charset="0"/>
              </a:rPr>
              <a:t/>
            </a:r>
            <a:br>
              <a:rPr lang="es" dirty="0">
                <a:latin typeface="IAS Ribbon Sans Regular" pitchFamily="50" charset="0"/>
                <a:ea typeface="IAS Ribbon Sans Regular" pitchFamily="50" charset="0"/>
              </a:rPr>
            </a:br>
            <a:endParaRPr lang="es" dirty="0">
              <a:latin typeface="IAS Ribbon Sans Regular" pitchFamily="50" charset="0"/>
              <a:ea typeface="IAS Ribbon Sans Regular"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 b="1" i="0" u="none" baseline="0" dirty="0">
                <a:solidFill>
                  <a:srgbClr val="000000"/>
                </a:solidFill>
                <a:effectLst/>
                <a:latin typeface="IAS Ribbon Sans Regular" pitchFamily="50" charset="0"/>
                <a:ea typeface="IAS Ribbon Sans Regular" pitchFamily="50" charset="0"/>
              </a:rPr>
              <a:t>CONCLUSIONES</a:t>
            </a:r>
          </a:p>
          <a:p>
            <a:pPr marL="0" marR="0" lvl="0" indent="0" algn="l" defTabSz="914400" rtl="0" eaLnBrk="1" fontAlgn="auto" latinLnBrk="0" hangingPunct="1">
              <a:lnSpc>
                <a:spcPct val="100000"/>
              </a:lnSpc>
              <a:spcBef>
                <a:spcPts val="0"/>
              </a:spcBef>
              <a:spcAft>
                <a:spcPts val="0"/>
              </a:spcAft>
              <a:buClrTx/>
              <a:buSzTx/>
              <a:buFontTx/>
              <a:buNone/>
              <a:tabLst/>
              <a:defRPr/>
            </a:pPr>
            <a:r>
              <a:rPr lang="es" b="0" i="0" u="none" baseline="0" dirty="0">
                <a:solidFill>
                  <a:srgbClr val="000000"/>
                </a:solidFill>
                <a:effectLst/>
                <a:latin typeface="IAS Ribbon Sans Regular" pitchFamily="50" charset="0"/>
                <a:ea typeface="IAS Ribbon Sans Regular" pitchFamily="50" charset="0"/>
              </a:rPr>
              <a:t>Para lograr el primer objetivo 90 en Ghana para el 2020, se necesita una iniciativa dirigida para alcanzar a los hombres que tienen sexo con hombres. Esto puede lograrse haciendo que en los centros de salud se trate con amabilidad a la comunidad de hombres que tienen sexo con hombres y que se fomenten las pruebas a los contactos.</a:t>
            </a:r>
            <a:endParaRPr lang="es" b="0" dirty="0">
              <a:latin typeface="IAS Ribbon Sans Regular" pitchFamily="50" charset="0"/>
              <a:ea typeface="IAS Ribbon Sans Regular" pitchFamily="50" charset="0"/>
            </a:endParaRPr>
          </a:p>
        </p:txBody>
      </p:sp>
      <p:sp>
        <p:nvSpPr>
          <p:cNvPr id="4" name="Slide Number Placeholder 3"/>
          <p:cNvSpPr>
            <a:spLocks noGrp="1"/>
          </p:cNvSpPr>
          <p:nvPr>
            <p:ph type="sldNum" sz="quarter" idx="5"/>
          </p:nvPr>
        </p:nvSpPr>
        <p:spPr/>
        <p:txBody>
          <a:bodyPr/>
          <a:lstStyle/>
          <a:p>
            <a:pPr algn="l" rtl="0"/>
            <a:fld id="{6FC7D159-9DD4-41A1-915D-943A0A890F2B}" type="slidenum">
              <a:rPr/>
              <a:t>6</a:t>
            </a:fld>
            <a:endParaRPr lang="es"/>
          </a:p>
        </p:txBody>
      </p:sp>
    </p:spTree>
    <p:extLst>
      <p:ext uri="{BB962C8B-B14F-4D97-AF65-F5344CB8AC3E}">
        <p14:creationId xmlns:p14="http://schemas.microsoft.com/office/powerpoint/2010/main" val="4287358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 sz="1200" b="1" i="0" u="none" baseline="0" dirty="0">
                <a:latin typeface="IAS Ribbon Sans Regular" pitchFamily="50" charset="0"/>
                <a:ea typeface="IAS Ribbon Sans Regular" pitchFamily="50" charset="0"/>
              </a:rPr>
              <a:t>Necesidad de creación de demanda mejorada y cobertura de pruebas de carga viral aceleradas para lograr los objetivos de tratamiento del VIH de ONUSIDA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 sz="1200" b="1" i="0" dirty="0">
              <a:solidFill>
                <a:srgbClr val="000000"/>
              </a:solidFill>
              <a:effectLst/>
              <a:latin typeface="IAS Ribbon Sans Regular" pitchFamily="50" charset="0"/>
              <a:ea typeface="IAS Ribbon Sans Regular"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 b="1" i="0" u="none" baseline="0" dirty="0">
                <a:solidFill>
                  <a:srgbClr val="000000"/>
                </a:solidFill>
                <a:effectLst/>
                <a:latin typeface="IAS Ribbon Sans Regular" pitchFamily="50" charset="0"/>
                <a:ea typeface="IAS Ribbon Sans Regular" pitchFamily="50" charset="0"/>
              </a:rPr>
              <a:t>CONTEXTO</a:t>
            </a:r>
          </a:p>
          <a:p>
            <a:pPr marL="0" marR="0" lvl="0" indent="0" algn="l" defTabSz="914400" rtl="0" eaLnBrk="1" fontAlgn="auto" latinLnBrk="0" hangingPunct="1">
              <a:lnSpc>
                <a:spcPct val="100000"/>
              </a:lnSpc>
              <a:spcBef>
                <a:spcPts val="0"/>
              </a:spcBef>
              <a:spcAft>
                <a:spcPts val="0"/>
              </a:spcAft>
              <a:buClrTx/>
              <a:buSzTx/>
              <a:buFontTx/>
              <a:buNone/>
              <a:tabLst/>
              <a:defRPr/>
            </a:pPr>
            <a:r>
              <a:rPr lang="es" b="0" i="0" u="none" baseline="0" dirty="0">
                <a:solidFill>
                  <a:srgbClr val="000000"/>
                </a:solidFill>
                <a:effectLst/>
                <a:latin typeface="IAS Ribbon Sans Regular" pitchFamily="50" charset="0"/>
                <a:ea typeface="IAS Ribbon Sans Regular" pitchFamily="50" charset="0"/>
              </a:rPr>
              <a:t>Una carga viral suprimida del VIH indica una terapia antirretroviral (TAR) eficaz y representa el tercer objetivo de tratamiento del VIH de ONUSIDA. Medir la carga viral de todos los pacientes que reciben TAR y actuar en función de estos resultados sigue siendo un desafío en muchos países. La poca demanda de pruebas, los problemas con el transporte de muestras, las pruebas de laboratorio y el uso de los resultados de las pruebas son factores que repercuten sobre la cobertura de pruebas de carga viral en los países de PEPFAR.</a:t>
            </a:r>
            <a:r>
              <a:rPr lang="es" dirty="0">
                <a:latin typeface="IAS Ribbon Sans Regular" pitchFamily="50" charset="0"/>
                <a:ea typeface="IAS Ribbon Sans Regular" pitchFamily="50" charset="0"/>
              </a:rPr>
              <a:t/>
            </a:r>
            <a:br>
              <a:rPr lang="es" dirty="0">
                <a:latin typeface="IAS Ribbon Sans Regular" pitchFamily="50" charset="0"/>
                <a:ea typeface="IAS Ribbon Sans Regular" pitchFamily="50" charset="0"/>
              </a:rPr>
            </a:br>
            <a:endParaRPr lang="es" dirty="0">
              <a:latin typeface="IAS Ribbon Sans Regular" pitchFamily="50" charset="0"/>
              <a:ea typeface="IAS Ribbon Sans Regular"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 b="1" i="0" u="none" baseline="0" dirty="0">
                <a:solidFill>
                  <a:srgbClr val="000000"/>
                </a:solidFill>
                <a:effectLst/>
                <a:latin typeface="IAS Ribbon Sans Regular" pitchFamily="50" charset="0"/>
                <a:ea typeface="IAS Ribbon Sans Regular" pitchFamily="50" charset="0"/>
              </a:rPr>
              <a:t>MÉTODOS</a:t>
            </a:r>
          </a:p>
          <a:p>
            <a:pPr marL="0" marR="0" lvl="0" indent="0" algn="l" defTabSz="914400" rtl="0" eaLnBrk="1" fontAlgn="auto" latinLnBrk="0" hangingPunct="1">
              <a:lnSpc>
                <a:spcPct val="100000"/>
              </a:lnSpc>
              <a:spcBef>
                <a:spcPts val="0"/>
              </a:spcBef>
              <a:spcAft>
                <a:spcPts val="0"/>
              </a:spcAft>
              <a:buClrTx/>
              <a:buSzTx/>
              <a:buFontTx/>
              <a:buNone/>
              <a:tabLst/>
              <a:defRPr/>
            </a:pPr>
            <a:r>
              <a:rPr lang="es" b="0" i="0" u="none" baseline="0" dirty="0">
                <a:solidFill>
                  <a:srgbClr val="000000"/>
                </a:solidFill>
                <a:effectLst/>
                <a:latin typeface="IAS Ribbon Sans Regular" pitchFamily="50" charset="0"/>
                <a:ea typeface="IAS Ribbon Sans Regular" pitchFamily="50" charset="0"/>
              </a:rPr>
              <a:t>PEPFAR colabora con países para mejorar la demanda de pruebas de carga viral. Se evalúa la carga viral por primera vez en personas que viven con el VIH seis meses después de iniciar la TAR. Se compararon datos de cobertura de pruebas de carga viral a nivel de las instituciones y las brechas de 21 países entre los años fiscales 2017 y 2019 mediante una prueba de la </a:t>
            </a:r>
            <a:r>
              <a:rPr lang="es" b="0" i="1" u="none" baseline="0" dirty="0">
                <a:solidFill>
                  <a:srgbClr val="000000"/>
                </a:solidFill>
                <a:effectLst/>
                <a:latin typeface="IAS Ribbon Sans Regular" pitchFamily="50" charset="0"/>
                <a:ea typeface="IAS Ribbon Sans Regular" pitchFamily="50" charset="0"/>
              </a:rPr>
              <a:t>t</a:t>
            </a:r>
            <a:r>
              <a:rPr lang="es" b="0" i="0" u="none" baseline="0" dirty="0">
                <a:solidFill>
                  <a:srgbClr val="000000"/>
                </a:solidFill>
                <a:effectLst/>
                <a:latin typeface="IAS Ribbon Sans Regular" pitchFamily="50" charset="0"/>
                <a:ea typeface="IAS Ribbon Sans Regular" pitchFamily="50" charset="0"/>
              </a:rPr>
              <a:t> de Welch anidada de dos muestras para determinar las diferencias entre personas elegibles que viven con el VIH que reciben pruebas de carga viral (cobertura de pruebas) y aquellos que no (brechas de pruebas).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 b="1" i="0" dirty="0">
              <a:solidFill>
                <a:srgbClr val="000000"/>
              </a:solidFill>
              <a:effectLst/>
              <a:latin typeface="IAS Ribbon Sans Regular" pitchFamily="50" charset="0"/>
              <a:ea typeface="IAS Ribbon Sans Regular"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 b="1" i="0" u="none" baseline="0" dirty="0">
                <a:solidFill>
                  <a:srgbClr val="000000"/>
                </a:solidFill>
                <a:effectLst/>
                <a:latin typeface="IAS Ribbon Sans Regular" pitchFamily="50" charset="0"/>
                <a:ea typeface="IAS Ribbon Sans Regular" pitchFamily="50" charset="0"/>
              </a:rPr>
              <a:t>RESULTADOS</a:t>
            </a:r>
            <a:endParaRPr lang="es" b="0" i="0" dirty="0">
              <a:solidFill>
                <a:srgbClr val="000000"/>
              </a:solidFill>
              <a:effectLst/>
              <a:latin typeface="IAS Ribbon Sans Regular" pitchFamily="50" charset="0"/>
              <a:ea typeface="IAS Ribbon Sans Regular"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 b="0" i="0" u="none" baseline="0" dirty="0">
                <a:solidFill>
                  <a:srgbClr val="000000"/>
                </a:solidFill>
                <a:effectLst/>
                <a:latin typeface="IAS Ribbon Sans Regular" pitchFamily="50" charset="0"/>
                <a:ea typeface="IAS Ribbon Sans Regular" pitchFamily="50" charset="0"/>
              </a:rPr>
              <a:t>Hubo una mejora significativa (</a:t>
            </a:r>
            <a:r>
              <a:rPr lang="es" b="0" i="1" u="none" baseline="0" dirty="0">
                <a:solidFill>
                  <a:srgbClr val="000000"/>
                </a:solidFill>
                <a:effectLst/>
                <a:latin typeface="IAS Ribbon Sans Regular" pitchFamily="50" charset="0"/>
                <a:ea typeface="IAS Ribbon Sans Regular" pitchFamily="50" charset="0"/>
              </a:rPr>
              <a:t>p</a:t>
            </a:r>
            <a:r>
              <a:rPr lang="es" b="0" i="0" u="none" baseline="0" dirty="0">
                <a:solidFill>
                  <a:srgbClr val="000000"/>
                </a:solidFill>
                <a:effectLst/>
                <a:latin typeface="IAS Ribbon Sans Regular" pitchFamily="50" charset="0"/>
                <a:ea typeface="IAS Ribbon Sans Regular" pitchFamily="50" charset="0"/>
              </a:rPr>
              <a:t> &lt;0,05) entre el año fiscal 2017 y el 2019 en la cantidad de personas que viven con el VIH con pruebas de carga viral documentadas en las historias clínicas en 17 países (Gráfico 1). Cuatro de los 21 países (Burundi, República Democrática del Congo, Namibia, Vietnam) no muestran un cambio significativo con los años en la cantidad de personas que viven con el VIH que recibieron una prueba de carga viral.</a:t>
            </a:r>
            <a:r>
              <a:rPr lang="es" dirty="0">
                <a:latin typeface="IAS Ribbon Sans Regular" pitchFamily="50" charset="0"/>
                <a:ea typeface="IAS Ribbon Sans Regular" pitchFamily="50" charset="0"/>
              </a:rPr>
              <a:t/>
            </a:r>
            <a:br>
              <a:rPr lang="es" dirty="0">
                <a:latin typeface="IAS Ribbon Sans Regular" pitchFamily="50" charset="0"/>
                <a:ea typeface="IAS Ribbon Sans Regular" pitchFamily="50" charset="0"/>
              </a:rPr>
            </a:br>
            <a:endParaRPr lang="es" dirty="0">
              <a:latin typeface="IAS Ribbon Sans Regular" pitchFamily="50" charset="0"/>
              <a:ea typeface="IAS Ribbon Sans Regular" pitchFamily="50"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 b="1" i="0" u="none" baseline="0" dirty="0">
                <a:solidFill>
                  <a:srgbClr val="000000"/>
                </a:solidFill>
                <a:effectLst/>
                <a:latin typeface="IAS Ribbon Sans Regular" pitchFamily="50" charset="0"/>
                <a:ea typeface="IAS Ribbon Sans Regular" pitchFamily="50" charset="0"/>
              </a:rPr>
              <a:t>CONCLUSIONES</a:t>
            </a:r>
          </a:p>
          <a:p>
            <a:pPr marL="0" marR="0" lvl="0" indent="0" algn="l" defTabSz="914400" rtl="0" eaLnBrk="1" fontAlgn="auto" latinLnBrk="0" hangingPunct="1">
              <a:lnSpc>
                <a:spcPct val="100000"/>
              </a:lnSpc>
              <a:spcBef>
                <a:spcPts val="0"/>
              </a:spcBef>
              <a:spcAft>
                <a:spcPts val="0"/>
              </a:spcAft>
              <a:buClrTx/>
              <a:buSzTx/>
              <a:buFontTx/>
              <a:buNone/>
              <a:tabLst/>
              <a:defRPr/>
            </a:pPr>
            <a:r>
              <a:rPr lang="es" b="0" i="0" u="none" baseline="0" dirty="0">
                <a:solidFill>
                  <a:srgbClr val="000000"/>
                </a:solidFill>
                <a:effectLst/>
                <a:latin typeface="IAS Ribbon Sans Regular" pitchFamily="50" charset="0"/>
                <a:ea typeface="IAS Ribbon Sans Regular" pitchFamily="50" charset="0"/>
              </a:rPr>
              <a:t>Cumplir los objetivos de pruebas de carga viral entre las personas que viven con el VIH que reciben TAR sigue siendo un desafío en algunos países y es esencial determinar la supresión viral. Se necesitan más actividades de creación de demanda, como capacitación sobre el tratamiento y fomentar la concientización y educación acerca de las pruebas de carga viral y el uso de los resultados para la gestión de pacientes con el objetivo de aumentar las pruebas.</a:t>
            </a:r>
            <a:endParaRPr lang="es" b="0" dirty="0">
              <a:latin typeface="IAS Ribbon Sans Regular" pitchFamily="50" charset="0"/>
              <a:ea typeface="IAS Ribbon Sans Regular" pitchFamily="50" charset="0"/>
            </a:endParaRPr>
          </a:p>
        </p:txBody>
      </p:sp>
      <p:sp>
        <p:nvSpPr>
          <p:cNvPr id="4" name="Slide Number Placeholder 3"/>
          <p:cNvSpPr>
            <a:spLocks noGrp="1"/>
          </p:cNvSpPr>
          <p:nvPr>
            <p:ph type="sldNum" sz="quarter" idx="5"/>
          </p:nvPr>
        </p:nvSpPr>
        <p:spPr/>
        <p:txBody>
          <a:bodyPr/>
          <a:lstStyle/>
          <a:p>
            <a:pPr algn="l" rtl="0"/>
            <a:fld id="{6FC7D159-9DD4-41A1-915D-943A0A890F2B}" type="slidenum">
              <a:rPr/>
              <a:t>7</a:t>
            </a:fld>
            <a:endParaRPr lang="es"/>
          </a:p>
        </p:txBody>
      </p:sp>
    </p:spTree>
    <p:extLst>
      <p:ext uri="{BB962C8B-B14F-4D97-AF65-F5344CB8AC3E}">
        <p14:creationId xmlns:p14="http://schemas.microsoft.com/office/powerpoint/2010/main" val="1623434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5.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6" name="TextBox 5"/>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694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199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9996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elfolie">
    <p:bg bwMode="gray">
      <p:bgRef idx="1001">
        <a:schemeClr val="bg1"/>
      </p:bgRef>
    </p:bg>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9140E9AE-AB8C-45D2-8169-8A8F93E9393A}"/>
              </a:ext>
            </a:extLst>
          </p:cNvPr>
          <p:cNvSpPr>
            <a:spLocks noGrp="1"/>
          </p:cNvSpPr>
          <p:nvPr>
            <p:ph type="title"/>
          </p:nvPr>
        </p:nvSpPr>
        <p:spPr>
          <a:xfrm>
            <a:off x="3719512" y="1294944"/>
            <a:ext cx="8137526" cy="4762956"/>
          </a:xfrm>
        </p:spPr>
        <p:txBody>
          <a:bodyPr/>
          <a:lstStyle>
            <a:lvl1pPr>
              <a:lnSpc>
                <a:spcPct val="85000"/>
              </a:lnSpc>
              <a:defRPr sz="7500">
                <a:solidFill>
                  <a:schemeClr val="accent1"/>
                </a:solidFill>
              </a:defRPr>
            </a:lvl1pPr>
          </a:lstStyle>
          <a:p>
            <a:r>
              <a:rPr lang="en-US"/>
              <a:t>Click to edit Master title style</a:t>
            </a:r>
            <a:endParaRPr lang="de-DE" dirty="0"/>
          </a:p>
        </p:txBody>
      </p:sp>
      <p:pic>
        <p:nvPicPr>
          <p:cNvPr id="34" name="Grafik 33">
            <a:extLst>
              <a:ext uri="{FF2B5EF4-FFF2-40B4-BE49-F238E27FC236}">
                <a16:creationId xmlns:a16="http://schemas.microsoft.com/office/drawing/2014/main" id="{0583FDD7-9A57-49D6-92B5-D5F33EBBFF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963" y="454977"/>
            <a:ext cx="1233487" cy="450502"/>
          </a:xfrm>
          <a:prstGeom prst="rect">
            <a:avLst/>
          </a:prstGeom>
        </p:spPr>
      </p:pic>
      <p:sp>
        <p:nvSpPr>
          <p:cNvPr id="35" name="Textplatzhalter 34">
            <a:extLst>
              <a:ext uri="{FF2B5EF4-FFF2-40B4-BE49-F238E27FC236}">
                <a16:creationId xmlns:a16="http://schemas.microsoft.com/office/drawing/2014/main" id="{03A5B761-8BC0-42AF-81B9-7B9A73AAEDFA}"/>
              </a:ext>
            </a:extLst>
          </p:cNvPr>
          <p:cNvSpPr>
            <a:spLocks noGrp="1"/>
          </p:cNvSpPr>
          <p:nvPr>
            <p:ph type="body" sz="quarter" idx="10"/>
          </p:nvPr>
        </p:nvSpPr>
        <p:spPr>
          <a:xfrm>
            <a:off x="3719512" y="6248400"/>
            <a:ext cx="8137526" cy="396240"/>
          </a:xfrm>
        </p:spPr>
        <p:txBody>
          <a:bodyPr/>
          <a:lstStyle>
            <a:lvl1pPr marL="0" indent="0">
              <a:buNone/>
              <a:defRPr sz="1000"/>
            </a:lvl1pPr>
          </a:lstStyle>
          <a:p>
            <a:pPr lvl="0"/>
            <a:r>
              <a:rPr lang="en-US"/>
              <a:t>Edit Master text styles</a:t>
            </a:r>
          </a:p>
        </p:txBody>
      </p:sp>
      <p:sp>
        <p:nvSpPr>
          <p:cNvPr id="37" name="Textfeld 36">
            <a:extLst>
              <a:ext uri="{FF2B5EF4-FFF2-40B4-BE49-F238E27FC236}">
                <a16:creationId xmlns:a16="http://schemas.microsoft.com/office/drawing/2014/main" id="{98BC6A7D-A966-48AF-8316-B852FFDEEF66}"/>
              </a:ext>
            </a:extLst>
          </p:cNvPr>
          <p:cNvSpPr txBox="1"/>
          <p:nvPr userDrawn="1"/>
        </p:nvSpPr>
        <p:spPr>
          <a:xfrm>
            <a:off x="3733801" y="444583"/>
            <a:ext cx="1471612" cy="184067"/>
          </a:xfrm>
          <a:prstGeom prst="rect">
            <a:avLst/>
          </a:prstGeom>
          <a:noFill/>
        </p:spPr>
        <p:txBody>
          <a:bodyPr wrap="square" lIns="0" tIns="0" rIns="0" bIns="0">
            <a:noAutofit/>
          </a:bodyPr>
          <a:lstStyle/>
          <a:p>
            <a:r>
              <a:rPr lang="de-DE" sz="750" dirty="0">
                <a:solidFill>
                  <a:prstClr val="black"/>
                </a:solidFill>
              </a:rPr>
              <a:t>International AIDS Society</a:t>
            </a:r>
          </a:p>
        </p:txBody>
      </p:sp>
      <p:sp>
        <p:nvSpPr>
          <p:cNvPr id="38" name="Textfeld 37">
            <a:extLst>
              <a:ext uri="{FF2B5EF4-FFF2-40B4-BE49-F238E27FC236}">
                <a16:creationId xmlns:a16="http://schemas.microsoft.com/office/drawing/2014/main" id="{855D9016-FECC-4E5D-ADF2-7843F8F8B2A1}"/>
              </a:ext>
            </a:extLst>
          </p:cNvPr>
          <p:cNvSpPr txBox="1"/>
          <p:nvPr userDrawn="1"/>
        </p:nvSpPr>
        <p:spPr>
          <a:xfrm>
            <a:off x="5360194" y="444583"/>
            <a:ext cx="1275556" cy="184067"/>
          </a:xfrm>
          <a:prstGeom prst="rect">
            <a:avLst/>
          </a:prstGeom>
          <a:noFill/>
        </p:spPr>
        <p:txBody>
          <a:bodyPr wrap="square" lIns="0" tIns="0" rIns="0" bIns="0">
            <a:noAutofit/>
          </a:bodyPr>
          <a:lstStyle/>
          <a:p>
            <a:r>
              <a:rPr lang="de-DE" sz="750" dirty="0">
                <a:solidFill>
                  <a:prstClr val="black"/>
                </a:solidFill>
              </a:rPr>
              <a:t>iasociety.org</a:t>
            </a:r>
          </a:p>
        </p:txBody>
      </p:sp>
    </p:spTree>
    <p:extLst>
      <p:ext uri="{BB962C8B-B14F-4D97-AF65-F5344CB8AC3E}">
        <p14:creationId xmlns:p14="http://schemas.microsoft.com/office/powerpoint/2010/main" val="2385490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bg bwMode="gray">
      <p:bgRef idx="1001">
        <a:schemeClr val="bg1"/>
      </p:bgRef>
    </p:bg>
    <p:spTree>
      <p:nvGrpSpPr>
        <p:cNvPr id="1" name=""/>
        <p:cNvGrpSpPr/>
        <p:nvPr/>
      </p:nvGrpSpPr>
      <p:grpSpPr>
        <a:xfrm>
          <a:off x="0" y="0"/>
          <a:ext cx="0" cy="0"/>
          <a:chOff x="0" y="0"/>
          <a:chExt cx="0" cy="0"/>
        </a:xfrm>
      </p:grpSpPr>
      <p:pic>
        <p:nvPicPr>
          <p:cNvPr id="34" name="Grafik 33">
            <a:extLst>
              <a:ext uri="{FF2B5EF4-FFF2-40B4-BE49-F238E27FC236}">
                <a16:creationId xmlns:a16="http://schemas.microsoft.com/office/drawing/2014/main" id="{0583FDD7-9A57-49D6-92B5-D5F33EBBFF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963" y="454977"/>
            <a:ext cx="1233487" cy="450502"/>
          </a:xfrm>
          <a:prstGeom prst="rect">
            <a:avLst/>
          </a:prstGeom>
        </p:spPr>
      </p:pic>
      <p:sp>
        <p:nvSpPr>
          <p:cNvPr id="37" name="Textfeld 36">
            <a:extLst>
              <a:ext uri="{FF2B5EF4-FFF2-40B4-BE49-F238E27FC236}">
                <a16:creationId xmlns:a16="http://schemas.microsoft.com/office/drawing/2014/main" id="{98BC6A7D-A966-48AF-8316-B852FFDEEF66}"/>
              </a:ext>
            </a:extLst>
          </p:cNvPr>
          <p:cNvSpPr txBox="1"/>
          <p:nvPr userDrawn="1"/>
        </p:nvSpPr>
        <p:spPr>
          <a:xfrm>
            <a:off x="3733801" y="444583"/>
            <a:ext cx="1471612" cy="184067"/>
          </a:xfrm>
          <a:prstGeom prst="rect">
            <a:avLst/>
          </a:prstGeom>
          <a:noFill/>
        </p:spPr>
        <p:txBody>
          <a:bodyPr wrap="square" lIns="0" tIns="0" rIns="0" bIns="0">
            <a:noAutofit/>
          </a:bodyPr>
          <a:lstStyle/>
          <a:p>
            <a:r>
              <a:rPr lang="de-DE" sz="750" dirty="0">
                <a:solidFill>
                  <a:prstClr val="black"/>
                </a:solidFill>
              </a:rPr>
              <a:t>International AIDS Society</a:t>
            </a:r>
          </a:p>
        </p:txBody>
      </p:sp>
      <p:sp>
        <p:nvSpPr>
          <p:cNvPr id="38" name="Textfeld 37">
            <a:extLst>
              <a:ext uri="{FF2B5EF4-FFF2-40B4-BE49-F238E27FC236}">
                <a16:creationId xmlns:a16="http://schemas.microsoft.com/office/drawing/2014/main" id="{855D9016-FECC-4E5D-ADF2-7843F8F8B2A1}"/>
              </a:ext>
            </a:extLst>
          </p:cNvPr>
          <p:cNvSpPr txBox="1"/>
          <p:nvPr userDrawn="1"/>
        </p:nvSpPr>
        <p:spPr>
          <a:xfrm>
            <a:off x="5360194" y="444583"/>
            <a:ext cx="1275556" cy="184067"/>
          </a:xfrm>
          <a:prstGeom prst="rect">
            <a:avLst/>
          </a:prstGeom>
          <a:noFill/>
        </p:spPr>
        <p:txBody>
          <a:bodyPr wrap="square" lIns="0" tIns="0" rIns="0" bIns="0">
            <a:noAutofit/>
          </a:bodyPr>
          <a:lstStyle/>
          <a:p>
            <a:r>
              <a:rPr lang="de-DE" sz="750" dirty="0">
                <a:solidFill>
                  <a:prstClr val="black"/>
                </a:solidFill>
              </a:rPr>
              <a:t>iasociety.org</a:t>
            </a:r>
          </a:p>
        </p:txBody>
      </p:sp>
      <p:sp>
        <p:nvSpPr>
          <p:cNvPr id="2" name="Titel 1">
            <a:extLst>
              <a:ext uri="{FF2B5EF4-FFF2-40B4-BE49-F238E27FC236}">
                <a16:creationId xmlns:a16="http://schemas.microsoft.com/office/drawing/2014/main" id="{933EC23C-51C9-47E8-9EC0-51E75A9906EB}"/>
              </a:ext>
            </a:extLst>
          </p:cNvPr>
          <p:cNvSpPr>
            <a:spLocks noGrp="1"/>
          </p:cNvSpPr>
          <p:nvPr>
            <p:ph type="title"/>
          </p:nvPr>
        </p:nvSpPr>
        <p:spPr>
          <a:xfrm>
            <a:off x="442913" y="1401624"/>
            <a:ext cx="6192838" cy="1151076"/>
          </a:xfrm>
        </p:spPr>
        <p:txBody>
          <a:bodyPr/>
          <a:lstStyle>
            <a:lvl1pPr>
              <a:defRPr>
                <a:solidFill>
                  <a:schemeClr val="accent1"/>
                </a:solidFill>
              </a:defRPr>
            </a:lvl1pPr>
          </a:lstStyle>
          <a:p>
            <a:r>
              <a:rPr lang="en-US"/>
              <a:t>Click to edit Master title style</a:t>
            </a:r>
            <a:endParaRPr lang="de-DE" dirty="0"/>
          </a:p>
        </p:txBody>
      </p:sp>
      <p:sp>
        <p:nvSpPr>
          <p:cNvPr id="4" name="Textplatzhalter 3">
            <a:extLst>
              <a:ext uri="{FF2B5EF4-FFF2-40B4-BE49-F238E27FC236}">
                <a16:creationId xmlns:a16="http://schemas.microsoft.com/office/drawing/2014/main" id="{F79E4F12-16AF-4CA2-9394-804A19491551}"/>
              </a:ext>
            </a:extLst>
          </p:cNvPr>
          <p:cNvSpPr>
            <a:spLocks noGrp="1"/>
          </p:cNvSpPr>
          <p:nvPr>
            <p:ph type="body" sz="quarter" idx="11"/>
          </p:nvPr>
        </p:nvSpPr>
        <p:spPr>
          <a:xfrm>
            <a:off x="442912" y="2552700"/>
            <a:ext cx="6192837" cy="3505200"/>
          </a:xfrm>
        </p:spPr>
        <p:txBody>
          <a:bodyPr/>
          <a:lstStyle>
            <a:lvl1pPr marL="0" indent="0">
              <a:lnSpc>
                <a:spcPct val="90000"/>
              </a:lnSpc>
              <a:buNone/>
              <a:defRPr sz="4200"/>
            </a:lvl1pPr>
          </a:lstStyle>
          <a:p>
            <a:pPr lvl="0"/>
            <a:r>
              <a:rPr lang="en-US"/>
              <a:t>Edit Master text styles</a:t>
            </a:r>
          </a:p>
        </p:txBody>
      </p:sp>
      <p:sp>
        <p:nvSpPr>
          <p:cNvPr id="11" name="Bildplatzhalter 7">
            <a:extLst>
              <a:ext uri="{FF2B5EF4-FFF2-40B4-BE49-F238E27FC236}">
                <a16:creationId xmlns:a16="http://schemas.microsoft.com/office/drawing/2014/main" id="{0222BDBD-0C76-472C-A496-F0F76AC3E687}"/>
              </a:ext>
            </a:extLst>
          </p:cNvPr>
          <p:cNvSpPr>
            <a:spLocks noGrp="1"/>
          </p:cNvSpPr>
          <p:nvPr>
            <p:ph type="pic" sz="quarter" idx="12"/>
          </p:nvPr>
        </p:nvSpPr>
        <p:spPr bwMode="gray">
          <a:xfrm>
            <a:off x="6996113" y="0"/>
            <a:ext cx="5195887" cy="6858000"/>
          </a:xfrm>
          <a:solidFill>
            <a:schemeClr val="bg1">
              <a:lumMod val="85000"/>
            </a:schemeClr>
          </a:solidFill>
        </p:spPr>
        <p:txBody>
          <a:bodyPr anchor="ctr"/>
          <a:lstStyle>
            <a:lvl1pPr algn="ctr">
              <a:buNone/>
              <a:defRPr sz="1400"/>
            </a:lvl1pPr>
          </a:lstStyle>
          <a:p>
            <a:r>
              <a:rPr lang="en-US"/>
              <a:t>Click icon to add picture</a:t>
            </a:r>
            <a:endParaRPr lang="de-DE"/>
          </a:p>
        </p:txBody>
      </p:sp>
    </p:spTree>
    <p:extLst>
      <p:ext uri="{BB962C8B-B14F-4D97-AF65-F5344CB8AC3E}">
        <p14:creationId xmlns:p14="http://schemas.microsoft.com/office/powerpoint/2010/main" val="3563466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und Inhalt">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9F3A56-2912-4F6C-B763-FA01B5A3DBD6}"/>
              </a:ext>
            </a:extLst>
          </p:cNvPr>
          <p:cNvSpPr>
            <a:spLocks noGrp="1"/>
          </p:cNvSpPr>
          <p:nvPr>
            <p:ph type="title"/>
          </p:nvPr>
        </p:nvSpPr>
        <p:spPr bwMode="gray"/>
        <p:txBody>
          <a:bodyPr/>
          <a:lstStyle/>
          <a:p>
            <a:r>
              <a:rPr lang="en-US"/>
              <a:t>Click to edit Master title style</a:t>
            </a:r>
            <a:endParaRPr lang="de-DE" dirty="0"/>
          </a:p>
        </p:txBody>
      </p:sp>
      <p:sp>
        <p:nvSpPr>
          <p:cNvPr id="3" name="Inhaltsplatzhalter 2">
            <a:extLst>
              <a:ext uri="{FF2B5EF4-FFF2-40B4-BE49-F238E27FC236}">
                <a16:creationId xmlns:a16="http://schemas.microsoft.com/office/drawing/2014/main" id="{A978F880-622A-4AD4-AD12-DB8ACC4A855D}"/>
              </a:ext>
            </a:extLst>
          </p:cNvPr>
          <p:cNvSpPr>
            <a:spLocks noGrp="1"/>
          </p:cNvSpPr>
          <p:nvPr>
            <p:ph idx="1"/>
          </p:nvPr>
        </p:nvSpPr>
        <p:spPr bwMode="gray"/>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4" name="Datumsplatzhalter 3">
            <a:extLst>
              <a:ext uri="{FF2B5EF4-FFF2-40B4-BE49-F238E27FC236}">
                <a16:creationId xmlns:a16="http://schemas.microsoft.com/office/drawing/2014/main" id="{C42E4203-C6EB-4A6B-B123-7F7ECE103EA1}"/>
              </a:ext>
            </a:extLst>
          </p:cNvPr>
          <p:cNvSpPr>
            <a:spLocks noGrp="1"/>
          </p:cNvSpPr>
          <p:nvPr>
            <p:ph type="dt" sz="half" idx="10"/>
          </p:nvPr>
        </p:nvSpPr>
        <p:spPr bwMode="gray"/>
        <p:txBody>
          <a:bodyPr/>
          <a:lstStyle/>
          <a:p>
            <a:r>
              <a:rPr lang="de-DE">
                <a:solidFill>
                  <a:prstClr val="black"/>
                </a:solidFill>
              </a:rPr>
              <a:t>Name of the Speaker</a:t>
            </a:r>
          </a:p>
        </p:txBody>
      </p:sp>
      <p:sp>
        <p:nvSpPr>
          <p:cNvPr id="5" name="Fußzeilenplatzhalter 4">
            <a:extLst>
              <a:ext uri="{FF2B5EF4-FFF2-40B4-BE49-F238E27FC236}">
                <a16:creationId xmlns:a16="http://schemas.microsoft.com/office/drawing/2014/main" id="{F5ACFDB4-E040-4C21-85D2-79A7480946FD}"/>
              </a:ext>
            </a:extLst>
          </p:cNvPr>
          <p:cNvSpPr>
            <a:spLocks noGrp="1"/>
          </p:cNvSpPr>
          <p:nvPr>
            <p:ph type="ftr" sz="quarter" idx="11"/>
          </p:nvPr>
        </p:nvSpPr>
        <p:spPr bwMode="gray"/>
        <p:txBody>
          <a:bodyPr/>
          <a:lstStyle/>
          <a:p>
            <a:r>
              <a:rPr lang="de-DE">
                <a:solidFill>
                  <a:prstClr val="black"/>
                </a:solidFill>
              </a:rPr>
              <a:t>Topic Lore Ipsum</a:t>
            </a:r>
          </a:p>
        </p:txBody>
      </p:sp>
    </p:spTree>
    <p:extLst>
      <p:ext uri="{BB962C8B-B14F-4D97-AF65-F5344CB8AC3E}">
        <p14:creationId xmlns:p14="http://schemas.microsoft.com/office/powerpoint/2010/main" val="579906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und Bild">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9F3A56-2912-4F6C-B763-FA01B5A3DBD6}"/>
              </a:ext>
            </a:extLst>
          </p:cNvPr>
          <p:cNvSpPr>
            <a:spLocks noGrp="1"/>
          </p:cNvSpPr>
          <p:nvPr>
            <p:ph type="title"/>
          </p:nvPr>
        </p:nvSpPr>
        <p:spPr bwMode="gray"/>
        <p:txBody>
          <a:bodyPr/>
          <a:lstStyle/>
          <a:p>
            <a:r>
              <a:rPr lang="en-US"/>
              <a:t>Click to edit Master title style</a:t>
            </a:r>
            <a:endParaRPr lang="de-DE" dirty="0"/>
          </a:p>
        </p:txBody>
      </p:sp>
      <p:sp>
        <p:nvSpPr>
          <p:cNvPr id="3" name="Inhaltsplatzhalter 2">
            <a:extLst>
              <a:ext uri="{FF2B5EF4-FFF2-40B4-BE49-F238E27FC236}">
                <a16:creationId xmlns:a16="http://schemas.microsoft.com/office/drawing/2014/main" id="{A978F880-622A-4AD4-AD12-DB8ACC4A855D}"/>
              </a:ext>
            </a:extLst>
          </p:cNvPr>
          <p:cNvSpPr>
            <a:spLocks noGrp="1"/>
          </p:cNvSpPr>
          <p:nvPr>
            <p:ph idx="1"/>
          </p:nvPr>
        </p:nvSpPr>
        <p:spPr bwMode="gray"/>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4" name="Datumsplatzhalter 3">
            <a:extLst>
              <a:ext uri="{FF2B5EF4-FFF2-40B4-BE49-F238E27FC236}">
                <a16:creationId xmlns:a16="http://schemas.microsoft.com/office/drawing/2014/main" id="{C42E4203-C6EB-4A6B-B123-7F7ECE103EA1}"/>
              </a:ext>
            </a:extLst>
          </p:cNvPr>
          <p:cNvSpPr>
            <a:spLocks noGrp="1"/>
          </p:cNvSpPr>
          <p:nvPr>
            <p:ph type="dt" sz="half" idx="10"/>
          </p:nvPr>
        </p:nvSpPr>
        <p:spPr bwMode="gray"/>
        <p:txBody>
          <a:bodyPr/>
          <a:lstStyle/>
          <a:p>
            <a:r>
              <a:rPr lang="de-DE">
                <a:solidFill>
                  <a:prstClr val="black"/>
                </a:solidFill>
              </a:rPr>
              <a:t>Name of the Speaker</a:t>
            </a:r>
          </a:p>
        </p:txBody>
      </p:sp>
      <p:sp>
        <p:nvSpPr>
          <p:cNvPr id="5" name="Fußzeilenplatzhalter 4">
            <a:extLst>
              <a:ext uri="{FF2B5EF4-FFF2-40B4-BE49-F238E27FC236}">
                <a16:creationId xmlns:a16="http://schemas.microsoft.com/office/drawing/2014/main" id="{F5ACFDB4-E040-4C21-85D2-79A7480946FD}"/>
              </a:ext>
            </a:extLst>
          </p:cNvPr>
          <p:cNvSpPr>
            <a:spLocks noGrp="1"/>
          </p:cNvSpPr>
          <p:nvPr>
            <p:ph type="ftr" sz="quarter" idx="11"/>
          </p:nvPr>
        </p:nvSpPr>
        <p:spPr bwMode="gray"/>
        <p:txBody>
          <a:bodyPr/>
          <a:lstStyle/>
          <a:p>
            <a:r>
              <a:rPr lang="de-DE">
                <a:solidFill>
                  <a:prstClr val="black"/>
                </a:solidFill>
              </a:rPr>
              <a:t>Topic Lore Ipsum</a:t>
            </a:r>
          </a:p>
        </p:txBody>
      </p:sp>
      <p:sp>
        <p:nvSpPr>
          <p:cNvPr id="8" name="Bildplatzhalter 7">
            <a:extLst>
              <a:ext uri="{FF2B5EF4-FFF2-40B4-BE49-F238E27FC236}">
                <a16:creationId xmlns:a16="http://schemas.microsoft.com/office/drawing/2014/main" id="{F5E3B62B-CF09-471B-9761-31105E803B91}"/>
              </a:ext>
            </a:extLst>
          </p:cNvPr>
          <p:cNvSpPr>
            <a:spLocks noGrp="1"/>
          </p:cNvSpPr>
          <p:nvPr>
            <p:ph type="pic" sz="quarter" idx="12"/>
          </p:nvPr>
        </p:nvSpPr>
        <p:spPr bwMode="gray">
          <a:xfrm>
            <a:off x="6996113" y="0"/>
            <a:ext cx="5195887" cy="6858000"/>
          </a:xfrm>
          <a:solidFill>
            <a:schemeClr val="bg1">
              <a:lumMod val="85000"/>
            </a:schemeClr>
          </a:solidFill>
        </p:spPr>
        <p:txBody>
          <a:bodyPr anchor="ctr"/>
          <a:lstStyle>
            <a:lvl1pPr algn="ctr">
              <a:buNone/>
              <a:defRPr sz="1400"/>
            </a:lvl1pPr>
          </a:lstStyle>
          <a:p>
            <a:r>
              <a:rPr lang="en-US"/>
              <a:t>Click icon to add picture</a:t>
            </a:r>
            <a:endParaRPr lang="de-DE"/>
          </a:p>
        </p:txBody>
      </p:sp>
    </p:spTree>
    <p:extLst>
      <p:ext uri="{BB962C8B-B14F-4D97-AF65-F5344CB8AC3E}">
        <p14:creationId xmlns:p14="http://schemas.microsoft.com/office/powerpoint/2010/main" val="2310272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Nur Titel">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67EA35-F68A-454D-A1CC-5E137F915BE5}"/>
              </a:ext>
            </a:extLst>
          </p:cNvPr>
          <p:cNvSpPr>
            <a:spLocks noGrp="1"/>
          </p:cNvSpPr>
          <p:nvPr>
            <p:ph type="title"/>
          </p:nvPr>
        </p:nvSpPr>
        <p:spPr bwMode="gray"/>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solidFill>
                  <a:prstClr val="black"/>
                </a:solidFill>
              </a:rPr>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solidFill>
                  <a:prstClr val="black"/>
                </a:solidFill>
              </a:rPr>
              <a:t>Topic Lore Ipsum</a:t>
            </a:r>
          </a:p>
        </p:txBody>
      </p:sp>
    </p:spTree>
    <p:extLst>
      <p:ext uri="{BB962C8B-B14F-4D97-AF65-F5344CB8AC3E}">
        <p14:creationId xmlns:p14="http://schemas.microsoft.com/office/powerpoint/2010/main" val="1771974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ption">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solidFill>
                  <a:prstClr val="black"/>
                </a:solidFill>
              </a:rPr>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solidFill>
                  <a:prstClr val="black"/>
                </a:solidFill>
              </a:rPr>
              <a:t>Topic Lore Ipsum</a:t>
            </a:r>
          </a:p>
        </p:txBody>
      </p:sp>
      <p:sp>
        <p:nvSpPr>
          <p:cNvPr id="9" name="Textplatzhalter 8">
            <a:extLst>
              <a:ext uri="{FF2B5EF4-FFF2-40B4-BE49-F238E27FC236}">
                <a16:creationId xmlns:a16="http://schemas.microsoft.com/office/drawing/2014/main" id="{CA3000E4-2BD5-435D-AE69-C20EC0E3F2C1}"/>
              </a:ext>
            </a:extLst>
          </p:cNvPr>
          <p:cNvSpPr>
            <a:spLocks noGrp="1"/>
          </p:cNvSpPr>
          <p:nvPr>
            <p:ph type="body" sz="quarter" idx="12"/>
          </p:nvPr>
        </p:nvSpPr>
        <p:spPr bwMode="gray">
          <a:xfrm>
            <a:off x="3725862" y="1346515"/>
            <a:ext cx="8131175" cy="4711385"/>
          </a:xfrm>
        </p:spPr>
        <p:txBody>
          <a:bodyPr/>
          <a:lstStyle>
            <a:lvl1pPr marL="266700" indent="-266700">
              <a:lnSpc>
                <a:spcPct val="90000"/>
              </a:lnSpc>
              <a:buFont typeface="Ping LCG Light" pitchFamily="50" charset="0"/>
              <a:buChar char="»"/>
              <a:defRPr sz="4200">
                <a:solidFill>
                  <a:schemeClr val="accent1"/>
                </a:solidFill>
              </a:defRPr>
            </a:lvl1pPr>
            <a:lvl2pPr marL="182563" indent="0" algn="r">
              <a:lnSpc>
                <a:spcPct val="90000"/>
              </a:lnSpc>
              <a:buNone/>
              <a:defRPr sz="2000">
                <a:solidFill>
                  <a:schemeClr val="accent1"/>
                </a:solidFill>
              </a:defRPr>
            </a:lvl2pPr>
            <a:lvl3pPr>
              <a:lnSpc>
                <a:spcPct val="90000"/>
              </a:lnSpc>
              <a:defRPr sz="4200"/>
            </a:lvl3pPr>
            <a:lvl4pPr>
              <a:lnSpc>
                <a:spcPct val="90000"/>
              </a:lnSpc>
              <a:defRPr sz="4200"/>
            </a:lvl4pPr>
            <a:lvl5pPr>
              <a:lnSpc>
                <a:spcPct val="90000"/>
              </a:lnSpc>
              <a:defRPr sz="42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8881316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bg bwMode="gray">
      <p:bgRef idx="1001">
        <a:schemeClr val="bg1"/>
      </p:bgRef>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2CC7437-6059-43F9-AED7-852A052197E8}"/>
              </a:ext>
            </a:extLst>
          </p:cNvPr>
          <p:cNvSpPr>
            <a:spLocks noGrp="1"/>
          </p:cNvSpPr>
          <p:nvPr>
            <p:ph type="dt" sz="half" idx="10"/>
          </p:nvPr>
        </p:nvSpPr>
        <p:spPr bwMode="gray"/>
        <p:txBody>
          <a:bodyPr/>
          <a:lstStyle/>
          <a:p>
            <a:r>
              <a:rPr lang="de-DE">
                <a:solidFill>
                  <a:prstClr val="black"/>
                </a:solidFill>
              </a:rPr>
              <a:t>Name of the Speaker</a:t>
            </a:r>
          </a:p>
        </p:txBody>
      </p:sp>
      <p:sp>
        <p:nvSpPr>
          <p:cNvPr id="3" name="Fußzeilenplatzhalter 2">
            <a:extLst>
              <a:ext uri="{FF2B5EF4-FFF2-40B4-BE49-F238E27FC236}">
                <a16:creationId xmlns:a16="http://schemas.microsoft.com/office/drawing/2014/main" id="{EDC35EB0-B8D6-413D-890C-D0905B12D5B2}"/>
              </a:ext>
            </a:extLst>
          </p:cNvPr>
          <p:cNvSpPr>
            <a:spLocks noGrp="1"/>
          </p:cNvSpPr>
          <p:nvPr>
            <p:ph type="ftr" sz="quarter" idx="11"/>
          </p:nvPr>
        </p:nvSpPr>
        <p:spPr bwMode="gray"/>
        <p:txBody>
          <a:bodyPr/>
          <a:lstStyle/>
          <a:p>
            <a:r>
              <a:rPr lang="de-DE">
                <a:solidFill>
                  <a:prstClr val="black"/>
                </a:solidFill>
              </a:rPr>
              <a:t>Topic Lore Ipsum</a:t>
            </a:r>
          </a:p>
        </p:txBody>
      </p:sp>
    </p:spTree>
    <p:extLst>
      <p:ext uri="{BB962C8B-B14F-4D97-AF65-F5344CB8AC3E}">
        <p14:creationId xmlns:p14="http://schemas.microsoft.com/office/powerpoint/2010/main" val="182339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3">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238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95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9" name="TextBox 8"/>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3523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11" name="TextBox 10"/>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753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7" name="TextBox 6"/>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936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5381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9" name="TextBox 8"/>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3083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9" name="TextBox 8"/>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587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9509" y="188640"/>
            <a:ext cx="9902891"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6768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097AD9D-CB55-4687-8CA2-BD97C7BC954E}"/>
              </a:ext>
            </a:extLst>
          </p:cNvPr>
          <p:cNvSpPr>
            <a:spLocks noGrp="1"/>
          </p:cNvSpPr>
          <p:nvPr>
            <p:ph type="title"/>
          </p:nvPr>
        </p:nvSpPr>
        <p:spPr bwMode="gray">
          <a:xfrm>
            <a:off x="442913" y="1401624"/>
            <a:ext cx="6192838" cy="1260000"/>
          </a:xfrm>
          <a:prstGeom prst="rect">
            <a:avLst/>
          </a:prstGeom>
        </p:spPr>
        <p:txBody>
          <a:bodyPr vert="horz" lIns="0" tIns="0" rIns="0" bIns="0" rtlCol="0" anchor="t" anchorCtr="0">
            <a:noAutofit/>
          </a:bodyPr>
          <a:lstStyle/>
          <a:p>
            <a:r>
              <a:rPr lang="de-DE" dirty="0"/>
              <a:t>Mastertitelformat bearbeiten</a:t>
            </a:r>
          </a:p>
        </p:txBody>
      </p:sp>
      <p:sp>
        <p:nvSpPr>
          <p:cNvPr id="3" name="Textplatzhalter 2">
            <a:extLst>
              <a:ext uri="{FF2B5EF4-FFF2-40B4-BE49-F238E27FC236}">
                <a16:creationId xmlns:a16="http://schemas.microsoft.com/office/drawing/2014/main" id="{2934E4A2-260E-40E9-AC47-DF4CBDE6A31B}"/>
              </a:ext>
            </a:extLst>
          </p:cNvPr>
          <p:cNvSpPr>
            <a:spLocks noGrp="1"/>
          </p:cNvSpPr>
          <p:nvPr>
            <p:ph type="body" idx="1"/>
          </p:nvPr>
        </p:nvSpPr>
        <p:spPr bwMode="gray">
          <a:xfrm>
            <a:off x="442913" y="2766059"/>
            <a:ext cx="6192837" cy="3291841"/>
          </a:xfrm>
          <a:prstGeom prst="rect">
            <a:avLst/>
          </a:prstGeom>
        </p:spPr>
        <p:txBody>
          <a:bodyPr vert="horz" lIns="0" tIns="0" rIns="0" bIns="0" rtlCol="0" anchor="t" anchorCtr="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C24889AC-79BD-4225-8067-CB3E052B3BBB}"/>
              </a:ext>
            </a:extLst>
          </p:cNvPr>
          <p:cNvSpPr>
            <a:spLocks noGrp="1"/>
          </p:cNvSpPr>
          <p:nvPr>
            <p:ph type="dt" sz="half" idx="2"/>
          </p:nvPr>
        </p:nvSpPr>
        <p:spPr bwMode="gray">
          <a:xfrm>
            <a:off x="442913" y="6276101"/>
            <a:ext cx="3130867" cy="244317"/>
          </a:xfrm>
          <a:prstGeom prst="rect">
            <a:avLst/>
          </a:prstGeom>
        </p:spPr>
        <p:txBody>
          <a:bodyPr vert="horz" lIns="0" tIns="0" rIns="0" bIns="0" rtlCol="0" anchor="t" anchorCtr="0">
            <a:noAutofit/>
          </a:bodyPr>
          <a:lstStyle>
            <a:lvl1pPr algn="l">
              <a:defRPr sz="1000">
                <a:solidFill>
                  <a:schemeClr val="tx1"/>
                </a:solidFill>
              </a:defRPr>
            </a:lvl1pPr>
          </a:lstStyle>
          <a:p>
            <a:r>
              <a:rPr lang="de-DE" dirty="0">
                <a:solidFill>
                  <a:prstClr val="black"/>
                </a:solidFill>
              </a:rPr>
              <a:t>Name </a:t>
            </a:r>
            <a:r>
              <a:rPr lang="de-DE" dirty="0" err="1">
                <a:solidFill>
                  <a:prstClr val="black"/>
                </a:solidFill>
              </a:rPr>
              <a:t>of</a:t>
            </a:r>
            <a:r>
              <a:rPr lang="de-DE" dirty="0">
                <a:solidFill>
                  <a:prstClr val="black"/>
                </a:solidFill>
              </a:rPr>
              <a:t> </a:t>
            </a:r>
            <a:r>
              <a:rPr lang="de-DE" dirty="0" err="1">
                <a:solidFill>
                  <a:prstClr val="black"/>
                </a:solidFill>
              </a:rPr>
              <a:t>the</a:t>
            </a:r>
            <a:r>
              <a:rPr lang="de-DE" dirty="0">
                <a:solidFill>
                  <a:prstClr val="black"/>
                </a:solidFill>
              </a:rPr>
              <a:t> Speaker</a:t>
            </a:r>
          </a:p>
        </p:txBody>
      </p:sp>
      <p:sp>
        <p:nvSpPr>
          <p:cNvPr id="5" name="Fußzeilenplatzhalter 4">
            <a:extLst>
              <a:ext uri="{FF2B5EF4-FFF2-40B4-BE49-F238E27FC236}">
                <a16:creationId xmlns:a16="http://schemas.microsoft.com/office/drawing/2014/main" id="{A94A541A-BF46-4134-A473-7ECADFE557E6}"/>
              </a:ext>
            </a:extLst>
          </p:cNvPr>
          <p:cNvSpPr>
            <a:spLocks noGrp="1"/>
          </p:cNvSpPr>
          <p:nvPr>
            <p:ph type="ftr" sz="quarter" idx="3"/>
          </p:nvPr>
        </p:nvSpPr>
        <p:spPr bwMode="gray">
          <a:xfrm>
            <a:off x="3725863" y="6276101"/>
            <a:ext cx="2909887" cy="244317"/>
          </a:xfrm>
          <a:prstGeom prst="rect">
            <a:avLst/>
          </a:prstGeom>
        </p:spPr>
        <p:txBody>
          <a:bodyPr vert="horz" wrap="none" lIns="0" tIns="0" rIns="0" bIns="0" rtlCol="0" anchor="t" anchorCtr="0">
            <a:noAutofit/>
          </a:bodyPr>
          <a:lstStyle>
            <a:lvl1pPr algn="l">
              <a:defRPr sz="1000">
                <a:solidFill>
                  <a:schemeClr val="tx1"/>
                </a:solidFill>
              </a:defRPr>
            </a:lvl1pPr>
          </a:lstStyle>
          <a:p>
            <a:r>
              <a:rPr lang="de-DE" dirty="0">
                <a:solidFill>
                  <a:prstClr val="black"/>
                </a:solidFill>
              </a:rPr>
              <a:t>Topic Lore Ipsum</a:t>
            </a:r>
          </a:p>
        </p:txBody>
      </p:sp>
      <p:pic>
        <p:nvPicPr>
          <p:cNvPr id="8" name="Grafik 7">
            <a:extLst>
              <a:ext uri="{FF2B5EF4-FFF2-40B4-BE49-F238E27FC236}">
                <a16:creationId xmlns:a16="http://schemas.microsoft.com/office/drawing/2014/main" id="{A833CDCE-25B5-4F69-9C0F-55D421676E24}"/>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61963" y="459740"/>
            <a:ext cx="728662" cy="266127"/>
          </a:xfrm>
          <a:prstGeom prst="rect">
            <a:avLst/>
          </a:prstGeom>
        </p:spPr>
      </p:pic>
    </p:spTree>
    <p:extLst>
      <p:ext uri="{BB962C8B-B14F-4D97-AF65-F5344CB8AC3E}">
        <p14:creationId xmlns:p14="http://schemas.microsoft.com/office/powerpoint/2010/main" val="2091301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p:txStyles>
    <p:titleStyle>
      <a:lvl1pPr algn="l" defTabSz="914400" rtl="0" eaLnBrk="1" latinLnBrk="0" hangingPunct="1">
        <a:lnSpc>
          <a:spcPct val="90000"/>
        </a:lnSpc>
        <a:spcBef>
          <a:spcPct val="0"/>
        </a:spcBef>
        <a:buNone/>
        <a:defRPr sz="4200" b="0" kern="1200">
          <a:solidFill>
            <a:schemeClr val="tx1"/>
          </a:solidFill>
          <a:latin typeface="+mj-lt"/>
          <a:ea typeface="+mj-ea"/>
          <a:cs typeface="+mj-cs"/>
        </a:defRPr>
      </a:lvl1pPr>
    </p:titleStyle>
    <p:bodyStyle>
      <a:lvl1pPr marL="220663" indent="-220663"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1pPr>
      <a:lvl2pPr marL="449263"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2pPr>
      <a:lvl3pPr marL="655638" indent="-212725"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3pPr>
      <a:lvl4pPr marL="898525" indent="-23495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1127125" indent="-23495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407">
          <p15:clr>
            <a:srgbClr val="F26B43"/>
          </p15:clr>
        </p15:guide>
        <p15:guide id="2" pos="279">
          <p15:clr>
            <a:srgbClr val="F26B43"/>
          </p15:clr>
        </p15:guide>
        <p15:guide id="3" pos="7469">
          <p15:clr>
            <a:srgbClr val="F26B43"/>
          </p15:clr>
        </p15:guide>
        <p15:guide id="4" pos="4180">
          <p15:clr>
            <a:srgbClr val="F26B43"/>
          </p15:clr>
        </p15:guide>
        <p15:guide id="5" orient="horz" pos="381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aidstargets2025.unaids.org/" TargetMode="External"/><Relationship Id="rId2" Type="http://schemas.openxmlformats.org/officeDocument/2006/relationships/hyperlink" Target="http://www.unaids.org/en/resources/90909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aidstargets2025.unaids.org/#section-targe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hyperlink" Target="http://programme.aids2020.org/Abstract/Abstract/804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rogramme.aids2020.org/Abstract/Abstract/355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49F560-D0D1-4B76-8B86-EA3E033B96AE}"/>
              </a:ext>
            </a:extLst>
          </p:cNvPr>
          <p:cNvSpPr>
            <a:spLocks noGrp="1"/>
          </p:cNvSpPr>
          <p:nvPr>
            <p:ph type="title"/>
          </p:nvPr>
        </p:nvSpPr>
        <p:spPr/>
        <p:txBody>
          <a:bodyPr/>
          <a:lstStyle/>
          <a:p>
            <a:r>
              <a:rPr lang="en-US" dirty="0">
                <a:solidFill>
                  <a:schemeClr val="tx1"/>
                </a:solidFill>
                <a:latin typeface="+mn-lt"/>
              </a:rPr>
              <a:t>AIDS 2020 </a:t>
            </a:r>
            <a:br>
              <a:rPr lang="en-US" dirty="0">
                <a:solidFill>
                  <a:schemeClr val="tx1"/>
                </a:solidFill>
                <a:latin typeface="+mn-lt"/>
              </a:rPr>
            </a:br>
            <a:r>
              <a:rPr lang="en-US" dirty="0">
                <a:solidFill>
                  <a:schemeClr val="tx1"/>
                </a:solidFill>
                <a:latin typeface="+mn-lt"/>
              </a:rPr>
              <a:t>Toolkits</a:t>
            </a:r>
            <a:r>
              <a:rPr lang="en-US" dirty="0"/>
              <a:t/>
            </a:r>
            <a:br>
              <a:rPr lang="en-US" dirty="0"/>
            </a:br>
            <a:r>
              <a:rPr lang="es-AR" dirty="0"/>
              <a:t>Objetivos</a:t>
            </a:r>
            <a:endParaRPr lang="de-DE" dirty="0"/>
          </a:p>
        </p:txBody>
      </p:sp>
      <p:sp>
        <p:nvSpPr>
          <p:cNvPr id="5" name="Textplatzhalter 2">
            <a:extLst>
              <a:ext uri="{FF2B5EF4-FFF2-40B4-BE49-F238E27FC236}">
                <a16:creationId xmlns:a16="http://schemas.microsoft.com/office/drawing/2014/main" id="{B1D70F63-F5E4-490E-9A28-8139D161CABC}"/>
              </a:ext>
            </a:extLst>
          </p:cNvPr>
          <p:cNvSpPr>
            <a:spLocks noGrp="1"/>
          </p:cNvSpPr>
          <p:nvPr>
            <p:ph type="body" sz="quarter" idx="10"/>
          </p:nvPr>
        </p:nvSpPr>
        <p:spPr>
          <a:xfrm>
            <a:off x="1761316" y="6188015"/>
            <a:ext cx="8137526" cy="396240"/>
          </a:xfrm>
        </p:spPr>
        <p:txBody>
          <a:bodyPr/>
          <a:lstStyle/>
          <a:p>
            <a:pPr algn="ctr"/>
            <a:r>
              <a:rPr lang="de-DE" sz="1200" dirty="0"/>
              <a:t>DESARROLLADO POR IAS – INTERNATIONAL AIDS SOCIETY </a:t>
            </a:r>
          </a:p>
          <a:p>
            <a:pPr algn="ctr"/>
            <a:r>
              <a:rPr lang="en-CH" sz="1200" dirty="0" smtClean="0"/>
              <a:t>J</a:t>
            </a:r>
            <a:r>
              <a:rPr lang="en-US" sz="1200" dirty="0" err="1" smtClean="0"/>
              <a:t>ulio</a:t>
            </a:r>
            <a:r>
              <a:rPr lang="en-CH" sz="1200" dirty="0" smtClean="0"/>
              <a:t> </a:t>
            </a:r>
            <a:r>
              <a:rPr lang="de-DE" sz="1200" dirty="0"/>
              <a:t>2021</a:t>
            </a:r>
          </a:p>
        </p:txBody>
      </p:sp>
    </p:spTree>
    <p:extLst>
      <p:ext uri="{BB962C8B-B14F-4D97-AF65-F5344CB8AC3E}">
        <p14:creationId xmlns:p14="http://schemas.microsoft.com/office/powerpoint/2010/main" val="438859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0" y="279400"/>
            <a:ext cx="9144000" cy="12053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rtl="0"/>
            <a:r>
              <a:rPr lang="es" sz="3500" b="1" i="0" u="none" baseline="0" dirty="0">
                <a:solidFill>
                  <a:srgbClr val="E0001B"/>
                </a:solidFill>
                <a:latin typeface="IAS Ribbon Sans Bold" pitchFamily="50" charset="0"/>
                <a:ea typeface="IAS Ribbon Sans Bold" pitchFamily="50" charset="0"/>
              </a:rPr>
              <a:t>Índice</a:t>
            </a:r>
          </a:p>
        </p:txBody>
      </p:sp>
      <p:sp>
        <p:nvSpPr>
          <p:cNvPr id="3" name="TextBox 2"/>
          <p:cNvSpPr txBox="1"/>
          <p:nvPr/>
        </p:nvSpPr>
        <p:spPr>
          <a:xfrm>
            <a:off x="1803400" y="1841500"/>
            <a:ext cx="9258300" cy="923330"/>
          </a:xfrm>
          <a:prstGeom prst="rect">
            <a:avLst/>
          </a:prstGeom>
          <a:noFill/>
        </p:spPr>
        <p:txBody>
          <a:bodyPr wrap="square" lIns="91440" tIns="45720" rIns="91440" bIns="45720" rtlCol="0" anchor="t">
            <a:spAutoFit/>
          </a:bodyPr>
          <a:lstStyle/>
          <a:p>
            <a:pPr algn="l" rtl="0"/>
            <a:r>
              <a:rPr lang="es" b="0" i="0" u="none" baseline="0" dirty="0">
                <a:latin typeface="IAS Ribbon Sans Light" pitchFamily="50" charset="0"/>
                <a:ea typeface="IAS Ribbon Sans Light" pitchFamily="50" charset="0"/>
                <a:cs typeface="Arial" panose="020B0604020202020204" pitchFamily="34" charset="0"/>
              </a:rPr>
              <a:t>Introducción………………………………………………………………………</a:t>
            </a:r>
            <a:r>
              <a:rPr lang="en-CH" b="0" i="0" u="none" baseline="0" dirty="0">
                <a:latin typeface="IAS Ribbon Sans Light" pitchFamily="50" charset="0"/>
                <a:ea typeface="IAS Ribbon Sans Light" pitchFamily="50" charset="0"/>
                <a:cs typeface="Arial" panose="020B0604020202020204" pitchFamily="34" charset="0"/>
              </a:rPr>
              <a:t>.............................................</a:t>
            </a:r>
            <a:r>
              <a:rPr lang="es" b="0" i="0" u="none" baseline="0" dirty="0">
                <a:latin typeface="IAS Ribbon Sans Light" pitchFamily="50" charset="0"/>
                <a:ea typeface="IAS Ribbon Sans Light" pitchFamily="50" charset="0"/>
                <a:cs typeface="Arial" panose="020B0604020202020204" pitchFamily="34" charset="0"/>
              </a:rPr>
              <a:t>…………</a:t>
            </a:r>
            <a:r>
              <a:rPr lang="en-CH" b="0" i="0" u="none" baseline="0" dirty="0">
                <a:latin typeface="IAS Ribbon Sans Light" pitchFamily="50" charset="0"/>
                <a:ea typeface="IAS Ribbon Sans Light" pitchFamily="50" charset="0"/>
                <a:cs typeface="Arial" panose="020B0604020202020204" pitchFamily="34" charset="0"/>
              </a:rPr>
              <a:t>..</a:t>
            </a:r>
            <a:r>
              <a:rPr lang="es" b="0" i="0" u="none" baseline="0" dirty="0">
                <a:latin typeface="IAS Ribbon Sans Light" pitchFamily="50" charset="0"/>
                <a:ea typeface="IAS Ribbon Sans Light" pitchFamily="50" charset="0"/>
                <a:cs typeface="Arial" panose="020B0604020202020204" pitchFamily="34" charset="0"/>
              </a:rPr>
              <a:t>…</a:t>
            </a:r>
            <a:r>
              <a:rPr lang="en-CH" b="0" i="0" u="none" baseline="0" dirty="0">
                <a:latin typeface="IAS Ribbon Sans Light" pitchFamily="50" charset="0"/>
                <a:ea typeface="IAS Ribbon Sans Light" pitchFamily="50" charset="0"/>
                <a:cs typeface="Arial" panose="020B0604020202020204" pitchFamily="34" charset="0"/>
              </a:rPr>
              <a:t>.</a:t>
            </a:r>
            <a:r>
              <a:rPr lang="es" b="0" i="0" u="none" baseline="0" dirty="0">
                <a:latin typeface="IAS Ribbon Sans Light" pitchFamily="50" charset="0"/>
                <a:ea typeface="IAS Ribbon Sans Light" pitchFamily="50" charset="0"/>
                <a:cs typeface="Arial" panose="020B0604020202020204" pitchFamily="34" charset="0"/>
              </a:rPr>
              <a:t>..3</a:t>
            </a:r>
          </a:p>
          <a:p>
            <a:pPr algn="l" rtl="0"/>
            <a:r>
              <a:rPr lang="es" b="0" i="0" u="none" baseline="0" dirty="0">
                <a:latin typeface="IAS Ribbon Sans Light" pitchFamily="50" charset="0"/>
                <a:ea typeface="IAS Ribbon Sans Light" pitchFamily="50" charset="0"/>
                <a:cs typeface="Arial" panose="020B0604020202020204" pitchFamily="34" charset="0"/>
              </a:rPr>
              <a:t>Pocas pruebas del VIH entre hombres que tienen sexo con hombres.…………………....6</a:t>
            </a:r>
            <a:endParaRPr lang="es" dirty="0">
              <a:latin typeface="IAS Ribbon Sans Light" pitchFamily="50" charset="0"/>
              <a:ea typeface="IAS Ribbon Sans Light" pitchFamily="50" charset="0"/>
              <a:cs typeface="Arial" panose="020B0604020202020204" pitchFamily="34" charset="0"/>
            </a:endParaRPr>
          </a:p>
          <a:p>
            <a:pPr algn="l" rtl="0"/>
            <a:r>
              <a:rPr lang="es" b="0" i="0" u="none" baseline="0" dirty="0">
                <a:latin typeface="IAS Ribbon Sans Light" pitchFamily="50" charset="0"/>
                <a:ea typeface="IAS Ribbon Sans Light" pitchFamily="50" charset="0"/>
                <a:cs typeface="Arial" panose="020B0604020202020204" pitchFamily="34" charset="0"/>
              </a:rPr>
              <a:t>Creación de demanda y pruebas aceleradas de carga viral...………</a:t>
            </a:r>
            <a:r>
              <a:rPr lang="en-CH" b="0" i="0" u="none" baseline="0" dirty="0">
                <a:latin typeface="IAS Ribbon Sans Light" pitchFamily="50" charset="0"/>
                <a:ea typeface="IAS Ribbon Sans Light" pitchFamily="50" charset="0"/>
                <a:cs typeface="Arial" panose="020B0604020202020204" pitchFamily="34" charset="0"/>
              </a:rPr>
              <a:t>....</a:t>
            </a:r>
            <a:r>
              <a:rPr lang="es" b="0" i="0" u="none" baseline="0" dirty="0">
                <a:latin typeface="IAS Ribbon Sans Light" pitchFamily="50" charset="0"/>
                <a:ea typeface="IAS Ribbon Sans Light" pitchFamily="50" charset="0"/>
                <a:cs typeface="Arial" panose="020B0604020202020204" pitchFamily="34" charset="0"/>
              </a:rPr>
              <a:t>…………</a:t>
            </a:r>
            <a:r>
              <a:rPr lang="en-CH" b="0" i="0" u="none" baseline="0" dirty="0">
                <a:latin typeface="IAS Ribbon Sans Light" pitchFamily="50" charset="0"/>
                <a:ea typeface="IAS Ribbon Sans Light" pitchFamily="50" charset="0"/>
                <a:cs typeface="Arial" panose="020B0604020202020204" pitchFamily="34" charset="0"/>
              </a:rPr>
              <a:t>......</a:t>
            </a:r>
            <a:r>
              <a:rPr lang="es" b="0" i="0" u="none" baseline="0" dirty="0">
                <a:latin typeface="IAS Ribbon Sans Light" pitchFamily="50" charset="0"/>
                <a:ea typeface="IAS Ribbon Sans Light" pitchFamily="50" charset="0"/>
                <a:cs typeface="Arial" panose="020B0604020202020204" pitchFamily="34" charset="0"/>
              </a:rPr>
              <a:t>……….7</a:t>
            </a:r>
            <a:endParaRPr lang="es" dirty="0">
              <a:latin typeface="IAS Ribbon Sans Light" pitchFamily="50" charset="0"/>
              <a:ea typeface="IAS Ribbon Sans Light" pitchFamily="50" charset="0"/>
              <a:cs typeface="Arial" panose="020B0604020202020204" pitchFamily="34" charset="0"/>
            </a:endParaRPr>
          </a:p>
        </p:txBody>
      </p:sp>
    </p:spTree>
    <p:extLst>
      <p:ext uri="{BB962C8B-B14F-4D97-AF65-F5344CB8AC3E}">
        <p14:creationId xmlns:p14="http://schemas.microsoft.com/office/powerpoint/2010/main" val="278733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E81F0-A83D-44E3-8675-C820AF019C72}"/>
              </a:ext>
            </a:extLst>
          </p:cNvPr>
          <p:cNvSpPr>
            <a:spLocks noGrp="1"/>
          </p:cNvSpPr>
          <p:nvPr>
            <p:ph type="title"/>
          </p:nvPr>
        </p:nvSpPr>
        <p:spPr>
          <a:xfrm>
            <a:off x="1679509" y="188640"/>
            <a:ext cx="8924801" cy="1043260"/>
          </a:xfrm>
        </p:spPr>
        <p:txBody>
          <a:bodyPr>
            <a:normAutofit/>
          </a:bodyPr>
          <a:lstStyle/>
          <a:p>
            <a:pPr rtl="0"/>
            <a:r>
              <a:rPr lang="es" sz="3600" b="1" i="0" u="none" baseline="0" dirty="0">
                <a:solidFill>
                  <a:srgbClr val="E0001B"/>
                </a:solidFill>
                <a:latin typeface="IAS Ribbon Sans Bold" pitchFamily="50" charset="0"/>
                <a:ea typeface="IAS Ribbon Sans Bold" pitchFamily="50" charset="0"/>
                <a:cs typeface="Arial"/>
              </a:rPr>
              <a:t>Introducción</a:t>
            </a:r>
            <a:endParaRPr lang="es" sz="3600" b="1" dirty="0">
              <a:solidFill>
                <a:srgbClr val="E0001B"/>
              </a:solidFill>
              <a:latin typeface="IAS Ribbon Sans Bold" pitchFamily="50" charset="0"/>
              <a:ea typeface="IAS Ribbon Sans Bold" pitchFamily="50" charset="0"/>
            </a:endParaRPr>
          </a:p>
        </p:txBody>
      </p:sp>
      <p:sp>
        <p:nvSpPr>
          <p:cNvPr id="3" name="Content Placeholder 2">
            <a:extLst>
              <a:ext uri="{FF2B5EF4-FFF2-40B4-BE49-F238E27FC236}">
                <a16:creationId xmlns:a16="http://schemas.microsoft.com/office/drawing/2014/main" id="{9F22613B-87C8-429E-8169-E262C646F953}"/>
              </a:ext>
            </a:extLst>
          </p:cNvPr>
          <p:cNvSpPr>
            <a:spLocks noGrp="1"/>
          </p:cNvSpPr>
          <p:nvPr>
            <p:ph idx="1"/>
          </p:nvPr>
        </p:nvSpPr>
        <p:spPr>
          <a:xfrm>
            <a:off x="609600" y="1409701"/>
            <a:ext cx="10972800" cy="5021263"/>
          </a:xfrm>
        </p:spPr>
        <p:txBody>
          <a:bodyPr vert="horz" lIns="91440" tIns="45720" rIns="91440" bIns="45720" rtlCol="0" anchor="t">
            <a:normAutofit fontScale="70000" lnSpcReduction="20000"/>
          </a:bodyPr>
          <a:lstStyle/>
          <a:p>
            <a:pPr algn="just" rtl="0"/>
            <a:r>
              <a:rPr lang="es" b="0" i="0" u="none" baseline="0" dirty="0">
                <a:latin typeface="IAS Ribbon Sans Light" pitchFamily="50" charset="0"/>
                <a:ea typeface="IAS Ribbon Sans Light" pitchFamily="50" charset="0"/>
                <a:cs typeface="Arial"/>
              </a:rPr>
              <a:t>Los </a:t>
            </a:r>
            <a:r>
              <a:rPr lang="es" b="1" i="0" u="none" baseline="0" dirty="0">
                <a:latin typeface="IAS Ribbon Sans Light" pitchFamily="50" charset="0"/>
                <a:ea typeface="IAS Ribbon Sans Light" pitchFamily="50" charset="0"/>
                <a:cs typeface="Arial"/>
              </a:rPr>
              <a:t>objetivos 90-90-90</a:t>
            </a:r>
            <a:r>
              <a:rPr lang="es" b="0" i="0" u="none" baseline="0" dirty="0">
                <a:latin typeface="IAS Ribbon Sans Light" pitchFamily="50" charset="0"/>
                <a:ea typeface="IAS Ribbon Sans Light" pitchFamily="50" charset="0"/>
                <a:cs typeface="Arial"/>
              </a:rPr>
              <a:t> de ONUSIDA son objetivos ambiciosos de tratamiento para ayudar a poner un fin a la epidemia del VIH/sida. Estos comprenden los siguientes:</a:t>
            </a:r>
            <a:endParaRPr lang="es" dirty="0">
              <a:latin typeface="IAS Ribbon Sans Light" pitchFamily="50" charset="0"/>
              <a:ea typeface="IAS Ribbon Sans Light" pitchFamily="50" charset="0"/>
            </a:endParaRPr>
          </a:p>
          <a:p>
            <a:pPr lvl="1" algn="just" rtl="0"/>
            <a:r>
              <a:rPr lang="es" b="0" i="0" u="none" baseline="0" dirty="0">
                <a:latin typeface="IAS Ribbon Sans Light" pitchFamily="50" charset="0"/>
                <a:ea typeface="IAS Ribbon Sans Light" pitchFamily="50" charset="0"/>
                <a:cs typeface="Arial"/>
              </a:rPr>
              <a:t>Para el 2020, el 90 % de las personas que viven con el VIH sabrán cuál es su estado serológico respecto del VIH.</a:t>
            </a:r>
          </a:p>
          <a:p>
            <a:pPr lvl="1" algn="just" rtl="0"/>
            <a:r>
              <a:rPr lang="es" b="0" i="0" u="none" baseline="0" dirty="0">
                <a:latin typeface="IAS Ribbon Sans Light" pitchFamily="50" charset="0"/>
                <a:ea typeface="IAS Ribbon Sans Light" pitchFamily="50" charset="0"/>
                <a:cs typeface="Arial"/>
              </a:rPr>
              <a:t>Para el 2020, el 90 % de las personas a las que se les haya diagnosticado la infección por el VIH recibirán terapia antirretroviral continua.</a:t>
            </a:r>
          </a:p>
          <a:p>
            <a:pPr lvl="1" algn="just" rtl="0"/>
            <a:r>
              <a:rPr lang="es" b="0" i="0" u="none" baseline="0" dirty="0">
                <a:latin typeface="IAS Ribbon Sans Light" pitchFamily="50" charset="0"/>
                <a:ea typeface="IAS Ribbon Sans Light" pitchFamily="50" charset="0"/>
                <a:cs typeface="Arial"/>
              </a:rPr>
              <a:t>Para el 2020, el 90 % de las personas que reciban terapia antirretroviral tendrán supresión viral.</a:t>
            </a:r>
          </a:p>
          <a:p>
            <a:pPr algn="just" rtl="0"/>
            <a:r>
              <a:rPr lang="es" b="0" i="0" u="none" baseline="0" dirty="0">
                <a:latin typeface="IAS Ribbon Sans Light" pitchFamily="50" charset="0"/>
                <a:ea typeface="IAS Ribbon Sans Light" pitchFamily="50" charset="0"/>
                <a:cs typeface="Arial"/>
              </a:rPr>
              <a:t>Además, los </a:t>
            </a:r>
            <a:r>
              <a:rPr lang="es" b="1" i="0" u="none" baseline="0" dirty="0">
                <a:latin typeface="IAS Ribbon Sans Light" pitchFamily="50" charset="0"/>
                <a:ea typeface="IAS Ribbon Sans Light" pitchFamily="50" charset="0"/>
                <a:cs typeface="Arial"/>
              </a:rPr>
              <a:t>objetivos 95-95-95</a:t>
            </a:r>
            <a:r>
              <a:rPr lang="es" b="0" i="0" u="none" baseline="0" dirty="0">
                <a:latin typeface="IAS Ribbon Sans Light" pitchFamily="50" charset="0"/>
                <a:ea typeface="IAS Ribbon Sans Light" pitchFamily="50" charset="0"/>
                <a:cs typeface="Arial"/>
              </a:rPr>
              <a:t> de ONUSIDA son similares, pero pretenden lograr 95 % de cobertura en vez del 90 % con respecto a los mismos 3 objetivos para el 2030.</a:t>
            </a:r>
            <a:endParaRPr lang="es" b="1" dirty="0">
              <a:latin typeface="IAS Ribbon Sans Light" pitchFamily="50" charset="0"/>
              <a:ea typeface="IAS Ribbon Sans Light" pitchFamily="50" charset="0"/>
              <a:cs typeface="Arial"/>
            </a:endParaRPr>
          </a:p>
          <a:p>
            <a:pPr algn="just" rtl="0"/>
            <a:r>
              <a:rPr lang="es" b="0" i="0" u="none" baseline="0" dirty="0">
                <a:latin typeface="IAS Ribbon Sans Light" pitchFamily="50" charset="0"/>
                <a:ea typeface="IAS Ribbon Sans Light" pitchFamily="50" charset="0"/>
                <a:cs typeface="Arial"/>
              </a:rPr>
              <a:t>A pesar de que se ha progresado, no se lograron los objetivos este año.</a:t>
            </a:r>
          </a:p>
          <a:p>
            <a:pPr algn="just" rtl="0"/>
            <a:r>
              <a:rPr lang="es" b="0" i="0" u="none" baseline="0" dirty="0">
                <a:latin typeface="IAS Ribbon Sans Light" pitchFamily="50" charset="0"/>
                <a:ea typeface="IAS Ribbon Sans Light" pitchFamily="50" charset="0"/>
                <a:cs typeface="Arial"/>
              </a:rPr>
              <a:t>Por lo tanto, en noviembre del 2020, ONUSIDA publicó objetivos actualizados para el 2025 que se ilustran a continuación (próxima diapositiva).</a:t>
            </a:r>
            <a:endParaRPr lang="es" dirty="0">
              <a:latin typeface="IAS Ribbon Sans Light" pitchFamily="50" charset="0"/>
              <a:ea typeface="IAS Ribbon Sans Light" pitchFamily="50" charset="0"/>
              <a:cs typeface="Arial"/>
            </a:endParaRPr>
          </a:p>
          <a:p>
            <a:endParaRPr lang="es" sz="1800" dirty="0">
              <a:latin typeface="IAS Ribbon Sans Light" pitchFamily="50" charset="0"/>
              <a:ea typeface="IAS Ribbon Sans Light" pitchFamily="50" charset="0"/>
              <a:cs typeface="Arial"/>
            </a:endParaRPr>
          </a:p>
          <a:p>
            <a:pPr marL="0" indent="0" algn="l" rtl="0">
              <a:buNone/>
            </a:pPr>
            <a:r>
              <a:rPr lang="es" sz="1800" b="0" i="0" u="none" baseline="0" dirty="0">
                <a:latin typeface="IAS Ribbon Sans Light" pitchFamily="50" charset="0"/>
                <a:ea typeface="IAS Ribbon Sans Light" pitchFamily="50" charset="0"/>
                <a:cs typeface="Arial"/>
                <a:hlinkClick r:id="rId2"/>
              </a:rPr>
              <a:t>www.unaids.org/en/resources/909090</a:t>
            </a:r>
            <a:endParaRPr lang="es" sz="1800" dirty="0">
              <a:latin typeface="IAS Ribbon Sans Light" pitchFamily="50" charset="0"/>
              <a:ea typeface="IAS Ribbon Sans Light" pitchFamily="50" charset="0"/>
              <a:cs typeface="Arial"/>
            </a:endParaRPr>
          </a:p>
          <a:p>
            <a:pPr marL="0" indent="0" algn="l" rtl="0">
              <a:buNone/>
            </a:pPr>
            <a:r>
              <a:rPr lang="es" sz="1800" b="0" i="0" u="none" baseline="0" dirty="0">
                <a:latin typeface="IAS Ribbon Sans Light" pitchFamily="50" charset="0"/>
                <a:ea typeface="IAS Ribbon Sans Light" pitchFamily="50" charset="0"/>
                <a:cs typeface="Arial"/>
                <a:hlinkClick r:id="rId3"/>
              </a:rPr>
              <a:t>https://aidstargets2025.unaids.org/</a:t>
            </a:r>
            <a:endParaRPr lang="es" sz="1800" dirty="0">
              <a:latin typeface="IAS Ribbon Sans Light" pitchFamily="50" charset="0"/>
              <a:ea typeface="IAS Ribbon Sans Light" pitchFamily="50" charset="0"/>
              <a:cs typeface="Arial"/>
            </a:endParaRPr>
          </a:p>
        </p:txBody>
      </p:sp>
    </p:spTree>
    <p:extLst>
      <p:ext uri="{BB962C8B-B14F-4D97-AF65-F5344CB8AC3E}">
        <p14:creationId xmlns:p14="http://schemas.microsoft.com/office/powerpoint/2010/main" val="4192572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BD561-CA8A-4EFF-9064-4765E1217FDA}"/>
              </a:ext>
            </a:extLst>
          </p:cNvPr>
          <p:cNvSpPr>
            <a:spLocks noGrp="1"/>
          </p:cNvSpPr>
          <p:nvPr>
            <p:ph type="title"/>
          </p:nvPr>
        </p:nvSpPr>
        <p:spPr>
          <a:xfrm>
            <a:off x="571500" y="3329782"/>
            <a:ext cx="3783330" cy="1143000"/>
          </a:xfrm>
        </p:spPr>
        <p:txBody>
          <a:bodyPr>
            <a:noAutofit/>
          </a:bodyPr>
          <a:lstStyle/>
          <a:p>
            <a:pPr algn="l" rtl="0"/>
            <a:r>
              <a:rPr lang="es" sz="1800" b="0" i="0" u="none" baseline="0" dirty="0">
                <a:latin typeface="IAS Ribbon Sans Light" pitchFamily="50" charset="0"/>
                <a:ea typeface="IAS Ribbon Sans Light" pitchFamily="50" charset="0"/>
                <a:cs typeface="Arial"/>
              </a:rPr>
              <a:t>Los </a:t>
            </a:r>
            <a:r>
              <a:rPr lang="es" sz="1800" b="1" i="0" u="none" baseline="0" dirty="0">
                <a:latin typeface="IAS Ribbon Sans Light" pitchFamily="50" charset="0"/>
                <a:ea typeface="IAS Ribbon Sans Light" pitchFamily="50" charset="0"/>
                <a:cs typeface="Arial"/>
              </a:rPr>
              <a:t>objetivos 95-95-95</a:t>
            </a:r>
            <a:r>
              <a:rPr lang="es" sz="1800" b="0" i="0" u="none" baseline="0" dirty="0">
                <a:latin typeface="IAS Ribbon Sans Light" pitchFamily="50" charset="0"/>
                <a:ea typeface="IAS Ribbon Sans Light" pitchFamily="50" charset="0"/>
                <a:cs typeface="Arial"/>
              </a:rPr>
              <a:t> recientes de ONUSIDA</a:t>
            </a:r>
            <a:r>
              <a:rPr lang="es" sz="1800" b="1" i="0" u="none" baseline="0" dirty="0">
                <a:latin typeface="IAS Ribbon Sans Light" pitchFamily="50" charset="0"/>
                <a:ea typeface="IAS Ribbon Sans Light" pitchFamily="50" charset="0"/>
                <a:cs typeface="Arial"/>
              </a:rPr>
              <a:t> para el 2025</a:t>
            </a:r>
            <a:r>
              <a:rPr lang="es" sz="1800" b="0" i="0" u="none" baseline="0" dirty="0">
                <a:latin typeface="IAS Ribbon Sans Light" pitchFamily="50" charset="0"/>
                <a:ea typeface="IAS Ribbon Sans Light" pitchFamily="50" charset="0"/>
                <a:cs typeface="Arial"/>
              </a:rPr>
              <a:t> buscan lograr cobertura del 95 % (en vez del 90 %) respecto a los mismos tres objetivos de Acción acelerada, para el 2030.</a:t>
            </a:r>
            <a:r>
              <a:rPr lang="es" sz="1800" dirty="0">
                <a:latin typeface="IAS Ribbon Sans Light" pitchFamily="50" charset="0"/>
                <a:ea typeface="IAS Ribbon Sans Light" pitchFamily="50" charset="0"/>
                <a:cs typeface="Arial"/>
              </a:rPr>
              <a:t/>
            </a:r>
            <a:br>
              <a:rPr lang="es" sz="1800" dirty="0">
                <a:latin typeface="IAS Ribbon Sans Light" pitchFamily="50" charset="0"/>
                <a:ea typeface="IAS Ribbon Sans Light" pitchFamily="50" charset="0"/>
                <a:cs typeface="Arial"/>
              </a:rPr>
            </a:br>
            <a:r>
              <a:rPr lang="es" sz="1800" dirty="0">
                <a:latin typeface="IAS Ribbon Sans Light" pitchFamily="50" charset="0"/>
                <a:ea typeface="IAS Ribbon Sans Light" pitchFamily="50" charset="0"/>
                <a:cs typeface="Arial"/>
              </a:rPr>
              <a:t/>
            </a:r>
            <a:br>
              <a:rPr lang="es" sz="1800" dirty="0">
                <a:latin typeface="IAS Ribbon Sans Light" pitchFamily="50" charset="0"/>
                <a:ea typeface="IAS Ribbon Sans Light" pitchFamily="50" charset="0"/>
                <a:cs typeface="Arial"/>
              </a:rPr>
            </a:br>
            <a:r>
              <a:rPr lang="es" sz="1800" b="0" i="0" u="none" baseline="0" dirty="0">
                <a:latin typeface="IAS Ribbon Sans Light" pitchFamily="50" charset="0"/>
                <a:ea typeface="IAS Ribbon Sans Light" pitchFamily="50" charset="0"/>
                <a:cs typeface="Arial"/>
                <a:hlinkClick r:id="rId2"/>
              </a:rPr>
              <a:t>https://aidstargets2025.unaids.org/#section-targets</a:t>
            </a:r>
            <a:r>
              <a:rPr lang="es" sz="1800" b="0" i="0" u="none" baseline="0" dirty="0">
                <a:latin typeface="IAS Ribbon Sans Light" pitchFamily="50" charset="0"/>
                <a:ea typeface="IAS Ribbon Sans Light" pitchFamily="50" charset="0"/>
                <a:cs typeface="Arial"/>
              </a:rPr>
              <a:t> </a:t>
            </a:r>
            <a:r>
              <a:rPr lang="es" sz="1800" b="1" dirty="0">
                <a:latin typeface="IAS Ribbon Sans Light" pitchFamily="50" charset="0"/>
                <a:ea typeface="IAS Ribbon Sans Light" pitchFamily="50" charset="0"/>
                <a:cs typeface="Arial"/>
              </a:rPr>
              <a:t/>
            </a:r>
            <a:br>
              <a:rPr lang="es" sz="1800" b="1" dirty="0">
                <a:latin typeface="IAS Ribbon Sans Light" pitchFamily="50" charset="0"/>
                <a:ea typeface="IAS Ribbon Sans Light" pitchFamily="50" charset="0"/>
                <a:cs typeface="Arial"/>
              </a:rPr>
            </a:br>
            <a:endParaRPr lang="es" sz="1800" dirty="0">
              <a:latin typeface="IAS Ribbon Sans Light" pitchFamily="50" charset="0"/>
              <a:ea typeface="IAS Ribbon Sans Light" pitchFamily="50" charset="0"/>
            </a:endParaRPr>
          </a:p>
        </p:txBody>
      </p:sp>
      <p:pic>
        <p:nvPicPr>
          <p:cNvPr id="4" name="Picture 4" descr="Chart, diagram&#10;&#10;Description automatically generated">
            <a:extLst>
              <a:ext uri="{FF2B5EF4-FFF2-40B4-BE49-F238E27FC236}">
                <a16:creationId xmlns:a16="http://schemas.microsoft.com/office/drawing/2014/main" id="{3AE242B6-0A0C-4B19-BCAA-614C815EBCC2}"/>
              </a:ext>
            </a:extLst>
          </p:cNvPr>
          <p:cNvPicPr>
            <a:picLocks noGrp="1" noChangeAspect="1"/>
          </p:cNvPicPr>
          <p:nvPr>
            <p:ph idx="1"/>
          </p:nvPr>
        </p:nvPicPr>
        <p:blipFill>
          <a:blip r:embed="rId3"/>
          <a:stretch>
            <a:fillRect/>
          </a:stretch>
        </p:blipFill>
        <p:spPr>
          <a:xfrm>
            <a:off x="4199860" y="87631"/>
            <a:ext cx="7010460" cy="6278563"/>
          </a:xfrm>
        </p:spPr>
      </p:pic>
    </p:spTree>
    <p:extLst>
      <p:ext uri="{BB962C8B-B14F-4D97-AF65-F5344CB8AC3E}">
        <p14:creationId xmlns:p14="http://schemas.microsoft.com/office/powerpoint/2010/main" val="482846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0" y="0"/>
            <a:ext cx="9144000" cy="14847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rtl="0"/>
            <a:r>
              <a:rPr lang="es" sz="3500" b="1" i="0" u="none" baseline="0" dirty="0">
                <a:solidFill>
                  <a:srgbClr val="E0001B"/>
                </a:solidFill>
                <a:latin typeface="IAS Ribbon Sans Bold" pitchFamily="50" charset="0"/>
                <a:ea typeface="IAS Ribbon Sans Bold" pitchFamily="50" charset="0"/>
              </a:rPr>
              <a:t>Resumen</a:t>
            </a:r>
          </a:p>
        </p:txBody>
      </p:sp>
      <p:sp>
        <p:nvSpPr>
          <p:cNvPr id="29" name="Rectangle: Rounded Corners 28">
            <a:hlinkClick r:id="rId3" action="ppaction://hlinksldjump"/>
            <a:extLst>
              <a:ext uri="{FF2B5EF4-FFF2-40B4-BE49-F238E27FC236}">
                <a16:creationId xmlns:a16="http://schemas.microsoft.com/office/drawing/2014/main" id="{1B1D8EDB-FC23-49C5-9EDD-F29F8EEDFDF6}"/>
              </a:ext>
            </a:extLst>
          </p:cNvPr>
          <p:cNvSpPr/>
          <p:nvPr/>
        </p:nvSpPr>
        <p:spPr>
          <a:xfrm>
            <a:off x="1410846" y="2840997"/>
            <a:ext cx="2750740" cy="936104"/>
          </a:xfrm>
          <a:prstGeom prst="roundRect">
            <a:avLst/>
          </a:prstGeom>
          <a:solidFill>
            <a:srgbClr val="1A99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 sz="2400" b="0" i="0" u="none" baseline="0" dirty="0">
                <a:latin typeface="IAS Ribbon Sans Light" pitchFamily="50" charset="0"/>
                <a:ea typeface="IAS Ribbon Sans Light" pitchFamily="50" charset="0"/>
                <a:cs typeface="Arial"/>
              </a:rPr>
              <a:t>Objetivos</a:t>
            </a:r>
          </a:p>
        </p:txBody>
      </p:sp>
      <p:sp>
        <p:nvSpPr>
          <p:cNvPr id="24" name="Rectangle: Rounded Corners 23">
            <a:hlinkClick r:id="rId3" action="ppaction://hlinksldjump"/>
            <a:extLst>
              <a:ext uri="{FF2B5EF4-FFF2-40B4-BE49-F238E27FC236}">
                <a16:creationId xmlns:a16="http://schemas.microsoft.com/office/drawing/2014/main" id="{A97E17AC-5EED-4844-AAF6-12D0E63F480C}"/>
              </a:ext>
            </a:extLst>
          </p:cNvPr>
          <p:cNvSpPr/>
          <p:nvPr/>
        </p:nvSpPr>
        <p:spPr>
          <a:xfrm>
            <a:off x="7758798" y="2840997"/>
            <a:ext cx="2769502" cy="936104"/>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 b="0" i="0" u="none" baseline="0" dirty="0">
                <a:latin typeface="IAS Ribbon Sans Light" pitchFamily="50" charset="0"/>
                <a:ea typeface="IAS Ribbon Sans Light" pitchFamily="50" charset="0"/>
                <a:cs typeface="Arial"/>
              </a:rPr>
              <a:t>Pruebas de carga viral</a:t>
            </a:r>
          </a:p>
        </p:txBody>
      </p:sp>
      <p:sp>
        <p:nvSpPr>
          <p:cNvPr id="41" name="Rectangle: Rounded Corners 40">
            <a:hlinkClick r:id="rId4" action="ppaction://hlinksldjump"/>
            <a:extLst>
              <a:ext uri="{FF2B5EF4-FFF2-40B4-BE49-F238E27FC236}">
                <a16:creationId xmlns:a16="http://schemas.microsoft.com/office/drawing/2014/main" id="{FCB1D729-0563-4693-8124-B111ADEED100}"/>
              </a:ext>
            </a:extLst>
          </p:cNvPr>
          <p:cNvSpPr/>
          <p:nvPr/>
        </p:nvSpPr>
        <p:spPr>
          <a:xfrm>
            <a:off x="4406900" y="2840997"/>
            <a:ext cx="3106584" cy="936104"/>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 b="0" i="0" u="none" baseline="0" dirty="0">
                <a:latin typeface="IAS Ribbon Sans Light" pitchFamily="50" charset="0"/>
                <a:ea typeface="IAS Ribbon Sans Light" pitchFamily="50" charset="0"/>
                <a:cs typeface="Arial"/>
              </a:rPr>
              <a:t>Pocas pruebas en hombres que tienen sexo con hombres</a:t>
            </a:r>
          </a:p>
        </p:txBody>
      </p:sp>
    </p:spTree>
    <p:extLst>
      <p:ext uri="{BB962C8B-B14F-4D97-AF65-F5344CB8AC3E}">
        <p14:creationId xmlns:p14="http://schemas.microsoft.com/office/powerpoint/2010/main" val="4036458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EDFA7-7B70-47E4-B5D3-DC3107C2CD58}"/>
              </a:ext>
            </a:extLst>
          </p:cNvPr>
          <p:cNvSpPr>
            <a:spLocks noGrp="1"/>
          </p:cNvSpPr>
          <p:nvPr>
            <p:ph type="title"/>
          </p:nvPr>
        </p:nvSpPr>
        <p:spPr>
          <a:xfrm>
            <a:off x="1692209" y="402889"/>
            <a:ext cx="10377508" cy="1143000"/>
          </a:xfrm>
        </p:spPr>
        <p:txBody>
          <a:bodyPr>
            <a:normAutofit fontScale="90000"/>
          </a:bodyPr>
          <a:lstStyle/>
          <a:p>
            <a:pPr algn="l" rtl="0"/>
            <a:r>
              <a:rPr lang="es" sz="3600" b="1" i="0" u="none" baseline="0" dirty="0">
                <a:solidFill>
                  <a:srgbClr val="E3000F"/>
                </a:solidFill>
                <a:latin typeface="IAS Ribbon Sans Bold" pitchFamily="50" charset="0"/>
                <a:ea typeface="IAS Ribbon Sans Bold" pitchFamily="50" charset="0"/>
              </a:rPr>
              <a:t>Objetivos</a:t>
            </a:r>
            <a:r>
              <a:rPr lang="es" sz="4000" b="1" dirty="0">
                <a:solidFill>
                  <a:srgbClr val="E3000F"/>
                </a:solidFill>
                <a:latin typeface="IAS Ribbon Sans Bold" pitchFamily="50" charset="0"/>
                <a:ea typeface="IAS Ribbon Sans Bold" pitchFamily="50" charset="0"/>
              </a:rPr>
              <a:t/>
            </a:r>
            <a:br>
              <a:rPr lang="es" sz="4000" b="1" dirty="0">
                <a:solidFill>
                  <a:srgbClr val="E3000F"/>
                </a:solidFill>
                <a:latin typeface="IAS Ribbon Sans Bold" pitchFamily="50" charset="0"/>
                <a:ea typeface="IAS Ribbon Sans Bold" pitchFamily="50" charset="0"/>
              </a:rPr>
            </a:br>
            <a:r>
              <a:rPr lang="es" sz="1600" b="0" i="0" u="none" baseline="0" dirty="0">
                <a:solidFill>
                  <a:schemeClr val="bg1"/>
                </a:solidFill>
                <a:latin typeface="IAS Ribbon Sans Bold" pitchFamily="50" charset="0"/>
                <a:ea typeface="IAS Ribbon Sans Bold" pitchFamily="50" charset="0"/>
              </a:rPr>
              <a:t>p</a:t>
            </a:r>
            <a:r>
              <a:rPr lang="es" sz="4000" b="1" dirty="0">
                <a:solidFill>
                  <a:srgbClr val="E3000F"/>
                </a:solidFill>
                <a:latin typeface="IAS Ribbon Sans Bold" pitchFamily="50" charset="0"/>
                <a:ea typeface="IAS Ribbon Sans Bold" pitchFamily="50" charset="0"/>
              </a:rPr>
              <a:t/>
            </a:r>
            <a:br>
              <a:rPr lang="es" sz="4000" b="1" dirty="0">
                <a:solidFill>
                  <a:srgbClr val="E3000F"/>
                </a:solidFill>
                <a:latin typeface="IAS Ribbon Sans Bold" pitchFamily="50" charset="0"/>
                <a:ea typeface="IAS Ribbon Sans Bold" pitchFamily="50" charset="0"/>
              </a:rPr>
            </a:br>
            <a:r>
              <a:rPr lang="es" sz="4000" b="1" i="0" u="none" baseline="0" dirty="0">
                <a:latin typeface="IAS Ribbon Sans Bold" pitchFamily="50" charset="0"/>
                <a:ea typeface="IAS Ribbon Sans Bold" pitchFamily="50" charset="0"/>
              </a:rPr>
              <a:t>Pocas pruebas del VIH entre hombres que tienen sexo con hombres</a:t>
            </a:r>
            <a:endParaRPr lang="es" b="1" dirty="0">
              <a:latin typeface="IAS Ribbon Sans Bold" pitchFamily="50" charset="0"/>
              <a:ea typeface="IAS Ribbon Sans Bold" pitchFamily="50" charset="0"/>
            </a:endParaRPr>
          </a:p>
        </p:txBody>
      </p:sp>
      <p:sp>
        <p:nvSpPr>
          <p:cNvPr id="3" name="TextBox 2">
            <a:extLst>
              <a:ext uri="{FF2B5EF4-FFF2-40B4-BE49-F238E27FC236}">
                <a16:creationId xmlns:a16="http://schemas.microsoft.com/office/drawing/2014/main" id="{DD9823DA-8E2D-4307-BF2E-CAD1527AA19A}"/>
              </a:ext>
            </a:extLst>
          </p:cNvPr>
          <p:cNvSpPr txBox="1"/>
          <p:nvPr/>
        </p:nvSpPr>
        <p:spPr>
          <a:xfrm>
            <a:off x="10174958" y="6061658"/>
            <a:ext cx="1894759" cy="276999"/>
          </a:xfrm>
          <a:prstGeom prst="rect">
            <a:avLst/>
          </a:prstGeom>
          <a:noFill/>
        </p:spPr>
        <p:txBody>
          <a:bodyPr wrap="square" rtlCol="0">
            <a:spAutoFit/>
          </a:bodyPr>
          <a:lstStyle/>
          <a:p>
            <a:pPr algn="l" rtl="0"/>
            <a:r>
              <a:rPr lang="es" sz="1200" b="0" i="0" u="none" baseline="0" dirty="0">
                <a:latin typeface="IAS Ribbon Sans Light" pitchFamily="50" charset="0"/>
                <a:ea typeface="IAS Ribbon Sans Light" pitchFamily="50" charset="0"/>
                <a:cs typeface="Arial" panose="020B0604020202020204" pitchFamily="34" charset="0"/>
                <a:hlinkClick r:id="rId3"/>
              </a:rPr>
              <a:t>Dorcas Abbey, PED1000</a:t>
            </a:r>
            <a:endParaRPr lang="es" sz="1200" dirty="0">
              <a:latin typeface="IAS Ribbon Sans Light" pitchFamily="50" charset="0"/>
              <a:ea typeface="IAS Ribbon Sans Light" pitchFamily="50" charset="0"/>
              <a:cs typeface="Arial" panose="020B0604020202020204" pitchFamily="34" charset="0"/>
            </a:endParaRPr>
          </a:p>
        </p:txBody>
      </p:sp>
      <p:sp>
        <p:nvSpPr>
          <p:cNvPr id="6" name="TextBox 5">
            <a:extLst>
              <a:ext uri="{FF2B5EF4-FFF2-40B4-BE49-F238E27FC236}">
                <a16:creationId xmlns:a16="http://schemas.microsoft.com/office/drawing/2014/main" id="{61DCDB32-8147-449A-B4EE-6AAB73215D38}"/>
              </a:ext>
            </a:extLst>
          </p:cNvPr>
          <p:cNvSpPr txBox="1"/>
          <p:nvPr/>
        </p:nvSpPr>
        <p:spPr>
          <a:xfrm>
            <a:off x="1041527" y="1934461"/>
            <a:ext cx="10730405" cy="1015663"/>
          </a:xfrm>
          <a:prstGeom prst="rect">
            <a:avLst/>
          </a:prstGeom>
          <a:noFill/>
        </p:spPr>
        <p:txBody>
          <a:bodyPr wrap="square" lIns="91440" tIns="45720" rIns="91440" bIns="45720" rtlCol="0" anchor="t">
            <a:spAutoFit/>
          </a:bodyPr>
          <a:lstStyle/>
          <a:p>
            <a:pPr algn="just" rtl="0"/>
            <a:r>
              <a:rPr lang="es" sz="2000" b="0" i="0" u="none" baseline="0" dirty="0">
                <a:latin typeface="IAS Ribbon Sans Light" pitchFamily="50" charset="0"/>
                <a:ea typeface="IAS Ribbon Sans Light" pitchFamily="50" charset="0"/>
                <a:cs typeface="Arial"/>
              </a:rPr>
              <a:t>Las estimaciones de pruebas del VIH y cantidad de personas que reciben tratamiento son bastante bajas entre hombres que tienen sexo con hombres en Ghana (datos del 2017).</a:t>
            </a:r>
          </a:p>
        </p:txBody>
      </p:sp>
      <p:graphicFrame>
        <p:nvGraphicFramePr>
          <p:cNvPr id="5" name="Table 6">
            <a:extLst>
              <a:ext uri="{FF2B5EF4-FFF2-40B4-BE49-F238E27FC236}">
                <a16:creationId xmlns:a16="http://schemas.microsoft.com/office/drawing/2014/main" id="{644FE5B8-EB90-4175-9D34-4EEAFC445A12}"/>
              </a:ext>
            </a:extLst>
          </p:cNvPr>
          <p:cNvGraphicFramePr>
            <a:graphicFrameLocks noGrp="1"/>
          </p:cNvGraphicFramePr>
          <p:nvPr>
            <p:extLst>
              <p:ext uri="{D42A27DB-BD31-4B8C-83A1-F6EECF244321}">
                <p14:modId xmlns:p14="http://schemas.microsoft.com/office/powerpoint/2010/main" val="1389490249"/>
              </p:ext>
            </p:extLst>
          </p:nvPr>
        </p:nvGraphicFramePr>
        <p:xfrm>
          <a:off x="1827602" y="2617933"/>
          <a:ext cx="8128000" cy="1876244"/>
        </p:xfrm>
        <a:graphic>
          <a:graphicData uri="http://schemas.openxmlformats.org/drawingml/2006/table">
            <a:tbl>
              <a:tblPr firstRow="1" bandRow="1">
                <a:tableStyleId>{5C22544A-7EE6-4342-B048-85BDC9FD1C3A}</a:tableStyleId>
              </a:tblPr>
              <a:tblGrid>
                <a:gridCol w="3939164">
                  <a:extLst>
                    <a:ext uri="{9D8B030D-6E8A-4147-A177-3AD203B41FA5}">
                      <a16:colId xmlns:a16="http://schemas.microsoft.com/office/drawing/2014/main" val="2155058302"/>
                    </a:ext>
                  </a:extLst>
                </a:gridCol>
                <a:gridCol w="1340284">
                  <a:extLst>
                    <a:ext uri="{9D8B030D-6E8A-4147-A177-3AD203B41FA5}">
                      <a16:colId xmlns:a16="http://schemas.microsoft.com/office/drawing/2014/main" val="1476658855"/>
                    </a:ext>
                  </a:extLst>
                </a:gridCol>
                <a:gridCol w="1816274">
                  <a:extLst>
                    <a:ext uri="{9D8B030D-6E8A-4147-A177-3AD203B41FA5}">
                      <a16:colId xmlns:a16="http://schemas.microsoft.com/office/drawing/2014/main" val="2672260572"/>
                    </a:ext>
                  </a:extLst>
                </a:gridCol>
                <a:gridCol w="1032278">
                  <a:extLst>
                    <a:ext uri="{9D8B030D-6E8A-4147-A177-3AD203B41FA5}">
                      <a16:colId xmlns:a16="http://schemas.microsoft.com/office/drawing/2014/main" val="1808706943"/>
                    </a:ext>
                  </a:extLst>
                </a:gridCol>
              </a:tblGrid>
              <a:tr h="370840">
                <a:tc gridSpan="4">
                  <a:txBody>
                    <a:bodyPr/>
                    <a:lstStyle/>
                    <a:p>
                      <a:endParaRPr lang="es" dirty="0">
                        <a:solidFill>
                          <a:schemeClr val="tx1"/>
                        </a:solidFill>
                      </a:endParaRPr>
                    </a:p>
                  </a:txBody>
                  <a:tcPr>
                    <a:noFill/>
                  </a:tcPr>
                </a:tc>
                <a:tc hMerge="1">
                  <a:txBody>
                    <a:bodyPr/>
                    <a:lstStyle/>
                    <a:p>
                      <a:endParaRPr lang="es"/>
                    </a:p>
                  </a:txBody>
                  <a:tcPr/>
                </a:tc>
                <a:tc hMerge="1">
                  <a:txBody>
                    <a:bodyPr/>
                    <a:lstStyle/>
                    <a:p>
                      <a:endParaRPr lang="es"/>
                    </a:p>
                  </a:txBody>
                  <a:tcPr/>
                </a:tc>
                <a:tc hMerge="1">
                  <a:txBody>
                    <a:bodyPr/>
                    <a:lstStyle/>
                    <a:p>
                      <a:endParaRPr lang="es"/>
                    </a:p>
                  </a:txBody>
                  <a:tcPr/>
                </a:tc>
                <a:extLst>
                  <a:ext uri="{0D108BD9-81ED-4DB2-BD59-A6C34878D82A}">
                    <a16:rowId xmlns:a16="http://schemas.microsoft.com/office/drawing/2014/main" val="4191038171"/>
                  </a:ext>
                </a:extLst>
              </a:tr>
              <a:tr h="370840">
                <a:tc rowSpan="2">
                  <a:txBody>
                    <a:bodyPr/>
                    <a:lstStyle/>
                    <a:p>
                      <a:pPr algn="ctr" rtl="0"/>
                      <a:r>
                        <a:rPr lang="es" b="0" i="0" u="none" baseline="0" dirty="0"/>
                        <a:t>Recibieron pruebas del VIH y asesoramiento en un centro de salud</a:t>
                      </a:r>
                    </a:p>
                  </a:txBody>
                  <a:tcPr>
                    <a:solidFill>
                      <a:schemeClr val="accent1"/>
                    </a:solidFill>
                  </a:tcPr>
                </a:tc>
                <a:tc gridSpan="3">
                  <a:txBody>
                    <a:bodyPr/>
                    <a:lstStyle/>
                    <a:p>
                      <a:pPr algn="ctr" rtl="0"/>
                      <a:r>
                        <a:rPr lang="es" b="0" i="0" u="none" baseline="0"/>
                        <a:t>Prevalencia del VIH</a:t>
                      </a:r>
                    </a:p>
                  </a:txBody>
                  <a:tcPr>
                    <a:solidFill>
                      <a:schemeClr val="accent1"/>
                    </a:solidFill>
                  </a:tcPr>
                </a:tc>
                <a:tc hMerge="1">
                  <a:txBody>
                    <a:bodyPr/>
                    <a:lstStyle/>
                    <a:p>
                      <a:endParaRPr lang="es"/>
                    </a:p>
                  </a:txBody>
                  <a:tcPr/>
                </a:tc>
                <a:tc hMerge="1">
                  <a:txBody>
                    <a:bodyPr/>
                    <a:lstStyle/>
                    <a:p>
                      <a:endParaRPr lang="es"/>
                    </a:p>
                  </a:txBody>
                  <a:tcPr/>
                </a:tc>
                <a:extLst>
                  <a:ext uri="{0D108BD9-81ED-4DB2-BD59-A6C34878D82A}">
                    <a16:rowId xmlns:a16="http://schemas.microsoft.com/office/drawing/2014/main" val="4074898985"/>
                  </a:ext>
                </a:extLst>
              </a:tr>
              <a:tr h="370840">
                <a:tc vMerge="1">
                  <a:txBody>
                    <a:bodyPr/>
                    <a:lstStyle/>
                    <a:p>
                      <a:endParaRPr lang="es"/>
                    </a:p>
                  </a:txBody>
                  <a:tcPr/>
                </a:tc>
                <a:tc>
                  <a:txBody>
                    <a:bodyPr/>
                    <a:lstStyle/>
                    <a:p>
                      <a:pPr algn="l" rtl="0"/>
                      <a:r>
                        <a:rPr lang="es" b="0" i="0" u="none" baseline="0"/>
                        <a:t>% ajustado</a:t>
                      </a:r>
                    </a:p>
                  </a:txBody>
                  <a:tcPr>
                    <a:solidFill>
                      <a:schemeClr val="accent1"/>
                    </a:solidFill>
                  </a:tcPr>
                </a:tc>
                <a:tc>
                  <a:txBody>
                    <a:bodyPr/>
                    <a:lstStyle/>
                    <a:p>
                      <a:pPr algn="l" rtl="0"/>
                      <a:r>
                        <a:rPr lang="es" b="0" i="0" u="none" baseline="0"/>
                        <a:t>IC del 95 %</a:t>
                      </a:r>
                    </a:p>
                  </a:txBody>
                  <a:tcPr>
                    <a:solidFill>
                      <a:schemeClr val="accent1"/>
                    </a:solidFill>
                  </a:tcPr>
                </a:tc>
                <a:tc>
                  <a:txBody>
                    <a:bodyPr/>
                    <a:lstStyle/>
                    <a:p>
                      <a:pPr algn="l" rtl="0"/>
                      <a:r>
                        <a:rPr lang="es" b="0" i="0" u="none" baseline="0"/>
                        <a:t>N</a:t>
                      </a:r>
                    </a:p>
                  </a:txBody>
                  <a:tcPr>
                    <a:solidFill>
                      <a:schemeClr val="accent1"/>
                    </a:solidFill>
                  </a:tcPr>
                </a:tc>
                <a:extLst>
                  <a:ext uri="{0D108BD9-81ED-4DB2-BD59-A6C34878D82A}">
                    <a16:rowId xmlns:a16="http://schemas.microsoft.com/office/drawing/2014/main" val="3271132025"/>
                  </a:ext>
                </a:extLst>
              </a:tr>
              <a:tr h="392884">
                <a:tc>
                  <a:txBody>
                    <a:bodyPr/>
                    <a:lstStyle/>
                    <a:p>
                      <a:pPr algn="l" rtl="0"/>
                      <a:r>
                        <a:rPr lang="es" b="0" i="0" u="none" baseline="0"/>
                        <a:t>Sí</a:t>
                      </a:r>
                    </a:p>
                  </a:txBody>
                  <a:tcPr/>
                </a:tc>
                <a:tc>
                  <a:txBody>
                    <a:bodyPr/>
                    <a:lstStyle/>
                    <a:p>
                      <a:pPr algn="l" rtl="0"/>
                      <a:r>
                        <a:rPr lang="es" b="0" i="0" u="none" baseline="0"/>
                        <a:t>24,3</a:t>
                      </a:r>
                    </a:p>
                  </a:txBody>
                  <a:tcPr/>
                </a:tc>
                <a:tc>
                  <a:txBody>
                    <a:bodyPr/>
                    <a:lstStyle/>
                    <a:p>
                      <a:pPr algn="l" rtl="0"/>
                      <a:r>
                        <a:rPr lang="es" b="0" i="0" u="none" baseline="0"/>
                        <a:t>(21,6-27,3)</a:t>
                      </a:r>
                    </a:p>
                  </a:txBody>
                  <a:tcPr/>
                </a:tc>
                <a:tc>
                  <a:txBody>
                    <a:bodyPr/>
                    <a:lstStyle/>
                    <a:p>
                      <a:pPr algn="l" rtl="0"/>
                      <a:r>
                        <a:rPr lang="es" b="0" i="0" u="none" baseline="0"/>
                        <a:t>1615</a:t>
                      </a:r>
                    </a:p>
                  </a:txBody>
                  <a:tcPr/>
                </a:tc>
                <a:extLst>
                  <a:ext uri="{0D108BD9-81ED-4DB2-BD59-A6C34878D82A}">
                    <a16:rowId xmlns:a16="http://schemas.microsoft.com/office/drawing/2014/main" val="603894050"/>
                  </a:ext>
                </a:extLst>
              </a:tr>
              <a:tr h="370840">
                <a:tc>
                  <a:txBody>
                    <a:bodyPr/>
                    <a:lstStyle/>
                    <a:p>
                      <a:pPr algn="l" rtl="0"/>
                      <a:r>
                        <a:rPr lang="es" b="0" i="0" u="none" baseline="0"/>
                        <a:t>No</a:t>
                      </a:r>
                    </a:p>
                  </a:txBody>
                  <a:tcPr/>
                </a:tc>
                <a:tc>
                  <a:txBody>
                    <a:bodyPr/>
                    <a:lstStyle/>
                    <a:p>
                      <a:pPr algn="l" rtl="0"/>
                      <a:r>
                        <a:rPr lang="es" b="0" i="0" u="none" baseline="0"/>
                        <a:t>35</a:t>
                      </a:r>
                    </a:p>
                  </a:txBody>
                  <a:tcPr/>
                </a:tc>
                <a:tc>
                  <a:txBody>
                    <a:bodyPr/>
                    <a:lstStyle/>
                    <a:p>
                      <a:pPr algn="l" rtl="0"/>
                      <a:r>
                        <a:rPr lang="es" b="0" i="0" u="none" baseline="0"/>
                        <a:t>(28,7-42,0)</a:t>
                      </a:r>
                    </a:p>
                  </a:txBody>
                  <a:tcPr/>
                </a:tc>
                <a:tc>
                  <a:txBody>
                    <a:bodyPr/>
                    <a:lstStyle/>
                    <a:p>
                      <a:pPr algn="l" rtl="0"/>
                      <a:r>
                        <a:rPr lang="es" b="0" i="0" u="none" baseline="0"/>
                        <a:t>397</a:t>
                      </a:r>
                    </a:p>
                  </a:txBody>
                  <a:tcPr/>
                </a:tc>
                <a:extLst>
                  <a:ext uri="{0D108BD9-81ED-4DB2-BD59-A6C34878D82A}">
                    <a16:rowId xmlns:a16="http://schemas.microsoft.com/office/drawing/2014/main" val="211097159"/>
                  </a:ext>
                </a:extLst>
              </a:tr>
            </a:tbl>
          </a:graphicData>
        </a:graphic>
      </p:graphicFrame>
      <p:graphicFrame>
        <p:nvGraphicFramePr>
          <p:cNvPr id="7" name="Table 7">
            <a:extLst>
              <a:ext uri="{FF2B5EF4-FFF2-40B4-BE49-F238E27FC236}">
                <a16:creationId xmlns:a16="http://schemas.microsoft.com/office/drawing/2014/main" id="{7C8B00F5-FB87-4AA2-B695-39130220F3DC}"/>
              </a:ext>
            </a:extLst>
          </p:cNvPr>
          <p:cNvGraphicFramePr>
            <a:graphicFrameLocks noGrp="1"/>
          </p:cNvGraphicFramePr>
          <p:nvPr>
            <p:extLst>
              <p:ext uri="{D42A27DB-BD31-4B8C-83A1-F6EECF244321}">
                <p14:modId xmlns:p14="http://schemas.microsoft.com/office/powerpoint/2010/main" val="1933889173"/>
              </p:ext>
            </p:extLst>
          </p:nvPr>
        </p:nvGraphicFramePr>
        <p:xfrm>
          <a:off x="1873784" y="4532023"/>
          <a:ext cx="8128000" cy="1752600"/>
        </p:xfrm>
        <a:graphic>
          <a:graphicData uri="http://schemas.openxmlformats.org/drawingml/2006/table">
            <a:tbl>
              <a:tblPr firstRow="1" bandRow="1">
                <a:tableStyleId>{5C22544A-7EE6-4342-B048-85BDC9FD1C3A}</a:tableStyleId>
              </a:tblPr>
              <a:tblGrid>
                <a:gridCol w="2908881">
                  <a:extLst>
                    <a:ext uri="{9D8B030D-6E8A-4147-A177-3AD203B41FA5}">
                      <a16:colId xmlns:a16="http://schemas.microsoft.com/office/drawing/2014/main" val="578504560"/>
                    </a:ext>
                  </a:extLst>
                </a:gridCol>
                <a:gridCol w="1791222">
                  <a:extLst>
                    <a:ext uri="{9D8B030D-6E8A-4147-A177-3AD203B41FA5}">
                      <a16:colId xmlns:a16="http://schemas.microsoft.com/office/drawing/2014/main" val="878662139"/>
                    </a:ext>
                  </a:extLst>
                </a:gridCol>
                <a:gridCol w="1741118">
                  <a:extLst>
                    <a:ext uri="{9D8B030D-6E8A-4147-A177-3AD203B41FA5}">
                      <a16:colId xmlns:a16="http://schemas.microsoft.com/office/drawing/2014/main" val="1720380348"/>
                    </a:ext>
                  </a:extLst>
                </a:gridCol>
                <a:gridCol w="1686779">
                  <a:extLst>
                    <a:ext uri="{9D8B030D-6E8A-4147-A177-3AD203B41FA5}">
                      <a16:colId xmlns:a16="http://schemas.microsoft.com/office/drawing/2014/main" val="2918919559"/>
                    </a:ext>
                  </a:extLst>
                </a:gridCol>
              </a:tblGrid>
              <a:tr h="370840">
                <a:tc>
                  <a:txBody>
                    <a:bodyPr/>
                    <a:lstStyle/>
                    <a:p>
                      <a:pPr algn="l" rtl="0"/>
                      <a:r>
                        <a:rPr lang="es" b="1" i="0" u="none" baseline="0"/>
                        <a:t>Segundo objetivo 90: tratamiento</a:t>
                      </a:r>
                    </a:p>
                  </a:txBody>
                  <a:tcPr/>
                </a:tc>
                <a:tc>
                  <a:txBody>
                    <a:bodyPr/>
                    <a:lstStyle/>
                    <a:p>
                      <a:pPr algn="l" rtl="0"/>
                      <a:r>
                        <a:rPr lang="es" b="1" i="0" u="none" baseline="0"/>
                        <a:t>Proporción</a:t>
                      </a:r>
                    </a:p>
                  </a:txBody>
                  <a:tcPr/>
                </a:tc>
                <a:tc>
                  <a:txBody>
                    <a:bodyPr/>
                    <a:lstStyle/>
                    <a:p>
                      <a:pPr algn="l" rtl="0"/>
                      <a:r>
                        <a:rPr lang="es" b="1" i="0" u="none" baseline="0"/>
                        <a:t>Error estándar</a:t>
                      </a:r>
                    </a:p>
                  </a:txBody>
                  <a:tcPr/>
                </a:tc>
                <a:tc>
                  <a:txBody>
                    <a:bodyPr/>
                    <a:lstStyle/>
                    <a:p>
                      <a:pPr algn="l" rtl="0"/>
                      <a:r>
                        <a:rPr lang="es" b="1" i="0" u="none" baseline="0"/>
                        <a:t>IC del 95 %</a:t>
                      </a:r>
                    </a:p>
                  </a:txBody>
                  <a:tcPr/>
                </a:tc>
                <a:extLst>
                  <a:ext uri="{0D108BD9-81ED-4DB2-BD59-A6C34878D82A}">
                    <a16:rowId xmlns:a16="http://schemas.microsoft.com/office/drawing/2014/main" val="2737052419"/>
                  </a:ext>
                </a:extLst>
              </a:tr>
              <a:tr h="370840">
                <a:tc>
                  <a:txBody>
                    <a:bodyPr/>
                    <a:lstStyle/>
                    <a:p>
                      <a:pPr algn="l" rtl="0"/>
                      <a:r>
                        <a:rPr lang="es" b="0" i="0" u="none" baseline="0"/>
                        <a:t>Tratamiento</a:t>
                      </a:r>
                    </a:p>
                  </a:txBody>
                  <a:tcPr/>
                </a:tc>
                <a:tc>
                  <a:txBody>
                    <a:bodyPr/>
                    <a:lstStyle/>
                    <a:p>
                      <a:endParaRPr lang="es"/>
                    </a:p>
                  </a:txBody>
                  <a:tcPr/>
                </a:tc>
                <a:tc>
                  <a:txBody>
                    <a:bodyPr/>
                    <a:lstStyle/>
                    <a:p>
                      <a:endParaRPr lang="es"/>
                    </a:p>
                  </a:txBody>
                  <a:tcPr/>
                </a:tc>
                <a:tc>
                  <a:txBody>
                    <a:bodyPr/>
                    <a:lstStyle/>
                    <a:p>
                      <a:endParaRPr lang="es"/>
                    </a:p>
                  </a:txBody>
                  <a:tcPr/>
                </a:tc>
                <a:extLst>
                  <a:ext uri="{0D108BD9-81ED-4DB2-BD59-A6C34878D82A}">
                    <a16:rowId xmlns:a16="http://schemas.microsoft.com/office/drawing/2014/main" val="2025903183"/>
                  </a:ext>
                </a:extLst>
              </a:tr>
              <a:tr h="370840">
                <a:tc>
                  <a:txBody>
                    <a:bodyPr/>
                    <a:lstStyle/>
                    <a:p>
                      <a:pPr algn="l" rtl="0"/>
                      <a:r>
                        <a:rPr lang="es" b="0" i="0" u="none" baseline="0"/>
                        <a:t>VIH positivo; no recibe ARV</a:t>
                      </a:r>
                    </a:p>
                  </a:txBody>
                  <a:tcPr/>
                </a:tc>
                <a:tc>
                  <a:txBody>
                    <a:bodyPr/>
                    <a:lstStyle/>
                    <a:p>
                      <a:pPr algn="l" rtl="0"/>
                      <a:r>
                        <a:rPr lang="es" b="0" i="0" u="none" baseline="0"/>
                        <a:t>96,3 %</a:t>
                      </a:r>
                    </a:p>
                  </a:txBody>
                  <a:tcPr/>
                </a:tc>
                <a:tc>
                  <a:txBody>
                    <a:bodyPr/>
                    <a:lstStyle/>
                    <a:p>
                      <a:pPr algn="l" rtl="0"/>
                      <a:r>
                        <a:rPr lang="es" b="0" i="0" u="none" baseline="0"/>
                        <a:t>0,008</a:t>
                      </a:r>
                    </a:p>
                  </a:txBody>
                  <a:tcPr/>
                </a:tc>
                <a:tc>
                  <a:txBody>
                    <a:bodyPr/>
                    <a:lstStyle/>
                    <a:p>
                      <a:pPr algn="l" rtl="0"/>
                      <a:r>
                        <a:rPr lang="es" b="0" i="0" u="none" baseline="0"/>
                        <a:t>(94,2 %-97,6 %)</a:t>
                      </a:r>
                    </a:p>
                  </a:txBody>
                  <a:tcPr/>
                </a:tc>
                <a:extLst>
                  <a:ext uri="{0D108BD9-81ED-4DB2-BD59-A6C34878D82A}">
                    <a16:rowId xmlns:a16="http://schemas.microsoft.com/office/drawing/2014/main" val="37003255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 b="0" i="0" u="none" baseline="0"/>
                        <a:t>VIH positivo; recibe ARV</a:t>
                      </a:r>
                    </a:p>
                  </a:txBody>
                  <a:tcPr/>
                </a:tc>
                <a:tc>
                  <a:txBody>
                    <a:bodyPr/>
                    <a:lstStyle/>
                    <a:p>
                      <a:pPr algn="l" rtl="0"/>
                      <a:r>
                        <a:rPr lang="es" b="0" i="0" u="none" baseline="0"/>
                        <a:t>3,7 %</a:t>
                      </a:r>
                    </a:p>
                  </a:txBody>
                  <a:tcPr/>
                </a:tc>
                <a:tc>
                  <a:txBody>
                    <a:bodyPr/>
                    <a:lstStyle/>
                    <a:p>
                      <a:pPr algn="l" rtl="0"/>
                      <a:r>
                        <a:rPr lang="es" b="0" i="0" u="none" baseline="0"/>
                        <a:t>0,008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 b="0" i="0" u="none" baseline="0"/>
                        <a:t>(2,4 %-5,8 %)</a:t>
                      </a:r>
                    </a:p>
                  </a:txBody>
                  <a:tcPr/>
                </a:tc>
                <a:extLst>
                  <a:ext uri="{0D108BD9-81ED-4DB2-BD59-A6C34878D82A}">
                    <a16:rowId xmlns:a16="http://schemas.microsoft.com/office/drawing/2014/main" val="4138590236"/>
                  </a:ext>
                </a:extLst>
              </a:tr>
            </a:tbl>
          </a:graphicData>
        </a:graphic>
      </p:graphicFrame>
    </p:spTree>
    <p:extLst>
      <p:ext uri="{BB962C8B-B14F-4D97-AF65-F5344CB8AC3E}">
        <p14:creationId xmlns:p14="http://schemas.microsoft.com/office/powerpoint/2010/main" val="584671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EDFA7-7B70-47E4-B5D3-DC3107C2CD58}"/>
              </a:ext>
            </a:extLst>
          </p:cNvPr>
          <p:cNvSpPr>
            <a:spLocks noGrp="1"/>
          </p:cNvSpPr>
          <p:nvPr>
            <p:ph type="title"/>
          </p:nvPr>
        </p:nvSpPr>
        <p:spPr>
          <a:xfrm>
            <a:off x="1644873" y="370481"/>
            <a:ext cx="10177131" cy="1143000"/>
          </a:xfrm>
        </p:spPr>
        <p:txBody>
          <a:bodyPr>
            <a:normAutofit fontScale="90000"/>
          </a:bodyPr>
          <a:lstStyle/>
          <a:p>
            <a:pPr algn="l" rtl="0"/>
            <a:r>
              <a:rPr lang="es" sz="3600" b="1" i="0" u="none" baseline="0" dirty="0">
                <a:solidFill>
                  <a:srgbClr val="E0001B"/>
                </a:solidFill>
                <a:latin typeface="IAS Ribbon Sans Bold" pitchFamily="50" charset="0"/>
                <a:ea typeface="IAS Ribbon Sans Bold" pitchFamily="50" charset="0"/>
              </a:rPr>
              <a:t>Objetivos</a:t>
            </a:r>
            <a:r>
              <a:rPr lang="es" sz="4000" b="1" dirty="0">
                <a:solidFill>
                  <a:srgbClr val="E3000F"/>
                </a:solidFill>
                <a:latin typeface="IAS Ribbon Sans Bold" pitchFamily="50" charset="0"/>
                <a:ea typeface="IAS Ribbon Sans Bold" pitchFamily="50" charset="0"/>
              </a:rPr>
              <a:t/>
            </a:r>
            <a:br>
              <a:rPr lang="es" sz="4000" b="1" dirty="0">
                <a:solidFill>
                  <a:srgbClr val="E3000F"/>
                </a:solidFill>
                <a:latin typeface="IAS Ribbon Sans Bold" pitchFamily="50" charset="0"/>
                <a:ea typeface="IAS Ribbon Sans Bold" pitchFamily="50" charset="0"/>
              </a:rPr>
            </a:br>
            <a:r>
              <a:rPr lang="es" sz="1600" b="0" i="0" u="none" baseline="0" dirty="0">
                <a:solidFill>
                  <a:schemeClr val="bg1"/>
                </a:solidFill>
                <a:latin typeface="IAS Ribbon Sans Bold" pitchFamily="50" charset="0"/>
                <a:ea typeface="IAS Ribbon Sans Bold" pitchFamily="50" charset="0"/>
              </a:rPr>
              <a:t>p</a:t>
            </a:r>
            <a:r>
              <a:rPr lang="es" sz="4000" b="1" dirty="0">
                <a:solidFill>
                  <a:srgbClr val="E3000F"/>
                </a:solidFill>
                <a:latin typeface="IAS Ribbon Sans Bold" pitchFamily="50" charset="0"/>
                <a:ea typeface="IAS Ribbon Sans Bold" pitchFamily="50" charset="0"/>
              </a:rPr>
              <a:t/>
            </a:r>
            <a:br>
              <a:rPr lang="es" sz="4000" b="1" dirty="0">
                <a:solidFill>
                  <a:srgbClr val="E3000F"/>
                </a:solidFill>
                <a:latin typeface="IAS Ribbon Sans Bold" pitchFamily="50" charset="0"/>
                <a:ea typeface="IAS Ribbon Sans Bold" pitchFamily="50" charset="0"/>
              </a:rPr>
            </a:br>
            <a:r>
              <a:rPr lang="es" sz="4000" b="1" i="0" u="none" baseline="0" dirty="0">
                <a:latin typeface="IAS Ribbon Sans Bold" pitchFamily="50" charset="0"/>
                <a:ea typeface="IAS Ribbon Sans Bold" pitchFamily="50" charset="0"/>
              </a:rPr>
              <a:t>Creación de demanda y pruebas aceleradas de carga viral</a:t>
            </a:r>
            <a:endParaRPr lang="es" b="1" dirty="0">
              <a:latin typeface="IAS Ribbon Sans Bold" pitchFamily="50" charset="0"/>
              <a:ea typeface="IAS Ribbon Sans Bold" pitchFamily="50" charset="0"/>
            </a:endParaRPr>
          </a:p>
        </p:txBody>
      </p:sp>
      <p:sp>
        <p:nvSpPr>
          <p:cNvPr id="3" name="TextBox 2">
            <a:extLst>
              <a:ext uri="{FF2B5EF4-FFF2-40B4-BE49-F238E27FC236}">
                <a16:creationId xmlns:a16="http://schemas.microsoft.com/office/drawing/2014/main" id="{DD9823DA-8E2D-4307-BF2E-CAD1527AA19A}"/>
              </a:ext>
            </a:extLst>
          </p:cNvPr>
          <p:cNvSpPr txBox="1"/>
          <p:nvPr/>
        </p:nvSpPr>
        <p:spPr>
          <a:xfrm>
            <a:off x="9840416" y="5986619"/>
            <a:ext cx="2664296" cy="276999"/>
          </a:xfrm>
          <a:prstGeom prst="rect">
            <a:avLst/>
          </a:prstGeom>
          <a:noFill/>
        </p:spPr>
        <p:txBody>
          <a:bodyPr wrap="square" rtlCol="0">
            <a:spAutoFit/>
          </a:bodyPr>
          <a:lstStyle/>
          <a:p>
            <a:pPr algn="l" rtl="0"/>
            <a:r>
              <a:rPr lang="es" sz="1200" b="0" i="0" u="none" baseline="0" dirty="0">
                <a:latin typeface="IAS Ribbon Sans Light" pitchFamily="50" charset="0"/>
                <a:ea typeface="IAS Ribbon Sans Light" pitchFamily="50" charset="0"/>
                <a:cs typeface="Arial" panose="020B0604020202020204" pitchFamily="34" charset="0"/>
                <a:hlinkClick r:id="rId3"/>
              </a:rPr>
              <a:t>George Alemnji, PEB0113</a:t>
            </a:r>
            <a:endParaRPr lang="es" sz="1200" dirty="0">
              <a:latin typeface="IAS Ribbon Sans Light" pitchFamily="50" charset="0"/>
              <a:ea typeface="IAS Ribbon Sans Light" pitchFamily="50" charset="0"/>
              <a:cs typeface="Arial" panose="020B0604020202020204" pitchFamily="34" charset="0"/>
            </a:endParaRPr>
          </a:p>
        </p:txBody>
      </p:sp>
      <p:sp>
        <p:nvSpPr>
          <p:cNvPr id="13" name="Title 1">
            <a:extLst>
              <a:ext uri="{FF2B5EF4-FFF2-40B4-BE49-F238E27FC236}">
                <a16:creationId xmlns:a16="http://schemas.microsoft.com/office/drawing/2014/main" id="{46B6E17A-3814-4FE4-96E1-B883503A63A0}"/>
              </a:ext>
            </a:extLst>
          </p:cNvPr>
          <p:cNvSpPr txBox="1">
            <a:spLocks/>
          </p:cNvSpPr>
          <p:nvPr/>
        </p:nvSpPr>
        <p:spPr>
          <a:xfrm>
            <a:off x="3335910" y="1976499"/>
            <a:ext cx="6703462" cy="30866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rtl="0"/>
            <a:r>
              <a:rPr lang="es" sz="1200" b="1" i="0" u="none" baseline="0" dirty="0">
                <a:latin typeface="IAS Ribbon Sans Bold" pitchFamily="50" charset="0"/>
                <a:ea typeface="IAS Ribbon Sans Bold" pitchFamily="50" charset="0"/>
                <a:cs typeface="Arial" panose="020B0604020202020204" pitchFamily="34" charset="0"/>
              </a:rPr>
              <a:t>Gráfico 1: Tendencias mundiales en la brecha de pruebas de carga viral del PEPFAR, años fiscales 2017-2019</a:t>
            </a:r>
          </a:p>
        </p:txBody>
      </p:sp>
      <p:pic>
        <p:nvPicPr>
          <p:cNvPr id="15" name="slide2" descr="Sheet 46">
            <a:extLst>
              <a:ext uri="{FF2B5EF4-FFF2-40B4-BE49-F238E27FC236}">
                <a16:creationId xmlns:a16="http://schemas.microsoft.com/office/drawing/2014/main" id="{B9D3C934-2B35-465C-98DC-2F0E47DC978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5534" r="15827" b="5660"/>
          <a:stretch/>
        </p:blipFill>
        <p:spPr>
          <a:xfrm>
            <a:off x="2874092" y="2426241"/>
            <a:ext cx="6206408" cy="3881097"/>
          </a:xfrm>
          <a:prstGeom prst="rect">
            <a:avLst/>
          </a:prstGeom>
        </p:spPr>
      </p:pic>
      <p:sp>
        <p:nvSpPr>
          <p:cNvPr id="4" name="TextBox 3">
            <a:extLst>
              <a:ext uri="{FF2B5EF4-FFF2-40B4-BE49-F238E27FC236}">
                <a16:creationId xmlns:a16="http://schemas.microsoft.com/office/drawing/2014/main" id="{90908851-ADDF-4727-B8E7-6B7F234D7C09}"/>
              </a:ext>
            </a:extLst>
          </p:cNvPr>
          <p:cNvSpPr txBox="1"/>
          <p:nvPr/>
        </p:nvSpPr>
        <p:spPr>
          <a:xfrm>
            <a:off x="9080740" y="2424022"/>
            <a:ext cx="2743200" cy="32932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rtl="0"/>
            <a:r>
              <a:rPr lang="es" sz="1600" b="0" i="0" u="none" baseline="0" dirty="0">
                <a:latin typeface="IAS Ribbon Sans Light" pitchFamily="50" charset="0"/>
                <a:ea typeface="IAS Ribbon Sans Light" pitchFamily="50" charset="0"/>
                <a:cs typeface="Arial" panose="020B0604020202020204" pitchFamily="34" charset="0"/>
              </a:rPr>
              <a:t>En amarillo se muestran las tendencias mundiales de la cantidad de pruebas de carga viral completadas por año, que destacan un aumento con el tiempo.</a:t>
            </a:r>
          </a:p>
          <a:p>
            <a:pPr algn="just"/>
            <a:endParaRPr lang="es" sz="1600" dirty="0">
              <a:latin typeface="IAS Ribbon Sans Light" pitchFamily="50" charset="0"/>
              <a:ea typeface="IAS Ribbon Sans Light" pitchFamily="50" charset="0"/>
              <a:cs typeface="Arial" panose="020B0604020202020204" pitchFamily="34" charset="0"/>
            </a:endParaRPr>
          </a:p>
          <a:p>
            <a:pPr algn="just" rtl="0"/>
            <a:r>
              <a:rPr lang="es" sz="1600" b="0" i="0" u="none" baseline="0" dirty="0">
                <a:latin typeface="IAS Ribbon Sans Light" pitchFamily="50" charset="0"/>
                <a:ea typeface="IAS Ribbon Sans Light" pitchFamily="50" charset="0"/>
                <a:cs typeface="Arial" panose="020B0604020202020204" pitchFamily="34" charset="0"/>
              </a:rPr>
              <a:t>De manera similar, el gris resalta la brecha de pruebas y cómo la brecha se achica a medida que las pruebas aumentan.</a:t>
            </a:r>
          </a:p>
        </p:txBody>
      </p:sp>
    </p:spTree>
    <p:extLst>
      <p:ext uri="{BB962C8B-B14F-4D97-AF65-F5344CB8AC3E}">
        <p14:creationId xmlns:p14="http://schemas.microsoft.com/office/powerpoint/2010/main" val="2092609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rnational AIDS Society">
  <a:themeElements>
    <a:clrScheme name="Benutzerdefiniert 114">
      <a:dk1>
        <a:sysClr val="windowText" lastClr="000000"/>
      </a:dk1>
      <a:lt1>
        <a:sysClr val="window" lastClr="FFFFFF"/>
      </a:lt1>
      <a:dk2>
        <a:srgbClr val="7F7F7F"/>
      </a:dk2>
      <a:lt2>
        <a:srgbClr val="D8D8D8"/>
      </a:lt2>
      <a:accent1>
        <a:srgbClr val="E0001B"/>
      </a:accent1>
      <a:accent2>
        <a:srgbClr val="C8F04B"/>
      </a:accent2>
      <a:accent3>
        <a:srgbClr val="472482"/>
      </a:accent3>
      <a:accent4>
        <a:srgbClr val="8CCDCD"/>
      </a:accent4>
      <a:accent5>
        <a:srgbClr val="B4BEA5"/>
      </a:accent5>
      <a:accent6>
        <a:srgbClr val="7F7F7F"/>
      </a:accent6>
      <a:hlink>
        <a:srgbClr val="000000"/>
      </a:hlink>
      <a:folHlink>
        <a:srgbClr val="000000"/>
      </a:folHlink>
    </a:clrScheme>
    <a:fontScheme name="Benutzerdefiniert 237">
      <a:majorFont>
        <a:latin typeface="IAS Ribbon Sans Bold"/>
        <a:ea typeface=""/>
        <a:cs typeface=""/>
      </a:majorFont>
      <a:minorFont>
        <a:latin typeface="IAS Ribbo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AS_PowerPoint_Template_IASRibbonSans_" id="{F6C8508D-56C0-4948-82D5-761702551B31}" vid="{85DB46F8-4291-4468-8429-5E053EE055F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C977353A179648BE2A153B66ADCC4C" ma:contentTypeVersion="10" ma:contentTypeDescription="Create a new document." ma:contentTypeScope="" ma:versionID="c93aa8bfbaa0a79ec11fef712bbbd77a">
  <xsd:schema xmlns:xsd="http://www.w3.org/2001/XMLSchema" xmlns:xs="http://www.w3.org/2001/XMLSchema" xmlns:p="http://schemas.microsoft.com/office/2006/metadata/properties" xmlns:ns2="da0e1dfa-61eb-48b9-80bb-a2770ec06ea8" targetNamespace="http://schemas.microsoft.com/office/2006/metadata/properties" ma:root="true" ma:fieldsID="6c4f4e57ea1230d932af4f0fa29f76b6" ns2:_="">
    <xsd:import namespace="da0e1dfa-61eb-48b9-80bb-a2770ec06e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0e1dfa-61eb-48b9-80bb-a2770ec06e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AE8FE3-8822-44AC-95BA-D87DD625F81B}">
  <ds:schemaRefs>
    <ds:schemaRef ds:uri="http://schemas.microsoft.com/sharepoint/v3/contenttype/forms"/>
  </ds:schemaRefs>
</ds:datastoreItem>
</file>

<file path=customXml/itemProps2.xml><?xml version="1.0" encoding="utf-8"?>
<ds:datastoreItem xmlns:ds="http://schemas.openxmlformats.org/officeDocument/2006/customXml" ds:itemID="{697DA5F8-D59F-40D8-8E80-459CF8E04BAE}">
  <ds:schemaRefs>
    <ds:schemaRef ds:uri="http://schemas.microsoft.com/office/2006/documentManagement/types"/>
    <ds:schemaRef ds:uri="http://schemas.openxmlformats.org/package/2006/metadata/core-properties"/>
    <ds:schemaRef ds:uri="http://purl.org/dc/terms/"/>
    <ds:schemaRef ds:uri="http://schemas.microsoft.com/office/2006/metadata/properties"/>
    <ds:schemaRef ds:uri="http://purl.org/dc/elements/1.1/"/>
    <ds:schemaRef ds:uri="http://schemas.microsoft.com/office/infopath/2007/PartnerControls"/>
    <ds:schemaRef ds:uri="da0e1dfa-61eb-48b9-80bb-a2770ec06ea8"/>
    <ds:schemaRef ds:uri="http://www.w3.org/XML/1998/namespace"/>
    <ds:schemaRef ds:uri="http://purl.org/dc/dcmitype/"/>
  </ds:schemaRefs>
</ds:datastoreItem>
</file>

<file path=customXml/itemProps3.xml><?xml version="1.0" encoding="utf-8"?>
<ds:datastoreItem xmlns:ds="http://schemas.openxmlformats.org/officeDocument/2006/customXml" ds:itemID="{1F6C3EF2-8F8D-4DC1-842A-1AE659DCE3D8}">
  <ds:schemaRefs>
    <ds:schemaRef ds:uri="da0e1dfa-61eb-48b9-80bb-a2770ec06e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29</TotalTime>
  <Words>1445</Words>
  <Application>Microsoft Office PowerPoint</Application>
  <PresentationFormat>Widescreen</PresentationFormat>
  <Paragraphs>85</Paragraphs>
  <Slides>7</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IAS Ribbon Sans Bold</vt:lpstr>
      <vt:lpstr>IAS Ribbon Sans Light</vt:lpstr>
      <vt:lpstr>IAS Ribbon Sans Regular</vt:lpstr>
      <vt:lpstr>Ping LCG Light</vt:lpstr>
      <vt:lpstr>Office Theme</vt:lpstr>
      <vt:lpstr>International AIDS Society</vt:lpstr>
      <vt:lpstr>AIDS 2020  Toolkits Objetivos</vt:lpstr>
      <vt:lpstr>PowerPoint Presentation</vt:lpstr>
      <vt:lpstr>Introducción</vt:lpstr>
      <vt:lpstr>Los objetivos 95-95-95 recientes de ONUSIDA para el 2025 buscan lograr cobertura del 95 % (en vez del 90 %) respecto a los mismos tres objetivos de Acción acelerada, para el 2030.  https://aidstargets2025.unaids.org/#section-targets  </vt:lpstr>
      <vt:lpstr>PowerPoint Presentation</vt:lpstr>
      <vt:lpstr>Objetivos p Pocas pruebas del VIH entre hombres que tienen sexo con hombres</vt:lpstr>
      <vt:lpstr>Objetivos p Creación de demanda y pruebas aceleradas de carga viral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Dolan</dc:creator>
  <cp:lastModifiedBy>Kevin Lopes</cp:lastModifiedBy>
  <cp:revision>27</cp:revision>
  <dcterms:created xsi:type="dcterms:W3CDTF">2015-07-06T08:16:27Z</dcterms:created>
  <dcterms:modified xsi:type="dcterms:W3CDTF">2021-06-30T18:06:16Z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0x010100F3C977353A179648BE2A153B66ADCC4C</vt:lpwstr>
  </property>
</Properties>
</file>