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omments/modernComment_225_ADC1660E.xml" ContentType="application/vnd.ms-powerpoint.comments+xml"/>
  <Override PartName="/ppt/comments/modernComment_226_9D2407AF.xml" ContentType="application/vnd.ms-powerpoint.comments+xml"/>
  <Override PartName="/ppt/comments/modernComment_227_E4FDBDC0.xml" ContentType="application/vnd.ms-powerpoint.comments+xml"/>
  <Override PartName="/ppt/comments/modernComment_228_BACE102F.xml" ContentType="application/vnd.ms-powerpoint.comment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5"/>
  </p:notesMasterIdLst>
  <p:sldIdLst>
    <p:sldId id="554" r:id="rId6"/>
    <p:sldId id="342" r:id="rId7"/>
    <p:sldId id="553" r:id="rId8"/>
    <p:sldId id="534" r:id="rId9"/>
    <p:sldId id="548" r:id="rId10"/>
    <p:sldId id="549" r:id="rId11"/>
    <p:sldId id="550" r:id="rId12"/>
    <p:sldId id="551" r:id="rId13"/>
    <p:sldId id="5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494E87-8E1A-C6EA-B43F-630B905313C4}" name="Janette" initials="JB" userId="Janette" providerId="None"/>
  <p188:author id="{5C957DAE-DE62-0CCA-17E3-A3A3DD6D86C8}" name="Guest User" initials="GU" userId="S::urn:spo:anon#4beb05ef6d8237f6f7e47b80dfc1e578a63982d474add43ff9a28d3ff34cd98c::" providerId="AD"/>
  <p188:author id="{30A84CED-075E-35B0-0206-3CFB3B75EDE1}" name="Erika Lundström" initials="EL" userId="S::erika.lundstrom@iasociety.org::eb08ea8b-01aa-4655-962a-841d776116b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Irina" initials="I" lastIdx="0" clrIdx="0"/>
  <p:cmAuthor id="1" name="Elisa de Castro Alvarez" initials="EdCA" lastIdx="6" clrIdx="1"/>
  <p:cmAuthor id="2" name="Laura Fernandez Diaz" initials="LFD" lastIdx="27" clrIdx="2"/>
  <p:cmAuthor id="3" name="Irina Lut" initials="IL" lastIdx="5" clrIdx="3"/>
  <p:cmAuthor id="4" name="Taruna Gupta" initials="TG" lastIdx="1" clrIdx="4">
    <p:extLst>
      <p:ext uri="{19B8F6BF-5375-455C-9EA6-DF929625EA0E}">
        <p15:presenceInfo xmlns:p15="http://schemas.microsoft.com/office/powerpoint/2012/main" userId="795968865cb70a96" providerId="Windows Live"/>
      </p:ext>
    </p:extLst>
  </p:cmAuthor>
  <p:cmAuthor id="5" name="Lucy Kanya" initials="" lastIdx="2" clrIdx="5"/>
  <p:cmAuthor id="6" name="Radka Serakova" initials="RS" lastIdx="8" clrIdx="6">
    <p:extLst>
      <p:ext uri="{19B8F6BF-5375-455C-9EA6-DF929625EA0E}">
        <p15:presenceInfo xmlns:p15="http://schemas.microsoft.com/office/powerpoint/2012/main" userId="S-1-5-21-1220945662-2139871995-725345543-10306" providerId="AD"/>
      </p:ext>
    </p:extLst>
  </p:cmAuthor>
  <p:cmAuthor id="7" name="Teri Roberts" initials="TR" lastIdx="1" clrIdx="7">
    <p:extLst>
      <p:ext uri="{19B8F6BF-5375-455C-9EA6-DF929625EA0E}">
        <p15:presenceInfo xmlns:p15="http://schemas.microsoft.com/office/powerpoint/2012/main" userId="S::teri.roberts@iasociety.org::037c9fee-5bfb-411b-9dd8-8c9d890df7b6" providerId="AD"/>
      </p:ext>
    </p:extLst>
  </p:cmAuthor>
  <p:cmAuthor id="8" name="Amy Henderson" initials="AH" lastIdx="19" clrIdx="8">
    <p:extLst>
      <p:ext uri="{19B8F6BF-5375-455C-9EA6-DF929625EA0E}">
        <p15:presenceInfo xmlns:p15="http://schemas.microsoft.com/office/powerpoint/2012/main" userId="S::amy.henderson@iasociety.org::e0eff513-c659-43c9-b4bd-afffbce8d7ba" providerId="AD"/>
      </p:ext>
    </p:extLst>
  </p:cmAuthor>
  <p:cmAuthor id="9" name="Guest User" initials="GU" lastIdx="6" clrIdx="9">
    <p:extLst>
      <p:ext uri="{19B8F6BF-5375-455C-9EA6-DF929625EA0E}">
        <p15:presenceInfo xmlns:p15="http://schemas.microsoft.com/office/powerpoint/2012/main" userId="S::urn:spo:anon#f804d08e58260a8c39beecbf366e87684d0640ed21fee63d7e457299bea2a3b8::" providerId="AD"/>
      </p:ext>
    </p:extLst>
  </p:cmAuthor>
  <p:cmAuthor id="10" name="Marlène Bras" initials="MB" lastIdx="4" clrIdx="10">
    <p:extLst>
      <p:ext uri="{19B8F6BF-5375-455C-9EA6-DF929625EA0E}">
        <p15:presenceInfo xmlns:p15="http://schemas.microsoft.com/office/powerpoint/2012/main" userId="S::marlene.bras@iasociety.org::6dec99bb-6012-4053-8cb2-4eb6ff6b9486" providerId="AD"/>
      </p:ext>
    </p:extLst>
  </p:cmAuthor>
  <p:cmAuthor id="11" name="Tara Mansell" initials="TM" lastIdx="7" clrIdx="11">
    <p:extLst>
      <p:ext uri="{19B8F6BF-5375-455C-9EA6-DF929625EA0E}">
        <p15:presenceInfo xmlns:p15="http://schemas.microsoft.com/office/powerpoint/2012/main" userId="S::tara.mansell@iasociety.org::48e95b18-80d7-4e4b-9b88-7a73aa9a2259" providerId="AD"/>
      </p:ext>
    </p:extLst>
  </p:cmAuthor>
  <p:cmAuthor id="12" name="Anna Grimsrud" initials="AG" lastIdx="8" clrIdx="12">
    <p:extLst>
      <p:ext uri="{19B8F6BF-5375-455C-9EA6-DF929625EA0E}">
        <p15:presenceInfo xmlns:p15="http://schemas.microsoft.com/office/powerpoint/2012/main" userId="S::anna.grimsrud@iasociety.org::f85a3dff-7d89-4dbf-9104-c8b3290d15ec" providerId="AD"/>
      </p:ext>
    </p:extLst>
  </p:cmAuthor>
  <p:cmAuthor id="13" name="Lucy Stackpool-Moore" initials="LS" lastIdx="7" clrIdx="13">
    <p:extLst>
      <p:ext uri="{19B8F6BF-5375-455C-9EA6-DF929625EA0E}">
        <p15:presenceInfo xmlns:p15="http://schemas.microsoft.com/office/powerpoint/2012/main" userId="S::lucy.stackpool-moore@iasociety.org::29233e98-1389-4ad2-ad3b-44361e4cfe15" providerId="AD"/>
      </p:ext>
    </p:extLst>
  </p:cmAuthor>
  <p:cmAuthor id="14" name="Rosanne Lamplough" initials="RL" lastIdx="1" clrIdx="14">
    <p:extLst>
      <p:ext uri="{19B8F6BF-5375-455C-9EA6-DF929625EA0E}">
        <p15:presenceInfo xmlns:p15="http://schemas.microsoft.com/office/powerpoint/2012/main" userId="S::rosanne.lamplough@iasociety.org::2665370f-ced2-40ca-80dd-9a1cd6ff6495" providerId="AD"/>
      </p:ext>
    </p:extLst>
  </p:cmAuthor>
  <p:cmAuthor id="15" name="Roger Tatoud" initials="RT" lastIdx="23" clrIdx="15">
    <p:extLst>
      <p:ext uri="{19B8F6BF-5375-455C-9EA6-DF929625EA0E}">
        <p15:presenceInfo xmlns:p15="http://schemas.microsoft.com/office/powerpoint/2012/main" userId="S::roger.tatoud@iasociety.org::530243c4-39b4-4396-ba2f-a0130b861ec8" providerId="AD"/>
      </p:ext>
    </p:extLst>
  </p:cmAuthor>
  <p:cmAuthor id="16" name="Simon Azariah" initials="SA" lastIdx="11" clrIdx="16">
    <p:extLst>
      <p:ext uri="{19B8F6BF-5375-455C-9EA6-DF929625EA0E}">
        <p15:presenceInfo xmlns:p15="http://schemas.microsoft.com/office/powerpoint/2012/main" userId="28cfa4f3c595059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001B"/>
    <a:srgbClr val="CCFFFF"/>
    <a:srgbClr val="1A998C"/>
    <a:srgbClr val="E6000F"/>
    <a:srgbClr val="008000"/>
    <a:srgbClr val="E3000F"/>
    <a:srgbClr val="ED5C66"/>
    <a:srgbClr val="FE8946"/>
    <a:srgbClr val="818386"/>
    <a:srgbClr val="3DB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A883A-DC1F-1A39-9A32-8CD0EB6FE696}" v="3" dt="2020-11-18T13:05:52.371"/>
    <p1510:client id="{4EA2A632-C74F-7340-52FE-871843201586}" v="12" dt="2020-11-11T18:23:44.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765" autoAdjust="0"/>
    <p:restoredTop sz="71073" autoAdjust="0"/>
  </p:normalViewPr>
  <p:slideViewPr>
    <p:cSldViewPr snapToGrid="0">
      <p:cViewPr varScale="1">
        <p:scale>
          <a:sx n="75" d="100"/>
          <a:sy n="75" d="100"/>
        </p:scale>
        <p:origin x="1098" y="5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comments/modernComment_225_ADC1660E.xml><?xml version="1.0" encoding="utf-8"?>
<p188:cmLst xmlns:a="http://schemas.openxmlformats.org/drawingml/2006/main" xmlns:r="http://schemas.openxmlformats.org/officeDocument/2006/relationships" xmlns:p188="http://schemas.microsoft.com/office/powerpoint/2018/8/main">
  <p188:cm id="{98F659D9-05C0-4DE1-8435-4C08BB2178D3}" authorId="{30A84CED-075E-35B0-0206-3CFB3B75EDE1}" created="2020-11-11T18:19:20.606">
    <ac:deMkLst xmlns:ac="http://schemas.microsoft.com/office/drawing/2013/main/command">
      <pc:docMk xmlns:pc="http://schemas.microsoft.com/office/powerpoint/2013/main/command"/>
      <pc:sldMk xmlns:pc="http://schemas.microsoft.com/office/powerpoint/2013/main/command" cId="2915132942" sldId="549"/>
      <ac:picMk id="117" creationId="{00000000-0000-0000-0000-000000000000}"/>
    </ac:deMkLst>
    <p188:replyLst>
      <p188:reply id="{06401733-1471-467E-B7FB-E9E3D211CB8B}" authorId="{30A84CED-075E-35B0-0206-3CFB3B75EDE1}" created="2020-11-11T18:23:00.797">
        <p188:txBody>
          <a:bodyPr/>
          <a:lstStyle/>
          <a:p>
            <a:r>
              <a:rPr lang="en-GB"/>
              <a:t>Is this clearly represented below?</a:t>
            </a:r>
          </a:p>
        </p188:txBody>
      </p188:reply>
    </p188:replyLst>
    <p188:txBody>
      <a:bodyPr/>
      <a:lstStyle/>
      <a:p>
        <a:r>
          <a:rPr lang="en-GB"/>
          <a:t>Image seems to be slightly cropped on the right.</a:t>
        </a:r>
      </a:p>
    </p188:txBody>
  </p188:cm>
  <p188:cm id="{F855CAE3-ED3F-4810-B22D-BAEF10951B74}" authorId="{34494E87-8E1A-C6EA-B43F-630B905313C4}" created="2020-12-11T06:04:59.621">
    <pc:sldMkLst xmlns:pc="http://schemas.microsoft.com/office/powerpoint/2013/main/command">
      <pc:docMk/>
      <pc:sldMk cId="2915132942" sldId="549"/>
    </pc:sldMkLst>
    <p188:txBody>
      <a:bodyPr/>
      <a:lstStyle/>
      <a:p>
        <a:r>
          <a:rPr lang="en-ZA"/>
          <a:t>1.3 ' 21.8 - there are quite a few instances of use of ' (under RESULTS in the second abstract in the notes)
Does it mean 1.3-21.8?</a:t>
        </a:r>
      </a:p>
    </p188:txBody>
  </p188:cm>
  <p188:cm id="{47206FE6-2278-4DA4-881E-F868FE8CA0F6}" authorId="{34494E87-8E1A-C6EA-B43F-630B905313C4}" created="2020-12-11T06:05:31.848">
    <pc:sldMkLst xmlns:pc="http://schemas.microsoft.com/office/powerpoint/2013/main/command">
      <pc:docMk/>
      <pc:sldMk cId="2915132942" sldId="549"/>
    </pc:sldMkLst>
    <p188:txBody>
      <a:bodyPr/>
      <a:lstStyle/>
      <a:p>
        <a:r>
          <a:rPr lang="en-ZA"/>
          <a:t>Two uses of "patient" in the last paragraph (second abstract). Can we change to "client"?</a:t>
        </a:r>
      </a:p>
    </p188:txBody>
  </p188:cm>
</p188:cmLst>
</file>

<file path=ppt/comments/modernComment_226_9D2407AF.xml><?xml version="1.0" encoding="utf-8"?>
<p188:cmLst xmlns:a="http://schemas.openxmlformats.org/drawingml/2006/main" xmlns:r="http://schemas.openxmlformats.org/officeDocument/2006/relationships" xmlns:p188="http://schemas.microsoft.com/office/powerpoint/2018/8/main">
  <p188:cm id="{6DF4CF3D-584B-482C-B0C4-FC643BCEABA8}" authorId="{34494E87-8E1A-C6EA-B43F-630B905313C4}" created="2020-12-11T07:10:52.070">
    <pc:sldMkLst xmlns:pc="http://schemas.microsoft.com/office/powerpoint/2013/main/command">
      <pc:docMk/>
      <pc:sldMk cId="2636384175" sldId="550"/>
    </pc:sldMkLst>
    <p188:txBody>
      <a:bodyPr/>
      <a:lstStyle/>
      <a:p>
        <a:r>
          <a:rPr lang="en-ZA"/>
          <a:t>the use of "cases" in the notes for children with HIV is really jarring</a:t>
        </a:r>
      </a:p>
    </p188:txBody>
  </p188:cm>
  <p188:cm id="{714899AD-DF02-4876-AE92-1CB202E16A91}" authorId="{34494E87-8E1A-C6EA-B43F-630B905313C4}" created="2020-12-11T07:12:44.374">
    <pc:sldMkLst xmlns:pc="http://schemas.microsoft.com/office/powerpoint/2013/main/command">
      <pc:docMk/>
      <pc:sldMk cId="2636384175" sldId="550"/>
    </pc:sldMkLst>
    <p188:txBody>
      <a:bodyPr/>
      <a:lstStyle/>
      <a:p>
        <a:r>
          <a:rPr lang="en-ZA"/>
          <a:t>I changed the department name to Paediatrics, as per https://www.aku.edu/mcpk/paeds/Pages/home.aspx</a:t>
        </a:r>
      </a:p>
    </p188:txBody>
  </p188:cm>
</p188:cmLst>
</file>

<file path=ppt/comments/modernComment_227_E4FDBDC0.xml><?xml version="1.0" encoding="utf-8"?>
<p188:cmLst xmlns:a="http://schemas.openxmlformats.org/drawingml/2006/main" xmlns:r="http://schemas.openxmlformats.org/officeDocument/2006/relationships" xmlns:p188="http://schemas.microsoft.com/office/powerpoint/2018/8/main">
  <p188:cm id="{1B2A7101-D59C-4504-AB0C-08A287205886}" authorId="{5C957DAE-DE62-0CCA-17E3-A3A3DD6D86C8}" created="2020-11-18T13:05:52.371">
    <pc:sldMkLst xmlns:pc="http://schemas.microsoft.com/office/powerpoint/2013/main/command">
      <pc:docMk/>
      <pc:sldMk cId="3841834432" sldId="551"/>
    </pc:sldMkLst>
    <p188:txBody>
      <a:bodyPr/>
      <a:lstStyle/>
      <a:p>
        <a:r>
          <a:rPr lang="en-US"/>
          <a:t>Hard to read the graph, the text is fuzzy</a:t>
        </a:r>
      </a:p>
    </p188:txBody>
  </p188:cm>
</p188:cmLst>
</file>

<file path=ppt/comments/modernComment_228_BACE102F.xml><?xml version="1.0" encoding="utf-8"?>
<p188:cmLst xmlns:a="http://schemas.openxmlformats.org/drawingml/2006/main" xmlns:r="http://schemas.openxmlformats.org/officeDocument/2006/relationships" xmlns:p188="http://schemas.microsoft.com/office/powerpoint/2018/8/main">
  <p188:cm id="{B120A9DA-CFC2-4F41-AF72-F26364092DE7}" authorId="{34494E87-8E1A-C6EA-B43F-630B905313C4}" created="2020-12-11T07:13:46.777">
    <pc:sldMkLst xmlns:pc="http://schemas.microsoft.com/office/powerpoint/2013/main/command">
      <pc:docMk/>
      <pc:sldMk cId="3134066735" sldId="552"/>
    </pc:sldMkLst>
    <p188:txBody>
      <a:bodyPr/>
      <a:lstStyle/>
      <a:p>
        <a:r>
          <a:rPr lang="en-ZA"/>
          <a:t>I changed "patients" to "adolescents" under RESULTS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DAFFDA-3892-4AB0-961E-54459459815A}" type="datetimeFigureOut">
              <a:rPr lang="en-GB" smtClean="0"/>
              <a:t>30/06/2021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C7D159-9DD4-41A1-915D-943A0A890F2B}" type="slidenum">
              <a:rPr lang="en-GB" smtClean="0"/>
              <a:t>‹#›</a:t>
            </a:fld>
            <a:endParaRPr lang="en-GB"/>
          </a:p>
        </p:txBody>
      </p:sp>
    </p:spTree>
    <p:extLst>
      <p:ext uri="{BB962C8B-B14F-4D97-AF65-F5344CB8AC3E}">
        <p14:creationId xmlns:p14="http://schemas.microsoft.com/office/powerpoint/2010/main" val="1572688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a:p>
        </p:txBody>
      </p:sp>
      <p:sp>
        <p:nvSpPr>
          <p:cNvPr id="4" name="Slide Number Placeholder 3"/>
          <p:cNvSpPr>
            <a:spLocks noGrp="1"/>
          </p:cNvSpPr>
          <p:nvPr>
            <p:ph type="sldNum" sz="quarter" idx="10"/>
          </p:nvPr>
        </p:nvSpPr>
        <p:spPr/>
        <p:txBody>
          <a:bodyPr/>
          <a:lstStyle/>
          <a:p>
            <a:pPr algn="l" rtl="0"/>
            <a:fld id="{6FC7D159-9DD4-41A1-915D-943A0A890F2B}" type="slidenum">
              <a:rPr/>
              <a:t>2</a:t>
            </a:fld>
            <a:endParaRPr lang="es"/>
          </a:p>
        </p:txBody>
      </p:sp>
    </p:spTree>
    <p:extLst>
      <p:ext uri="{BB962C8B-B14F-4D97-AF65-F5344CB8AC3E}">
        <p14:creationId xmlns:p14="http://schemas.microsoft.com/office/powerpoint/2010/main" val="2589669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algn="l" rtl="0"/>
            <a:fld id="{6FC7D159-9DD4-41A1-915D-943A0A890F2B}" type="slidenum">
              <a:rPr/>
              <a:t>4</a:t>
            </a:fld>
            <a:endParaRPr lang="es"/>
          </a:p>
        </p:txBody>
      </p:sp>
    </p:spTree>
    <p:extLst>
      <p:ext uri="{BB962C8B-B14F-4D97-AF65-F5344CB8AC3E}">
        <p14:creationId xmlns:p14="http://schemas.microsoft.com/office/powerpoint/2010/main" val="58799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Anomalías congénitas del tubo neural y desenlaces adversos del embarazo luego de la exposición materna a dolutegravir y a otros medicamentos antirretrovirales durante el embarazo, Estados Unidos, 2013-2017</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Karen Hoover</a:t>
            </a: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2800"/>
              <a:buFont typeface="Calibri"/>
              <a:buNone/>
            </a:pPr>
            <a:endParaRPr lang="es" b="1" i="0" noProof="0" dirty="0">
              <a:solidFill>
                <a:srgbClr val="000000"/>
              </a:solidFill>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2800"/>
              <a:buFont typeface="Roboto Condensed"/>
              <a:buNone/>
            </a:pPr>
            <a:r>
              <a:rPr lang="es" b="1" i="0" u="none" baseline="0" dirty="0">
                <a:solidFill>
                  <a:srgbClr val="000000"/>
                </a:solidFill>
                <a:latin typeface="IAS Ribbon Sans Regular" pitchFamily="50" charset="0"/>
                <a:ea typeface="IAS Ribbon Sans Regular" pitchFamily="50" charset="0"/>
              </a:rPr>
              <a:t>CONTEXTO</a:t>
            </a:r>
          </a:p>
          <a:p>
            <a:pPr marL="0" marR="0" lvl="0" indent="0" algn="l" rtl="0">
              <a:lnSpc>
                <a:spcPct val="100000"/>
              </a:lnSpc>
              <a:spcBef>
                <a:spcPts val="0"/>
              </a:spcBef>
              <a:spcAft>
                <a:spcPts val="0"/>
              </a:spcAft>
              <a:buClr>
                <a:srgbClr val="000000"/>
              </a:buClr>
              <a:buSzPts val="2800"/>
              <a:buFont typeface="Roboto Condensed"/>
              <a:buNone/>
            </a:pPr>
            <a:r>
              <a:rPr lang="es" b="0" i="0" u="none" baseline="0" dirty="0">
                <a:solidFill>
                  <a:srgbClr val="000000"/>
                </a:solidFill>
                <a:latin typeface="IAS Ribbon Sans Regular" pitchFamily="50" charset="0"/>
                <a:ea typeface="IAS Ribbon Sans Regular" pitchFamily="50" charset="0"/>
              </a:rPr>
              <a:t>Un estudio en Botsuana demostró que la exposición a dolutegravir, un inhibidor de transferencia de la cadena de integrasa (INSTI), alrededor del período de concepción se relacionó con un leve aumento del riesgo de anomalías congénitas del tubo neural. Es fundamental llevar a cabo un control continuo de la administración de dolutegravir y de las anomalías congénitas del tubo neural y los desenlaces adversos del embarazo en las mujeres embarazadas en EE. UU. para evaluar la seguridad de dolutegravir y otros medicamentos antirretrovirales (ARV).</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2800"/>
              <a:buFont typeface="Roboto Condensed"/>
              <a:buNone/>
            </a:pPr>
            <a:r>
              <a:rPr lang="es" b="1" i="0" u="none" baseline="0" dirty="0">
                <a:solidFill>
                  <a:srgbClr val="000000"/>
                </a:solidFill>
                <a:latin typeface="IAS Ribbon Sans Regular" pitchFamily="50" charset="0"/>
                <a:ea typeface="IAS Ribbon Sans Regular" pitchFamily="50" charset="0"/>
              </a:rPr>
              <a:t>MÉTODOS</a:t>
            </a:r>
          </a:p>
          <a:p>
            <a:pPr marL="0" marR="0" lvl="0" indent="0" algn="l" rtl="0">
              <a:lnSpc>
                <a:spcPct val="100000"/>
              </a:lnSpc>
              <a:spcBef>
                <a:spcPts val="0"/>
              </a:spcBef>
              <a:spcAft>
                <a:spcPts val="0"/>
              </a:spcAft>
              <a:buClr>
                <a:srgbClr val="000000"/>
              </a:buClr>
              <a:buSzPts val="2800"/>
              <a:buFont typeface="Roboto Condensed"/>
              <a:buNone/>
            </a:pPr>
            <a:r>
              <a:rPr lang="es" b="0" i="0" u="none" baseline="0" dirty="0">
                <a:solidFill>
                  <a:srgbClr val="000000"/>
                </a:solidFill>
                <a:latin typeface="IAS Ribbon Sans Regular" pitchFamily="50" charset="0"/>
                <a:ea typeface="IAS Ribbon Sans Regular" pitchFamily="50" charset="0"/>
              </a:rPr>
              <a:t>Analizamos las bases de datos de IBM MarketScan Commercial y Medicaid, que incluían diagnósticos clínicos, procedimientos, medicamentos y variables para relacionar a las madres con los bebés. Detectamos exposición a ARV (dolutegravir, otros INSTI [raltegravir, elvitegravir], otros ARV, anomalías congénitas del tubo neural [anencefalia, espina bífida, encefalocele, iniencefalia] y desenlaces del embarazo [nacimiento con vida, mortinato, aborto espontáneo, aborto inducido]). Comparamos la prevalencia de las anomalías congénitas del tubo neural y los desenlaces del embarazo entre las mujeres VIH negativas y las mujeres con el VIH según el tipo de ARV.</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2800"/>
              <a:buFont typeface="Roboto Condensed"/>
              <a:buNone/>
            </a:pPr>
            <a:r>
              <a:rPr lang="es" b="1" i="0" u="none" baseline="0" dirty="0">
                <a:solidFill>
                  <a:srgbClr val="000000"/>
                </a:solidFill>
                <a:latin typeface="IAS Ribbon Sans Regular" pitchFamily="50" charset="0"/>
                <a:ea typeface="IAS Ribbon Sans Regular" pitchFamily="50" charset="0"/>
              </a:rPr>
              <a:t>RESULTADOS</a:t>
            </a:r>
          </a:p>
          <a:p>
            <a:pPr marL="0" marR="0" lvl="0" indent="0" algn="l" rtl="0">
              <a:lnSpc>
                <a:spcPct val="100000"/>
              </a:lnSpc>
              <a:spcBef>
                <a:spcPts val="0"/>
              </a:spcBef>
              <a:spcAft>
                <a:spcPts val="0"/>
              </a:spcAft>
              <a:buClr>
                <a:srgbClr val="000000"/>
              </a:buClr>
              <a:buSzPts val="2800"/>
              <a:buFont typeface="Roboto Condensed"/>
              <a:buNone/>
            </a:pPr>
            <a:r>
              <a:rPr lang="es" b="0" i="0" u="none" baseline="0" dirty="0">
                <a:solidFill>
                  <a:srgbClr val="000000"/>
                </a:solidFill>
                <a:latin typeface="IAS Ribbon Sans Regular" pitchFamily="50" charset="0"/>
                <a:ea typeface="IAS Ribbon Sans Regular" pitchFamily="50" charset="0"/>
              </a:rPr>
              <a:t>Entre los 7169 embarazos de mujeres con VIH, detectamos que 235 estuvieron expuestas a dolutegravir. La prevalencia de las anomalías congénitas del tubo neural fue de 0 cada 1000 embarazos entre mujeres con VIH expuestas a dolutegravir que contaban con seguro de salud comercial y 0,48 (intervalo de confianza [IC] del 95 %: 0,46-0,51) en mujeres VIH negativas. La prevalencia de las anomalías congénitas del tubo neural fue de 0 cada 1000 embarazos en mujeres con el VIH expuestas a dolutegravir con seguro Medicaid y 0,58 (0,55-0,61) en mujeres VIH negativas. La prevalencia de las anomalías congénitas del tubo neural fue similar en mujeres con el VIH expuestas a dolutegravir, otros INSTI, otros ARV y en mujeres VIH negativas (Tabla). La prevalencia de mortinatos, abortos espontáneos y abortos inducidos fue mayor en las mujeres con el VIH, incluidas aquellas expuestas o no expuestas a algunos tipos de ARV, en comparación con mujeres VIH negativas.</a:t>
            </a: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chemeClr val="dk1"/>
              </a:buClr>
              <a:buSzPts val="2800"/>
              <a:buFont typeface="Calibri"/>
              <a:buNone/>
            </a:pPr>
            <a:endParaRPr lang="es" i="0" noProof="0" dirty="0">
              <a:solidFill>
                <a:srgbClr val="000000"/>
              </a:solidFill>
            </a:endParaRPr>
          </a:p>
        </p:txBody>
      </p:sp>
      <p:sp>
        <p:nvSpPr>
          <p:cNvPr id="102" name="Google Shape;10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5</a:t>
            </a:fld>
            <a:endParaRPr/>
          </a:p>
        </p:txBody>
      </p:sp>
    </p:spTree>
    <p:extLst>
      <p:ext uri="{BB962C8B-B14F-4D97-AF65-F5344CB8AC3E}">
        <p14:creationId xmlns:p14="http://schemas.microsoft.com/office/powerpoint/2010/main" val="1599233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La mitad de los niños que viven con el VIH y presentan fracaso virológico tienen resistencia a los medicamentos y requieren un cambio de régimen antirretroviral: primeras apreciaciones de un estudio aleatorizado en Kenia occidental</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solidFill>
                  <a:srgbClr val="333333"/>
                </a:solidFill>
                <a:latin typeface="IAS Ribbon Sans Regular" pitchFamily="50" charset="0"/>
                <a:ea typeface="IAS Ribbon Sans Regular" pitchFamily="50" charset="0"/>
              </a:rPr>
              <a:t>Lisa Abuogi</a:t>
            </a:r>
            <a:endParaRPr lang="es" i="0" noProof="0" dirty="0">
              <a:solidFill>
                <a:srgbClr val="333333"/>
              </a:solidFill>
              <a:latin typeface="IAS Ribbon Sans Regular" pitchFamily="50" charset="0"/>
              <a:ea typeface="IAS Ribbon Sans Regular" pitchFamily="50" charset="0"/>
            </a:endParaRPr>
          </a:p>
          <a:p>
            <a:pPr marL="0" lvl="0" indent="0" algn="l" rtl="0">
              <a:spcBef>
                <a:spcPts val="0"/>
              </a:spcBef>
              <a:spcAft>
                <a:spcPts val="0"/>
              </a:spcAft>
              <a:buNone/>
            </a:pPr>
            <a:endParaRPr lang="es" b="1"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Los niños que viven con el VIH y reciben una terapia antirretroviral (TAR) alcanzan tasas bajas de supresión virológica. La mayoría de las pautas en los entornos con recursos limitados recomiendan asesoramiento de adherencia reforzado y la repetición de la prueba de carga viral en los niños que viven con el VIH y presentan fracaso virológico en los regímenes de primera línea sin una prueba de resistencia a los medicamentos. En un estudio aleatorizado en curso, hicimos pruebas de resistencia a los medicamentos dirigidas para niños con fracaso virológico en el grupo de intervención.</a:t>
            </a:r>
            <a:r>
              <a:rPr lang="es" i="0" dirty="0">
                <a:solidFill>
                  <a:srgbClr val="000000"/>
                </a:solidFill>
                <a:latin typeface="IAS Ribbon Sans Regular" pitchFamily="50" charset="0"/>
                <a:ea typeface="IAS Ribbon Sans Regular" pitchFamily="50" charset="0"/>
              </a:rPr>
              <a:t/>
            </a:r>
            <a:br>
              <a:rPr lang="es" i="0" dirty="0">
                <a:solidFill>
                  <a:srgbClr val="000000"/>
                </a:solidFill>
                <a:latin typeface="IAS Ribbon Sans Regular" pitchFamily="50" charset="0"/>
                <a:ea typeface="IAS Ribbon Sans Regular" pitchFamily="50" charset="0"/>
              </a:rPr>
            </a:b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Se inscribió un total de 704 niños de 1 a 14 años que viven con el VIH en el estudio Opt4Kids de marzo a diciembre de 2019; pertenecían a cinco hospitales gubernamentales del condado de Kisumu, Kenia. Los niños fueron distribuidos de manera aleatoria, equitativa e individual en grupos de control (estándar de atención médica) o intervención (prueba de carga viral en el punto de atención médica cada tres meses con prueba de resistencia a los medicamentos para los pacientes que presentaban fracaso virológico [&gt;1000 copias/ml]). Las pruebas de resistencia a los medicamentos se llevaron a cabo en niños que viven con el VIH en el grupo de intervención utilizando una secuencia de consenso y los resultados analizados por un comité de gestión clínica integrado por el personal de la investigación, expertos en pacientes pediátricos y en VIH y trabajadores de los hospitales. Utilizamos análisis descriptivos para informar los patrones de resistencia a los medicamentos y las recomendaciones de tratamiento.</a:t>
            </a:r>
            <a:r>
              <a:rPr lang="es" i="0" dirty="0">
                <a:solidFill>
                  <a:srgbClr val="000000"/>
                </a:solidFill>
                <a:latin typeface="IAS Ribbon Sans Regular" pitchFamily="50" charset="0"/>
                <a:ea typeface="IAS Ribbon Sans Regular" pitchFamily="50" charset="0"/>
              </a:rPr>
              <a:t/>
            </a:r>
            <a:br>
              <a:rPr lang="es" i="0" dirty="0">
                <a:solidFill>
                  <a:srgbClr val="000000"/>
                </a:solidFill>
                <a:latin typeface="IAS Ribbon Sans Regular" pitchFamily="50" charset="0"/>
                <a:ea typeface="IAS Ribbon Sans Regular" pitchFamily="50" charset="0"/>
              </a:rPr>
            </a:b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De los 365 niños que viven con el VIH en el grupo de intervención (la mediana de tiempo con TAR fue de 70,7 meses), 60 (16 %) se realizaron al menos una prueba de resistencia a los medicamentos requerida por el protocolo y 51 (85 %) presentaron mutaciones relacionadas con la resistencia a los medicamentos. Cuarenta y ocho (80 %) niños que viven con el VIH que se hicieron la prueba de resistencia a los medicamentos presentaban resistencia a un inhibidor no nucleosídico de la transcriptasa inversa (INNTI), 36 (60 %) tuvieron resistencia a un inhibidor nucleosídico de la transcriptasa inversa (INTI), 33 (55 %) tuvieron resistencia tanto a INNTI como a INTI y nueve (15 %) no mostraron resistencia. En 30 niños que viven con el VIH (50 %) y contaban con resultados de una prueba de resistencia a los medicamentos, se recomendó un cambio en el régimen de la TAR, y el 90 % de ellos recibía un régimen basado en un INNTI. Las mutaciones relacionadas con la resistencia a los medicamentos más comunes se describen en la Figura.</a:t>
            </a:r>
            <a:r>
              <a:rPr lang="es" i="0" dirty="0">
                <a:solidFill>
                  <a:srgbClr val="000000"/>
                </a:solidFill>
                <a:latin typeface="IAS Ribbon Sans Regular" pitchFamily="50" charset="0"/>
                <a:ea typeface="IAS Ribbon Sans Regular" pitchFamily="50" charset="0"/>
              </a:rPr>
              <a:t/>
            </a:r>
            <a:br>
              <a:rPr lang="es" i="0" dirty="0">
                <a:solidFill>
                  <a:srgbClr val="000000"/>
                </a:solidFill>
                <a:latin typeface="IAS Ribbon Sans Regular" pitchFamily="50" charset="0"/>
                <a:ea typeface="IAS Ribbon Sans Regular" pitchFamily="50" charset="0"/>
              </a:rPr>
            </a:b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El análisis temprano de los niños que viven con el VIH que se realizan una prueba de resistencia a los medicamentos dirigida demuestra que es poco probable que la adherencia mejorada sola genere supresión viral en una proporción considerable de niños que viven con el VIH, que presentan fracaso virológico. La prueba temprana de resistencia a los medicamentos en niños que viven con el VIH y presentan fracaso virológico puede ser una herramienta fundamental para determinar la TAR apropiada y asegurar los resultados médicos óptimos para los niños que viven con el VIH.</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Niños y adolescentes de África subsahariana infectados por el VIH con experiencia en el tratamiento: resultados clínicos del tratamiento antirretroviral de tercera línea en el programa de donación de medicamentos New Horizons</a:t>
            </a:r>
            <a:endParaRPr lang="es" noProof="0" dirty="0">
              <a:latin typeface="IAS Ribbon Sans Regular" pitchFamily="50" charset="0"/>
              <a:ea typeface="IAS Ribbon Sans Regular" pitchFamily="50" charset="0"/>
            </a:endParaRPr>
          </a:p>
          <a:p>
            <a:pPr marL="0" lvl="0" indent="0" algn="l" rtl="0">
              <a:spcBef>
                <a:spcPts val="0"/>
              </a:spcBef>
              <a:spcAft>
                <a:spcPts val="0"/>
              </a:spcAft>
              <a:buClr>
                <a:srgbClr val="333333"/>
              </a:buClr>
              <a:buSzPts val="1200"/>
              <a:buFont typeface="Calibri"/>
              <a:buNone/>
            </a:pPr>
            <a:r>
              <a:rPr lang="es" b="0" i="0" u="none" baseline="0" dirty="0">
                <a:solidFill>
                  <a:srgbClr val="333333"/>
                </a:solidFill>
                <a:latin typeface="IAS Ribbon Sans Regular" pitchFamily="50" charset="0"/>
                <a:ea typeface="IAS Ribbon Sans Regular" pitchFamily="50" charset="0"/>
              </a:rPr>
              <a:t>Appolinaire Tiam</a:t>
            </a:r>
            <a:endParaRPr lang="es" i="0" noProof="0" dirty="0">
              <a:solidFill>
                <a:srgbClr val="333333"/>
              </a:solidFill>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1200"/>
              <a:buFont typeface="Roboto Condensed"/>
              <a:buNone/>
            </a:pPr>
            <a:endParaRPr lang="es" b="1" i="0" noProof="0" dirty="0">
              <a:solidFill>
                <a:srgbClr val="000000"/>
              </a:solidFill>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1200"/>
              <a:buFont typeface="Roboto Condensed"/>
              <a:buNone/>
            </a:pPr>
            <a:r>
              <a:rPr lang="es" b="1" i="0" u="none" baseline="0" dirty="0">
                <a:solidFill>
                  <a:srgbClr val="000000"/>
                </a:solidFill>
                <a:latin typeface="IAS Ribbon Sans Regular" pitchFamily="50" charset="0"/>
                <a:ea typeface="IAS Ribbon Sans Regular" pitchFamily="50" charset="0"/>
              </a:rPr>
              <a:t>CONTEXTO</a:t>
            </a:r>
          </a:p>
          <a:p>
            <a:pPr marL="0" marR="0" lvl="0" indent="0" algn="l" rtl="0">
              <a:lnSpc>
                <a:spcPct val="100000"/>
              </a:lnSpc>
              <a:spcBef>
                <a:spcPts val="0"/>
              </a:spcBef>
              <a:spcAft>
                <a:spcPts val="0"/>
              </a:spcAft>
              <a:buClr>
                <a:srgbClr val="000000"/>
              </a:buClr>
              <a:buSzPts val="1200"/>
              <a:buFont typeface="Roboto Condensed"/>
              <a:buNone/>
            </a:pPr>
            <a:r>
              <a:rPr lang="es" b="0" i="0" u="none" baseline="0" dirty="0">
                <a:solidFill>
                  <a:srgbClr val="000000"/>
                </a:solidFill>
                <a:latin typeface="IAS Ribbon Sans Regular" pitchFamily="50" charset="0"/>
                <a:ea typeface="IAS Ribbon Sans Regular" pitchFamily="50" charset="0"/>
              </a:rPr>
              <a:t>El aumento de la carga viral (CV) ha puesto de relieve tasas significativas de fracaso terapéutico en niños y adolescentes infectados por el VIH que reciben un tratamiento antirretroviral (TAR) en África subsahariana. El objetivo de este estudio era describir las características virológicas e inmunitarias de niños y adolescentes que presentaba fracaso terapéutico en una TAR de segunda línea para describir los resultados clínicos con una TAR de tercera línea.</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1200"/>
              <a:buFont typeface="Roboto Condensed"/>
              <a:buNone/>
            </a:pPr>
            <a:r>
              <a:rPr lang="es" b="1" i="0" u="none" baseline="0" dirty="0">
                <a:solidFill>
                  <a:srgbClr val="000000"/>
                </a:solidFill>
                <a:latin typeface="IAS Ribbon Sans Regular" pitchFamily="50" charset="0"/>
                <a:ea typeface="IAS Ribbon Sans Regular" pitchFamily="50" charset="0"/>
              </a:rPr>
              <a:t>MÉTODOS</a:t>
            </a:r>
          </a:p>
          <a:p>
            <a:pPr marL="0" marR="0" lvl="0" indent="0" algn="l" rtl="0">
              <a:lnSpc>
                <a:spcPct val="100000"/>
              </a:lnSpc>
              <a:spcBef>
                <a:spcPts val="0"/>
              </a:spcBef>
              <a:spcAft>
                <a:spcPts val="0"/>
              </a:spcAft>
              <a:buClr>
                <a:srgbClr val="000000"/>
              </a:buClr>
              <a:buSzPts val="1200"/>
              <a:buFont typeface="Roboto Condensed"/>
              <a:buNone/>
            </a:pPr>
            <a:r>
              <a:rPr lang="es" b="0" i="0" u="none" baseline="0" dirty="0">
                <a:solidFill>
                  <a:srgbClr val="000000"/>
                </a:solidFill>
                <a:latin typeface="IAS Ribbon Sans Regular" pitchFamily="50" charset="0"/>
                <a:ea typeface="IAS Ribbon Sans Regular" pitchFamily="50" charset="0"/>
              </a:rPr>
              <a:t>Este es un estudio de cohortes observacional que recopila datos prospectivos de pacientes de entre 0 y 24 años que reciben una TAR de tercera línea en Esuatini, Kenia, Uganda y Zambia. Recopilamos datos de la historia clínica de pacientes que iniciaron un tratamiento con daranuvir (DRV) o etravirina (ETR) como parte de una TAR de tercera línea a través del programa de donación de medicamentos New Horizons, patrocinado por Johnson &amp; Johnson. Los datos demográficos, clínicos y de laboratorio iniciales (recuento de células CD4, carga viral del ARN del VIH, resistencia genotípica) se recopilaron en el punto inicial de la TAR de tercera de línea y fueron resumidos utilizando estadísticas descriptivas y medianas (RIQ).</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1200"/>
              <a:buFont typeface="Roboto Condensed"/>
              <a:buNone/>
            </a:pPr>
            <a:r>
              <a:rPr lang="es" b="1" i="0" u="none" baseline="0" dirty="0">
                <a:solidFill>
                  <a:srgbClr val="000000"/>
                </a:solidFill>
                <a:latin typeface="IAS Ribbon Sans Regular" pitchFamily="50" charset="0"/>
                <a:ea typeface="IAS Ribbon Sans Regular" pitchFamily="50" charset="0"/>
              </a:rPr>
              <a:t>RESULTADOS</a:t>
            </a:r>
          </a:p>
          <a:p>
            <a:pPr marL="0" marR="0" lvl="0" indent="0" algn="l" rtl="0">
              <a:lnSpc>
                <a:spcPct val="100000"/>
              </a:lnSpc>
              <a:spcBef>
                <a:spcPts val="0"/>
              </a:spcBef>
              <a:spcAft>
                <a:spcPts val="0"/>
              </a:spcAft>
              <a:buClr>
                <a:srgbClr val="000000"/>
              </a:buClr>
              <a:buSzPts val="1200"/>
              <a:buFont typeface="Roboto Condensed"/>
              <a:buNone/>
            </a:pPr>
            <a:r>
              <a:rPr lang="es" b="0" i="0" u="none" baseline="0" dirty="0">
                <a:solidFill>
                  <a:srgbClr val="000000"/>
                </a:solidFill>
                <a:latin typeface="IAS Ribbon Sans Regular" pitchFamily="50" charset="0"/>
                <a:ea typeface="IAS Ribbon Sans Regular" pitchFamily="50" charset="0"/>
              </a:rPr>
              <a:t>De diciembre de 2018 a noviembre de 2019, 152 participantes se inscribieron; 57,2 % (87/152) eran hombres; la mediana de edad (min-máx) al inicio del tratamiento de tercera línea era de 12,8 (1,3 ' 21,8) años. La TAR de segunda línea estaba basada en un inhibidor de la proteasa (IP), que incluía lopinavir/ritonavir en un 67,1 % (n = 102) y atazanavir/ritonavir en un 17,8 % (n = 27). La base del INTI incluía lamivudina y zidovudina en un 20,4 %, abacavir en un 53,3 % o TDF en un 23,0 %. La mayoría de los participantes con una prueba de CV (85,5 %; n = 130/152) habían aumentado la CV en los seis meses previos al cambio: la CV mediana (min-máx) fue de 4,8 log (1,3 ' 6,5). De los 123 pacientes con resultados iniciales de resistencia, 89 (68,5 %) experimentaron mutaciones relacionadas con los análogos de la timidina (TAM), 62,9 % (n = 56/89) de TAM1 y 73,0 % (n = 65/89) de TAM2. Las mutaciones de resistencia a las IP se observaron en 71 (79,8 %), con el 70,4 % (n = 50/71) que acumuló más de 3 mutaciones relacionadas con las IP. A los seis meses de recibir una TAR de tercera línea basada en DRV/ETR, de los 58 participantes con resultados de CV, el 72,4 % (n = 42/58) tenía supresión viral. A los 12 meses con una TAR de tercera línea, de los 36 participantes con resultados de CV, el 80,6 % (n = 29/36) tenía supresión viral.</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000000"/>
              </a:buClr>
              <a:buSzPts val="1200"/>
              <a:buFont typeface="Roboto Condensed"/>
              <a:buNone/>
            </a:pPr>
            <a:r>
              <a:rPr lang="es" b="1" i="0" u="none" baseline="0" dirty="0">
                <a:solidFill>
                  <a:srgbClr val="000000"/>
                </a:solidFill>
                <a:latin typeface="IAS Ribbon Sans Regular" pitchFamily="50" charset="0"/>
                <a:ea typeface="IAS Ribbon Sans Regular" pitchFamily="50" charset="0"/>
              </a:rPr>
              <a:t>CONCLUSIONES</a:t>
            </a:r>
          </a:p>
          <a:p>
            <a:pPr marL="0" marR="0" lvl="0" indent="0" algn="l" rtl="0">
              <a:lnSpc>
                <a:spcPct val="100000"/>
              </a:lnSpc>
              <a:spcBef>
                <a:spcPts val="0"/>
              </a:spcBef>
              <a:spcAft>
                <a:spcPts val="0"/>
              </a:spcAft>
              <a:buClr>
                <a:srgbClr val="000000"/>
              </a:buClr>
              <a:buSzPts val="1200"/>
              <a:buFont typeface="Roboto Condensed"/>
              <a:buNone/>
            </a:pPr>
            <a:r>
              <a:rPr lang="es" b="0" i="0" u="none" baseline="0" dirty="0">
                <a:solidFill>
                  <a:srgbClr val="000000"/>
                </a:solidFill>
                <a:latin typeface="IAS Ribbon Sans Regular" pitchFamily="50" charset="0"/>
                <a:ea typeface="IAS Ribbon Sans Regular" pitchFamily="50" charset="0"/>
              </a:rPr>
              <a:t>Los niños y adolescentes con experiencia en el tratamiento que recibieron una TAR de segunda línea basada en IP ineficaz tenían un nivel alto de viremia del VIH y altos niveles de mutaciones relacionadas con análogos de timidina con INTI e IP. De los pacientes con resultados de CV disponibles a los seis y a los 12 meses que recibían TAR de tercera línea con DRV o ETR, la mayoría consiguió la supresión viral.</a:t>
            </a:r>
            <a:endParaRPr lang="es" noProof="0" dirty="0">
              <a:latin typeface="IAS Ribbon Sans Regular" pitchFamily="50" charset="0"/>
              <a:ea typeface="IAS Ribbon Sans Regular" pitchFamily="50" charset="0"/>
            </a:endParaRPr>
          </a:p>
        </p:txBody>
      </p:sp>
      <p:sp>
        <p:nvSpPr>
          <p:cNvPr id="111" name="Google Shape;11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6</a:t>
            </a:fld>
            <a:endParaRPr/>
          </a:p>
        </p:txBody>
      </p:sp>
    </p:spTree>
    <p:extLst>
      <p:ext uri="{BB962C8B-B14F-4D97-AF65-F5344CB8AC3E}">
        <p14:creationId xmlns:p14="http://schemas.microsoft.com/office/powerpoint/2010/main" val="2667524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333333"/>
              </a:buClr>
              <a:buSzPts val="1200"/>
              <a:buFont typeface="Roboto Condensed"/>
              <a:buNone/>
            </a:pPr>
            <a:r>
              <a:rPr lang="es" b="1" i="0" u="none" baseline="0" dirty="0">
                <a:solidFill>
                  <a:srgbClr val="333333"/>
                </a:solidFill>
                <a:latin typeface="IAS Ribbon Sans Regular" pitchFamily="50" charset="0"/>
                <a:ea typeface="IAS Ribbon Sans Regular" pitchFamily="50" charset="0"/>
              </a:rPr>
              <a:t>Infección por el VIH e inyecciones poco seguras en niños de Sind, Pakistán: un estudio de control de casos de un brote</a:t>
            </a:r>
            <a:endParaRPr lang="es" noProof="0" dirty="0">
              <a:latin typeface="IAS Ribbon Sans Regular" pitchFamily="50" charset="0"/>
              <a:ea typeface="IAS Ribbon Sans Regular" pitchFamily="50" charset="0"/>
            </a:endParaRPr>
          </a:p>
          <a:p>
            <a:pPr marL="0" marR="0" lvl="0" indent="0" algn="l" rtl="0">
              <a:lnSpc>
                <a:spcPct val="100000"/>
              </a:lnSpc>
              <a:spcBef>
                <a:spcPts val="0"/>
              </a:spcBef>
              <a:spcAft>
                <a:spcPts val="0"/>
              </a:spcAft>
              <a:buClr>
                <a:srgbClr val="333333"/>
              </a:buClr>
              <a:buSzPts val="1200"/>
              <a:buFont typeface="Roboto Condensed"/>
              <a:buNone/>
            </a:pPr>
            <a:r>
              <a:rPr lang="es" b="0" i="0" u="none" baseline="0" dirty="0">
                <a:solidFill>
                  <a:srgbClr val="333333"/>
                </a:solidFill>
                <a:latin typeface="IAS Ribbon Sans Regular" pitchFamily="50" charset="0"/>
                <a:ea typeface="IAS Ribbon Sans Regular" pitchFamily="50" charset="0"/>
              </a:rPr>
              <a:t>Fatima Mir</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dirty="0">
                <a:solidFill>
                  <a:srgbClr val="000000"/>
                </a:solidFill>
                <a:latin typeface="IAS Ribbon Sans Regular" pitchFamily="50" charset="0"/>
                <a:ea typeface="IAS Ribbon Sans Regular" pitchFamily="50" charset="0"/>
              </a:rPr>
              <a:t/>
            </a:r>
            <a:br>
              <a:rPr lang="es" b="1" i="0" dirty="0">
                <a:solidFill>
                  <a:srgbClr val="000000"/>
                </a:solidFill>
                <a:latin typeface="IAS Ribbon Sans Regular" pitchFamily="50" charset="0"/>
                <a:ea typeface="IAS Ribbon Sans Regular" pitchFamily="50" charset="0"/>
              </a:rPr>
            </a:b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En abril de 2019, se desencadenó un brote del VIH en el distrito de Larkana, Sind, en Pakistán. En diciembre de 2019, 1167 niños dieron positivo en el VIH. Nuestro estudio evalúa los factores de riesgo para el VIH en esta población.</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Llevamos a cabo un estudio basado en el hogar, emparejado individualmente, de control de casos. Los casos (niños menores de 16 años registrados para recibir atención pediátrica contra el VIH en la ciudad de Larkana) y los controles (niños no infectados con el VIH agrupados en 1:1 por edad, sexo y barrio) se muestrearon simultáneamente. Se recolectaron los niveles séricos de todos los participantes para la prueba serológica de la hepatitis B y C. Se realizaron pruebas del VIH a todas las madres de los participantes. Se estimaron las razones de posibilidades ajustadas utilizando la regresión logística condicional para evaluar los factores relacionados con la infección por el VIH.</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Desde el 3 de julio al 26 de diciembre de 2019, se inscribieron 403 casos del VIH y 403 controles emparejados individualmente. La prevalencia del antígeno de superficie del virus de la hepatitis B (VHB) y los anticuerpos del virus de la hepatitis C (VHC) fueron del 18,4 % (IC del 95 %: 14,7-22,5) y 6,5 % (IC del 95 %: 4,3-9,3) respectivamente, entre los casos, y 5,2 % (3,3-7,9) y 1,0 % (0,3-2,5) respectivamente entre los controles. Solo el 7,0 % de los casos tenía madres VIH positivas. En los seis meses anteriores a la prueba del VIH, 228 (56,6 %) casos y 32 (7,9 %) controles informaron más de 10 inyecciones, y 294 (72,7 %) casos y 78 (19,3 %) controles habían recibido una infusión. Se reportó al menos una transfusión de sangre en 56 (13,9 %) casos y 3 (0,7 %) controles. La infección por el VIH se asoció independientemente con la ocupación de la madre, los antecedentes de transfusiones de sangre (razones de posibilidades ajustadas 115,6; IC del 95 %: 6,4-2091) y antecedentes de más inyecciones/infusiones (razones de posibilidades ajustadas 1,5; IC del 95 %: 1,2-1,9), más de una visita a un hospital gubernamental (razones de posibilidades ajustadas 19,9; IC del 95 %: 2,6-155,2) y más visitas a clínicas privadas (razones de posibilidades ajustadas 3,1; IC del 95 %: 1,9-5,2) en los seis meses anteriores a la prueba del VIH.</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Las infecciones por el VIH en esta población se relacionaron con la transfusión de sangre, varias inyecciones o infusiones recientes y más visitas a los hospitales. Esto determina que el modo más probable de transmisión en este brote fue parenteral (inyecciones no seguras).</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Financiación: Departamento de Pediatría y de Salud Infantil, Universidad Aga Khan, Karachi, Pakistán</a:t>
            </a:r>
            <a:endParaRPr lang="es" noProof="0" dirty="0">
              <a:latin typeface="IAS Ribbon Sans Regular" pitchFamily="50" charset="0"/>
              <a:ea typeface="IAS Ribbon Sans Regular" pitchFamily="50" charset="0"/>
            </a:endParaRPr>
          </a:p>
        </p:txBody>
      </p:sp>
      <p:sp>
        <p:nvSpPr>
          <p:cNvPr id="125" name="Google Shape;12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7</a:t>
            </a:fld>
            <a:endParaRPr/>
          </a:p>
        </p:txBody>
      </p:sp>
    </p:spTree>
    <p:extLst>
      <p:ext uri="{BB962C8B-B14F-4D97-AF65-F5344CB8AC3E}">
        <p14:creationId xmlns:p14="http://schemas.microsoft.com/office/powerpoint/2010/main" val="104963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Supresión viral por los resultados del parto y el nacimiento entre mujeres embarazadas que viven con el VIH y toman dolutegravir en los Estados Unidos: un análisis comparativo de la eficacia real y la seguridad</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solidFill>
                  <a:srgbClr val="333333"/>
                </a:solidFill>
                <a:latin typeface="IAS Ribbon Sans Regular" pitchFamily="50" charset="0"/>
                <a:ea typeface="IAS Ribbon Sans Regular" pitchFamily="50" charset="0"/>
              </a:rPr>
              <a:t>Kunjal Patel</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endParaRPr lang="es" b="1"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Hay datos limitados sobre la eficacia real y la seguridad de la terapia antirretroviral (TAR) basada en dolutegravir (DTG) durante el embarazo. Comparamos la supresión viral materna en el parto y los resultados del nacimiento en mujeres que viven con el VIH en EE. UU. que recibieron una TAR basada en DTG frente a una TAR alternativa preferida.</a:t>
            </a: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endParaRPr lang="es" b="1" i="0" noProof="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Las mujeres que se inscribieron en el Estudio pediátrico de cohortes del VIH/SIDA de 2007 a 2019 cuya TAR inicial en el embarazo incluía DTG, atazanavir/ritonavir (ATV/r), darunavir/ritonavir (DRV/r), rilpivirina (RPV), raltegravir (RAL) o elvitegravir/cobicistat (EVG/c) eran elegibles. Se evaluaron la supresión viral (&lt;400 copias/mL) en el parto y los resultados adversos en el nacimiento (nacimiento prematuro [&lt;37 semanas de gestación], nacimiento con bajo peso [&lt;2500 gramos], tamaño pequeño para la edad gestacional [&lt;10.º percentil para la edad gestacional] y cualquier resultado adverso en el nacimiento). Estimamos las diferencias de riesgos para cada resultado comparando cada TAR alternativa con DTG por separado, con ajustes ante posibles factores de confusión.</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noProof="0"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En total, 101 mujeres fueron expuestas a DTG como parte de su TAR inicial en el embarazo, 446 a ATV/r, 172 a DRV/r, 232 a RPV, 79 a RAL y 129 a EVG/c. Las mujeres fueron en su mayoría no hispanas y negras (66 %) y el 51 % inició una TAR antes de la concepción. El consumo de alcohol y drogas ilícitas fue más común entre las mujeres que recibían DTG. Los recuentos de CD4 fueron inferiores y las cargas virales superiores en la etapa inicial del embarazo entre mujeres que recibían DRV/r en comparación con las que recibían DTG.</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0" i="0" u="none" baseline="0" dirty="0">
                <a:solidFill>
                  <a:srgbClr val="000000"/>
                </a:solidFill>
                <a:latin typeface="IAS Ribbon Sans Regular" pitchFamily="50" charset="0"/>
                <a:ea typeface="IAS Ribbon Sans Regular" pitchFamily="50" charset="0"/>
              </a:rPr>
              <a:t>Las TAR basadas en DTG fueron más eficaces para conseguir la supresión viral al final del embarazo en comparación con las TAR basadas en ATV/r y RAL (Tabla). Los riesgos estimados de nacimiento prematuro variaron entre el 11,0 % y el 18,1 %, pero no hubo diferencias significativas en los riesgos al comparar la TAR alternativa con la TAR basada en DTG. Los riesgos estimados de peso bajo en el nacimiento aumentaron con las TAR basadas en ATV/r y RAL un 6,2 % y un 8,3 % respectivamente, en comparación con las TAR basadas en DTG. Los riesgos estimados de tamaño pequeño para la edad gestacional fueron sustancialmente superiores para las TAR basadas en RAL que para las TAR basadas en DTG (14,5 % frente a 7,5 %). Los riesgos de cualquier resultado adverso en el nacimiento variaron del 20,4 % al 27,1 % entre los regímenes, con un mayor riesgo del 6,6 % para las TAR basadas en RAL en comparación con las TAR basadas en DTG.</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 TAR basada en DTG está relacionada con una mayor probabilidad de supresión viral en el parto en comparación con la TAR alternativa en el embarazo. Aunque los riesgos de desenlaces adversos en el embarazo fueron similares entre los regímenes, el DTG se relacionó con riesgos más bajos de nacimiento con bajo peso y de tamaño pequeño para la edad gestacional en comparación con el RAL.</a:t>
            </a:r>
            <a:endParaRPr lang="es" noProof="0" dirty="0">
              <a:latin typeface="IAS Ribbon Sans Regular" pitchFamily="50" charset="0"/>
              <a:ea typeface="IAS Ribbon Sans Regular" pitchFamily="50" charset="0"/>
            </a:endParaRPr>
          </a:p>
        </p:txBody>
      </p:sp>
      <p:sp>
        <p:nvSpPr>
          <p:cNvPr id="134" name="Google Shape;13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8</a:t>
            </a:fld>
            <a:endParaRPr/>
          </a:p>
        </p:txBody>
      </p:sp>
    </p:spTree>
    <p:extLst>
      <p:ext uri="{BB962C8B-B14F-4D97-AF65-F5344CB8AC3E}">
        <p14:creationId xmlns:p14="http://schemas.microsoft.com/office/powerpoint/2010/main" val="166869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 b="1" i="0" u="none" baseline="0" dirty="0">
                <a:solidFill>
                  <a:srgbClr val="333333"/>
                </a:solidFill>
                <a:latin typeface="IAS Ribbon Sans Regular" pitchFamily="50" charset="0"/>
                <a:ea typeface="IAS Ribbon Sans Regular" pitchFamily="50" charset="0"/>
              </a:rPr>
              <a:t>La optimización de la TAR basada en dolutegravir en una cohorte de adolescentes con supresión viral está relacionada con un aumento en la tasa de cambio del IMC y las posibilidades de tener sobrepeso</a:t>
            </a:r>
            <a:endParaRPr dirty="0">
              <a:latin typeface="IAS Ribbon Sans Regular" pitchFamily="50" charset="0"/>
              <a:ea typeface="IAS Ribbon Sans Regular" pitchFamily="50" charset="0"/>
            </a:endParaRPr>
          </a:p>
          <a:p>
            <a:pPr marL="0" lvl="0" indent="0" algn="l" rtl="0">
              <a:spcBef>
                <a:spcPts val="0"/>
              </a:spcBef>
              <a:spcAft>
                <a:spcPts val="0"/>
              </a:spcAft>
              <a:buNone/>
            </a:pPr>
            <a:r>
              <a:rPr lang="es" b="0" i="0" u="none" baseline="0" dirty="0">
                <a:solidFill>
                  <a:srgbClr val="333333"/>
                </a:solidFill>
                <a:latin typeface="IAS Ribbon Sans Regular" pitchFamily="50" charset="0"/>
                <a:ea typeface="IAS Ribbon Sans Regular" pitchFamily="50" charset="0"/>
              </a:rPr>
              <a:t>Alexander Kay</a:t>
            </a:r>
            <a:endParaRPr dirty="0">
              <a:latin typeface="IAS Ribbon Sans Regular" pitchFamily="50" charset="0"/>
              <a:ea typeface="IAS Ribbon Sans Regular" pitchFamily="50" charset="0"/>
            </a:endParaRPr>
          </a:p>
          <a:p>
            <a:pPr marL="0" lvl="0" indent="0" algn="l" rtl="0">
              <a:spcBef>
                <a:spcPts val="0"/>
              </a:spcBef>
              <a:spcAft>
                <a:spcPts val="0"/>
              </a:spcAft>
              <a:buNone/>
            </a:pPr>
            <a:endParaRPr lang="es" b="1" i="0" dirty="0">
              <a:solidFill>
                <a:srgbClr val="000000"/>
              </a:solidFill>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CONTEXTO</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Se ha informado que los regímenes de terapia antirretroviral (TAR) que contienen dolutegravir (DTG) están relacionados con el aumento del índice de masa corporal (IMC). Sin embargo, esta relación no se ha explicado demasiado en los adolescentes, especialmente en los provenientes de África subsahariana.</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MÉTODOS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Las medidas del IMC en una cohorte observacional retrospectiva de 605 adolescentes que viven con el VIH y tienen supresión viral (&lt;200 copias/mL</a:t>
            </a:r>
            <a:r>
              <a:rPr lang="es" b="0" i="0" u="none" baseline="30000" dirty="0">
                <a:solidFill>
                  <a:srgbClr val="000000"/>
                </a:solidFill>
                <a:latin typeface="IAS Ribbon Sans Regular" pitchFamily="50" charset="0"/>
                <a:ea typeface="IAS Ribbon Sans Regular" pitchFamily="50" charset="0"/>
              </a:rPr>
              <a:t>3</a:t>
            </a:r>
            <a:r>
              <a:rPr lang="es" b="0" i="0" u="none" baseline="0" dirty="0">
                <a:solidFill>
                  <a:srgbClr val="000000"/>
                </a:solidFill>
                <a:latin typeface="IAS Ribbon Sans Regular" pitchFamily="50" charset="0"/>
                <a:ea typeface="IAS Ribbon Sans Regular" pitchFamily="50" charset="0"/>
              </a:rPr>
              <a:t>) y están inscritos en un programa de atención en un hospital clínico en Esuatini fueron analizadas desde un año antes de iniciar el tratamiento con DTG hasta un año después de iniciarlo. En total, 295 mujeres y 310 hombres tuvieron un promedio de 6,4 visitas y un total de 4040 visitas durante el período del estudio. Se utilizaron dos modelos </a:t>
            </a:r>
            <a:r>
              <a:rPr lang="es" b="0" i="1" u="none" baseline="0" dirty="0">
                <a:solidFill>
                  <a:srgbClr val="000000"/>
                </a:solidFill>
                <a:latin typeface="IAS Ribbon Sans Regular" pitchFamily="50" charset="0"/>
                <a:ea typeface="IAS Ribbon Sans Regular" pitchFamily="50" charset="0"/>
              </a:rPr>
              <a:t>spline</a:t>
            </a:r>
            <a:r>
              <a:rPr lang="es" b="0" i="0" u="none" baseline="0" dirty="0">
                <a:solidFill>
                  <a:srgbClr val="000000"/>
                </a:solidFill>
                <a:latin typeface="IAS Ribbon Sans Regular" pitchFamily="50" charset="0"/>
                <a:ea typeface="IAS Ribbon Sans Regular" pitchFamily="50" charset="0"/>
              </a:rPr>
              <a:t> lineales de efectos aleatorios, con nudos en el inicio del tratamiento con DTG para modelar la tasa de cambio en el IMC y las posibilidades de adquirir obesidad o sobrepeso, según lo definen los cortes del IMC por edad de la OMS, y se realizaron ajustes en relación con el sexo, los medicamentos complementarios al DTG, los regímenes previos de TAR y la edad al inicio del tratamiento con DTG.</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RESULTADOS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En el primer modelo, la tasa de cambio en el IMC fue de 0,316 kg/m</a:t>
            </a:r>
            <a:r>
              <a:rPr lang="es" b="0" i="0" u="none" baseline="30000" dirty="0">
                <a:solidFill>
                  <a:srgbClr val="000000"/>
                </a:solidFill>
                <a:latin typeface="IAS Ribbon Sans Regular" pitchFamily="50" charset="0"/>
                <a:ea typeface="IAS Ribbon Sans Regular" pitchFamily="50" charset="0"/>
              </a:rPr>
              <a:t>2 </a:t>
            </a:r>
            <a:r>
              <a:rPr lang="es" b="0" i="0" u="none" baseline="0" dirty="0">
                <a:solidFill>
                  <a:srgbClr val="000000"/>
                </a:solidFill>
                <a:latin typeface="IAS Ribbon Sans Regular" pitchFamily="50" charset="0"/>
                <a:ea typeface="IAS Ribbon Sans Regular" pitchFamily="50" charset="0"/>
              </a:rPr>
              <a:t>por año antes del inicio del tratamiento con DTG y la tasa de cambio luego del inicio del tratamiento con DTG fue de 0,941 kg/m</a:t>
            </a:r>
            <a:r>
              <a:rPr lang="es" b="0" i="0" u="none" baseline="30000" dirty="0">
                <a:solidFill>
                  <a:srgbClr val="000000"/>
                </a:solidFill>
                <a:latin typeface="IAS Ribbon Sans Regular" pitchFamily="50" charset="0"/>
                <a:ea typeface="IAS Ribbon Sans Regular" pitchFamily="50" charset="0"/>
              </a:rPr>
              <a:t>2 </a:t>
            </a:r>
            <a:r>
              <a:rPr lang="es" b="0" i="0" u="none" baseline="0" dirty="0">
                <a:solidFill>
                  <a:srgbClr val="000000"/>
                </a:solidFill>
                <a:latin typeface="IAS Ribbon Sans Regular" pitchFamily="50" charset="0"/>
                <a:ea typeface="IAS Ribbon Sans Regular" pitchFamily="50" charset="0"/>
              </a:rPr>
              <a:t>por año (</a:t>
            </a:r>
            <a:r>
              <a:rPr lang="es" b="0" i="1" u="none" baseline="0" dirty="0">
                <a:solidFill>
                  <a:srgbClr val="000000"/>
                </a:solidFill>
                <a:latin typeface="IAS Ribbon Sans Regular" pitchFamily="50" charset="0"/>
                <a:ea typeface="IAS Ribbon Sans Regular" pitchFamily="50" charset="0"/>
              </a:rPr>
              <a:t>p</a:t>
            </a:r>
            <a:r>
              <a:rPr lang="es" b="0" i="0" u="none" baseline="0" dirty="0">
                <a:solidFill>
                  <a:srgbClr val="000000"/>
                </a:solidFill>
                <a:latin typeface="IAS Ribbon Sans Regular" pitchFamily="50" charset="0"/>
                <a:ea typeface="IAS Ribbon Sans Regular" pitchFamily="50" charset="0"/>
              </a:rPr>
              <a:t> &lt;0,0001). El segundo modelo no registró ningún cambio en las posibilidades de presentar sobrepeso u obesidad antes del inicio del tratamiento con DTG (razón de posibilidades = 0,998;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 0,136). Luego del inicio del tratamiento con DTG, las posibilidades de presentar sobrepeso u obesidad aumentaron aproximadamente un 1 % cada día (razón de posibilidades = 1,010; </a:t>
            </a:r>
            <a:r>
              <a:rPr lang="es" b="0" i="1" u="none" baseline="0" dirty="0">
                <a:solidFill>
                  <a:srgbClr val="000000"/>
                </a:solidFill>
                <a:latin typeface="IAS Ribbon Sans Regular" pitchFamily="50" charset="0"/>
                <a:ea typeface="IAS Ribbon Sans Regular" pitchFamily="50" charset="0"/>
              </a:rPr>
              <a:t>p </a:t>
            </a:r>
            <a:r>
              <a:rPr lang="es" b="0" i="0" u="none" baseline="0" dirty="0">
                <a:solidFill>
                  <a:srgbClr val="000000"/>
                </a:solidFill>
                <a:latin typeface="IAS Ribbon Sans Regular" pitchFamily="50" charset="0"/>
                <a:ea typeface="IAS Ribbon Sans Regular" pitchFamily="50" charset="0"/>
              </a:rPr>
              <a:t>= 0,015). Los adolescentes que tomaban TDF-3TC-DTG, en comparación con los que tomaban ABC-3TC-DTG tenían en promedio un IMC superior, al igual que las mujeres en comparación con los hombres. El IMC no varió significativamente en regímenes de TAR anteriores (nevirapina o efavirenz).</a:t>
            </a:r>
            <a:r>
              <a:rPr lang="es" dirty="0">
                <a:latin typeface="IAS Ribbon Sans Regular" pitchFamily="50" charset="0"/>
                <a:ea typeface="IAS Ribbon Sans Regular" pitchFamily="50" charset="0"/>
              </a:rPr>
              <a:t/>
            </a:r>
            <a:br>
              <a:rPr lang="es" dirty="0">
                <a:latin typeface="IAS Ribbon Sans Regular" pitchFamily="50" charset="0"/>
                <a:ea typeface="IAS Ribbon Sans Regular" pitchFamily="50" charset="0"/>
              </a:rPr>
            </a:br>
            <a:endParaRPr lang="es" dirty="0">
              <a:latin typeface="IAS Ribbon Sans Regular" pitchFamily="50" charset="0"/>
              <a:ea typeface="IAS Ribbon Sans Regular" pitchFamily="50" charset="0"/>
            </a:endParaRPr>
          </a:p>
          <a:p>
            <a:pPr marL="0" lvl="0" indent="0" algn="l" rtl="0">
              <a:spcBef>
                <a:spcPts val="0"/>
              </a:spcBef>
              <a:spcAft>
                <a:spcPts val="0"/>
              </a:spcAft>
              <a:buNone/>
            </a:pPr>
            <a:r>
              <a:rPr lang="es" b="1" i="0" u="none" baseline="0" dirty="0">
                <a:solidFill>
                  <a:srgbClr val="000000"/>
                </a:solidFill>
                <a:latin typeface="IAS Ribbon Sans Regular" pitchFamily="50" charset="0"/>
                <a:ea typeface="IAS Ribbon Sans Regular" pitchFamily="50" charset="0"/>
              </a:rPr>
              <a:t>CONCLUSIONES</a:t>
            </a:r>
          </a:p>
          <a:p>
            <a:pPr marL="0" lvl="0" indent="0" algn="l" rtl="0">
              <a:spcBef>
                <a:spcPts val="0"/>
              </a:spcBef>
              <a:spcAft>
                <a:spcPts val="0"/>
              </a:spcAft>
              <a:buNone/>
            </a:pPr>
            <a:r>
              <a:rPr lang="es" b="0" i="0" u="none" baseline="0" dirty="0">
                <a:solidFill>
                  <a:srgbClr val="000000"/>
                </a:solidFill>
                <a:latin typeface="IAS Ribbon Sans Regular" pitchFamily="50" charset="0"/>
                <a:ea typeface="IAS Ribbon Sans Regular" pitchFamily="50" charset="0"/>
              </a:rPr>
              <a:t>Los resultados apuntan a que el inicio del tratamiento con DTG está relacionado con un aumento en la tasa de cambio del IMC y un aumento en las posibilidades de presentar sobrepeso u obesidad en adolescentes que viven con el VIH. Se requiere más investigación para evaluar cómo el DTG repercute sobre el IMC en los adolescentes si siguen un tratamiento de mayor duración. Se planea seguir investigando sobre una muestra mayor de esta cohorte para estimar una herramienta predictiva e identificar a los adolescentes con más probabilidades de presentar sobrepeso u obesidad luego de que su tratamiento se optimice con DTG.</a:t>
            </a:r>
            <a:endParaRPr i="0" dirty="0">
              <a:solidFill>
                <a:srgbClr val="333333"/>
              </a:solidFill>
              <a:latin typeface="IAS Ribbon Sans Regular" pitchFamily="50" charset="0"/>
              <a:ea typeface="IAS Ribbon Sans Regular" pitchFamily="50" charset="0"/>
            </a:endParaRPr>
          </a:p>
          <a:p>
            <a:pPr marL="0" lvl="0" indent="0" algn="l" rtl="0">
              <a:spcBef>
                <a:spcPts val="0"/>
              </a:spcBef>
              <a:spcAft>
                <a:spcPts val="0"/>
              </a:spcAft>
              <a:buNone/>
            </a:pPr>
            <a:endParaRPr dirty="0">
              <a:latin typeface="IAS Ribbon Sans Regular" pitchFamily="50" charset="0"/>
              <a:ea typeface="IAS Ribbon Sans Regular" pitchFamily="50" charset="0"/>
            </a:endParaRPr>
          </a:p>
        </p:txBody>
      </p:sp>
      <p:sp>
        <p:nvSpPr>
          <p:cNvPr id="143" name="Google Shape;14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a:t>9</a:t>
            </a:fld>
            <a:endParaRPr/>
          </a:p>
        </p:txBody>
      </p:sp>
    </p:spTree>
    <p:extLst>
      <p:ext uri="{BB962C8B-B14F-4D97-AF65-F5344CB8AC3E}">
        <p14:creationId xmlns:p14="http://schemas.microsoft.com/office/powerpoint/2010/main" val="67313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6" name="TextBox 5"/>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8694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199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9996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bg bwMode="gray">
      <p:bgRef idx="1001">
        <a:schemeClr val="bg1"/>
      </p:bgRef>
    </p:bg>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9140E9AE-AB8C-45D2-8169-8A8F93E9393A}"/>
              </a:ext>
            </a:extLst>
          </p:cNvPr>
          <p:cNvSpPr>
            <a:spLocks noGrp="1"/>
          </p:cNvSpPr>
          <p:nvPr>
            <p:ph type="title"/>
          </p:nvPr>
        </p:nvSpPr>
        <p:spPr>
          <a:xfrm>
            <a:off x="3719512" y="1294944"/>
            <a:ext cx="8137526" cy="4762956"/>
          </a:xfrm>
        </p:spPr>
        <p:txBody>
          <a:bodyPr/>
          <a:lstStyle>
            <a:lvl1pPr>
              <a:lnSpc>
                <a:spcPct val="85000"/>
              </a:lnSpc>
              <a:defRPr sz="7500">
                <a:solidFill>
                  <a:schemeClr val="accent1"/>
                </a:solidFill>
              </a:defRPr>
            </a:lvl1pPr>
          </a:lstStyle>
          <a:p>
            <a:r>
              <a:rPr lang="en-US"/>
              <a:t>Click to edit Master title style</a:t>
            </a:r>
            <a:endParaRPr lang="de-DE" dirty="0"/>
          </a:p>
        </p:txBody>
      </p:sp>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5" name="Textplatzhalter 34">
            <a:extLst>
              <a:ext uri="{FF2B5EF4-FFF2-40B4-BE49-F238E27FC236}">
                <a16:creationId xmlns:a16="http://schemas.microsoft.com/office/drawing/2014/main" id="{03A5B761-8BC0-42AF-81B9-7B9A73AAEDFA}"/>
              </a:ext>
            </a:extLst>
          </p:cNvPr>
          <p:cNvSpPr>
            <a:spLocks noGrp="1"/>
          </p:cNvSpPr>
          <p:nvPr>
            <p:ph type="body" sz="quarter" idx="10"/>
          </p:nvPr>
        </p:nvSpPr>
        <p:spPr>
          <a:xfrm>
            <a:off x="3719512" y="6248400"/>
            <a:ext cx="8137526" cy="396240"/>
          </a:xfrm>
        </p:spPr>
        <p:txBody>
          <a:bodyPr/>
          <a:lstStyle>
            <a:lvl1pPr marL="0" indent="0">
              <a:buNone/>
              <a:defRPr sz="1000"/>
            </a:lvl1pPr>
          </a:lstStyle>
          <a:p>
            <a:pPr lvl="0"/>
            <a:r>
              <a:rPr lang="en-US"/>
              <a:t>Edit Master text styles</a:t>
            </a:r>
          </a:p>
        </p:txBody>
      </p:sp>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Tree>
    <p:extLst>
      <p:ext uri="{BB962C8B-B14F-4D97-AF65-F5344CB8AC3E}">
        <p14:creationId xmlns:p14="http://schemas.microsoft.com/office/powerpoint/2010/main" val="8149794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bg bwMode="gray">
      <p:bgRef idx="1001">
        <a:schemeClr val="bg1"/>
      </p:bgRef>
    </p:bg>
    <p:spTree>
      <p:nvGrpSpPr>
        <p:cNvPr id="1" name=""/>
        <p:cNvGrpSpPr/>
        <p:nvPr/>
      </p:nvGrpSpPr>
      <p:grpSpPr>
        <a:xfrm>
          <a:off x="0" y="0"/>
          <a:ext cx="0" cy="0"/>
          <a:chOff x="0" y="0"/>
          <a:chExt cx="0" cy="0"/>
        </a:xfrm>
      </p:grpSpPr>
      <p:pic>
        <p:nvPicPr>
          <p:cNvPr id="34" name="Grafik 33">
            <a:extLst>
              <a:ext uri="{FF2B5EF4-FFF2-40B4-BE49-F238E27FC236}">
                <a16:creationId xmlns:a16="http://schemas.microsoft.com/office/drawing/2014/main" id="{0583FDD7-9A57-49D6-92B5-D5F33EBBFFD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963" y="454977"/>
            <a:ext cx="1233487" cy="450502"/>
          </a:xfrm>
          <a:prstGeom prst="rect">
            <a:avLst/>
          </a:prstGeom>
        </p:spPr>
      </p:pic>
      <p:sp>
        <p:nvSpPr>
          <p:cNvPr id="37" name="Textfeld 36">
            <a:extLst>
              <a:ext uri="{FF2B5EF4-FFF2-40B4-BE49-F238E27FC236}">
                <a16:creationId xmlns:a16="http://schemas.microsoft.com/office/drawing/2014/main" id="{98BC6A7D-A966-48AF-8316-B852FFDEEF66}"/>
              </a:ext>
            </a:extLst>
          </p:cNvPr>
          <p:cNvSpPr txBox="1"/>
          <p:nvPr userDrawn="1"/>
        </p:nvSpPr>
        <p:spPr>
          <a:xfrm>
            <a:off x="3733801" y="444583"/>
            <a:ext cx="1471612" cy="184067"/>
          </a:xfrm>
          <a:prstGeom prst="rect">
            <a:avLst/>
          </a:prstGeom>
          <a:noFill/>
        </p:spPr>
        <p:txBody>
          <a:bodyPr wrap="square" lIns="0" tIns="0" rIns="0" bIns="0">
            <a:noAutofit/>
          </a:bodyPr>
          <a:lstStyle/>
          <a:p>
            <a:r>
              <a:rPr lang="de-DE" sz="750" dirty="0">
                <a:solidFill>
                  <a:prstClr val="black"/>
                </a:solidFill>
              </a:rPr>
              <a:t>International AIDS Society</a:t>
            </a:r>
          </a:p>
        </p:txBody>
      </p:sp>
      <p:sp>
        <p:nvSpPr>
          <p:cNvPr id="38" name="Textfeld 37">
            <a:extLst>
              <a:ext uri="{FF2B5EF4-FFF2-40B4-BE49-F238E27FC236}">
                <a16:creationId xmlns:a16="http://schemas.microsoft.com/office/drawing/2014/main" id="{855D9016-FECC-4E5D-ADF2-7843F8F8B2A1}"/>
              </a:ext>
            </a:extLst>
          </p:cNvPr>
          <p:cNvSpPr txBox="1"/>
          <p:nvPr userDrawn="1"/>
        </p:nvSpPr>
        <p:spPr>
          <a:xfrm>
            <a:off x="5360194" y="444583"/>
            <a:ext cx="1275556" cy="184067"/>
          </a:xfrm>
          <a:prstGeom prst="rect">
            <a:avLst/>
          </a:prstGeom>
          <a:noFill/>
        </p:spPr>
        <p:txBody>
          <a:bodyPr wrap="square" lIns="0" tIns="0" rIns="0" bIns="0">
            <a:noAutofit/>
          </a:bodyPr>
          <a:lstStyle/>
          <a:p>
            <a:r>
              <a:rPr lang="de-DE" sz="750" dirty="0">
                <a:solidFill>
                  <a:prstClr val="black"/>
                </a:solidFill>
              </a:rPr>
              <a:t>iasociety.org</a:t>
            </a:r>
          </a:p>
        </p:txBody>
      </p:sp>
      <p:sp>
        <p:nvSpPr>
          <p:cNvPr id="2" name="Titel 1">
            <a:extLst>
              <a:ext uri="{FF2B5EF4-FFF2-40B4-BE49-F238E27FC236}">
                <a16:creationId xmlns:a16="http://schemas.microsoft.com/office/drawing/2014/main" id="{933EC23C-51C9-47E8-9EC0-51E75A9906EB}"/>
              </a:ext>
            </a:extLst>
          </p:cNvPr>
          <p:cNvSpPr>
            <a:spLocks noGrp="1"/>
          </p:cNvSpPr>
          <p:nvPr>
            <p:ph type="title"/>
          </p:nvPr>
        </p:nvSpPr>
        <p:spPr>
          <a:xfrm>
            <a:off x="442913" y="1401624"/>
            <a:ext cx="6192838" cy="1151076"/>
          </a:xfrm>
        </p:spPr>
        <p:txBody>
          <a:bodyPr/>
          <a:lstStyle>
            <a:lvl1pPr>
              <a:defRPr>
                <a:solidFill>
                  <a:schemeClr val="accent1"/>
                </a:solidFill>
              </a:defRPr>
            </a:lvl1pPr>
          </a:lstStyle>
          <a:p>
            <a:r>
              <a:rPr lang="en-US"/>
              <a:t>Click to edit Master title style</a:t>
            </a:r>
            <a:endParaRPr lang="de-DE" dirty="0"/>
          </a:p>
        </p:txBody>
      </p:sp>
      <p:sp>
        <p:nvSpPr>
          <p:cNvPr id="4" name="Textplatzhalter 3">
            <a:extLst>
              <a:ext uri="{FF2B5EF4-FFF2-40B4-BE49-F238E27FC236}">
                <a16:creationId xmlns:a16="http://schemas.microsoft.com/office/drawing/2014/main" id="{F79E4F12-16AF-4CA2-9394-804A19491551}"/>
              </a:ext>
            </a:extLst>
          </p:cNvPr>
          <p:cNvSpPr>
            <a:spLocks noGrp="1"/>
          </p:cNvSpPr>
          <p:nvPr>
            <p:ph type="body" sz="quarter" idx="11"/>
          </p:nvPr>
        </p:nvSpPr>
        <p:spPr>
          <a:xfrm>
            <a:off x="442912" y="2552700"/>
            <a:ext cx="6192837" cy="3505200"/>
          </a:xfrm>
        </p:spPr>
        <p:txBody>
          <a:bodyPr/>
          <a:lstStyle>
            <a:lvl1pPr marL="0" indent="0">
              <a:lnSpc>
                <a:spcPct val="90000"/>
              </a:lnSpc>
              <a:buNone/>
              <a:defRPr sz="4200"/>
            </a:lvl1pPr>
          </a:lstStyle>
          <a:p>
            <a:pPr lvl="0"/>
            <a:r>
              <a:rPr lang="en-US"/>
              <a:t>Edit Master text styles</a:t>
            </a:r>
          </a:p>
        </p:txBody>
      </p:sp>
      <p:sp>
        <p:nvSpPr>
          <p:cNvPr id="11" name="Bildplatzhalter 7">
            <a:extLst>
              <a:ext uri="{FF2B5EF4-FFF2-40B4-BE49-F238E27FC236}">
                <a16:creationId xmlns:a16="http://schemas.microsoft.com/office/drawing/2014/main" id="{0222BDBD-0C76-472C-A496-F0F76AC3E687}"/>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3446013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 und Inhalt">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3254040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und Bild">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9F3A56-2912-4F6C-B763-FA01B5A3DBD6}"/>
              </a:ext>
            </a:extLst>
          </p:cNvPr>
          <p:cNvSpPr>
            <a:spLocks noGrp="1"/>
          </p:cNvSpPr>
          <p:nvPr>
            <p:ph type="title"/>
          </p:nvPr>
        </p:nvSpPr>
        <p:spPr bwMode="gray"/>
        <p:txBody>
          <a:bodyPr/>
          <a:lstStyle/>
          <a:p>
            <a:r>
              <a:rPr lang="en-US"/>
              <a:t>Click to edit Master title style</a:t>
            </a:r>
            <a:endParaRPr lang="de-DE" dirty="0"/>
          </a:p>
        </p:txBody>
      </p:sp>
      <p:sp>
        <p:nvSpPr>
          <p:cNvPr id="3" name="Inhaltsplatzhalter 2">
            <a:extLst>
              <a:ext uri="{FF2B5EF4-FFF2-40B4-BE49-F238E27FC236}">
                <a16:creationId xmlns:a16="http://schemas.microsoft.com/office/drawing/2014/main" id="{A978F880-622A-4AD4-AD12-DB8ACC4A855D}"/>
              </a:ext>
            </a:extLst>
          </p:cNvPr>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dirty="0"/>
          </a:p>
        </p:txBody>
      </p:sp>
      <p:sp>
        <p:nvSpPr>
          <p:cNvPr id="4" name="Datumsplatzhalter 3">
            <a:extLst>
              <a:ext uri="{FF2B5EF4-FFF2-40B4-BE49-F238E27FC236}">
                <a16:creationId xmlns:a16="http://schemas.microsoft.com/office/drawing/2014/main" id="{C42E4203-C6EB-4A6B-B123-7F7ECE103EA1}"/>
              </a:ext>
            </a:extLst>
          </p:cNvPr>
          <p:cNvSpPr>
            <a:spLocks noGrp="1"/>
          </p:cNvSpPr>
          <p:nvPr>
            <p:ph type="dt" sz="half" idx="10"/>
          </p:nvPr>
        </p:nvSpPr>
        <p:spPr bwMode="gray"/>
        <p:txBody>
          <a:bodyPr/>
          <a:lstStyle/>
          <a:p>
            <a:r>
              <a:rPr lang="de-DE">
                <a:solidFill>
                  <a:prstClr val="black"/>
                </a:solidFill>
              </a:rPr>
              <a:t>Name of the Speaker</a:t>
            </a:r>
          </a:p>
        </p:txBody>
      </p:sp>
      <p:sp>
        <p:nvSpPr>
          <p:cNvPr id="5" name="Fußzeilenplatzhalter 4">
            <a:extLst>
              <a:ext uri="{FF2B5EF4-FFF2-40B4-BE49-F238E27FC236}">
                <a16:creationId xmlns:a16="http://schemas.microsoft.com/office/drawing/2014/main" id="{F5ACFDB4-E040-4C21-85D2-79A7480946FD}"/>
              </a:ext>
            </a:extLst>
          </p:cNvPr>
          <p:cNvSpPr>
            <a:spLocks noGrp="1"/>
          </p:cNvSpPr>
          <p:nvPr>
            <p:ph type="ftr" sz="quarter" idx="11"/>
          </p:nvPr>
        </p:nvSpPr>
        <p:spPr bwMode="gray"/>
        <p:txBody>
          <a:bodyPr/>
          <a:lstStyle/>
          <a:p>
            <a:r>
              <a:rPr lang="de-DE">
                <a:solidFill>
                  <a:prstClr val="black"/>
                </a:solidFill>
              </a:rPr>
              <a:t>Topic Lore Ipsum</a:t>
            </a:r>
          </a:p>
        </p:txBody>
      </p:sp>
      <p:sp>
        <p:nvSpPr>
          <p:cNvPr id="8" name="Bildplatzhalter 7">
            <a:extLst>
              <a:ext uri="{FF2B5EF4-FFF2-40B4-BE49-F238E27FC236}">
                <a16:creationId xmlns:a16="http://schemas.microsoft.com/office/drawing/2014/main" id="{F5E3B62B-CF09-471B-9761-31105E803B91}"/>
              </a:ext>
            </a:extLst>
          </p:cNvPr>
          <p:cNvSpPr>
            <a:spLocks noGrp="1"/>
          </p:cNvSpPr>
          <p:nvPr>
            <p:ph type="pic" sz="quarter" idx="12"/>
          </p:nvPr>
        </p:nvSpPr>
        <p:spPr bwMode="gray">
          <a:xfrm>
            <a:off x="6996113" y="0"/>
            <a:ext cx="5195887" cy="6858000"/>
          </a:xfrm>
          <a:solidFill>
            <a:schemeClr val="bg1">
              <a:lumMod val="85000"/>
            </a:schemeClr>
          </a:solidFill>
        </p:spPr>
        <p:txBody>
          <a:bodyPr anchor="ctr"/>
          <a:lstStyle>
            <a:lvl1pPr algn="ctr">
              <a:buNone/>
              <a:defRPr sz="1400"/>
            </a:lvl1pPr>
          </a:lstStyle>
          <a:p>
            <a:r>
              <a:rPr lang="en-US"/>
              <a:t>Click icon to add picture</a:t>
            </a:r>
            <a:endParaRPr lang="de-DE"/>
          </a:p>
        </p:txBody>
      </p:sp>
    </p:spTree>
    <p:extLst>
      <p:ext uri="{BB962C8B-B14F-4D97-AF65-F5344CB8AC3E}">
        <p14:creationId xmlns:p14="http://schemas.microsoft.com/office/powerpoint/2010/main" val="25842185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Nur Titel">
    <p:bg bwMode="gray">
      <p:bgRef idx="1001">
        <a:schemeClr val="bg1"/>
      </p:bgRef>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67EA35-F68A-454D-A1CC-5E137F915BE5}"/>
              </a:ext>
            </a:extLst>
          </p:cNvPr>
          <p:cNvSpPr>
            <a:spLocks noGrp="1"/>
          </p:cNvSpPr>
          <p:nvPr>
            <p:ph type="title"/>
          </p:nvPr>
        </p:nvSpPr>
        <p:spPr bwMode="gray"/>
        <p:txBody>
          <a:bodyPr/>
          <a:lstStyle/>
          <a:p>
            <a:r>
              <a:rPr lang="en-US"/>
              <a:t>Click to edit Master title style</a:t>
            </a:r>
            <a:endParaRPr lang="de-DE"/>
          </a:p>
        </p:txBody>
      </p:sp>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176718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ption">
    <p:spTree>
      <p:nvGrpSpPr>
        <p:cNvPr id="1" name=""/>
        <p:cNvGrpSpPr/>
        <p:nvPr/>
      </p:nvGrpSpPr>
      <p:grpSpPr>
        <a:xfrm>
          <a:off x="0" y="0"/>
          <a:ext cx="0" cy="0"/>
          <a:chOff x="0" y="0"/>
          <a:chExt cx="0" cy="0"/>
        </a:xfrm>
      </p:grpSpPr>
      <p:sp>
        <p:nvSpPr>
          <p:cNvPr id="3" name="Datumsplatzhalter 2">
            <a:extLst>
              <a:ext uri="{FF2B5EF4-FFF2-40B4-BE49-F238E27FC236}">
                <a16:creationId xmlns:a16="http://schemas.microsoft.com/office/drawing/2014/main" id="{CEC0582F-CD7C-43A1-A31F-61C84AF5187C}"/>
              </a:ext>
            </a:extLst>
          </p:cNvPr>
          <p:cNvSpPr>
            <a:spLocks noGrp="1"/>
          </p:cNvSpPr>
          <p:nvPr>
            <p:ph type="dt" sz="half" idx="10"/>
          </p:nvPr>
        </p:nvSpPr>
        <p:spPr bwMode="gray"/>
        <p:txBody>
          <a:bodyPr/>
          <a:lstStyle/>
          <a:p>
            <a:r>
              <a:rPr lang="de-DE">
                <a:solidFill>
                  <a:prstClr val="black"/>
                </a:solidFill>
              </a:rPr>
              <a:t>Name of the Speaker</a:t>
            </a:r>
          </a:p>
        </p:txBody>
      </p:sp>
      <p:sp>
        <p:nvSpPr>
          <p:cNvPr id="4" name="Fußzeilenplatzhalter 3">
            <a:extLst>
              <a:ext uri="{FF2B5EF4-FFF2-40B4-BE49-F238E27FC236}">
                <a16:creationId xmlns:a16="http://schemas.microsoft.com/office/drawing/2014/main" id="{765BDC8B-AC16-40EC-9659-81A213A0A1B0}"/>
              </a:ext>
            </a:extLst>
          </p:cNvPr>
          <p:cNvSpPr>
            <a:spLocks noGrp="1"/>
          </p:cNvSpPr>
          <p:nvPr>
            <p:ph type="ftr" sz="quarter" idx="11"/>
          </p:nvPr>
        </p:nvSpPr>
        <p:spPr bwMode="gray"/>
        <p:txBody>
          <a:bodyPr/>
          <a:lstStyle/>
          <a:p>
            <a:r>
              <a:rPr lang="de-DE">
                <a:solidFill>
                  <a:prstClr val="black"/>
                </a:solidFill>
              </a:rPr>
              <a:t>Topic Lore Ipsum</a:t>
            </a:r>
          </a:p>
        </p:txBody>
      </p:sp>
      <p:sp>
        <p:nvSpPr>
          <p:cNvPr id="9" name="Textplatzhalter 8">
            <a:extLst>
              <a:ext uri="{FF2B5EF4-FFF2-40B4-BE49-F238E27FC236}">
                <a16:creationId xmlns:a16="http://schemas.microsoft.com/office/drawing/2014/main" id="{CA3000E4-2BD5-435D-AE69-C20EC0E3F2C1}"/>
              </a:ext>
            </a:extLst>
          </p:cNvPr>
          <p:cNvSpPr>
            <a:spLocks noGrp="1"/>
          </p:cNvSpPr>
          <p:nvPr>
            <p:ph type="body" sz="quarter" idx="12"/>
          </p:nvPr>
        </p:nvSpPr>
        <p:spPr bwMode="gray">
          <a:xfrm>
            <a:off x="3725862" y="1346515"/>
            <a:ext cx="8131175" cy="4711385"/>
          </a:xfrm>
        </p:spPr>
        <p:txBody>
          <a:bodyPr/>
          <a:lstStyle>
            <a:lvl1pPr marL="266700" indent="-266700">
              <a:lnSpc>
                <a:spcPct val="90000"/>
              </a:lnSpc>
              <a:buFont typeface="Ping LCG Light" pitchFamily="50" charset="0"/>
              <a:buChar char="»"/>
              <a:defRPr sz="4200">
                <a:solidFill>
                  <a:schemeClr val="accent1"/>
                </a:solidFill>
              </a:defRPr>
            </a:lvl1pPr>
            <a:lvl2pPr marL="182563" indent="0" algn="r">
              <a:lnSpc>
                <a:spcPct val="90000"/>
              </a:lnSpc>
              <a:buNone/>
              <a:defRPr sz="2000">
                <a:solidFill>
                  <a:schemeClr val="accent1"/>
                </a:solidFill>
              </a:defRPr>
            </a:lvl2pPr>
            <a:lvl3pPr>
              <a:lnSpc>
                <a:spcPct val="90000"/>
              </a:lnSpc>
              <a:defRPr sz="4200"/>
            </a:lvl3pPr>
            <a:lvl4pPr>
              <a:lnSpc>
                <a:spcPct val="90000"/>
              </a:lnSpc>
              <a:defRPr sz="4200"/>
            </a:lvl4pPr>
            <a:lvl5pPr>
              <a:lnSpc>
                <a:spcPct val="90000"/>
              </a:lnSpc>
              <a:defRPr sz="42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2599814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bg bwMode="gray">
      <p:bgRef idx="1001">
        <a:schemeClr val="bg1"/>
      </p:bgRef>
    </p:bg>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2CC7437-6059-43F9-AED7-852A052197E8}"/>
              </a:ext>
            </a:extLst>
          </p:cNvPr>
          <p:cNvSpPr>
            <a:spLocks noGrp="1"/>
          </p:cNvSpPr>
          <p:nvPr>
            <p:ph type="dt" sz="half" idx="10"/>
          </p:nvPr>
        </p:nvSpPr>
        <p:spPr bwMode="gray"/>
        <p:txBody>
          <a:bodyPr/>
          <a:lstStyle/>
          <a:p>
            <a:r>
              <a:rPr lang="de-DE">
                <a:solidFill>
                  <a:prstClr val="black"/>
                </a:solidFill>
              </a:rPr>
              <a:t>Name of the Speaker</a:t>
            </a:r>
          </a:p>
        </p:txBody>
      </p:sp>
      <p:sp>
        <p:nvSpPr>
          <p:cNvPr id="3" name="Fußzeilenplatzhalter 2">
            <a:extLst>
              <a:ext uri="{FF2B5EF4-FFF2-40B4-BE49-F238E27FC236}">
                <a16:creationId xmlns:a16="http://schemas.microsoft.com/office/drawing/2014/main" id="{EDC35EB0-B8D6-413D-890C-D0905B12D5B2}"/>
              </a:ext>
            </a:extLst>
          </p:cNvPr>
          <p:cNvSpPr>
            <a:spLocks noGrp="1"/>
          </p:cNvSpPr>
          <p:nvPr>
            <p:ph type="ftr" sz="quarter" idx="11"/>
          </p:nvPr>
        </p:nvSpPr>
        <p:spPr bwMode="gray"/>
        <p:txBody>
          <a:bodyPr/>
          <a:lstStyle/>
          <a:p>
            <a:r>
              <a:rPr lang="de-DE">
                <a:solidFill>
                  <a:prstClr val="black"/>
                </a:solidFill>
              </a:rPr>
              <a:t>Topic Lore Ipsum</a:t>
            </a:r>
          </a:p>
        </p:txBody>
      </p:sp>
    </p:spTree>
    <p:extLst>
      <p:ext uri="{BB962C8B-B14F-4D97-AF65-F5344CB8AC3E}">
        <p14:creationId xmlns:p14="http://schemas.microsoft.com/office/powerpoint/2010/main" val="702145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4" name="Picture 3">
            <a:hlinkClick r:id="rId2" action="ppaction://hlinksldjump"/>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383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8" name="TextBox 7"/>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0959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3523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11" name="TextBox 10"/>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7539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7" name="TextBox 6"/>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3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5381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3083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025" y="478524"/>
            <a:ext cx="1368152" cy="500352"/>
          </a:xfrm>
          <a:prstGeom prst="rect">
            <a:avLst/>
          </a:prstGeom>
        </p:spPr>
      </p:pic>
      <p:sp>
        <p:nvSpPr>
          <p:cNvPr id="9" name="TextBox 8"/>
          <p:cNvSpPr txBox="1"/>
          <p:nvPr userDrawn="1"/>
        </p:nvSpPr>
        <p:spPr>
          <a:xfrm>
            <a:off x="9533259" y="6505599"/>
            <a:ext cx="2515403" cy="292388"/>
          </a:xfrm>
          <a:prstGeom prst="rect">
            <a:avLst/>
          </a:prstGeom>
          <a:noFill/>
        </p:spPr>
        <p:txBody>
          <a:bodyPr wrap="square" rtlCol="0">
            <a:spAutoFit/>
          </a:bodyPr>
          <a:lstStyle/>
          <a:p>
            <a:pPr algn="r"/>
            <a:r>
              <a:rPr lang="fr-CH" sz="1300">
                <a:solidFill>
                  <a:schemeClr val="bg1"/>
                </a:solidFill>
                <a:latin typeface="Arial" panose="020B0604020202020204" pitchFamily="34" charset="0"/>
                <a:cs typeface="Arial" panose="020B0604020202020204" pitchFamily="34" charset="0"/>
              </a:rPr>
              <a:t>www.iasociety.org</a:t>
            </a:r>
            <a:endParaRPr lang="en-GB" sz="130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5870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9509" y="188640"/>
            <a:ext cx="9902891"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676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097AD9D-CB55-4687-8CA2-BD97C7BC954E}"/>
              </a:ext>
            </a:extLst>
          </p:cNvPr>
          <p:cNvSpPr>
            <a:spLocks noGrp="1"/>
          </p:cNvSpPr>
          <p:nvPr>
            <p:ph type="title"/>
          </p:nvPr>
        </p:nvSpPr>
        <p:spPr bwMode="gray">
          <a:xfrm>
            <a:off x="442913" y="1401624"/>
            <a:ext cx="6192838" cy="1260000"/>
          </a:xfrm>
          <a:prstGeom prst="rect">
            <a:avLst/>
          </a:prstGeom>
        </p:spPr>
        <p:txBody>
          <a:bodyPr vert="horz" lIns="0" tIns="0" rIns="0" bIns="0" rtlCol="0" anchor="t" anchorCtr="0">
            <a:noAutofit/>
          </a:bodyPr>
          <a:lstStyle/>
          <a:p>
            <a:r>
              <a:rPr lang="de-DE" dirty="0"/>
              <a:t>Mastertitelformat bearbeiten</a:t>
            </a:r>
          </a:p>
        </p:txBody>
      </p:sp>
      <p:sp>
        <p:nvSpPr>
          <p:cNvPr id="3" name="Textplatzhalter 2">
            <a:extLst>
              <a:ext uri="{FF2B5EF4-FFF2-40B4-BE49-F238E27FC236}">
                <a16:creationId xmlns:a16="http://schemas.microsoft.com/office/drawing/2014/main" id="{2934E4A2-260E-40E9-AC47-DF4CBDE6A31B}"/>
              </a:ext>
            </a:extLst>
          </p:cNvPr>
          <p:cNvSpPr>
            <a:spLocks noGrp="1"/>
          </p:cNvSpPr>
          <p:nvPr>
            <p:ph type="body" idx="1"/>
          </p:nvPr>
        </p:nvSpPr>
        <p:spPr bwMode="gray">
          <a:xfrm>
            <a:off x="442913" y="2766059"/>
            <a:ext cx="6192837" cy="3291841"/>
          </a:xfrm>
          <a:prstGeom prst="rect">
            <a:avLst/>
          </a:prstGeom>
        </p:spPr>
        <p:txBody>
          <a:bodyPr vert="horz" lIns="0" tIns="0" rIns="0" bIns="0" rtlCol="0" anchor="t" anchorCtr="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C24889AC-79BD-4225-8067-CB3E052B3BBB}"/>
              </a:ext>
            </a:extLst>
          </p:cNvPr>
          <p:cNvSpPr>
            <a:spLocks noGrp="1"/>
          </p:cNvSpPr>
          <p:nvPr>
            <p:ph type="dt" sz="half" idx="2"/>
          </p:nvPr>
        </p:nvSpPr>
        <p:spPr bwMode="gray">
          <a:xfrm>
            <a:off x="442913" y="6276101"/>
            <a:ext cx="3130867" cy="244317"/>
          </a:xfrm>
          <a:prstGeom prst="rect">
            <a:avLst/>
          </a:prstGeom>
        </p:spPr>
        <p:txBody>
          <a:bodyPr vert="horz" lIns="0" tIns="0" rIns="0" bIns="0" rtlCol="0" anchor="t" anchorCtr="0">
            <a:noAutofit/>
          </a:bodyPr>
          <a:lstStyle>
            <a:lvl1pPr algn="l">
              <a:defRPr sz="1000">
                <a:solidFill>
                  <a:schemeClr val="tx1"/>
                </a:solidFill>
              </a:defRPr>
            </a:lvl1pPr>
          </a:lstStyle>
          <a:p>
            <a:r>
              <a:rPr lang="de-DE" dirty="0">
                <a:solidFill>
                  <a:prstClr val="black"/>
                </a:solidFill>
              </a:rPr>
              <a:t>Name </a:t>
            </a:r>
            <a:r>
              <a:rPr lang="de-DE" dirty="0" err="1">
                <a:solidFill>
                  <a:prstClr val="black"/>
                </a:solidFill>
              </a:rPr>
              <a:t>of</a:t>
            </a:r>
            <a:r>
              <a:rPr lang="de-DE" dirty="0">
                <a:solidFill>
                  <a:prstClr val="black"/>
                </a:solidFill>
              </a:rPr>
              <a:t> </a:t>
            </a:r>
            <a:r>
              <a:rPr lang="de-DE" dirty="0" err="1">
                <a:solidFill>
                  <a:prstClr val="black"/>
                </a:solidFill>
              </a:rPr>
              <a:t>the</a:t>
            </a:r>
            <a:r>
              <a:rPr lang="de-DE" dirty="0">
                <a:solidFill>
                  <a:prstClr val="black"/>
                </a:solidFill>
              </a:rPr>
              <a:t> Speaker</a:t>
            </a:r>
          </a:p>
        </p:txBody>
      </p:sp>
      <p:sp>
        <p:nvSpPr>
          <p:cNvPr id="5" name="Fußzeilenplatzhalter 4">
            <a:extLst>
              <a:ext uri="{FF2B5EF4-FFF2-40B4-BE49-F238E27FC236}">
                <a16:creationId xmlns:a16="http://schemas.microsoft.com/office/drawing/2014/main" id="{A94A541A-BF46-4134-A473-7ECADFE557E6}"/>
              </a:ext>
            </a:extLst>
          </p:cNvPr>
          <p:cNvSpPr>
            <a:spLocks noGrp="1"/>
          </p:cNvSpPr>
          <p:nvPr>
            <p:ph type="ftr" sz="quarter" idx="3"/>
          </p:nvPr>
        </p:nvSpPr>
        <p:spPr bwMode="gray">
          <a:xfrm>
            <a:off x="3725863" y="6276101"/>
            <a:ext cx="2909887" cy="244317"/>
          </a:xfrm>
          <a:prstGeom prst="rect">
            <a:avLst/>
          </a:prstGeom>
        </p:spPr>
        <p:txBody>
          <a:bodyPr vert="horz" wrap="none" lIns="0" tIns="0" rIns="0" bIns="0" rtlCol="0" anchor="t" anchorCtr="0">
            <a:noAutofit/>
          </a:bodyPr>
          <a:lstStyle>
            <a:lvl1pPr algn="l">
              <a:defRPr sz="1000">
                <a:solidFill>
                  <a:schemeClr val="tx1"/>
                </a:solidFill>
              </a:defRPr>
            </a:lvl1pPr>
          </a:lstStyle>
          <a:p>
            <a:r>
              <a:rPr lang="de-DE" dirty="0">
                <a:solidFill>
                  <a:prstClr val="black"/>
                </a:solidFill>
              </a:rPr>
              <a:t>Topic Lore Ipsum</a:t>
            </a:r>
          </a:p>
        </p:txBody>
      </p:sp>
      <p:pic>
        <p:nvPicPr>
          <p:cNvPr id="8" name="Grafik 7">
            <a:extLst>
              <a:ext uri="{FF2B5EF4-FFF2-40B4-BE49-F238E27FC236}">
                <a16:creationId xmlns:a16="http://schemas.microsoft.com/office/drawing/2014/main" id="{A833CDCE-25B5-4F69-9C0F-55D421676E24}"/>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61963" y="459740"/>
            <a:ext cx="728662" cy="266127"/>
          </a:xfrm>
          <a:prstGeom prst="rect">
            <a:avLst/>
          </a:prstGeom>
        </p:spPr>
      </p:pic>
    </p:spTree>
    <p:extLst>
      <p:ext uri="{BB962C8B-B14F-4D97-AF65-F5344CB8AC3E}">
        <p14:creationId xmlns:p14="http://schemas.microsoft.com/office/powerpoint/2010/main" val="38972008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sldNum="0" hdr="0"/>
  <p:txStyles>
    <p:titleStyle>
      <a:lvl1pPr algn="l" defTabSz="914400" rtl="0" eaLnBrk="1" latinLnBrk="0" hangingPunct="1">
        <a:lnSpc>
          <a:spcPct val="90000"/>
        </a:lnSpc>
        <a:spcBef>
          <a:spcPct val="0"/>
        </a:spcBef>
        <a:buNone/>
        <a:defRPr sz="4200" b="0" kern="1200">
          <a:solidFill>
            <a:schemeClr val="tx1"/>
          </a:solidFill>
          <a:latin typeface="+mj-lt"/>
          <a:ea typeface="+mj-ea"/>
          <a:cs typeface="+mj-cs"/>
        </a:defRPr>
      </a:lvl1pPr>
    </p:titleStyle>
    <p:bodyStyle>
      <a:lvl1pPr marL="220663" indent="-220663"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1pPr>
      <a:lvl2pPr marL="449263"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2pPr>
      <a:lvl3pPr marL="655638" indent="-212725"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8985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1127125" indent="-23495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407">
          <p15:clr>
            <a:srgbClr val="F26B43"/>
          </p15:clr>
        </p15:guide>
        <p15:guide id="2" pos="279">
          <p15:clr>
            <a:srgbClr val="F26B43"/>
          </p15:clr>
        </p15:guide>
        <p15:guide id="3" pos="7469">
          <p15:clr>
            <a:srgbClr val="F26B43"/>
          </p15:clr>
        </p15:guide>
        <p15:guide id="4" pos="4180">
          <p15:clr>
            <a:srgbClr val="F26B43"/>
          </p15:clr>
        </p15:guide>
        <p15:guide id="5" orient="horz" pos="3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iasociety.org/ciphe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6.xml"/><Relationship Id="rId5" Type="http://schemas.openxmlformats.org/officeDocument/2006/relationships/slide" Target="slide9.xml"/><Relationship Id="rId4" Type="http://schemas.openxmlformats.org/officeDocument/2006/relationships/slide" Target="slide7.xml"/></Relationships>
</file>

<file path=ppt/slides/_rels/slide5.xml.rels><?xml version="1.0" encoding="UTF-8" standalone="yes"?>
<Relationships xmlns="http://schemas.openxmlformats.org/package/2006/relationships"><Relationship Id="rId3" Type="http://schemas.openxmlformats.org/officeDocument/2006/relationships/hyperlink" Target="http://programme.aids2020.org/Abstract/Abstract/612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programme.aids2020.org/Programme/Session/83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18/10/relationships/comments" Target="../comments/modernComment_225_ADC1660E.xml"/><Relationship Id="rId5" Type="http://schemas.openxmlformats.org/officeDocument/2006/relationships/image" Target="../media/image4.png"/><Relationship Id="rId4" Type="http://schemas.openxmlformats.org/officeDocument/2006/relationships/hyperlink" Target="http://programme.aids2020.org/Abstract/Abstract/174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18/10/relationships/comments" Target="../comments/modernComment_226_9D2407AF.xml"/><Relationship Id="rId4" Type="http://schemas.openxmlformats.org/officeDocument/2006/relationships/hyperlink" Target="http://programme.aids2020.org/Programme/Session/49"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programme.aids2020.org/Abstract/Abstract/117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18/10/relationships/comments" Target="../comments/modernComment_227_E4FDBDC0.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http://programme.aids2020.org/Programme/Session/3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18/10/relationships/comments" Target="../comments/modernComment_228_BACE102F.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49F560-D0D1-4B76-8B86-EA3E033B96AE}"/>
              </a:ext>
            </a:extLst>
          </p:cNvPr>
          <p:cNvSpPr>
            <a:spLocks noGrp="1"/>
          </p:cNvSpPr>
          <p:nvPr>
            <p:ph type="title"/>
          </p:nvPr>
        </p:nvSpPr>
        <p:spPr/>
        <p:txBody>
          <a:bodyPr/>
          <a:lstStyle/>
          <a:p>
            <a:r>
              <a:rPr lang="en-US" dirty="0">
                <a:solidFill>
                  <a:schemeClr val="tx1"/>
                </a:solidFill>
                <a:latin typeface="+mn-lt"/>
              </a:rPr>
              <a:t>AIDS 2020 </a:t>
            </a:r>
            <a:br>
              <a:rPr lang="en-US" dirty="0">
                <a:solidFill>
                  <a:schemeClr val="tx1"/>
                </a:solidFill>
                <a:latin typeface="+mn-lt"/>
              </a:rPr>
            </a:br>
            <a:r>
              <a:rPr lang="en-US" dirty="0">
                <a:solidFill>
                  <a:schemeClr val="tx1"/>
                </a:solidFill>
                <a:latin typeface="+mn-lt"/>
              </a:rPr>
              <a:t>Toolkits</a:t>
            </a:r>
            <a:r>
              <a:rPr lang="en-US" dirty="0"/>
              <a:t/>
            </a:r>
            <a:br>
              <a:rPr lang="en-US" dirty="0"/>
            </a:br>
            <a:r>
              <a:rPr lang="es-AR" dirty="0"/>
              <a:t>Pediatría</a:t>
            </a:r>
            <a:endParaRPr lang="de-DE" dirty="0"/>
          </a:p>
        </p:txBody>
      </p:sp>
      <p:sp>
        <p:nvSpPr>
          <p:cNvPr id="5" name="Textplatzhalter 2">
            <a:extLst>
              <a:ext uri="{FF2B5EF4-FFF2-40B4-BE49-F238E27FC236}">
                <a16:creationId xmlns:a16="http://schemas.microsoft.com/office/drawing/2014/main" id="{B1D70F63-F5E4-490E-9A28-8139D161CABC}"/>
              </a:ext>
            </a:extLst>
          </p:cNvPr>
          <p:cNvSpPr>
            <a:spLocks noGrp="1"/>
          </p:cNvSpPr>
          <p:nvPr>
            <p:ph type="body" sz="quarter" idx="10"/>
          </p:nvPr>
        </p:nvSpPr>
        <p:spPr>
          <a:xfrm>
            <a:off x="1761316" y="6188015"/>
            <a:ext cx="8137526" cy="396240"/>
          </a:xfrm>
        </p:spPr>
        <p:txBody>
          <a:bodyPr/>
          <a:lstStyle/>
          <a:p>
            <a:pPr algn="ctr"/>
            <a:r>
              <a:rPr lang="de-DE" sz="1200" dirty="0"/>
              <a:t>DESARROLLADO POR IAS – INTERNATIONAL AIDS SOCIETY </a:t>
            </a:r>
          </a:p>
          <a:p>
            <a:pPr algn="ctr"/>
            <a:r>
              <a:rPr lang="en-CH" sz="1200" dirty="0" smtClean="0"/>
              <a:t>J</a:t>
            </a:r>
            <a:r>
              <a:rPr lang="en-US" sz="1200" dirty="0" err="1" smtClean="0"/>
              <a:t>ulio</a:t>
            </a:r>
            <a:r>
              <a:rPr lang="de-DE" sz="1200" dirty="0" smtClean="0"/>
              <a:t> </a:t>
            </a:r>
            <a:r>
              <a:rPr lang="de-DE" sz="1200" dirty="0"/>
              <a:t>2021</a:t>
            </a:r>
          </a:p>
        </p:txBody>
      </p:sp>
    </p:spTree>
    <p:extLst>
      <p:ext uri="{BB962C8B-B14F-4D97-AF65-F5344CB8AC3E}">
        <p14:creationId xmlns:p14="http://schemas.microsoft.com/office/powerpoint/2010/main" val="7844052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724297" y="370142"/>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Índice</a:t>
            </a:r>
          </a:p>
        </p:txBody>
      </p:sp>
      <p:sp>
        <p:nvSpPr>
          <p:cNvPr id="3" name="TextBox 2"/>
          <p:cNvSpPr txBox="1"/>
          <p:nvPr/>
        </p:nvSpPr>
        <p:spPr>
          <a:xfrm>
            <a:off x="1587819" y="1854926"/>
            <a:ext cx="9612668" cy="1754326"/>
          </a:xfrm>
          <a:prstGeom prst="rect">
            <a:avLst/>
          </a:prstGeom>
          <a:noFill/>
        </p:spPr>
        <p:txBody>
          <a:bodyPr wrap="square" rtlCol="0">
            <a:spAutoFit/>
          </a:bodyPr>
          <a:lstStyle/>
          <a:p>
            <a:pPr algn="l" rtl="0"/>
            <a:r>
              <a:rPr lang="es" b="0" i="0" u="none" baseline="0" dirty="0">
                <a:latin typeface="IAS Ribbon Sans Light" pitchFamily="50" charset="0"/>
                <a:ea typeface="IAS Ribbon Sans Light" pitchFamily="50" charset="0"/>
                <a:cs typeface="Arial" panose="020B0604020202020204" pitchFamily="34" charset="0"/>
              </a:rPr>
              <a:t>Introducción……………………………………………………………………………</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……………………..3</a:t>
            </a:r>
          </a:p>
          <a:p>
            <a:pPr algn="l" rtl="0"/>
            <a:r>
              <a:rPr lang="es" b="0" i="0" u="none" baseline="0" dirty="0">
                <a:latin typeface="IAS Ribbon Sans Light" pitchFamily="50" charset="0"/>
                <a:ea typeface="IAS Ribbon Sans Light" pitchFamily="50" charset="0"/>
                <a:cs typeface="Arial" panose="020B0604020202020204" pitchFamily="34" charset="0"/>
              </a:rPr>
              <a:t>Anomalías congénitas del tubo neural..…...……………………………………</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………………………...5</a:t>
            </a:r>
            <a:endParaRPr lang="es" dirty="0">
              <a:latin typeface="IAS Ribbon Sans Light" pitchFamily="50" charset="0"/>
              <a:ea typeface="IAS Ribbon Sans Light" pitchFamily="50" charset="0"/>
              <a:cs typeface="Arial" panose="020B0604020202020204" pitchFamily="34" charset="0"/>
            </a:endParaRPr>
          </a:p>
          <a:p>
            <a:pPr algn="l" rtl="0"/>
            <a:r>
              <a:rPr lang="es" b="0" i="0" u="none" baseline="0" dirty="0">
                <a:latin typeface="IAS Ribbon Sans Light" pitchFamily="50" charset="0"/>
                <a:ea typeface="IAS Ribbon Sans Light" pitchFamily="50" charset="0"/>
                <a:cs typeface="Arial" panose="020B0604020202020204" pitchFamily="34" charset="0"/>
              </a:rPr>
              <a:t>Fracaso virológico, viremia alta……………….…………………………………………………</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…………6</a:t>
            </a:r>
            <a:endParaRPr lang="es" dirty="0">
              <a:latin typeface="IAS Ribbon Sans Light" pitchFamily="50" charset="0"/>
              <a:ea typeface="IAS Ribbon Sans Light" pitchFamily="50" charset="0"/>
              <a:cs typeface="Arial" panose="020B0604020202020204" pitchFamily="34" charset="0"/>
            </a:endParaRPr>
          </a:p>
          <a:p>
            <a:pPr algn="l" rtl="0"/>
            <a:r>
              <a:rPr lang="es" b="0" i="0" u="none" baseline="0" dirty="0">
                <a:latin typeface="IAS Ribbon Sans Light" pitchFamily="50" charset="0"/>
                <a:ea typeface="IAS Ribbon Sans Light" pitchFamily="50" charset="0"/>
                <a:cs typeface="Arial" panose="020B0604020202020204" pitchFamily="34" charset="0"/>
              </a:rPr>
              <a:t>Infección por el VIH e inyecciones poco seguras en menores de edad……………….…………7</a:t>
            </a:r>
            <a:endParaRPr lang="es" dirty="0">
              <a:latin typeface="IAS Ribbon Sans Light" pitchFamily="50" charset="0"/>
              <a:ea typeface="IAS Ribbon Sans Light" pitchFamily="50" charset="0"/>
              <a:cs typeface="Arial" panose="020B0604020202020204" pitchFamily="34" charset="0"/>
            </a:endParaRPr>
          </a:p>
          <a:p>
            <a:pPr algn="l" rtl="0"/>
            <a:r>
              <a:rPr lang="es" b="0" i="0" u="none" baseline="0" dirty="0">
                <a:latin typeface="IAS Ribbon Sans Light" pitchFamily="50" charset="0"/>
                <a:ea typeface="IAS Ribbon Sans Light" pitchFamily="50" charset="0"/>
                <a:cs typeface="Arial" panose="020B0604020202020204" pitchFamily="34" charset="0"/>
              </a:rPr>
              <a:t>Supresión viral…………………………..…………………….……………………………………</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………..8</a:t>
            </a:r>
            <a:endParaRPr lang="es" dirty="0">
              <a:latin typeface="IAS Ribbon Sans Light" pitchFamily="50" charset="0"/>
              <a:ea typeface="IAS Ribbon Sans Light" pitchFamily="50" charset="0"/>
              <a:cs typeface="Arial" panose="020B0604020202020204" pitchFamily="34" charset="0"/>
            </a:endParaRPr>
          </a:p>
          <a:p>
            <a:pPr algn="l" rtl="0"/>
            <a:r>
              <a:rPr lang="es" b="0" i="0" u="none" baseline="0" dirty="0">
                <a:latin typeface="IAS Ribbon Sans Light" pitchFamily="50" charset="0"/>
                <a:ea typeface="IAS Ribbon Sans Light" pitchFamily="50" charset="0"/>
                <a:cs typeface="Arial" panose="020B0604020202020204" pitchFamily="34" charset="0"/>
              </a:rPr>
              <a:t>Optimización de la TAR…………………………………………………………………………</a:t>
            </a:r>
            <a:r>
              <a:rPr lang="en-CH" b="0" i="0" u="none" baseline="0" dirty="0">
                <a:latin typeface="IAS Ribbon Sans Light" pitchFamily="50" charset="0"/>
                <a:ea typeface="IAS Ribbon Sans Light" pitchFamily="50" charset="0"/>
                <a:cs typeface="Arial" panose="020B0604020202020204" pitchFamily="34" charset="0"/>
              </a:rPr>
              <a:t>................................</a:t>
            </a:r>
            <a:r>
              <a:rPr lang="es" b="0" i="0" u="none" baseline="0" dirty="0">
                <a:latin typeface="IAS Ribbon Sans Light" pitchFamily="50" charset="0"/>
                <a:ea typeface="IAS Ribbon Sans Light" pitchFamily="50" charset="0"/>
                <a:cs typeface="Arial" panose="020B0604020202020204" pitchFamily="34" charset="0"/>
              </a:rPr>
              <a:t>…………..9</a:t>
            </a:r>
            <a:endParaRPr lang="es" dirty="0">
              <a:latin typeface="IAS Ribbon Sans Light" pitchFamily="50" charset="0"/>
              <a:ea typeface="IAS Ribbon Sans Light" pitchFamily="50" charset="0"/>
              <a:cs typeface="Arial" panose="020B0604020202020204" pitchFamily="34" charset="0"/>
            </a:endParaRPr>
          </a:p>
        </p:txBody>
      </p:sp>
    </p:spTree>
    <p:extLst>
      <p:ext uri="{BB962C8B-B14F-4D97-AF65-F5344CB8AC3E}">
        <p14:creationId xmlns:p14="http://schemas.microsoft.com/office/powerpoint/2010/main" val="2787332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6D7D-034D-49E7-9271-CA497EBFBF7C}"/>
              </a:ext>
            </a:extLst>
          </p:cNvPr>
          <p:cNvSpPr>
            <a:spLocks noGrp="1"/>
          </p:cNvSpPr>
          <p:nvPr>
            <p:ph type="title"/>
          </p:nvPr>
        </p:nvSpPr>
        <p:spPr>
          <a:xfrm>
            <a:off x="1679510" y="188640"/>
            <a:ext cx="8974636" cy="1143000"/>
          </a:xfrm>
        </p:spPr>
        <p:txBody>
          <a:bodyPr>
            <a:normAutofit/>
          </a:bodyPr>
          <a:lstStyle/>
          <a:p>
            <a:pPr rtl="0"/>
            <a:r>
              <a:rPr lang="es" sz="3600" b="1" i="0" u="none" baseline="0" dirty="0">
                <a:solidFill>
                  <a:srgbClr val="E0001B"/>
                </a:solidFill>
                <a:latin typeface="IAS Ribbon Sans Bold" pitchFamily="50" charset="0"/>
                <a:ea typeface="IAS Ribbon Sans Bold" pitchFamily="50" charset="0"/>
                <a:cs typeface="Arial"/>
              </a:rPr>
              <a:t>Introducción</a:t>
            </a:r>
            <a:endParaRPr lang="es" sz="3600" b="1" dirty="0">
              <a:solidFill>
                <a:srgbClr val="E0001B"/>
              </a:solidFill>
              <a:latin typeface="IAS Ribbon Sans Bold" pitchFamily="50" charset="0"/>
              <a:ea typeface="IAS Ribbon Sans Bold" pitchFamily="50" charset="0"/>
            </a:endParaRPr>
          </a:p>
        </p:txBody>
      </p:sp>
      <p:sp>
        <p:nvSpPr>
          <p:cNvPr id="3" name="Content Placeholder 2">
            <a:extLst>
              <a:ext uri="{FF2B5EF4-FFF2-40B4-BE49-F238E27FC236}">
                <a16:creationId xmlns:a16="http://schemas.microsoft.com/office/drawing/2014/main" id="{68066207-83E8-40D5-AFB6-F86BD685BE31}"/>
              </a:ext>
            </a:extLst>
          </p:cNvPr>
          <p:cNvSpPr>
            <a:spLocks noGrp="1"/>
          </p:cNvSpPr>
          <p:nvPr>
            <p:ph idx="1"/>
          </p:nvPr>
        </p:nvSpPr>
        <p:spPr>
          <a:xfrm>
            <a:off x="609600" y="1409701"/>
            <a:ext cx="10972800" cy="5008563"/>
          </a:xfrm>
        </p:spPr>
        <p:txBody>
          <a:bodyPr vert="horz" lIns="91440" tIns="45720" rIns="91440" bIns="45720" rtlCol="0" anchor="t">
            <a:normAutofit fontScale="70000" lnSpcReduction="20000"/>
          </a:bodyPr>
          <a:lstStyle/>
          <a:p>
            <a:pPr algn="just" rtl="0"/>
            <a:r>
              <a:rPr lang="es" b="0" i="0" u="none" baseline="0" dirty="0">
                <a:latin typeface="IAS Ribbon Sans Light" pitchFamily="50" charset="0"/>
                <a:ea typeface="IAS Ribbon Sans Light" pitchFamily="50" charset="0"/>
                <a:cs typeface="Arial"/>
              </a:rPr>
              <a:t>A pesar del notable progreso en la reducción de la transmisión vertical del VIH, la población pediátrica sigue estando en desventaja con respecto al acceso al tratamiento: solo el 53 % de los niños que necesitaban recibir tratamiento en 2019 accedió a él. </a:t>
            </a:r>
            <a:endParaRPr lang="es" dirty="0">
              <a:latin typeface="IAS Ribbon Sans Light" pitchFamily="50" charset="0"/>
              <a:ea typeface="IAS Ribbon Sans Light" pitchFamily="50" charset="0"/>
            </a:endParaRPr>
          </a:p>
          <a:p>
            <a:pPr algn="just" rtl="0"/>
            <a:r>
              <a:rPr lang="es" b="0" i="0" u="none" baseline="0" dirty="0">
                <a:latin typeface="IAS Ribbon Sans Light" pitchFamily="50" charset="0"/>
                <a:ea typeface="IAS Ribbon Sans Light" pitchFamily="50" charset="0"/>
                <a:cs typeface="Arial"/>
              </a:rPr>
              <a:t>También se necesita brindar la atención adecuada a los bebés y niños que han estado expuestos al VIH en el útero y no están infectados.</a:t>
            </a:r>
          </a:p>
          <a:p>
            <a:pPr algn="just" rtl="0"/>
            <a:r>
              <a:rPr lang="es" b="0" i="0" u="none" baseline="0" dirty="0">
                <a:latin typeface="IAS Ribbon Sans Light" pitchFamily="50" charset="0"/>
                <a:ea typeface="IAS Ribbon Sans Light" pitchFamily="50" charset="0"/>
                <a:cs typeface="Arial"/>
              </a:rPr>
              <a:t>A medida que avanza la epidemia del VIH, existe una creciente población de adolescentes que viven con el VIH. En los últimos años, este grupo particularmente vulnerable ha enfrentado un 50 % de aumento en las tasas de mortalidad relacionadas con el sida en comparación con el 30 % de disminución global.</a:t>
            </a:r>
            <a:endParaRPr lang="es" dirty="0">
              <a:latin typeface="IAS Ribbon Sans Light" pitchFamily="50" charset="0"/>
              <a:ea typeface="IAS Ribbon Sans Light" pitchFamily="50" charset="0"/>
            </a:endParaRPr>
          </a:p>
          <a:p>
            <a:pPr algn="just" rtl="0"/>
            <a:r>
              <a:rPr lang="es" b="0" i="0" u="none" baseline="0" dirty="0">
                <a:latin typeface="IAS Ribbon Sans Light" pitchFamily="50" charset="0"/>
                <a:ea typeface="IAS Ribbon Sans Light" pitchFamily="50" charset="0"/>
                <a:cs typeface="Arial"/>
              </a:rPr>
              <a:t>Lograr los objetivos del Programa Conjunto de las Naciones Unidas sobre el VIH/sida (ONUSIDA) seguirá siendo una meta ambiciosa a menos que se intensifiquen las iniciativas para cubrir las brechas esenciales en la intervención contra el VIH en niños y adolescentes. </a:t>
            </a:r>
          </a:p>
          <a:p>
            <a:pPr marL="0" indent="0" algn="l" rtl="0">
              <a:buNone/>
            </a:pPr>
            <a:endParaRPr lang="es" dirty="0">
              <a:latin typeface="IAS Ribbon Sans Light" pitchFamily="50" charset="0"/>
              <a:ea typeface="IAS Ribbon Sans Light" pitchFamily="50" charset="0"/>
              <a:cs typeface="Arial"/>
            </a:endParaRPr>
          </a:p>
          <a:p>
            <a:pPr marL="0" indent="0" algn="l" rtl="0">
              <a:buNone/>
            </a:pPr>
            <a:r>
              <a:rPr lang="es" sz="1600" b="0" i="0" u="none" baseline="0" dirty="0">
                <a:latin typeface="IAS Ribbon Sans Light" pitchFamily="50" charset="0"/>
                <a:ea typeface="IAS Ribbon Sans Light" pitchFamily="50" charset="0"/>
                <a:cs typeface="Arial"/>
                <a:hlinkClick r:id="rId2"/>
              </a:rPr>
              <a:t>https://www.iasociety.org/cipher</a:t>
            </a:r>
            <a:r>
              <a:rPr lang="es" sz="1600" b="0" i="0" u="none" baseline="0" dirty="0">
                <a:latin typeface="IAS Ribbon Sans Light" pitchFamily="50" charset="0"/>
                <a:ea typeface="IAS Ribbon Sans Light" pitchFamily="50" charset="0"/>
                <a:cs typeface="Arial"/>
              </a:rPr>
              <a:t> </a:t>
            </a:r>
            <a:endParaRPr lang="es" sz="16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3950297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24000" y="0"/>
            <a:ext cx="9144000" cy="148478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rtl="0"/>
            <a:r>
              <a:rPr lang="es" sz="3500" b="1" i="0" u="none" baseline="0" dirty="0">
                <a:solidFill>
                  <a:srgbClr val="E0001B"/>
                </a:solidFill>
                <a:latin typeface="IAS Ribbon Sans Bold" pitchFamily="50" charset="0"/>
                <a:ea typeface="IAS Ribbon Sans Bold" pitchFamily="50" charset="0"/>
              </a:rPr>
              <a:t>Resumen</a:t>
            </a:r>
          </a:p>
        </p:txBody>
      </p:sp>
      <p:sp>
        <p:nvSpPr>
          <p:cNvPr id="16" name="Rectangle: Rounded Corners 3">
            <a:hlinkClick r:id="rId3" action="ppaction://hlinksldjump"/>
            <a:extLst>
              <a:ext uri="{FF2B5EF4-FFF2-40B4-BE49-F238E27FC236}">
                <a16:creationId xmlns:a16="http://schemas.microsoft.com/office/drawing/2014/main" id="{8D55469F-B6E0-426A-BBB5-91E9D6B6714B}"/>
              </a:ext>
            </a:extLst>
          </p:cNvPr>
          <p:cNvSpPr/>
          <p:nvPr/>
        </p:nvSpPr>
        <p:spPr>
          <a:xfrm>
            <a:off x="980646" y="2265422"/>
            <a:ext cx="3016588" cy="2070190"/>
          </a:xfrm>
          <a:prstGeom prst="roundRect">
            <a:avLst/>
          </a:prstGeom>
          <a:solidFill>
            <a:srgbClr val="1A99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400" b="0" i="0" u="none" baseline="0" dirty="0">
                <a:solidFill>
                  <a:schemeClr val="bg1"/>
                </a:solidFill>
                <a:latin typeface="IAS Ribbon Sans Light" pitchFamily="50" charset="0"/>
                <a:ea typeface="IAS Ribbon Sans Light" pitchFamily="50" charset="0"/>
                <a:cs typeface="Arial"/>
              </a:rPr>
              <a:t>Pediatría</a:t>
            </a:r>
          </a:p>
        </p:txBody>
      </p:sp>
      <p:sp>
        <p:nvSpPr>
          <p:cNvPr id="17" name="Rectangle: Rounded Corners 16">
            <a:hlinkClick r:id="rId3" action="ppaction://hlinksldjump"/>
            <a:extLst>
              <a:ext uri="{FF2B5EF4-FFF2-40B4-BE49-F238E27FC236}">
                <a16:creationId xmlns:a16="http://schemas.microsoft.com/office/drawing/2014/main" id="{5D3E878C-44FF-4CA8-A4C7-CF505E2386FC}"/>
              </a:ext>
            </a:extLst>
          </p:cNvPr>
          <p:cNvSpPr/>
          <p:nvPr/>
        </p:nvSpPr>
        <p:spPr>
          <a:xfrm>
            <a:off x="4149860" y="2275582"/>
            <a:ext cx="2490745"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Anomalías congénitas del tubo neural</a:t>
            </a:r>
          </a:p>
        </p:txBody>
      </p:sp>
      <p:sp>
        <p:nvSpPr>
          <p:cNvPr id="18" name="Rectangle: Rounded Corners 13">
            <a:hlinkClick r:id="rId4" action="ppaction://hlinksldjump"/>
            <a:extLst>
              <a:ext uri="{FF2B5EF4-FFF2-40B4-BE49-F238E27FC236}">
                <a16:creationId xmlns:a16="http://schemas.microsoft.com/office/drawing/2014/main" id="{AF786AC2-9687-4A09-A6F8-26C0BC5279EC}"/>
              </a:ext>
            </a:extLst>
          </p:cNvPr>
          <p:cNvSpPr/>
          <p:nvPr/>
        </p:nvSpPr>
        <p:spPr>
          <a:xfrm>
            <a:off x="9410927" y="2276594"/>
            <a:ext cx="1930656"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Transmisión parenteral</a:t>
            </a:r>
          </a:p>
        </p:txBody>
      </p:sp>
      <p:sp>
        <p:nvSpPr>
          <p:cNvPr id="19" name="Rectangle: Rounded Corners 15">
            <a:hlinkClick r:id="rId5" action="ppaction://hlinksldjump"/>
            <a:extLst>
              <a:ext uri="{FF2B5EF4-FFF2-40B4-BE49-F238E27FC236}">
                <a16:creationId xmlns:a16="http://schemas.microsoft.com/office/drawing/2014/main" id="{B2A33ABE-EC85-4676-886F-5FF4990E54DC}"/>
              </a:ext>
            </a:extLst>
          </p:cNvPr>
          <p:cNvSpPr/>
          <p:nvPr/>
        </p:nvSpPr>
        <p:spPr>
          <a:xfrm>
            <a:off x="6793230" y="3396992"/>
            <a:ext cx="2465071"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Optimización de la TAR</a:t>
            </a:r>
          </a:p>
        </p:txBody>
      </p:sp>
      <p:sp>
        <p:nvSpPr>
          <p:cNvPr id="20" name="Rectangle: Rounded Corners 21">
            <a:hlinkClick r:id="rId6" action="ppaction://hlinksldjump"/>
            <a:extLst>
              <a:ext uri="{FF2B5EF4-FFF2-40B4-BE49-F238E27FC236}">
                <a16:creationId xmlns:a16="http://schemas.microsoft.com/office/drawing/2014/main" id="{A8B2A63A-B3B4-4782-B778-2239C0083A63}"/>
              </a:ext>
            </a:extLst>
          </p:cNvPr>
          <p:cNvSpPr/>
          <p:nvPr/>
        </p:nvSpPr>
        <p:spPr>
          <a:xfrm>
            <a:off x="6793231" y="2277864"/>
            <a:ext cx="2465070"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 sz="2000" dirty="0">
                <a:solidFill>
                  <a:schemeClr val="bg1"/>
                </a:solidFill>
                <a:latin typeface="IAS Ribbon Sans Light" pitchFamily="50" charset="0"/>
                <a:ea typeface="IAS Ribbon Sans Light" pitchFamily="50" charset="0"/>
                <a:cs typeface="Arial"/>
              </a:rPr>
              <a:t>Fracaso virológico, </a:t>
            </a:r>
          </a:p>
          <a:p>
            <a:pPr algn="ctr"/>
            <a:r>
              <a:rPr lang="es" sz="2000" dirty="0">
                <a:solidFill>
                  <a:schemeClr val="bg1"/>
                </a:solidFill>
                <a:latin typeface="IAS Ribbon Sans Light" pitchFamily="50" charset="0"/>
                <a:ea typeface="IAS Ribbon Sans Light" pitchFamily="50" charset="0"/>
                <a:cs typeface="Arial"/>
              </a:rPr>
              <a:t>viremia alta</a:t>
            </a:r>
          </a:p>
        </p:txBody>
      </p:sp>
      <p:sp>
        <p:nvSpPr>
          <p:cNvPr id="21" name="Rectangle: Rounded Corners 29">
            <a:hlinkClick r:id="rId7" action="ppaction://hlinksldjump"/>
            <a:extLst>
              <a:ext uri="{FF2B5EF4-FFF2-40B4-BE49-F238E27FC236}">
                <a16:creationId xmlns:a16="http://schemas.microsoft.com/office/drawing/2014/main" id="{09A24881-7331-4039-BA79-2CF2A16F3856}"/>
              </a:ext>
            </a:extLst>
          </p:cNvPr>
          <p:cNvSpPr/>
          <p:nvPr/>
        </p:nvSpPr>
        <p:spPr>
          <a:xfrm>
            <a:off x="4149860" y="3396688"/>
            <a:ext cx="2490745" cy="93862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es" sz="2000" dirty="0">
                <a:solidFill>
                  <a:schemeClr val="bg1"/>
                </a:solidFill>
                <a:latin typeface="IAS Ribbon Sans Light" pitchFamily="50" charset="0"/>
                <a:ea typeface="IAS Ribbon Sans Light" pitchFamily="50" charset="0"/>
                <a:cs typeface="Arial"/>
              </a:rPr>
              <a:t>Supresión viral</a:t>
            </a:r>
          </a:p>
        </p:txBody>
      </p:sp>
    </p:spTree>
    <p:extLst>
      <p:ext uri="{BB962C8B-B14F-4D97-AF65-F5344CB8AC3E}">
        <p14:creationId xmlns:p14="http://schemas.microsoft.com/office/powerpoint/2010/main" val="1748526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1719516" y="284542"/>
            <a:ext cx="8579296"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Pediatría</a:t>
            </a:r>
            <a:r>
              <a:rPr lang="es" sz="3200" b="1" dirty="0">
                <a:solidFill>
                  <a:srgbClr val="FF0000"/>
                </a:solidFill>
                <a:latin typeface="IAS Ribbon Sans Bold" pitchFamily="50" charset="0"/>
                <a:ea typeface="IAS Ribbon Sans Bold" pitchFamily="50" charset="0"/>
              </a:rPr>
              <a:t/>
            </a:r>
            <a:br>
              <a:rPr lang="es" sz="3200" b="1" dirty="0">
                <a:solidFill>
                  <a:srgbClr val="FF0000"/>
                </a:solidFill>
                <a:latin typeface="IAS Ribbon Sans Bold" pitchFamily="50" charset="0"/>
                <a:ea typeface="IAS Ribbon Sans Bold" pitchFamily="50" charset="0"/>
              </a:rPr>
            </a:br>
            <a:r>
              <a:rPr lang="es" sz="1400" b="1" dirty="0">
                <a:solidFill>
                  <a:srgbClr val="FF0000"/>
                </a:solidFill>
                <a:latin typeface="IAS Ribbon Sans Bold" pitchFamily="50" charset="0"/>
                <a:ea typeface="IAS Ribbon Sans Bold" pitchFamily="50" charset="0"/>
              </a:rPr>
              <a:t/>
            </a:r>
            <a:br>
              <a:rPr lang="es" sz="1400" b="1"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Anomalías congénitas del tubo neural</a:t>
            </a:r>
            <a:endParaRPr sz="3600" b="1" dirty="0">
              <a:latin typeface="IAS Ribbon Sans Bold" pitchFamily="50" charset="0"/>
              <a:ea typeface="IAS Ribbon Sans Bold" pitchFamily="50" charset="0"/>
            </a:endParaRPr>
          </a:p>
        </p:txBody>
      </p:sp>
      <p:sp>
        <p:nvSpPr>
          <p:cNvPr id="105" name="Google Shape;105;p16"/>
          <p:cNvSpPr txBox="1">
            <a:spLocks noGrp="1"/>
          </p:cNvSpPr>
          <p:nvPr>
            <p:ph type="body" idx="1"/>
          </p:nvPr>
        </p:nvSpPr>
        <p:spPr>
          <a:xfrm>
            <a:off x="839416" y="2384884"/>
            <a:ext cx="3888432" cy="2088232"/>
          </a:xfrm>
          <a:prstGeom prst="rect">
            <a:avLst/>
          </a:prstGeom>
          <a:noFill/>
          <a:ln>
            <a:noFill/>
          </a:ln>
        </p:spPr>
        <p:txBody>
          <a:bodyPr spcFirstLastPara="1" vert="horz" wrap="square" lIns="91425" tIns="45700" rIns="91425" bIns="45700" rtlCol="0" anchor="t" anchorCtr="0">
            <a:noAutofit/>
          </a:bodyPr>
          <a:lstStyle/>
          <a:p>
            <a:pPr marL="0" indent="0" algn="just" rtl="0">
              <a:spcBef>
                <a:spcPts val="0"/>
              </a:spcBef>
              <a:buClr>
                <a:schemeClr val="dk1"/>
              </a:buClr>
              <a:buSzPts val="2400"/>
              <a:buNone/>
            </a:pPr>
            <a:r>
              <a:rPr lang="es" sz="2400" b="0" i="0" u="none" baseline="0" dirty="0">
                <a:latin typeface="IAS Ribbon Sans Light" pitchFamily="50" charset="0"/>
                <a:ea typeface="IAS Ribbon Sans Light" pitchFamily="50" charset="0"/>
              </a:rPr>
              <a:t>La prevalencia de las anomalías congénitas del tubo neural en los embarazos con exposición al dolutegravir fue similar a la de los casos donde no hubo exposición.</a:t>
            </a:r>
            <a:endParaRPr dirty="0">
              <a:latin typeface="IAS Ribbon Sans Light" pitchFamily="50" charset="0"/>
              <a:ea typeface="IAS Ribbon Sans Light" pitchFamily="50" charset="0"/>
            </a:endParaRPr>
          </a:p>
        </p:txBody>
      </p:sp>
      <p:sp>
        <p:nvSpPr>
          <p:cNvPr id="106" name="Google Shape;106;p16"/>
          <p:cNvSpPr txBox="1"/>
          <p:nvPr/>
        </p:nvSpPr>
        <p:spPr>
          <a:xfrm>
            <a:off x="8424147" y="5973174"/>
            <a:ext cx="2952328"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Karen Hoover, </a:t>
            </a:r>
            <a:r>
              <a:rPr lang="es" sz="1200" b="0" i="0" u="none" baseline="0" dirty="0">
                <a:latin typeface="IAS Ribbon Sans Light" pitchFamily="50" charset="0"/>
                <a:ea typeface="IAS Ribbon Sans Light" pitchFamily="50" charset="0"/>
                <a:cs typeface="Arial" panose="020B0604020202020204" pitchFamily="34" charset="0"/>
                <a:hlinkClick r:id="rId3"/>
              </a:rPr>
              <a:t>PEB0356</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pic>
        <p:nvPicPr>
          <p:cNvPr id="107" name="Google Shape;107;p16"/>
          <p:cNvPicPr preferRelativeResize="0"/>
          <p:nvPr/>
        </p:nvPicPr>
        <p:blipFill rotWithShape="1">
          <a:blip r:embed="rId4">
            <a:alphaModFix/>
          </a:blip>
          <a:srcRect l="35038" t="45800" r="35037" b="8000"/>
          <a:stretch/>
        </p:blipFill>
        <p:spPr>
          <a:xfrm>
            <a:off x="6009164" y="1427542"/>
            <a:ext cx="5367311" cy="4545632"/>
          </a:xfrm>
          <a:prstGeom prst="rect">
            <a:avLst/>
          </a:prstGeom>
          <a:noFill/>
          <a:ln>
            <a:noFill/>
          </a:ln>
        </p:spPr>
      </p:pic>
    </p:spTree>
    <p:extLst>
      <p:ext uri="{BB962C8B-B14F-4D97-AF65-F5344CB8AC3E}">
        <p14:creationId xmlns:p14="http://schemas.microsoft.com/office/powerpoint/2010/main" val="269304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7"/>
          <p:cNvSpPr txBox="1">
            <a:spLocks noGrp="1"/>
          </p:cNvSpPr>
          <p:nvPr>
            <p:ph type="title"/>
          </p:nvPr>
        </p:nvSpPr>
        <p:spPr>
          <a:xfrm>
            <a:off x="1631504" y="321221"/>
            <a:ext cx="7427168"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00"/>
            </a:pPr>
            <a:r>
              <a:rPr lang="es" sz="2500" b="1" i="0" u="none" baseline="0" dirty="0">
                <a:solidFill>
                  <a:srgbClr val="E0001B"/>
                </a:solidFill>
                <a:latin typeface="IAS Ribbon Sans Bold" pitchFamily="50" charset="0"/>
                <a:ea typeface="IAS Ribbon Sans Bold" pitchFamily="50" charset="0"/>
              </a:rPr>
              <a:t>Pediatría</a:t>
            </a:r>
            <a:r>
              <a:rPr lang="es" sz="3200" b="1" dirty="0">
                <a:solidFill>
                  <a:srgbClr val="FF0000"/>
                </a:solidFill>
                <a:latin typeface="IAS Ribbon Sans Bold" pitchFamily="50" charset="0"/>
                <a:ea typeface="IAS Ribbon Sans Bold" pitchFamily="50" charset="0"/>
              </a:rPr>
              <a:t/>
            </a:r>
            <a:br>
              <a:rPr lang="es" sz="3200" b="1" dirty="0">
                <a:solidFill>
                  <a:srgbClr val="FF0000"/>
                </a:solidFill>
                <a:latin typeface="IAS Ribbon Sans Bold" pitchFamily="50" charset="0"/>
                <a:ea typeface="IAS Ribbon Sans Bold" pitchFamily="50" charset="0"/>
              </a:rPr>
            </a:br>
            <a:r>
              <a:rPr lang="es" sz="1400" dirty="0">
                <a:solidFill>
                  <a:srgbClr val="FF0000"/>
                </a:solidFill>
                <a:latin typeface="IAS Ribbon Sans Bold" pitchFamily="50" charset="0"/>
                <a:ea typeface="IAS Ribbon Sans Bold" pitchFamily="50" charset="0"/>
              </a:rPr>
              <a:t/>
            </a:r>
            <a:br>
              <a:rPr lang="es" sz="1400"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Fracaso virológico y viremia alta</a:t>
            </a:r>
            <a:r>
              <a:rPr lang="es" sz="4000" b="1" i="0" u="none" baseline="0" dirty="0">
                <a:latin typeface="IAS Ribbon Sans Bold" pitchFamily="50" charset="0"/>
                <a:ea typeface="IAS Ribbon Sans Bold" pitchFamily="50" charset="0"/>
              </a:rPr>
              <a:t> </a:t>
            </a:r>
            <a:endParaRPr sz="4800" b="1" dirty="0">
              <a:latin typeface="IAS Ribbon Sans Bold" pitchFamily="50" charset="0"/>
              <a:ea typeface="IAS Ribbon Sans Bold" pitchFamily="50" charset="0"/>
            </a:endParaRPr>
          </a:p>
        </p:txBody>
      </p:sp>
      <p:sp>
        <p:nvSpPr>
          <p:cNvPr id="114" name="Google Shape;114;p17"/>
          <p:cNvSpPr txBox="1"/>
          <p:nvPr/>
        </p:nvSpPr>
        <p:spPr>
          <a:xfrm>
            <a:off x="1919537" y="3284984"/>
            <a:ext cx="4849725" cy="3168352"/>
          </a:xfrm>
          <a:prstGeom prst="rect">
            <a:avLst/>
          </a:prstGeom>
          <a:noFill/>
          <a:ln>
            <a:noFill/>
          </a:ln>
        </p:spPr>
        <p:txBody>
          <a:bodyPr spcFirstLastPara="1" wrap="square" lIns="91425" tIns="45700" rIns="91425" bIns="45700" anchor="t" anchorCtr="0">
            <a:noAutofit/>
          </a:bodyPr>
          <a:lstStyle/>
          <a:p>
            <a:pPr algn="l" rtl="0">
              <a:lnSpc>
                <a:spcPct val="90000"/>
              </a:lnSpc>
              <a:buClr>
                <a:schemeClr val="dk1"/>
              </a:buClr>
              <a:buSzPts val="1800"/>
            </a:pPr>
            <a:endParaRPr>
              <a:solidFill>
                <a:schemeClr val="dk1"/>
              </a:solidFill>
              <a:latin typeface="Arial"/>
              <a:ea typeface="Arial"/>
              <a:cs typeface="Arial"/>
              <a:sym typeface="Arial"/>
            </a:endParaRPr>
          </a:p>
        </p:txBody>
      </p:sp>
      <p:sp>
        <p:nvSpPr>
          <p:cNvPr id="115" name="Google Shape;115;p17"/>
          <p:cNvSpPr txBox="1"/>
          <p:nvPr/>
        </p:nvSpPr>
        <p:spPr>
          <a:xfrm>
            <a:off x="407368" y="1955626"/>
            <a:ext cx="3292639" cy="2308324"/>
          </a:xfrm>
          <a:prstGeom prst="rect">
            <a:avLst/>
          </a:prstGeom>
          <a:noFill/>
          <a:ln>
            <a:noFill/>
          </a:ln>
        </p:spPr>
        <p:txBody>
          <a:bodyPr spcFirstLastPara="1" wrap="square" lIns="91425" tIns="45700" rIns="91425" bIns="45700" anchor="t" anchorCtr="0">
            <a:noAutofit/>
          </a:bodyPr>
          <a:lstStyle/>
          <a:p>
            <a:pPr rtl="0"/>
            <a:r>
              <a:rPr lang="es" sz="2200" b="0" i="0" u="none" baseline="0" dirty="0">
                <a:solidFill>
                  <a:srgbClr val="000000"/>
                </a:solidFill>
                <a:latin typeface="IAS Ribbon Sans Light" pitchFamily="50" charset="0"/>
                <a:ea typeface="IAS Ribbon Sans Light" pitchFamily="50" charset="0"/>
                <a:cs typeface="Arial"/>
                <a:sym typeface="Arial"/>
              </a:rPr>
              <a:t>La mitad de los niños que viven con el VIH y presentan fracaso virológico tienen resistencia a los medicamentos y requieren un cambio de régimen antirretroviral.</a:t>
            </a:r>
            <a:endParaRPr sz="2200" dirty="0">
              <a:latin typeface="IAS Ribbon Sans Light" pitchFamily="50" charset="0"/>
              <a:ea typeface="IAS Ribbon Sans Light" pitchFamily="50" charset="0"/>
            </a:endParaRPr>
          </a:p>
        </p:txBody>
      </p:sp>
      <p:sp>
        <p:nvSpPr>
          <p:cNvPr id="116" name="Google Shape;116;p17"/>
          <p:cNvSpPr txBox="1"/>
          <p:nvPr/>
        </p:nvSpPr>
        <p:spPr>
          <a:xfrm>
            <a:off x="10068340" y="4725036"/>
            <a:ext cx="1813592"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Lisa Abuogi, </a:t>
            </a:r>
            <a:r>
              <a:rPr lang="es" sz="1200" b="0" i="0" u="none" baseline="0" dirty="0">
                <a:latin typeface="IAS Ribbon Sans Light" pitchFamily="50" charset="0"/>
                <a:ea typeface="IAS Ribbon Sans Light" pitchFamily="50" charset="0"/>
                <a:cs typeface="Arial" panose="020B0604020202020204" pitchFamily="34" charset="0"/>
                <a:hlinkClick r:id="rId3"/>
              </a:rPr>
              <a:t>LBPEB08</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sp>
        <p:nvSpPr>
          <p:cNvPr id="120" name="Google Shape;120;p17"/>
          <p:cNvSpPr txBox="1"/>
          <p:nvPr/>
        </p:nvSpPr>
        <p:spPr>
          <a:xfrm>
            <a:off x="9162092" y="6047934"/>
            <a:ext cx="2719840"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Appolinaire Tiam, </a:t>
            </a:r>
            <a:r>
              <a:rPr lang="es" sz="1200" b="0" i="0" u="none" baseline="0" dirty="0">
                <a:latin typeface="IAS Ribbon Sans Light" pitchFamily="50" charset="0"/>
                <a:ea typeface="IAS Ribbon Sans Light" pitchFamily="50" charset="0"/>
                <a:cs typeface="Arial" panose="020B0604020202020204" pitchFamily="34" charset="0"/>
                <a:hlinkClick r:id="rId4"/>
              </a:rPr>
              <a:t>PDB0403</a:t>
            </a:r>
            <a:endParaRPr sz="12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21" name="Google Shape;121;p17"/>
          <p:cNvSpPr txBox="1"/>
          <p:nvPr/>
        </p:nvSpPr>
        <p:spPr>
          <a:xfrm>
            <a:off x="407368" y="5242915"/>
            <a:ext cx="11233248" cy="805019"/>
          </a:xfrm>
          <a:prstGeom prst="rect">
            <a:avLst/>
          </a:prstGeom>
          <a:noFill/>
          <a:ln>
            <a:noFill/>
          </a:ln>
        </p:spPr>
        <p:txBody>
          <a:bodyPr spcFirstLastPara="1" wrap="square" lIns="91425" tIns="45700" rIns="91425" bIns="45700" anchor="t" anchorCtr="0">
            <a:noAutofit/>
          </a:bodyPr>
          <a:lstStyle/>
          <a:p>
            <a:pPr algn="just" rtl="0">
              <a:buClr>
                <a:srgbClr val="000000"/>
              </a:buClr>
              <a:buSzPts val="2400"/>
            </a:pPr>
            <a:r>
              <a:rPr lang="es" sz="2200" b="0" i="0" u="none" baseline="0" dirty="0">
                <a:solidFill>
                  <a:srgbClr val="000000"/>
                </a:solidFill>
                <a:latin typeface="IAS Ribbon Sans Light" pitchFamily="50" charset="0"/>
                <a:ea typeface="IAS Ribbon Sans Light" pitchFamily="50" charset="0"/>
                <a:cs typeface="Arial"/>
                <a:sym typeface="Arial"/>
              </a:rPr>
              <a:t>Supresión viral alcanzada en la mayoría de los pacientes en edad pediátrica y adolescentes que reciben TAR de tercera línea tras la ineficacia de una TAR de segunda línea basada en un inhibidor de la proteasa</a:t>
            </a:r>
            <a:endParaRPr sz="2200" dirty="0">
              <a:solidFill>
                <a:schemeClr val="dk1"/>
              </a:solidFill>
              <a:latin typeface="IAS Ribbon Sans Light" pitchFamily="50" charset="0"/>
              <a:ea typeface="IAS Ribbon Sans Light" pitchFamily="50" charset="0"/>
              <a:cs typeface="Arial"/>
              <a:sym typeface="Arial"/>
            </a:endParaRPr>
          </a:p>
        </p:txBody>
      </p:sp>
      <p:pic>
        <p:nvPicPr>
          <p:cNvPr id="2" name="Picture 1"/>
          <p:cNvPicPr>
            <a:picLocks noChangeAspect="1"/>
          </p:cNvPicPr>
          <p:nvPr/>
        </p:nvPicPr>
        <p:blipFill rotWithShape="1">
          <a:blip r:embed="rId5"/>
          <a:srcRect t="2978"/>
          <a:stretch/>
        </p:blipFill>
        <p:spPr>
          <a:xfrm>
            <a:off x="3599693" y="1667735"/>
            <a:ext cx="6568961" cy="3241967"/>
          </a:xfrm>
          <a:prstGeom prst="rect">
            <a:avLst/>
          </a:prstGeom>
        </p:spPr>
      </p:pic>
      <p:sp>
        <p:nvSpPr>
          <p:cNvPr id="118" name="Google Shape;118;p17"/>
          <p:cNvSpPr txBox="1"/>
          <p:nvPr/>
        </p:nvSpPr>
        <p:spPr>
          <a:xfrm>
            <a:off x="10068340" y="1568224"/>
            <a:ext cx="1874098" cy="1447385"/>
          </a:xfrm>
          <a:prstGeom prst="rect">
            <a:avLst/>
          </a:prstGeom>
          <a:noFill/>
          <a:ln>
            <a:noFill/>
          </a:ln>
        </p:spPr>
        <p:txBody>
          <a:bodyPr spcFirstLastPara="1" wrap="square" lIns="91425" tIns="45700" rIns="91425" bIns="45700" anchor="t" anchorCtr="0">
            <a:noAutofit/>
          </a:bodyPr>
          <a:lstStyle/>
          <a:p>
            <a:pPr algn="just" rtl="0"/>
            <a:r>
              <a:rPr lang="es" sz="1400" b="0" i="0" u="none" baseline="0" dirty="0">
                <a:solidFill>
                  <a:srgbClr val="000000"/>
                </a:solidFill>
                <a:latin typeface="IAS Ribbon Sans Light" pitchFamily="50" charset="0"/>
                <a:ea typeface="IAS Ribbon Sans Light" pitchFamily="50" charset="0"/>
                <a:cs typeface="Arial"/>
                <a:sym typeface="Arial"/>
              </a:rPr>
              <a:t>Porcentaje de niños con cada mutación de 60 niños que reciben una TAR para un fracaso virológico en Kenia</a:t>
            </a:r>
            <a:endParaRPr sz="1400" dirty="0">
              <a:latin typeface="IAS Ribbon Sans Light" pitchFamily="50" charset="0"/>
              <a:ea typeface="IAS Ribbon Sans Light" pitchFamily="50" charset="0"/>
            </a:endParaRPr>
          </a:p>
        </p:txBody>
      </p:sp>
    </p:spTree>
    <p:extLst>
      <p:ext uri="{BB962C8B-B14F-4D97-AF65-F5344CB8AC3E}">
        <p14:creationId xmlns:p14="http://schemas.microsoft.com/office/powerpoint/2010/main" val="291513294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6"/>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18"/>
          <p:cNvPicPr preferRelativeResize="0"/>
          <p:nvPr/>
        </p:nvPicPr>
        <p:blipFill rotWithShape="1">
          <a:blip r:embed="rId3">
            <a:alphaModFix/>
          </a:blip>
          <a:srcRect l="8262" t="4480" r="9838" b="2399"/>
          <a:stretch/>
        </p:blipFill>
        <p:spPr>
          <a:xfrm>
            <a:off x="4583832" y="1625437"/>
            <a:ext cx="6768752" cy="4323843"/>
          </a:xfrm>
          <a:prstGeom prst="rect">
            <a:avLst/>
          </a:prstGeom>
          <a:noFill/>
          <a:ln>
            <a:noFill/>
          </a:ln>
        </p:spPr>
      </p:pic>
      <p:sp>
        <p:nvSpPr>
          <p:cNvPr id="128" name="Google Shape;128;p18"/>
          <p:cNvSpPr txBox="1">
            <a:spLocks noGrp="1"/>
          </p:cNvSpPr>
          <p:nvPr>
            <p:ph type="title"/>
          </p:nvPr>
        </p:nvSpPr>
        <p:spPr>
          <a:xfrm>
            <a:off x="1717992" y="236264"/>
            <a:ext cx="10142174"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40"/>
            </a:pPr>
            <a:r>
              <a:rPr lang="es" sz="2500" b="1" i="0" u="none" baseline="0" dirty="0">
                <a:solidFill>
                  <a:srgbClr val="E0001B"/>
                </a:solidFill>
                <a:latin typeface="IAS Ribbon Sans Bold" pitchFamily="50" charset="0"/>
                <a:ea typeface="IAS Ribbon Sans Bold" pitchFamily="50" charset="0"/>
              </a:rPr>
              <a:t>Pediatría</a:t>
            </a:r>
            <a:r>
              <a:rPr lang="es" sz="3240" dirty="0">
                <a:solidFill>
                  <a:srgbClr val="FF0000"/>
                </a:solidFill>
                <a:latin typeface="IAS Ribbon Sans Bold" pitchFamily="50" charset="0"/>
                <a:ea typeface="IAS Ribbon Sans Bold" pitchFamily="50" charset="0"/>
              </a:rPr>
              <a:t/>
            </a:r>
            <a:br>
              <a:rPr lang="es" sz="3240"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Infección por el VIH e inyecciones poco seguras en menores de edad</a:t>
            </a:r>
            <a:endParaRPr lang="es" sz="3600" b="1" dirty="0">
              <a:latin typeface="IAS Ribbon Sans Bold" pitchFamily="50" charset="0"/>
              <a:ea typeface="IAS Ribbon Sans Bold" pitchFamily="50" charset="0"/>
            </a:endParaRPr>
          </a:p>
        </p:txBody>
      </p:sp>
      <p:sp>
        <p:nvSpPr>
          <p:cNvPr id="129" name="Google Shape;129;p18"/>
          <p:cNvSpPr txBox="1"/>
          <p:nvPr/>
        </p:nvSpPr>
        <p:spPr>
          <a:xfrm>
            <a:off x="839416" y="1844824"/>
            <a:ext cx="2952328" cy="4401022"/>
          </a:xfrm>
          <a:prstGeom prst="rect">
            <a:avLst/>
          </a:prstGeom>
          <a:noFill/>
          <a:ln>
            <a:noFill/>
          </a:ln>
        </p:spPr>
        <p:txBody>
          <a:bodyPr spcFirstLastPara="1" wrap="square" lIns="91425" tIns="45700" rIns="91425" bIns="45700" anchor="t" anchorCtr="0">
            <a:noAutofit/>
          </a:bodyPr>
          <a:lstStyle/>
          <a:p>
            <a:pPr algn="just" rtl="0"/>
            <a:r>
              <a:rPr lang="es" sz="2000" b="0" i="0" u="none" baseline="0" dirty="0">
                <a:solidFill>
                  <a:srgbClr val="000000"/>
                </a:solidFill>
                <a:latin typeface="IAS Ribbon Sans Light" pitchFamily="50" charset="0"/>
                <a:ea typeface="IAS Ribbon Sans Light" pitchFamily="50" charset="0"/>
                <a:cs typeface="Arial" panose="020B0604020202020204" pitchFamily="34" charset="0"/>
                <a:sym typeface="Roboto Condensed"/>
              </a:rPr>
              <a:t>En abril de 2019, el modo de transmisión más probable en el brote del VIH en el distrito de Larkana, Sind, en Pakistán fue el parenteral (transfusiones de sangre e inyecciones poco seguras): 167 niños habían dado positivo en el VIH.</a:t>
            </a:r>
            <a:endParaRPr sz="2000" dirty="0">
              <a:solidFill>
                <a:schemeClr val="dk1"/>
              </a:solidFill>
              <a:latin typeface="IAS Ribbon Sans Light" pitchFamily="50" charset="0"/>
              <a:ea typeface="IAS Ribbon Sans Light" pitchFamily="50" charset="0"/>
              <a:cs typeface="Arial" panose="020B0604020202020204" pitchFamily="34" charset="0"/>
              <a:sym typeface="Calibri"/>
            </a:endParaRPr>
          </a:p>
        </p:txBody>
      </p:sp>
      <p:sp>
        <p:nvSpPr>
          <p:cNvPr id="130" name="Google Shape;130;p18"/>
          <p:cNvSpPr txBox="1"/>
          <p:nvPr/>
        </p:nvSpPr>
        <p:spPr>
          <a:xfrm>
            <a:off x="8907838" y="6010787"/>
            <a:ext cx="2952328" cy="369332"/>
          </a:xfrm>
          <a:prstGeom prst="rect">
            <a:avLst/>
          </a:prstGeom>
          <a:noFill/>
          <a:ln>
            <a:noFill/>
          </a:ln>
        </p:spPr>
        <p:txBody>
          <a:bodyPr spcFirstLastPara="1" wrap="square" lIns="91425" tIns="45700" rIns="91425" bIns="45700" anchor="t" anchorCtr="0">
            <a:noAutofit/>
          </a:bodyPr>
          <a:lstStyle/>
          <a:p>
            <a:pPr algn="r" rtl="0">
              <a:buClr>
                <a:srgbClr val="333333"/>
              </a:buClr>
              <a:buSzPts val="1800"/>
            </a:pPr>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4"/>
              </a:rPr>
              <a:t>Fatima Mir, </a:t>
            </a:r>
            <a:r>
              <a:rPr lang="es" sz="1200" b="0" i="0" u="none" baseline="0" dirty="0">
                <a:latin typeface="IAS Ribbon Sans Light" pitchFamily="50" charset="0"/>
                <a:ea typeface="IAS Ribbon Sans Light" pitchFamily="50" charset="0"/>
                <a:cs typeface="Arial" panose="020B0604020202020204" pitchFamily="34" charset="0"/>
                <a:hlinkClick r:id="rId4"/>
              </a:rPr>
              <a:t>OACLB0102</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spTree>
    <p:extLst>
      <p:ext uri="{BB962C8B-B14F-4D97-AF65-F5344CB8AC3E}">
        <p14:creationId xmlns:p14="http://schemas.microsoft.com/office/powerpoint/2010/main" val="2636384175"/>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9"/>
          <p:cNvSpPr txBox="1">
            <a:spLocks noGrp="1"/>
          </p:cNvSpPr>
          <p:nvPr>
            <p:ph type="title"/>
          </p:nvPr>
        </p:nvSpPr>
        <p:spPr>
          <a:xfrm>
            <a:off x="1631504" y="224562"/>
            <a:ext cx="7427168"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40"/>
            </a:pPr>
            <a:r>
              <a:rPr lang="es" sz="2500" b="1" i="0" u="none" baseline="0" dirty="0">
                <a:solidFill>
                  <a:srgbClr val="E0001B"/>
                </a:solidFill>
                <a:latin typeface="IAS Ribbon Sans Bold" pitchFamily="50" charset="0"/>
                <a:ea typeface="IAS Ribbon Sans Bold" pitchFamily="50" charset="0"/>
              </a:rPr>
              <a:t>Pediatría</a:t>
            </a:r>
            <a:r>
              <a:rPr lang="es" sz="3240" dirty="0">
                <a:solidFill>
                  <a:srgbClr val="FF0000"/>
                </a:solidFill>
                <a:latin typeface="IAS Ribbon Sans Bold" pitchFamily="50" charset="0"/>
                <a:ea typeface="IAS Ribbon Sans Bold" pitchFamily="50" charset="0"/>
              </a:rPr>
              <a:t/>
            </a:r>
            <a:br>
              <a:rPr lang="es" sz="3240" dirty="0">
                <a:solidFill>
                  <a:srgbClr val="FF0000"/>
                </a:solidFill>
                <a:latin typeface="IAS Ribbon Sans Bold" pitchFamily="50" charset="0"/>
                <a:ea typeface="IAS Ribbon Sans Bold" pitchFamily="50" charset="0"/>
              </a:rPr>
            </a:br>
            <a:r>
              <a:rPr lang="es" sz="1440" dirty="0">
                <a:solidFill>
                  <a:srgbClr val="FF0000"/>
                </a:solidFill>
                <a:latin typeface="IAS Ribbon Sans Bold" pitchFamily="50" charset="0"/>
                <a:ea typeface="IAS Ribbon Sans Bold" pitchFamily="50" charset="0"/>
              </a:rPr>
              <a:t/>
            </a:r>
            <a:br>
              <a:rPr lang="es" sz="1440"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Supresión viral</a:t>
            </a:r>
            <a:endParaRPr sz="3600" b="1" dirty="0">
              <a:latin typeface="IAS Ribbon Sans Bold" pitchFamily="50" charset="0"/>
              <a:ea typeface="IAS Ribbon Sans Bold" pitchFamily="50" charset="0"/>
            </a:endParaRPr>
          </a:p>
        </p:txBody>
      </p:sp>
      <p:sp>
        <p:nvSpPr>
          <p:cNvPr id="138" name="Google Shape;138;p19"/>
          <p:cNvSpPr txBox="1"/>
          <p:nvPr/>
        </p:nvSpPr>
        <p:spPr>
          <a:xfrm>
            <a:off x="7942548" y="1484785"/>
            <a:ext cx="3842084" cy="2088231"/>
          </a:xfrm>
          <a:prstGeom prst="rect">
            <a:avLst/>
          </a:prstGeom>
          <a:noFill/>
          <a:ln>
            <a:noFill/>
          </a:ln>
        </p:spPr>
        <p:txBody>
          <a:bodyPr spcFirstLastPara="1" wrap="square" lIns="91425" tIns="45700" rIns="91425" bIns="45700" anchor="t" anchorCtr="0">
            <a:noAutofit/>
          </a:bodyPr>
          <a:lstStyle/>
          <a:p>
            <a:pPr algn="just" rtl="0"/>
            <a:r>
              <a:rPr lang="es" sz="2400" b="0" i="0" u="none" baseline="0" dirty="0">
                <a:solidFill>
                  <a:srgbClr val="000000"/>
                </a:solidFill>
                <a:latin typeface="IAS Ribbon Sans Light" pitchFamily="50" charset="0"/>
                <a:ea typeface="IAS Ribbon Sans Light" pitchFamily="50" charset="0"/>
                <a:cs typeface="Arial" panose="020B0604020202020204" pitchFamily="34" charset="0"/>
              </a:rPr>
              <a:t>La TAR basada en DTG fue más eficaz para conseguir la supresión viral al final del embarazo que la TAR basada en ATV/r y RAL.</a:t>
            </a:r>
            <a:endParaRPr sz="2400" dirty="0">
              <a:latin typeface="IAS Ribbon Sans Light" pitchFamily="50" charset="0"/>
              <a:ea typeface="IAS Ribbon Sans Light" pitchFamily="50" charset="0"/>
              <a:cs typeface="Arial" panose="020B0604020202020204" pitchFamily="34" charset="0"/>
            </a:endParaRPr>
          </a:p>
          <a:p>
            <a:endParaRPr sz="2800" dirty="0">
              <a:solidFill>
                <a:schemeClr val="dk1"/>
              </a:solidFill>
              <a:latin typeface="Arial" panose="020B0604020202020204" pitchFamily="34" charset="0"/>
              <a:ea typeface="Calibri"/>
              <a:cs typeface="Arial" panose="020B0604020202020204" pitchFamily="34" charset="0"/>
              <a:sym typeface="Calibri"/>
            </a:endParaRPr>
          </a:p>
        </p:txBody>
      </p:sp>
      <p:sp>
        <p:nvSpPr>
          <p:cNvPr id="139" name="Google Shape;139;p19"/>
          <p:cNvSpPr txBox="1"/>
          <p:nvPr/>
        </p:nvSpPr>
        <p:spPr>
          <a:xfrm>
            <a:off x="10182944" y="5957836"/>
            <a:ext cx="2808312" cy="369332"/>
          </a:xfrm>
          <a:prstGeom prst="rect">
            <a:avLst/>
          </a:prstGeom>
          <a:noFill/>
          <a:ln>
            <a:noFill/>
          </a:ln>
        </p:spPr>
        <p:txBody>
          <a:bodyPr spcFirstLastPara="1" wrap="square" lIns="91425" tIns="45700" rIns="91425" bIns="45700" anchor="t" anchorCtr="0">
            <a:noAutofit/>
          </a:bodyPr>
          <a:lstStyle/>
          <a:p>
            <a:pPr algn="l"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Kunjal Patel, </a:t>
            </a:r>
            <a:r>
              <a:rPr lang="es" sz="1200" b="0" i="0" u="none" baseline="0" dirty="0">
                <a:latin typeface="IAS Ribbon Sans Light" pitchFamily="50" charset="0"/>
                <a:ea typeface="IAS Ribbon Sans Light" pitchFamily="50" charset="0"/>
                <a:cs typeface="Arial" panose="020B0604020202020204" pitchFamily="34" charset="0"/>
                <a:hlinkClick r:id="rId3"/>
              </a:rPr>
              <a:t>PEB0278</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pic>
        <p:nvPicPr>
          <p:cNvPr id="2" name="Picture 1"/>
          <p:cNvPicPr>
            <a:picLocks noChangeAspect="1"/>
          </p:cNvPicPr>
          <p:nvPr/>
        </p:nvPicPr>
        <p:blipFill>
          <a:blip r:embed="rId4"/>
          <a:stretch>
            <a:fillRect/>
          </a:stretch>
        </p:blipFill>
        <p:spPr>
          <a:xfrm>
            <a:off x="688769" y="1374538"/>
            <a:ext cx="6935189" cy="4952630"/>
          </a:xfrm>
          <a:prstGeom prst="rect">
            <a:avLst/>
          </a:prstGeom>
        </p:spPr>
      </p:pic>
    </p:spTree>
    <p:extLst>
      <p:ext uri="{BB962C8B-B14F-4D97-AF65-F5344CB8AC3E}">
        <p14:creationId xmlns:p14="http://schemas.microsoft.com/office/powerpoint/2010/main" val="3841834432"/>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1803336" y="188640"/>
            <a:ext cx="8651304" cy="1143000"/>
          </a:xfrm>
          <a:prstGeom prst="rect">
            <a:avLst/>
          </a:prstGeom>
          <a:noFill/>
          <a:ln>
            <a:noFill/>
          </a:ln>
        </p:spPr>
        <p:txBody>
          <a:bodyPr spcFirstLastPara="1" vert="horz" wrap="square" lIns="91425" tIns="45700" rIns="91425" bIns="45700" rtlCol="0" anchor="ctr" anchorCtr="0">
            <a:noAutofit/>
          </a:bodyPr>
          <a:lstStyle/>
          <a:p>
            <a:pPr algn="l" rtl="0">
              <a:spcBef>
                <a:spcPts val="0"/>
              </a:spcBef>
              <a:buClr>
                <a:srgbClr val="FF0000"/>
              </a:buClr>
              <a:buSzPts val="3240"/>
            </a:pPr>
            <a:r>
              <a:rPr lang="es" sz="2500" b="1" i="0" u="none" baseline="0" dirty="0">
                <a:solidFill>
                  <a:srgbClr val="E0001B"/>
                </a:solidFill>
                <a:latin typeface="IAS Ribbon Sans Bold" pitchFamily="50" charset="0"/>
                <a:ea typeface="IAS Ribbon Sans Bold" pitchFamily="50" charset="0"/>
              </a:rPr>
              <a:t>Pediatría</a:t>
            </a:r>
            <a:r>
              <a:rPr lang="es" sz="3240" b="1" dirty="0">
                <a:solidFill>
                  <a:srgbClr val="FF0000"/>
                </a:solidFill>
                <a:latin typeface="IAS Ribbon Sans Bold" pitchFamily="50" charset="0"/>
                <a:ea typeface="IAS Ribbon Sans Bold" pitchFamily="50" charset="0"/>
              </a:rPr>
              <a:t/>
            </a:r>
            <a:br>
              <a:rPr lang="es" sz="3240" b="1" dirty="0">
                <a:solidFill>
                  <a:srgbClr val="FF0000"/>
                </a:solidFill>
                <a:latin typeface="IAS Ribbon Sans Bold" pitchFamily="50" charset="0"/>
                <a:ea typeface="IAS Ribbon Sans Bold" pitchFamily="50" charset="0"/>
              </a:rPr>
            </a:br>
            <a:r>
              <a:rPr lang="es" sz="1440" b="1" dirty="0">
                <a:solidFill>
                  <a:srgbClr val="FF0000"/>
                </a:solidFill>
                <a:latin typeface="IAS Ribbon Sans Bold" pitchFamily="50" charset="0"/>
                <a:ea typeface="IAS Ribbon Sans Bold" pitchFamily="50" charset="0"/>
              </a:rPr>
              <a:t/>
            </a:r>
            <a:br>
              <a:rPr lang="es" sz="1440" b="1" dirty="0">
                <a:solidFill>
                  <a:srgbClr val="FF0000"/>
                </a:solidFill>
                <a:latin typeface="IAS Ribbon Sans Bold" pitchFamily="50" charset="0"/>
                <a:ea typeface="IAS Ribbon Sans Bold" pitchFamily="50" charset="0"/>
              </a:rPr>
            </a:br>
            <a:r>
              <a:rPr lang="es" sz="3600" b="1" i="0" u="none" baseline="0" dirty="0">
                <a:latin typeface="IAS Ribbon Sans Bold" pitchFamily="50" charset="0"/>
                <a:ea typeface="IAS Ribbon Sans Bold" pitchFamily="50" charset="0"/>
              </a:rPr>
              <a:t>Optimización de la TAR</a:t>
            </a:r>
            <a:endParaRPr sz="3600" b="1" dirty="0">
              <a:latin typeface="IAS Ribbon Sans Bold" pitchFamily="50" charset="0"/>
              <a:ea typeface="IAS Ribbon Sans Bold" pitchFamily="50" charset="0"/>
            </a:endParaRPr>
          </a:p>
        </p:txBody>
      </p:sp>
      <p:sp>
        <p:nvSpPr>
          <p:cNvPr id="146" name="Google Shape;146;p20"/>
          <p:cNvSpPr txBox="1"/>
          <p:nvPr/>
        </p:nvSpPr>
        <p:spPr>
          <a:xfrm>
            <a:off x="7536160" y="5714850"/>
            <a:ext cx="1944216" cy="369332"/>
          </a:xfrm>
          <a:prstGeom prst="rect">
            <a:avLst/>
          </a:prstGeom>
          <a:noFill/>
          <a:ln>
            <a:noFill/>
          </a:ln>
        </p:spPr>
        <p:txBody>
          <a:bodyPr spcFirstLastPara="1" wrap="square" lIns="91425" tIns="45700" rIns="91425" bIns="45700" anchor="t" anchorCtr="0">
            <a:noAutofit/>
          </a:bodyPr>
          <a:lstStyle/>
          <a:p>
            <a:pPr algn="r" rtl="0"/>
            <a:r>
              <a:rPr lang="es" sz="1200" b="0" i="0" u="sng" baseline="0" dirty="0">
                <a:solidFill>
                  <a:schemeClr val="hlink"/>
                </a:solidFill>
                <a:latin typeface="IAS Ribbon Sans Light" pitchFamily="50" charset="0"/>
                <a:ea typeface="IAS Ribbon Sans Light" pitchFamily="50" charset="0"/>
                <a:cs typeface="Arial" panose="020B0604020202020204" pitchFamily="34" charset="0"/>
                <a:sym typeface="Roboto Condensed"/>
                <a:hlinkClick r:id="rId3"/>
              </a:rPr>
              <a:t>Alexander Kay, </a:t>
            </a:r>
            <a:r>
              <a:rPr lang="es" sz="1200" b="0" i="0" u="none" baseline="0" dirty="0">
                <a:latin typeface="IAS Ribbon Sans Light" pitchFamily="50" charset="0"/>
                <a:ea typeface="IAS Ribbon Sans Light" pitchFamily="50" charset="0"/>
                <a:cs typeface="Arial" panose="020B0604020202020204" pitchFamily="34" charset="0"/>
                <a:hlinkClick r:id="rId3"/>
              </a:rPr>
              <a:t>OAB0106</a:t>
            </a:r>
            <a:endParaRPr sz="1200" dirty="0">
              <a:solidFill>
                <a:srgbClr val="333333"/>
              </a:solidFill>
              <a:latin typeface="IAS Ribbon Sans Light" pitchFamily="50" charset="0"/>
              <a:ea typeface="IAS Ribbon Sans Light" pitchFamily="50" charset="0"/>
              <a:cs typeface="Arial" panose="020B0604020202020204" pitchFamily="34" charset="0"/>
              <a:sym typeface="Roboto Condensed"/>
            </a:endParaRPr>
          </a:p>
        </p:txBody>
      </p:sp>
      <p:sp>
        <p:nvSpPr>
          <p:cNvPr id="147" name="Google Shape;147;p20"/>
          <p:cNvSpPr txBox="1"/>
          <p:nvPr/>
        </p:nvSpPr>
        <p:spPr>
          <a:xfrm>
            <a:off x="4511824" y="1700808"/>
            <a:ext cx="4968552" cy="3240360"/>
          </a:xfrm>
          <a:prstGeom prst="rect">
            <a:avLst/>
          </a:prstGeom>
          <a:noFill/>
          <a:ln>
            <a:noFill/>
          </a:ln>
        </p:spPr>
        <p:txBody>
          <a:bodyPr spcFirstLastPara="1" wrap="square" lIns="91425" tIns="45700" rIns="91425" bIns="45700" anchor="t" anchorCtr="0">
            <a:noAutofit/>
          </a:bodyPr>
          <a:lstStyle/>
          <a:p>
            <a:pPr algn="just" rtl="0"/>
            <a:r>
              <a:rPr lang="es" sz="2400" b="0" i="0" u="none" baseline="0" dirty="0">
                <a:solidFill>
                  <a:srgbClr val="333333"/>
                </a:solidFill>
                <a:latin typeface="IAS Ribbon Sans Light" pitchFamily="50" charset="0"/>
                <a:ea typeface="IAS Ribbon Sans Light" pitchFamily="50" charset="0"/>
                <a:cs typeface="Arial"/>
                <a:sym typeface="Arial"/>
              </a:rPr>
              <a:t>La optimización de la TAR basada en dolutegravir en una cohorte de adolescentes con supresión viral está relacionada con un aumento en la tasa de cambio del índice de masa corporal (IMC) y las posibilidades de tener sobrepeso </a:t>
            </a:r>
            <a:r>
              <a:rPr lang="es" sz="2400" b="0" i="0" u="none" baseline="0" dirty="0">
                <a:solidFill>
                  <a:srgbClr val="000000"/>
                </a:solidFill>
                <a:latin typeface="IAS Ribbon Sans Light" pitchFamily="50" charset="0"/>
                <a:ea typeface="IAS Ribbon Sans Light" pitchFamily="50" charset="0"/>
                <a:cs typeface="Arial"/>
                <a:sym typeface="Arial"/>
              </a:rPr>
              <a:t>en adolescentes que viven con el VIH.</a:t>
            </a:r>
            <a:endParaRPr sz="2400" dirty="0">
              <a:solidFill>
                <a:srgbClr val="333333"/>
              </a:solidFill>
              <a:latin typeface="IAS Ribbon Sans Light" pitchFamily="50" charset="0"/>
              <a:ea typeface="IAS Ribbon Sans Light" pitchFamily="50" charset="0"/>
              <a:cs typeface="Arial"/>
              <a:sym typeface="Arial"/>
            </a:endParaRPr>
          </a:p>
        </p:txBody>
      </p:sp>
      <p:pic>
        <p:nvPicPr>
          <p:cNvPr id="148" name="Google Shape;148;p20"/>
          <p:cNvPicPr preferRelativeResize="0"/>
          <p:nvPr/>
        </p:nvPicPr>
        <p:blipFill rotWithShape="1">
          <a:blip r:embed="rId4">
            <a:alphaModFix/>
          </a:blip>
          <a:srcRect l="39763" t="12200" r="45275" b="17799"/>
          <a:stretch/>
        </p:blipFill>
        <p:spPr>
          <a:xfrm>
            <a:off x="2351584" y="1637214"/>
            <a:ext cx="1872208" cy="4446968"/>
          </a:xfrm>
          <a:prstGeom prst="roundRect">
            <a:avLst>
              <a:gd name="adj" fmla="val 4167"/>
            </a:avLst>
          </a:prstGeom>
          <a:solidFill>
            <a:srgbClr val="FFFFFF"/>
          </a:solidFill>
          <a:ln w="76200" cap="sq" cmpd="sng">
            <a:solidFill>
              <a:srgbClr val="EAEAEA"/>
            </a:solidFill>
            <a:prstDash val="solid"/>
            <a:miter lim="800000"/>
            <a:headEnd type="none" w="sm" len="sm"/>
            <a:tailEnd type="none" w="sm" len="sm"/>
          </a:ln>
          <a:effectLst>
            <a:reflection stA="33000" endPos="28000" dist="5000" dir="5400000" sy="-100000" algn="bl" rotWithShape="0"/>
          </a:effectLst>
        </p:spPr>
      </p:pic>
    </p:spTree>
    <p:extLst>
      <p:ext uri="{BB962C8B-B14F-4D97-AF65-F5344CB8AC3E}">
        <p14:creationId xmlns:p14="http://schemas.microsoft.com/office/powerpoint/2010/main" val="3134066735"/>
      </p:ext>
    </p:extLst>
  </p:cSld>
  <p:clrMapOvr>
    <a:masterClrMapping/>
  </p:clrMapOvr>
  <p:timing>
    <p:tnLst>
      <p:par>
        <p:cTn id="1" dur="indefinite" restart="never" nodeType="tmRoot"/>
      </p:par>
    </p:tnLst>
  </p:timing>
  <p:extLst mod="1">
    <p:ext uri="{6950BFC3-D8DA-4A85-94F7-54DA5524770B}">
      <p188:commentRel xmlns="" xmlns:p188="http://schemas.microsoft.com/office/powerpoint/2018/8/main" r:id="rId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rnational AIDS Society">
  <a:themeElements>
    <a:clrScheme name="Benutzerdefiniert 114">
      <a:dk1>
        <a:sysClr val="windowText" lastClr="000000"/>
      </a:dk1>
      <a:lt1>
        <a:sysClr val="window" lastClr="FFFFFF"/>
      </a:lt1>
      <a:dk2>
        <a:srgbClr val="7F7F7F"/>
      </a:dk2>
      <a:lt2>
        <a:srgbClr val="D8D8D8"/>
      </a:lt2>
      <a:accent1>
        <a:srgbClr val="E0001B"/>
      </a:accent1>
      <a:accent2>
        <a:srgbClr val="C8F04B"/>
      </a:accent2>
      <a:accent3>
        <a:srgbClr val="472482"/>
      </a:accent3>
      <a:accent4>
        <a:srgbClr val="8CCDCD"/>
      </a:accent4>
      <a:accent5>
        <a:srgbClr val="B4BEA5"/>
      </a:accent5>
      <a:accent6>
        <a:srgbClr val="7F7F7F"/>
      </a:accent6>
      <a:hlink>
        <a:srgbClr val="000000"/>
      </a:hlink>
      <a:folHlink>
        <a:srgbClr val="000000"/>
      </a:folHlink>
    </a:clrScheme>
    <a:fontScheme name="Benutzerdefiniert 237">
      <a:majorFont>
        <a:latin typeface="IAS Ribbon Sans Bold"/>
        <a:ea typeface=""/>
        <a:cs typeface=""/>
      </a:majorFont>
      <a:minorFont>
        <a:latin typeface="IAS Ribbo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AS_PowerPoint_Template_IASRibbonSans_" id="{F6C8508D-56C0-4948-82D5-761702551B31}" vid="{85DB46F8-4291-4468-8429-5E053EE055F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C977353A179648BE2A153B66ADCC4C" ma:contentTypeVersion="10" ma:contentTypeDescription="Create a new document." ma:contentTypeScope="" ma:versionID="c93aa8bfbaa0a79ec11fef712bbbd77a">
  <xsd:schema xmlns:xsd="http://www.w3.org/2001/XMLSchema" xmlns:xs="http://www.w3.org/2001/XMLSchema" xmlns:p="http://schemas.microsoft.com/office/2006/metadata/properties" xmlns:ns2="da0e1dfa-61eb-48b9-80bb-a2770ec06ea8" targetNamespace="http://schemas.microsoft.com/office/2006/metadata/properties" ma:root="true" ma:fieldsID="6c4f4e57ea1230d932af4f0fa29f76b6" ns2:_="">
    <xsd:import namespace="da0e1dfa-61eb-48b9-80bb-a2770ec06e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a0e1dfa-61eb-48b9-80bb-a2770ec06e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BAE8FE3-8822-44AC-95BA-D87DD625F81B}">
  <ds:schemaRefs>
    <ds:schemaRef ds:uri="http://schemas.microsoft.com/sharepoint/v3/contenttype/forms"/>
  </ds:schemaRefs>
</ds:datastoreItem>
</file>

<file path=customXml/itemProps2.xml><?xml version="1.0" encoding="utf-8"?>
<ds:datastoreItem xmlns:ds="http://schemas.openxmlformats.org/officeDocument/2006/customXml" ds:itemID="{1F6C3EF2-8F8D-4DC1-842A-1AE659DCE3D8}">
  <ds:schemaRefs>
    <ds:schemaRef ds:uri="da0e1dfa-61eb-48b9-80bb-a2770ec06e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97DA5F8-D59F-40D8-8E80-459CF8E04BAE}">
  <ds:schemaRefs>
    <ds:schemaRef ds:uri="http://purl.org/dc/terms/"/>
    <ds:schemaRef ds:uri="http://schemas.openxmlformats.org/package/2006/metadata/core-properties"/>
    <ds:schemaRef ds:uri="http://purl.org/dc/dcmitype/"/>
    <ds:schemaRef ds:uri="da0e1dfa-61eb-48b9-80bb-a2770ec06ea8"/>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14339</TotalTime>
  <Words>4007</Words>
  <Application>Microsoft Office PowerPoint</Application>
  <PresentationFormat>Widescreen</PresentationFormat>
  <Paragraphs>115</Paragraphs>
  <Slides>9</Slides>
  <Notes>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Arial</vt:lpstr>
      <vt:lpstr>Calibri</vt:lpstr>
      <vt:lpstr>IAS Ribbon Sans Bold</vt:lpstr>
      <vt:lpstr>IAS Ribbon Sans Light</vt:lpstr>
      <vt:lpstr>IAS Ribbon Sans Regular</vt:lpstr>
      <vt:lpstr>Ping LCG Light</vt:lpstr>
      <vt:lpstr>Roboto Condensed</vt:lpstr>
      <vt:lpstr>Office Theme</vt:lpstr>
      <vt:lpstr>International AIDS Society</vt:lpstr>
      <vt:lpstr>AIDS 2020  Toolkits Pediatría</vt:lpstr>
      <vt:lpstr>PowerPoint Presentation</vt:lpstr>
      <vt:lpstr>Introducción</vt:lpstr>
      <vt:lpstr>PowerPoint Presentation</vt:lpstr>
      <vt:lpstr>Pediatría  Anomalías congénitas del tubo neural</vt:lpstr>
      <vt:lpstr>Pediatría  Fracaso virológico y viremia alta </vt:lpstr>
      <vt:lpstr>Pediatría Infección por el VIH e inyecciones poco seguras en menores de edad</vt:lpstr>
      <vt:lpstr>Pediatría  Supresión viral</vt:lpstr>
      <vt:lpstr>Pediatría  Optimización de la TAR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Mona Dolan</dc:creator>
  <cp:lastModifiedBy>Kevin Lopes</cp:lastModifiedBy>
  <cp:revision>247</cp:revision>
  <dcterms:created xsi:type="dcterms:W3CDTF">2015-07-06T08:16:27Z</dcterms:created>
  <dcterms:modified xsi:type="dcterms:W3CDTF">2021-06-30T18:39:17Z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0x010100F3C977353A179648BE2A153B66ADCC4C</vt:lpwstr>
  </property>
</Properties>
</file>