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sldIdLst>
    <p:sldId id="546" r:id="rId6"/>
    <p:sldId id="342" r:id="rId7"/>
    <p:sldId id="545" r:id="rId8"/>
    <p:sldId id="436" r:id="rId9"/>
    <p:sldId id="535" r:id="rId10"/>
    <p:sldId id="536" r:id="rId11"/>
    <p:sldId id="537" r:id="rId12"/>
    <p:sldId id="538" r:id="rId13"/>
    <p:sldId id="539" r:id="rId14"/>
    <p:sldId id="542" r:id="rId15"/>
    <p:sldId id="54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1"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9" clrIdx="6">
    <p:extLst>
      <p:ext uri="{19B8F6BF-5375-455C-9EA6-DF929625EA0E}">
        <p15:presenceInfo xmlns:p15="http://schemas.microsoft.com/office/powerpoint/2012/main" userId="S-1-5-21-1220945662-2139871995-725345543-10306" providerId="AD"/>
      </p:ext>
    </p:extLst>
  </p:cmAuthor>
  <p:cmAuthor id="7" name="Teri Roberts" initials="TR" lastIdx="2"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5" clrIdx="15">
    <p:extLst>
      <p:ext uri="{19B8F6BF-5375-455C-9EA6-DF929625EA0E}">
        <p15:presenceInfo xmlns:p15="http://schemas.microsoft.com/office/powerpoint/2012/main" userId="S::roger.tatoud@iasociety.org::530243c4-39b4-4396-ba2f-a0130b861ec8" providerId="AD"/>
      </p:ext>
    </p:extLst>
  </p:cmAuthor>
  <p:cmAuthor id="16" name="Simon Azariah" initials="SA" lastIdx="11" clrIdx="16">
    <p:extLst>
      <p:ext uri="{19B8F6BF-5375-455C-9EA6-DF929625EA0E}">
        <p15:presenceInfo xmlns:p15="http://schemas.microsoft.com/office/powerpoint/2012/main" userId="28cfa4f3c5950594" providerId="Windows Live"/>
      </p:ext>
    </p:extLst>
  </p:cmAuthor>
  <p:cmAuthor id="17" name="Erika Lundström" initials="EL" lastIdx="1" clrIdx="17">
    <p:extLst>
      <p:ext uri="{19B8F6BF-5375-455C-9EA6-DF929625EA0E}">
        <p15:presenceInfo xmlns:p15="http://schemas.microsoft.com/office/powerpoint/2012/main" userId="S::erika.lundstrom@iasociety.org::eb08ea8b-01aa-4655-962a-841d776116b3" providerId="AD"/>
      </p:ext>
    </p:extLst>
  </p:cmAuthor>
  <p:cmAuthor id="18" name="Janette" initials="JB" lastIdx="14" clrIdx="18">
    <p:extLst>
      <p:ext uri="{19B8F6BF-5375-455C-9EA6-DF929625EA0E}">
        <p15:presenceInfo xmlns:p15="http://schemas.microsoft.com/office/powerpoint/2012/main" userId="Jane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CCFFFF"/>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A835D-78F8-A908-3915-E2C8F3E18CAD}" v="2" dt="2020-11-08T17:29:01.163"/>
    <p1510:client id="{4BBBA293-1BE0-CED5-A583-65A3F6A687B8}" v="7" dt="2020-11-11T18:27:36.655"/>
    <p1510:client id="{4E9960CF-8B71-37E9-53C8-EA17D3728A47}" v="2" dt="2020-11-17T09:25:48.445"/>
    <p1510:client id="{D84D63E0-FCDA-F77F-13F5-46C6676871CA}" v="10" dt="2020-12-01T09:34:02.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563" autoAdjust="0"/>
    <p:restoredTop sz="78010" autoAdjust="0"/>
  </p:normalViewPr>
  <p:slideViewPr>
    <p:cSldViewPr snapToGrid="0">
      <p:cViewPr varScale="1">
        <p:scale>
          <a:sx n="86" d="100"/>
          <a:sy n="86" d="100"/>
        </p:scale>
        <p:origin x="696"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30/06/2021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
          </a:p>
        </p:txBody>
      </p:sp>
      <p:sp>
        <p:nvSpPr>
          <p:cNvPr id="4" name="Slide Number Placeholder 3"/>
          <p:cNvSpPr>
            <a:spLocks noGrp="1"/>
          </p:cNvSpPr>
          <p:nvPr>
            <p:ph type="sldNum" sz="quarter" idx="10"/>
          </p:nvPr>
        </p:nvSpPr>
        <p:spPr/>
        <p:txBody>
          <a:bodyPr/>
          <a:lstStyle/>
          <a:p>
            <a:pPr algn="l" rtl="0"/>
            <a:fld id="{6FC7D159-9DD4-41A1-915D-943A0A890F2B}" type="slidenum">
              <a:rPr/>
              <a:t>2</a:t>
            </a:fld>
            <a:endParaRPr lang="es"/>
          </a:p>
        </p:txBody>
      </p:sp>
    </p:spTree>
    <p:extLst>
      <p:ext uri="{BB962C8B-B14F-4D97-AF65-F5344CB8AC3E}">
        <p14:creationId xmlns:p14="http://schemas.microsoft.com/office/powerpoint/2010/main" val="25896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6FC7D159-9DD4-41A1-915D-943A0A890F2B}" type="slidenum">
              <a:rPr/>
              <a:t>4</a:t>
            </a:fld>
            <a:endParaRPr lang="es"/>
          </a:p>
        </p:txBody>
      </p:sp>
    </p:spTree>
    <p:extLst>
      <p:ext uri="{BB962C8B-B14F-4D97-AF65-F5344CB8AC3E}">
        <p14:creationId xmlns:p14="http://schemas.microsoft.com/office/powerpoint/2010/main" val="1231273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 b="1" i="0" u="none" baseline="0" dirty="0">
                <a:latin typeface="IAS Ribbon Sans Regular" pitchFamily="50" charset="0"/>
                <a:ea typeface="IAS Ribbon Sans Regular" pitchFamily="50" charset="0"/>
              </a:rPr>
              <a:t>Prevención biomédica del VIH: más allá de la administración de la PrEP oral diaria. Esta charla abordará por qué la PrEP oral diaria, a pesar de tener un nivel de eficacia real alto, no es suficiente para llegar a todas las poblaciones que necesitan estrategias de prevención muy eficaces. Se debatirá sobre varias estrategias, como el aumento de los tratamientos (I = I); esquemas posológicos de PrEP alternativos; los medicamentos y las formas de entrega; la profilaxis posexposición y las vacunas contra el VIH</a:t>
            </a:r>
            <a:endParaRPr lang="es" noProof="0" dirty="0">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rgbClr val="333333"/>
              </a:buClr>
              <a:buSzPts val="1050"/>
              <a:buFont typeface="Roboto Condensed"/>
              <a:buNone/>
            </a:pPr>
            <a:r>
              <a:rPr lang="es" b="0" i="0" u="none" baseline="0" dirty="0">
                <a:solidFill>
                  <a:srgbClr val="333333"/>
                </a:solidFill>
                <a:latin typeface="IAS Ribbon Sans Regular" pitchFamily="50" charset="0"/>
                <a:ea typeface="IAS Ribbon Sans Regular" pitchFamily="50" charset="0"/>
              </a:rPr>
              <a:t>Susan Buchbinder</a:t>
            </a: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endParaRPr lang="es" b="1" noProof="0" dirty="0">
              <a:latin typeface="IAS Ribbon Sans Regular" pitchFamily="50" charset="0"/>
              <a:ea typeface="IAS Ribbon Sans Regular" pitchFamily="50" charset="0"/>
            </a:endParaRP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Las poblaciones clave constituyen más del 50 % de todas las infecciones nuevas por el VIH y necesitan prevención.</a:t>
            </a: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Para que la PrEP produzca un efecto a nivel de la población, se necesita una cobertura amplia y, a nivel individual, adopción, adherencia y persistencia altas.</a:t>
            </a: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Para la PrEP, la elección (del tipo de PrEP y de los métodos) tiene importancia. </a:t>
            </a: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La gente necesita más opciones que la PrEP oral diaria.</a:t>
            </a: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Ventajas de los productos a pedido, particularmente para exposiciones menos frecuentes</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Posiblemente sea difícil de probar, pero ayuda tener regímenes de PrEP más cortos</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¿Rol de los productos administrados por mucosa?</a:t>
            </a:r>
          </a:p>
          <a:p>
            <a:pPr marL="171450" lvl="0" indent="-171450" algn="l" rtl="0">
              <a:spcBef>
                <a:spcPts val="0"/>
              </a:spcBef>
              <a:spcAft>
                <a:spcPts val="0"/>
              </a:spcAft>
              <a:buFont typeface="Arial" panose="020B0604020202020204" pitchFamily="34" charset="0"/>
              <a:buChar char="•"/>
            </a:pPr>
            <a:endParaRPr lang="es" noProof="0" dirty="0">
              <a:latin typeface="IAS Ribbon Sans Regular" pitchFamily="50" charset="0"/>
              <a:ea typeface="IAS Ribbon Sans Regular" pitchFamily="50" charset="0"/>
            </a:endParaRPr>
          </a:p>
          <a:p>
            <a:pPr marL="171450" marR="0" lvl="0" indent="-171450" algn="l" rtl="0">
              <a:lnSpc>
                <a:spcPct val="100000"/>
              </a:lnSpc>
              <a:spcBef>
                <a:spcPts val="0"/>
              </a:spcBef>
              <a:spcAft>
                <a:spcPts val="0"/>
              </a:spcAft>
              <a:buClr>
                <a:schemeClr val="dk1"/>
              </a:buClr>
              <a:buSzPts val="800"/>
              <a:buFont typeface="Arial" panose="020B0604020202020204" pitchFamily="34" charset="0"/>
              <a:buChar char="•"/>
            </a:pPr>
            <a:r>
              <a:rPr lang="es" b="0" i="0" u="none" baseline="0" dirty="0">
                <a:latin typeface="IAS Ribbon Sans Regular" pitchFamily="50" charset="0"/>
                <a:ea typeface="IAS Ribbon Sans Regular" pitchFamily="50" charset="0"/>
              </a:rPr>
              <a:t>Si tenemos dos opciones excelentes de PrEP oral, ¿por qué se necesitan más?</a:t>
            </a:r>
          </a:p>
          <a:p>
            <a:pPr marL="171450" lvl="0" indent="-171450" algn="l" rtl="0">
              <a:spcBef>
                <a:spcPts val="0"/>
              </a:spcBef>
              <a:spcAft>
                <a:spcPts val="0"/>
              </a:spcAft>
              <a:buFont typeface="Arial" panose="020B0604020202020204" pitchFamily="34" charset="0"/>
              <a:buChar char="•"/>
            </a:pPr>
            <a:endParaRPr lang="es" noProof="0" dirty="0">
              <a:latin typeface="IAS Ribbon Sans Regular" pitchFamily="50" charset="0"/>
              <a:ea typeface="IAS Ribbon Sans Regular" pitchFamily="50" charset="0"/>
            </a:endParaRP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PrEP oral diaria</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En los primeros ensayos de la PrEP (aleatorizados, comparativos con placebo) se usaron regímenes basados en TDF; se vio una disminución importante en la incidencia del VIH en los hombres que tienen sexo con hombres, las personas que se inyectan drogas y las parejas serodiscordantes al comparar el grupo de placebo con el grupo de TDF.</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En las submuestras de adherencia elevada, la incidencia del VIH fue esencialmente de cero, lo cual demostró que los regímenes basados en TDF tienen una eficacia real alta contra la contracción del VIH.</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El ensayo DISCOVER evaluó un segundo agente de PrEP oral diaria, tenofovir alafenamida con FTC (F/TAF) en comparación con F/TDF en 5400 hombres que tienen sexo con hombres y un 1 % de mujeres transgénero (presentado en la Conferencia sobre Retrovirus e Infecciones Oportunistas [CROI] en 2019 y actualizado con datos de la semana 96 en la que se llevó a cabo en 2020). Los datos demostraron:</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8 infecciones en el grupo de F/TAF y 15 infecciones en el grupo de F/TDF</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Se demostró que el F/TAF es no inferior al F/TDF</a:t>
            </a:r>
            <a:endParaRPr lang="es" noProof="0" dirty="0">
              <a:latin typeface="IAS Ribbon Sans Regular" pitchFamily="50" charset="0"/>
              <a:ea typeface="IAS Ribbon Sans Regular" pitchFamily="50" charset="0"/>
            </a:endParaRP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Diferencias en cuanto a seguridad en la semana 96</a:t>
            </a:r>
          </a:p>
          <a:p>
            <a:pPr marL="1543050" lvl="3"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Favorece el F/TAF</a:t>
            </a:r>
            <a:endParaRPr lang="es" noProof="0" dirty="0">
              <a:latin typeface="IAS Ribbon Sans Regular" pitchFamily="50" charset="0"/>
              <a:ea typeface="IAS Ribbon Sans Regular" pitchFamily="50" charset="0"/>
            </a:endParaRPr>
          </a:p>
          <a:p>
            <a:pPr marL="2000250" lvl="4"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Una diferencia del 1-2 % en la densidad mineral ósea en la columna y la cadera; ninguna diferencia en fracturas</a:t>
            </a:r>
          </a:p>
          <a:p>
            <a:pPr marL="2000250" lvl="4"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Diferencia de 4 mL/min en la filtración glomerular estimada (eGFR)</a:t>
            </a:r>
          </a:p>
          <a:p>
            <a:pPr marL="1543050" lvl="3"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Favorece el F/TDF</a:t>
            </a:r>
            <a:endParaRPr lang="es" noProof="0" dirty="0">
              <a:latin typeface="IAS Ribbon Sans Regular" pitchFamily="50" charset="0"/>
              <a:ea typeface="IAS Ribbon Sans Regular" pitchFamily="50" charset="0"/>
            </a:endParaRPr>
          </a:p>
          <a:p>
            <a:pPr marL="2000250" lvl="4"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Colesterol total 11 mg/dL más bajo; ninguna diferencia en colesterol total: lipoproteína de alta densidad (HDL)</a:t>
            </a:r>
          </a:p>
          <a:p>
            <a:pPr marL="2000250" lvl="4"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1 kg de diferencia en el peso corporal</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La mayor diferencia puede estar relacionada con los costos y la disponibilidad, lo cual significa que el F/TDF se considera la PrEP universal</a:t>
            </a:r>
          </a:p>
          <a:p>
            <a:pPr marL="1543050" lvl="3"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El F/TDF está ampliamente aprobado y disponible como medicamento genérico (pronto en EE. UU. también)</a:t>
            </a:r>
          </a:p>
          <a:p>
            <a:pPr marL="1543050" lvl="3"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El F/TAF no está ampliamente aprobado y está disponible únicamente como una droga comercial</a:t>
            </a:r>
          </a:p>
          <a:p>
            <a:pPr marL="1543050" lvl="3"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El F/TDF se puede usar en todas las poblaciones</a:t>
            </a:r>
          </a:p>
          <a:p>
            <a:pPr marL="1543050" lvl="3"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El F/TAF se reserva para pacientes con enfermedades renales y óseas subyacentes</a:t>
            </a:r>
          </a:p>
          <a:p>
            <a:pPr marL="1543050" lvl="3" indent="-171450" algn="l" rtl="0">
              <a:spcBef>
                <a:spcPts val="0"/>
              </a:spcBef>
              <a:spcAft>
                <a:spcPts val="0"/>
              </a:spcAft>
              <a:buFont typeface="Arial" panose="020B0604020202020204" pitchFamily="34" charset="0"/>
              <a:buChar char="•"/>
            </a:pPr>
            <a:endParaRPr lang="es" noProof="0" dirty="0">
              <a:latin typeface="IAS Ribbon Sans Regular" pitchFamily="50" charset="0"/>
              <a:ea typeface="IAS Ribbon Sans Regular" pitchFamily="50" charset="0"/>
            </a:endParaRP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Cobertura de la PrEP por país al mes de abril de 2020:</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Los 580 000 inicios de PrEP son menos del 25 % del objetivo mundial de 3 millones de ONUSIDA en 2020.</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La adopción, la adherencia y la persistencia todavía son desafíos, aunque en EE. UU., la persistencia de la PrEP está aumentando (en 2017, únicamente 2/3 personas que comenzaron a tomar la PrEP la siguieron tomando por 6 meses).</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La persistencia de la PrEP es menor entre jóvenes en EE. UU., personas negras, mujeres en zonas rurales y mujeres en el África subsahariana, y es peor en mujeres jóvenes.</a:t>
            </a: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Entre otras razones, la PrEP no se toma o se deja de tomar por lo siguiente:</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Percepción de riesgo sexual</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Acceso</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Preocupaciones en cuanto a medicamentos</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Estigma </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Circunstancias de la vida.</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s" noProof="0" dirty="0">
              <a:solidFill>
                <a:schemeClr val="dk1"/>
              </a:solidFill>
              <a:latin typeface="IAS Ribbon Sans Regular" pitchFamily="50" charset="0"/>
              <a:ea typeface="IAS Ribbon Sans Regular" pitchFamily="50" charset="0"/>
            </a:endParaRP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Esquema posológico a pedido:</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Los esquemas posológicos a pedido eran la profilaxis posexposición no ocupacional</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Niveles altos de protección si se empieza a tomar luego de las 72 horas de exposición y se continúa tomando por 28 días</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Dado que a muchos les cuesta mantener la adherencia por 28 días, se están probando regímenes de una o dos dosis</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Otra estrategia es la PrEP 2-1-1 (ensayo Ipergay)</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2 pastillas entre 2 y 24 horas antes de tener sexo; 1 pastilla 24 horas después; 1 pastilla luego de las 48 horas de la primera toma</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Un ensayo aleatorizado demostró una disminución del 86 % en infecciones por el VIH</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Un estudio de extensión con rótulos a la vista demostró una disminución del 97 % en cuanto a la contracción del VIH en comparación con el placebo</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Con base en esta información, la OMS ha aprobado el esquema 2-1-1 como una estrategia de prevención eficaz únicamente para hombres que tienen sexo con hombres ya que se ha probado únicamente en ellos</a:t>
            </a: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Otro enfoque a pedido respecto de la PrEP es el uso de irrigaciones rectales de tenofovir</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Se lo considera un enfoque congruente en términos conductuales porque muchas personas se irrigan antes de tener sexo y se puede complementar con prácticas ya existentes</a:t>
            </a: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Enfoques de acción prolongada</a:t>
            </a:r>
          </a:p>
          <a:p>
            <a:pPr marL="628650" marR="0" lvl="1" indent="-171450" algn="l" rtl="0">
              <a:lnSpc>
                <a:spcPct val="100000"/>
              </a:lnSpc>
              <a:spcBef>
                <a:spcPts val="0"/>
              </a:spcBef>
              <a:spcAft>
                <a:spcPts val="0"/>
              </a:spcAft>
              <a:buClr>
                <a:schemeClr val="dk1"/>
              </a:buClr>
              <a:buSzPts val="800"/>
              <a:buFont typeface="Arial" panose="020B0604020202020204" pitchFamily="34" charset="0"/>
              <a:buChar char="•"/>
            </a:pPr>
            <a:r>
              <a:rPr lang="es" b="0" i="0" u="none" baseline="0" dirty="0">
                <a:latin typeface="IAS Ribbon Sans Regular" pitchFamily="50" charset="0"/>
                <a:ea typeface="IAS Ribbon Sans Regular" pitchFamily="50" charset="0"/>
              </a:rPr>
              <a:t>Los agentes de acción prolongada generan un poco de alivio, pero no eliminan todos los problemas de adherencia. </a:t>
            </a:r>
          </a:p>
          <a:p>
            <a:pPr marL="628650" marR="0" lvl="1" indent="-171450" algn="l" rtl="0">
              <a:lnSpc>
                <a:spcPct val="100000"/>
              </a:lnSpc>
              <a:spcBef>
                <a:spcPts val="0"/>
              </a:spcBef>
              <a:spcAft>
                <a:spcPts val="0"/>
              </a:spcAft>
              <a:buClr>
                <a:schemeClr val="dk1"/>
              </a:buClr>
              <a:buSzPts val="800"/>
              <a:buFont typeface="Arial" panose="020B0604020202020204" pitchFamily="34" charset="0"/>
              <a:buChar char="•"/>
            </a:pPr>
            <a:r>
              <a:rPr lang="es" b="0" i="0" u="none" baseline="0" dirty="0">
                <a:latin typeface="IAS Ribbon Sans Regular" pitchFamily="50" charset="0"/>
                <a:ea typeface="IAS Ribbon Sans Regular" pitchFamily="50" charset="0"/>
              </a:rPr>
              <a:t>El escenario para probar productos nuevos es cada vez más complejo.</a:t>
            </a:r>
          </a:p>
          <a:p>
            <a:pPr marL="628650" lvl="1" indent="-171450" algn="l" rtl="0">
              <a:spcBef>
                <a:spcPts val="0"/>
              </a:spcBef>
              <a:spcAft>
                <a:spcPts val="0"/>
              </a:spcAft>
              <a:buFont typeface="Arial" panose="020B0604020202020204" pitchFamily="34" charset="0"/>
              <a:buChar char="•"/>
            </a:pPr>
            <a:endParaRPr lang="es" noProof="0" dirty="0">
              <a:latin typeface="IAS Ribbon Sans Regular" pitchFamily="50" charset="0"/>
              <a:ea typeface="IAS Ribbon Sans Regular" pitchFamily="50" charset="0"/>
            </a:endParaRP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El primer enfoque de acción prolongada que logró prevenir el contagio del VIH fue la circuncisión médica voluntaria de hombres cisgénero heterosexuales.</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El anillo vaginal de dapivirina redujo el VIH entre un 27 % y un 31 % según los estudios del anillo Aspire, pero se descubrió que la eficacia real era considerablemente más alta cuanto mayor era el uso del anillo.</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El futuro de los anillos vaginales: dos estudios de extensión con rótulos a la vista (HOPE y DREAM) demostraron que la eficacia real de los anillos vaginales de dapivirina es de un 39 %-63 % (actualmente en revisión normativa)</a:t>
            </a:r>
          </a:p>
          <a:p>
            <a:pPr marL="628650" lvl="1" indent="-171450" algn="l" rtl="0">
              <a:spcBef>
                <a:spcPts val="0"/>
              </a:spcBef>
              <a:spcAft>
                <a:spcPts val="0"/>
              </a:spcAft>
              <a:buFont typeface="Arial" panose="020B0604020202020204" pitchFamily="34" charset="0"/>
              <a:buChar char="•"/>
            </a:pPr>
            <a:endParaRPr lang="es" noProof="0" dirty="0">
              <a:latin typeface="IAS Ribbon Sans Regular" pitchFamily="50" charset="0"/>
              <a:ea typeface="IAS Ribbon Sans Regular" pitchFamily="50" charset="0"/>
            </a:endParaRP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Los anillos vaginales de la próxima generación podrían incluir:</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Varios antirretrovirales para mejorar la eficacia real</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Durabilidad prolongada, para que se requieran cambios menos frecuentes del anillo vaginal </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Combinación de anillos vaginales con anticonceptivos hormonales</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Inyección de acción prolongada de cabotegravir (CAB-LA); análogo de dolutegravir </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Los estudios de exposición en primates no humanos demuestran la superioridad de la inyección de CAB-LA frente a otros métodos.</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Sin embargo, 76 semanas luego de la última inyección:</a:t>
            </a:r>
          </a:p>
          <a:p>
            <a:pPr marL="1543050" lvl="3"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Ninguno de los hombres ni de las mujeres que se aplicaron la inyección tuvieron niveles terapéuticos del medicamento de 4 veces el PAIC 90.</a:t>
            </a:r>
          </a:p>
          <a:p>
            <a:pPr marL="1543050" lvl="3"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El 13 % de los hombres y el 42 % de las mujeres igual tuvieron niveles bajos de cabotegravir en la sangre. Sin embargo, si el nivel del medicamento no es suficiente para proporcionar protección y si se producen infecciones de brecha, la cantidad de medicamento presente podría ser suficiente para crear resistencia a los inhibidores de integrasa, lo cual podría tener un efecto negativo en el tratamiento de la persona.</a:t>
            </a: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Resultados preliminares: HPTN 083:</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14 de mayo de 2020: El comité de supervisión de seguridad de los datos (DSMB) se reunió para llevar a cabo un plan de análisis intermedio</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Se detuvo la fase de enmascaramiento del estudio porque </a:t>
            </a:r>
            <a:r>
              <a:rPr lang="es" b="0" i="0" u="sng" baseline="0" dirty="0">
                <a:latin typeface="IAS Ribbon Sans Regular" pitchFamily="50" charset="0"/>
                <a:ea typeface="IAS Ribbon Sans Regular" pitchFamily="50" charset="0"/>
              </a:rPr>
              <a:t>se llegó al límite de suspensión temprana predefinido de no inferioridad</a:t>
            </a:r>
            <a:endParaRPr lang="es" noProof="0" dirty="0">
              <a:latin typeface="IAS Ribbon Sans Regular" pitchFamily="50" charset="0"/>
              <a:ea typeface="IAS Ribbon Sans Regular" pitchFamily="50" charset="0"/>
            </a:endParaRP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Incidencia general de 0,79 % (intervalo de confianza [IC] del 95 %: 0,59-1,05 %)</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Menos infecciones con CAB que con F/TDF (12 frente a 38)</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Las reacciones en el lugar de la inyección fueron mayores en el grupo de CAB (80 % frente a 30 %), del cual 49 personas (2 %) abandonaron el tratamiento </a:t>
            </a: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Preguntas sobre el HPTN 083:</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Números finales: ¿Superior o no inferior?</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¿Hay algo que se pueda decir sobre los subgrupos?</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¿Adherencia?</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¿Por qué/cuándo se produjeron infecciones de brecha en cada uno de los grupos?</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¿En las fases de administración oral frente a inyectable?</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¿Debido a la adherencia?</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¿Debido a la resistencia transmitida?</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¿Se desarrolló la resistencia en los dos grupos luego de la infección?</a:t>
            </a: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La CAB-LA puede ser una opción excelente para algunas personas, pero no para todos los usuarios de la PrEP</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Problemas logísticos en la administración de tantas inyecciones en glúteos: se necesitan 18 millones de inyecciones por año para cumplir con el objetivo de una población de 3 millones de personas</a:t>
            </a: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También se pueden usar implantes para proporcionar agentes de acción prolongada</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Como son pequeños y se colocan debajo de la piel, se pueden usar únicamente medicamentos muy potentes</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Ventajas:	</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Los implantes pueden quitarse cuando es necesario</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Se utilizan drogas más constantes y predecibles </a:t>
            </a:r>
          </a:p>
          <a:p>
            <a:pPr marL="1085850" lvl="2" indent="-171450" algn="l" rtl="0">
              <a:spcBef>
                <a:spcPts val="0"/>
              </a:spcBef>
              <a:spcAft>
                <a:spcPts val="0"/>
              </a:spcAft>
              <a:buClr>
                <a:schemeClr val="dk1"/>
              </a:buClr>
              <a:buSzPts val="800"/>
              <a:buFont typeface="Arial" panose="020B0604020202020204" pitchFamily="34" charset="0"/>
              <a:buChar char="•"/>
            </a:pPr>
            <a:r>
              <a:rPr lang="es" b="0" i="0" u="none" baseline="0" dirty="0">
                <a:latin typeface="IAS Ribbon Sans Regular" pitchFamily="50" charset="0"/>
                <a:ea typeface="IAS Ribbon Sans Regular" pitchFamily="50" charset="0"/>
              </a:rPr>
              <a:t>    La liberación permite dosis más bajas del medicamento</a:t>
            </a:r>
          </a:p>
          <a:p>
            <a:pPr marL="1085850" lvl="2" indent="-171450" algn="l" rtl="0">
              <a:spcBef>
                <a:spcPts val="0"/>
              </a:spcBef>
              <a:spcAft>
                <a:spcPts val="0"/>
              </a:spcAft>
              <a:buClr>
                <a:schemeClr val="dk1"/>
              </a:buClr>
              <a:buSzPts val="800"/>
              <a:buFont typeface="Arial" panose="020B0604020202020204" pitchFamily="34" charset="0"/>
              <a:buChar char="•"/>
            </a:pPr>
            <a:r>
              <a:rPr lang="es" b="0" i="0" u="none" baseline="0" dirty="0">
                <a:latin typeface="IAS Ribbon Sans Regular" pitchFamily="50" charset="0"/>
                <a:ea typeface="IAS Ribbon Sans Regular" pitchFamily="50" charset="0"/>
              </a:rPr>
              <a:t>    Por día</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Evita una cola farmacocinética prolongada como la de CAB-LA</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Cuando se quita, no queda más medicamento</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Se puede usar por un año o más</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Existe la posibilidad de que genere una mejor adherencia</a:t>
            </a:r>
          </a:p>
          <a:p>
            <a:pPr marL="628650" lvl="1"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Desventajas:</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Se requieren dispositivos especiales y una técnica de esterilización para insertarlos</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Es posible que se necesite una cirugía menor para quitarlos</a:t>
            </a:r>
          </a:p>
          <a:p>
            <a:pPr marL="1085850" lvl="2"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Existe la posibilidad de que generen cicatrices y migraciones</a:t>
            </a:r>
          </a:p>
          <a:p>
            <a:pPr marL="171450" lvl="0" indent="-171450" algn="l" rtl="0">
              <a:spcBef>
                <a:spcPts val="0"/>
              </a:spcBef>
              <a:spcAft>
                <a:spcPts val="0"/>
              </a:spcAft>
              <a:buFont typeface="Arial" panose="020B0604020202020204" pitchFamily="34" charset="0"/>
              <a:buChar char="•"/>
            </a:pPr>
            <a:endParaRPr lang="es" noProof="0" dirty="0">
              <a:latin typeface="IAS Ribbon Sans Regular" pitchFamily="50" charset="0"/>
              <a:ea typeface="IAS Ribbon Sans Regular" pitchFamily="50" charset="0"/>
            </a:endParaRP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Futuro de los ensayos en la prevención del VIH basado en el imperativo ético de que todas las personas tengan acceso a estrategias de prevención muy eficaces: tres diseños de estudio básicos pueden usarse para probar tratamientos nuevos que no se han probado antes</a:t>
            </a:r>
          </a:p>
          <a:p>
            <a:pPr marL="171450" lvl="0" indent="-171450" algn="l" rtl="0">
              <a:spcBef>
                <a:spcPts val="0"/>
              </a:spcBef>
              <a:spcAft>
                <a:spcPts val="0"/>
              </a:spcAft>
              <a:buFont typeface="Arial" panose="020B0604020202020204" pitchFamily="34" charset="0"/>
              <a:buChar char="•"/>
            </a:pPr>
            <a:endParaRPr lang="es" noProof="0" dirty="0">
              <a:latin typeface="IAS Ribbon Sans Regular" pitchFamily="50" charset="0"/>
              <a:ea typeface="IAS Ribbon Sans Regular" pitchFamily="50" charset="0"/>
            </a:endParaRP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Hay una cantidad de productos biomédicos aprobados para la prevención. Sin embargo, hay considerablemente menos opciones para los hombres transgénero heterosexuales y cisgénero.</a:t>
            </a: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No se están evaluando enfoques biomédicos nuevos para las personas que se inyectan drogas</a:t>
            </a:r>
          </a:p>
          <a:p>
            <a:pPr marL="171450" lvl="0" indent="-171450" algn="l" rtl="0">
              <a:spcBef>
                <a:spcPts val="0"/>
              </a:spcBef>
              <a:spcAft>
                <a:spcPts val="0"/>
              </a:spcAft>
              <a:buFont typeface="Arial" panose="020B0604020202020204" pitchFamily="34" charset="0"/>
              <a:buChar char="•"/>
            </a:pPr>
            <a:endParaRPr lang="es" noProof="0" dirty="0">
              <a:latin typeface="IAS Ribbon Sans Regular" pitchFamily="50" charset="0"/>
              <a:ea typeface="IAS Ribbon Sans Regular" pitchFamily="50" charset="0"/>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s" b="0" i="0" u="none" baseline="0" dirty="0">
                <a:latin typeface="IAS Ribbon Sans Regular" pitchFamily="50" charset="0"/>
                <a:ea typeface="IAS Ribbon Sans Regular" pitchFamily="50" charset="0"/>
              </a:rPr>
              <a:t>Todas las poblaciones clave han aprobado la PrEP diaria con uno de los dos agentes diferentes de PrEP; todas son elegibles para la PEP luego de las exposiciones de alto riesgo</a:t>
            </a:r>
          </a:p>
          <a:p>
            <a:pPr marL="171450" lvl="0" indent="-171450" algn="l" rtl="0">
              <a:spcBef>
                <a:spcPts val="0"/>
              </a:spcBef>
              <a:spcAft>
                <a:spcPts val="0"/>
              </a:spcAft>
              <a:buFont typeface="Arial" panose="020B0604020202020204" pitchFamily="34" charset="0"/>
              <a:buChar char="•"/>
            </a:pPr>
            <a:endParaRPr lang="es" noProof="0" dirty="0">
              <a:latin typeface="IAS Ribbon Sans Regular" pitchFamily="50" charset="0"/>
              <a:ea typeface="IAS Ribbon Sans Regular" pitchFamily="50" charset="0"/>
            </a:endParaRPr>
          </a:p>
        </p:txBody>
      </p:sp>
      <p:sp>
        <p:nvSpPr>
          <p:cNvPr id="102" name="Google Shape;1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5</a:t>
            </a:fld>
            <a:endParaRPr/>
          </a:p>
        </p:txBody>
      </p:sp>
    </p:spTree>
    <p:extLst>
      <p:ext uri="{BB962C8B-B14F-4D97-AF65-F5344CB8AC3E}">
        <p14:creationId xmlns:p14="http://schemas.microsoft.com/office/powerpoint/2010/main" val="89209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 b="1" i="0" u="none" baseline="0" dirty="0">
                <a:solidFill>
                  <a:srgbClr val="333333"/>
                </a:solidFill>
                <a:latin typeface="IAS Ribbon Sans Regular" pitchFamily="50" charset="0"/>
                <a:ea typeface="IAS Ribbon Sans Regular" pitchFamily="50" charset="0"/>
              </a:rPr>
              <a:t>La incidencia del VIH fue más baja de lo esperado en hombres y mujeres con un riesgo alto de contraer el VIH en un estudio poblacional de la PrEP en zonas rurales de Kenia y Uganda: resultados intermedios del estudio SEARCH</a:t>
            </a:r>
            <a:endParaRPr lang="es" noProof="0" dirty="0">
              <a:latin typeface="IAS Ribbon Sans Regular" pitchFamily="50" charset="0"/>
              <a:ea typeface="IAS Ribbon Sans Regular" pitchFamily="50" charset="0"/>
            </a:endParaRPr>
          </a:p>
          <a:p>
            <a:pPr marL="0" lvl="0" indent="0" algn="l" rtl="0">
              <a:spcBef>
                <a:spcPts val="0"/>
              </a:spcBef>
              <a:spcAft>
                <a:spcPts val="0"/>
              </a:spcAft>
              <a:buClr>
                <a:srgbClr val="333333"/>
              </a:buClr>
              <a:buSzPts val="1200"/>
              <a:buFont typeface="Calibri"/>
              <a:buNone/>
            </a:pPr>
            <a:r>
              <a:rPr lang="es" b="0" i="0" u="none" baseline="0" dirty="0">
                <a:solidFill>
                  <a:srgbClr val="333333"/>
                </a:solidFill>
                <a:latin typeface="IAS Ribbon Sans Regular" pitchFamily="50" charset="0"/>
                <a:ea typeface="IAS Ribbon Sans Regular" pitchFamily="50" charset="0"/>
              </a:rPr>
              <a:t>Catherine Koss</a:t>
            </a: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0" i="0" u="none" baseline="0" dirty="0">
                <a:latin typeface="IAS Ribbon Sans Regular" pitchFamily="50" charset="0"/>
                <a:ea typeface="IAS Ribbon Sans Regular" pitchFamily="50" charset="0"/>
              </a:rPr>
              <a:t>La información sobre la incidencia del VIH entre usuarios de la PrEP en escenarios generales de la epidemia es limitada, particularmente fuera de los grupos de riesgo conocidos (por ejemplo, parejas serodiferentes y mujeres jóvenes).</a:t>
            </a:r>
          </a:p>
          <a:p>
            <a:pPr marL="0" lvl="0" indent="0" algn="l" rtl="0">
              <a:spcBef>
                <a:spcPts val="0"/>
              </a:spcBef>
              <a:spcAft>
                <a:spcPts val="0"/>
              </a:spcAft>
              <a:buNone/>
            </a:pPr>
            <a:r>
              <a:rPr lang="es" b="0" i="0" u="none" baseline="0" dirty="0">
                <a:latin typeface="IAS Ribbon Sans Regular" pitchFamily="50" charset="0"/>
                <a:ea typeface="IAS Ribbon Sans Regular" pitchFamily="50" charset="0"/>
              </a:rPr>
              <a:t>Objetivos del estudio: Evaluar:</a:t>
            </a:r>
          </a:p>
          <a:p>
            <a:pPr marL="0" lvl="0" indent="0" algn="l" rtl="0">
              <a:spcBef>
                <a:spcPts val="0"/>
              </a:spcBef>
              <a:spcAft>
                <a:spcPts val="0"/>
              </a:spcAft>
              <a:buNone/>
            </a:pPr>
            <a:r>
              <a:rPr lang="es" b="0" i="0" u="none" baseline="0" dirty="0">
                <a:latin typeface="IAS Ribbon Sans Regular" pitchFamily="50" charset="0"/>
                <a:ea typeface="IAS Ribbon Sans Regular" pitchFamily="50" charset="0"/>
              </a:rPr>
              <a:t>(1) La incidencia del VIH</a:t>
            </a:r>
          </a:p>
          <a:p>
            <a:pPr marL="0" lvl="0" indent="0" algn="l" rtl="0">
              <a:spcBef>
                <a:spcPts val="0"/>
              </a:spcBef>
              <a:spcAft>
                <a:spcPts val="0"/>
              </a:spcAft>
              <a:buNone/>
            </a:pPr>
            <a:r>
              <a:rPr lang="es" b="0" i="0" u="none" baseline="0" dirty="0">
                <a:latin typeface="IAS Ribbon Sans Regular" pitchFamily="50" charset="0"/>
                <a:ea typeface="IAS Ribbon Sans Regular" pitchFamily="50" charset="0"/>
              </a:rPr>
              <a:t>(2) Los resultados clínicos y virales entre personas seroconversoras</a:t>
            </a: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0" i="0" u="none" baseline="0" dirty="0">
                <a:latin typeface="IAS Ribbon Sans Regular" pitchFamily="50" charset="0"/>
                <a:ea typeface="IAS Ribbon Sans Regular" pitchFamily="50" charset="0"/>
              </a:rPr>
              <a:t>en un estudio poblacional de la PrEP en zonas rurales de Kenia y Uganda.</a:t>
            </a:r>
          </a:p>
          <a:p>
            <a:pPr marL="0" lvl="0" indent="0" algn="l" rtl="0">
              <a:spcBef>
                <a:spcPts val="0"/>
              </a:spcBef>
              <a:spcAft>
                <a:spcPts val="0"/>
              </a:spcAft>
              <a:buNone/>
            </a:pPr>
            <a:endParaRPr lang="es" noProof="0" dirty="0">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chemeClr val="dk1"/>
              </a:buClr>
              <a:buSzPts val="1200"/>
              <a:buFont typeface="Calibri"/>
              <a:buNone/>
            </a:pPr>
            <a:r>
              <a:rPr lang="es" sz="1200" b="0" i="0" u="none" baseline="0" dirty="0">
                <a:latin typeface="IAS Ribbon Sans Regular" pitchFamily="50" charset="0"/>
                <a:ea typeface="IAS Ribbon Sans Regular" pitchFamily="50" charset="0"/>
              </a:rPr>
              <a:t>Se asoció la oferta de la PrEP a nivel de la población (2016-2019) en 16 comunidades de zonas rurales de Uganda y Kenia con un 79 % de incidencia del VIH más baja entre quienes iniciaron la PrEP y se realizaron pruebas de seguimiento del VIH que entre los controles equiparados recientes (2015-2017) que no tomaban PrEP.</a:t>
            </a:r>
          </a:p>
          <a:p>
            <a:pPr marL="0" marR="0" lvl="0" indent="0" algn="l" rtl="0">
              <a:lnSpc>
                <a:spcPct val="100000"/>
              </a:lnSpc>
              <a:spcBef>
                <a:spcPts val="0"/>
              </a:spcBef>
              <a:spcAft>
                <a:spcPts val="0"/>
              </a:spcAft>
              <a:buClr>
                <a:schemeClr val="dk1"/>
              </a:buClr>
              <a:buSzPts val="1200"/>
              <a:buFont typeface="Calibri"/>
              <a:buNone/>
            </a:pP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333333"/>
                </a:solidFill>
                <a:latin typeface="IAS Ribbon Sans Regular" pitchFamily="50" charset="0"/>
                <a:ea typeface="IAS Ribbon Sans Regular" pitchFamily="50" charset="0"/>
              </a:rPr>
              <a:t>La incorporación de la PrEP en el estándar de prevención en un ensayo clínico se relaciona con la disminución de la incidencia del VIH: datos del ensayo ECHO</a:t>
            </a:r>
            <a:endParaRPr lang="es" noProof="0" dirty="0">
              <a:latin typeface="IAS Ribbon Sans Regular" pitchFamily="50" charset="0"/>
              <a:ea typeface="IAS Ribbon Sans Regular" pitchFamily="50" charset="0"/>
            </a:endParaRPr>
          </a:p>
          <a:p>
            <a:pPr marL="0" lvl="0" indent="0" algn="l" rtl="0">
              <a:spcBef>
                <a:spcPts val="0"/>
              </a:spcBef>
              <a:spcAft>
                <a:spcPts val="0"/>
              </a:spcAft>
              <a:buClr>
                <a:srgbClr val="333333"/>
              </a:buClr>
              <a:buSzPts val="1200"/>
              <a:buFont typeface="Calibri"/>
              <a:buNone/>
            </a:pPr>
            <a:r>
              <a:rPr lang="es" b="0" i="0" u="none" baseline="0" dirty="0">
                <a:solidFill>
                  <a:srgbClr val="333333"/>
                </a:solidFill>
                <a:latin typeface="IAS Ribbon Sans Regular" pitchFamily="50" charset="0"/>
                <a:ea typeface="IAS Ribbon Sans Regular" pitchFamily="50" charset="0"/>
              </a:rPr>
              <a:t>Deborah Donnell</a:t>
            </a:r>
            <a:endParaRPr lang="es" noProof="0" dirty="0">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chemeClr val="dk1"/>
              </a:buClr>
              <a:buSzPts val="1200"/>
              <a:buFont typeface="Calibri"/>
              <a:buNone/>
            </a:pPr>
            <a:endParaRPr lang="es" noProof="0" dirty="0">
              <a:latin typeface="IAS Ribbon Sans Regular" pitchFamily="50" charset="0"/>
              <a:ea typeface="IAS Ribbon Sans Regular" pitchFamily="50" charset="0"/>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s" b="0" i="0" u="none" baseline="0" dirty="0">
                <a:latin typeface="IAS Ribbon Sans Regular" pitchFamily="50" charset="0"/>
                <a:ea typeface="IAS Ribbon Sans Regular" pitchFamily="50" charset="0"/>
              </a:rPr>
              <a:t>Ensayo ECHO (de dic de 2015 a oct de 2018): evaluar el efecto del acceso a la PrEP sobre la incidencia del VIH (en toda la cohorte luego de ofrecer la PrEP en el centro, no solamente en los que comenzaron a tomarla)</a:t>
            </a:r>
          </a:p>
          <a:p>
            <a:pPr marL="171450" lvl="0" indent="-171450" algn="l" rtl="0">
              <a:spcBef>
                <a:spcPts val="0"/>
              </a:spcBef>
              <a:spcAft>
                <a:spcPts val="0"/>
              </a:spcAft>
              <a:buFont typeface="Arial" panose="020B0604020202020204" pitchFamily="34" charset="0"/>
              <a:buChar char="•"/>
            </a:pPr>
            <a:endParaRPr lang="es" noProof="0" dirty="0">
              <a:latin typeface="IAS Ribbon Sans Regular" pitchFamily="50" charset="0"/>
              <a:ea typeface="IAS Ribbon Sans Regular" pitchFamily="50" charset="0"/>
            </a:endParaRP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ECHO fue un ensayo clínico multicéntrico aleatorizado sin enmascaramiento que comparó la incidencia del VIH en mujeres a las que se les asignó aleatoriamente uno de tres métodos anticonceptivos autorizados y altamente eficaces:</a:t>
            </a:r>
          </a:p>
          <a:p>
            <a:pPr marL="171450" lvl="0"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Acetato de medroxiprogesterona inyectable de liberación prolongada (DMPA)  </a:t>
            </a:r>
          </a:p>
          <a:p>
            <a:pPr marL="171450" lvl="0"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Dispositivo intrauterino (DIU) de cobre</a:t>
            </a:r>
          </a:p>
          <a:p>
            <a:pPr marL="171450" lvl="0"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Implante anticonceptivo de levonorgestrel</a:t>
            </a:r>
          </a:p>
          <a:p>
            <a:pPr marL="171450" lvl="0"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7829 mujeres asignadas de forma aleatoria</a:t>
            </a:r>
          </a:p>
          <a:p>
            <a:pPr marL="171450" lvl="0" indent="-171450" algn="l" rtl="0">
              <a:spcBef>
                <a:spcPts val="0"/>
              </a:spcBef>
              <a:spcAft>
                <a:spcPts val="0"/>
              </a:spcAft>
              <a:buClr>
                <a:schemeClr val="dk1"/>
              </a:buClr>
              <a:buSzPts val="1200"/>
              <a:buFont typeface="Arial" panose="020B0604020202020204" pitchFamily="34" charset="0"/>
              <a:buChar char="•"/>
            </a:pPr>
            <a:endParaRPr lang="es" noProof="0" dirty="0">
              <a:latin typeface="IAS Ribbon Sans Regular" pitchFamily="50" charset="0"/>
              <a:ea typeface="IAS Ribbon Sans Regular" pitchFamily="50" charset="0"/>
            </a:endParaRPr>
          </a:p>
          <a:p>
            <a:pPr marL="171450" lvl="0" indent="-171450" algn="l" rtl="0">
              <a:spcBef>
                <a:spcPts val="0"/>
              </a:spcBef>
              <a:spcAft>
                <a:spcPts val="0"/>
              </a:spcAft>
              <a:buClr>
                <a:schemeClr val="dk1"/>
              </a:buClr>
              <a:buSzPts val="1200"/>
              <a:buFont typeface="Arial" panose="020B0604020202020204" pitchFamily="34" charset="0"/>
              <a:buChar char="•"/>
            </a:pPr>
            <a:r>
              <a:rPr lang="es" b="0" i="0" u="none" baseline="0" dirty="0">
                <a:latin typeface="IAS Ribbon Sans Regular" pitchFamily="50" charset="0"/>
                <a:ea typeface="IAS Ribbon Sans Regular" pitchFamily="50" charset="0"/>
              </a:rPr>
              <a:t>Prevención del VIH </a:t>
            </a:r>
          </a:p>
          <a:p>
            <a:pPr marL="171450" lvl="0" indent="-171450" algn="l" rtl="0">
              <a:spcBef>
                <a:spcPts val="0"/>
              </a:spcBef>
              <a:spcAft>
                <a:spcPts val="0"/>
              </a:spcAft>
              <a:buClr>
                <a:schemeClr val="dk1"/>
              </a:buClr>
              <a:buSzPts val="1200"/>
              <a:buFont typeface="Arial" panose="020B0604020202020204" pitchFamily="34" charset="0"/>
              <a:buChar char="•"/>
            </a:pPr>
            <a:r>
              <a:rPr lang="es" b="0" i="0" u="none" baseline="0" dirty="0">
                <a:latin typeface="IAS Ribbon Sans Regular" pitchFamily="50" charset="0"/>
                <a:ea typeface="IAS Ribbon Sans Regular" pitchFamily="50" charset="0"/>
              </a:rPr>
              <a:t>En cada visita trimestral, las participantes recibieron un paquete integral de prevención del VIH que incluía asesoramiento sobre disminución de riesgos y pruebas del VIH, preservativos, pruebas de ITS para las participantes y sus parejas y administración y recomendaciones sobre la PrEP, ya que se volvió parte de los métodos de prevención estándares nacionales.</a:t>
            </a:r>
          </a:p>
          <a:p>
            <a:pPr marL="171450" lvl="0" indent="-171450" algn="l" rtl="0">
              <a:spcBef>
                <a:spcPts val="0"/>
              </a:spcBef>
              <a:spcAft>
                <a:spcPts val="0"/>
              </a:spcAft>
              <a:buClr>
                <a:schemeClr val="dk1"/>
              </a:buClr>
              <a:buSzPts val="1200"/>
              <a:buFont typeface="Arial" panose="020B0604020202020204" pitchFamily="34" charset="0"/>
              <a:buChar char="•"/>
            </a:pPr>
            <a:r>
              <a:rPr lang="es" b="0" i="0" u="none" baseline="0" dirty="0">
                <a:latin typeface="IAS Ribbon Sans Regular" pitchFamily="50" charset="0"/>
                <a:ea typeface="IAS Ribbon Sans Regular" pitchFamily="50" charset="0"/>
              </a:rPr>
              <a:t>Durante el ensayo, la adopción de la PrEP aumentaba a nivel mundial, ya que se conocía su eficacia cuando se toma con constancia.</a:t>
            </a:r>
          </a:p>
          <a:p>
            <a:pPr marL="171450" lvl="0" indent="-171450" algn="l" rtl="0">
              <a:spcBef>
                <a:spcPts val="0"/>
              </a:spcBef>
              <a:spcAft>
                <a:spcPts val="0"/>
              </a:spcAft>
              <a:buClr>
                <a:schemeClr val="dk1"/>
              </a:buClr>
              <a:buSzPts val="1200"/>
              <a:buFont typeface="Arial" panose="020B0604020202020204" pitchFamily="34" charset="0"/>
              <a:buChar char="•"/>
            </a:pPr>
            <a:r>
              <a:rPr lang="es" b="0" i="0" u="none" baseline="0" dirty="0">
                <a:latin typeface="IAS Ribbon Sans Regular" pitchFamily="50" charset="0"/>
                <a:ea typeface="IAS Ribbon Sans Regular" pitchFamily="50" charset="0"/>
              </a:rPr>
              <a:t>Se emitió una recomendación para que la PrEP se pusiera a disposición de los participantes de los ensayos clínicos tras una consulta con las partes interesadas en Ciudad del Cabo en noviembre de 2017. El equipo de ECHO quiso poner la PrEP a disposición en todos los centros del ensayo.</a:t>
            </a:r>
          </a:p>
          <a:p>
            <a:pPr marL="171450" lvl="0" indent="-171450" algn="l" rtl="0">
              <a:spcBef>
                <a:spcPts val="0"/>
              </a:spcBef>
              <a:spcAft>
                <a:spcPts val="0"/>
              </a:spcAft>
              <a:buClr>
                <a:schemeClr val="dk1"/>
              </a:buClr>
              <a:buSzPts val="1200"/>
              <a:buFont typeface="Arial" panose="020B0604020202020204" pitchFamily="34" charset="0"/>
              <a:buChar char="•"/>
            </a:pPr>
            <a:r>
              <a:rPr lang="es" b="0" i="0" u="none" baseline="0" dirty="0">
                <a:latin typeface="IAS Ribbon Sans Regular" pitchFamily="50" charset="0"/>
                <a:ea typeface="IAS Ribbon Sans Regular" pitchFamily="50" charset="0"/>
              </a:rPr>
              <a:t>Todos los centros de Sudáfrica implementaron el abastecimiento en el lugar de la PrEP de marzo a junio de 2018 (el último año del estudio).</a:t>
            </a:r>
          </a:p>
          <a:p>
            <a:pPr marL="171450" lvl="0" indent="-171450" algn="l" rtl="0">
              <a:spcBef>
                <a:spcPts val="0"/>
              </a:spcBef>
              <a:spcAft>
                <a:spcPts val="0"/>
              </a:spcAft>
              <a:buClr>
                <a:schemeClr val="dk1"/>
              </a:buClr>
              <a:buSzPts val="1200"/>
              <a:buFont typeface="Arial" panose="020B0604020202020204" pitchFamily="34" charset="0"/>
              <a:buChar char="•"/>
            </a:pPr>
            <a:endParaRPr lang="es" noProof="0" dirty="0">
              <a:latin typeface="IAS Ribbon Sans Regular" pitchFamily="50" charset="0"/>
              <a:ea typeface="IAS Ribbon Sans Regular" pitchFamily="50" charset="0"/>
            </a:endParaRPr>
          </a:p>
          <a:p>
            <a:pPr marL="171450" lvl="0" indent="-171450" algn="l" rtl="0">
              <a:spcBef>
                <a:spcPts val="0"/>
              </a:spcBef>
              <a:spcAft>
                <a:spcPts val="0"/>
              </a:spcAft>
              <a:buClr>
                <a:schemeClr val="dk1"/>
              </a:buClr>
              <a:buSzPts val="1200"/>
              <a:buFont typeface="Arial" panose="020B0604020202020204" pitchFamily="34" charset="0"/>
              <a:buChar char="•"/>
            </a:pPr>
            <a:r>
              <a:rPr lang="es" b="0" i="0" u="none" baseline="0" dirty="0">
                <a:latin typeface="IAS Ribbon Sans Regular" pitchFamily="50" charset="0"/>
                <a:ea typeface="IAS Ribbon Sans Regular" pitchFamily="50" charset="0"/>
              </a:rPr>
              <a:t>El experimento se limitó a los hospitales de Sudáfrica, donde el acceso a la PrEP en el centro se volvió universal para todas las mujeres con turnos entre marzo y junio de 2018 en centros específicos: se inscribieron 5670 mujeres en Sudáfrica (el 75 % de las participantes de ECHO) y la incidencia del VIH fue de 4,51 %.</a:t>
            </a:r>
          </a:p>
          <a:p>
            <a:pPr marL="171450" lvl="0" indent="-171450" algn="l" rtl="0">
              <a:spcBef>
                <a:spcPts val="0"/>
              </a:spcBef>
              <a:spcAft>
                <a:spcPts val="0"/>
              </a:spcAft>
              <a:buClr>
                <a:schemeClr val="dk1"/>
              </a:buClr>
              <a:buSzPts val="1200"/>
              <a:buFont typeface="Arial" panose="020B0604020202020204" pitchFamily="34" charset="0"/>
              <a:buChar char="•"/>
            </a:pPr>
            <a:r>
              <a:rPr lang="es" b="0" i="0" u="none" baseline="0" dirty="0">
                <a:latin typeface="IAS Ribbon Sans Regular" pitchFamily="50" charset="0"/>
                <a:ea typeface="IAS Ribbon Sans Regular" pitchFamily="50" charset="0"/>
              </a:rPr>
              <a:t>2043 mujeres recibieron seguimiento después de que comenzaran a acceder a la PrEP: 543 de ellas comenzaron a tomar la PrEP y las que comenzaron a tomarla tenían características que apuntaban a un riesgo más alto de contraer el VIH.</a:t>
            </a:r>
          </a:p>
          <a:p>
            <a:pPr marL="171450" lvl="0" indent="-171450" algn="l" rtl="0">
              <a:spcBef>
                <a:spcPts val="0"/>
              </a:spcBef>
              <a:spcAft>
                <a:spcPts val="0"/>
              </a:spcAft>
              <a:buClr>
                <a:schemeClr val="dk1"/>
              </a:buClr>
              <a:buSzPts val="1200"/>
              <a:buFont typeface="Arial" panose="020B0604020202020204" pitchFamily="34" charset="0"/>
              <a:buChar char="•"/>
            </a:pPr>
            <a:r>
              <a:rPr lang="es" b="0" i="0" u="none" baseline="0" dirty="0">
                <a:latin typeface="IAS Ribbon Sans Regular" pitchFamily="50" charset="0"/>
                <a:ea typeface="IAS Ribbon Sans Regular" pitchFamily="50" charset="0"/>
              </a:rPr>
              <a:t>El acceso a la PrEP definió: la primera visita programada del estudio después de que comenzara el acceso a la PrEP en el centro.</a:t>
            </a:r>
          </a:p>
          <a:p>
            <a:pPr marL="171450" lvl="0" indent="-171450" algn="l" rtl="0">
              <a:spcBef>
                <a:spcPts val="0"/>
              </a:spcBef>
              <a:spcAft>
                <a:spcPts val="0"/>
              </a:spcAft>
              <a:buClr>
                <a:schemeClr val="dk1"/>
              </a:buClr>
              <a:buSzPts val="1200"/>
              <a:buFont typeface="Arial" panose="020B0604020202020204" pitchFamily="34" charset="0"/>
              <a:buChar char="•"/>
            </a:pPr>
            <a:r>
              <a:rPr lang="es" b="0" i="0" u="none" baseline="0" dirty="0">
                <a:latin typeface="IAS Ribbon Sans Regular" pitchFamily="50" charset="0"/>
                <a:ea typeface="IAS Ribbon Sans Regular" pitchFamily="50" charset="0"/>
              </a:rPr>
              <a:t>Dos enfoques para evitar confusiones en cuanto al acceso y el tiempo calendario de la PrEP: 1) Los métodos de las visitas del estudio incluían solamente las visitas con acceso a la PrEP en el centro (se incluyen los períodos hasta tener acceso a la PrEP); y 2) el método de calendario (incluye únicamente el seguimiento a los 6 meses del acceso en el centro; se excluyen los períodos hasta las fechas de acceso a la PrEP).</a:t>
            </a:r>
          </a:p>
          <a:p>
            <a:pPr marL="171450" lvl="0" indent="-171450" algn="l" rtl="0">
              <a:spcBef>
                <a:spcPts val="0"/>
              </a:spcBef>
              <a:spcAft>
                <a:spcPts val="0"/>
              </a:spcAft>
              <a:buFont typeface="Arial" panose="020B0604020202020204" pitchFamily="34" charset="0"/>
              <a:buChar char="•"/>
            </a:pPr>
            <a:endParaRPr lang="es" noProof="0" dirty="0">
              <a:latin typeface="IAS Ribbon Sans Regular" pitchFamily="50" charset="0"/>
              <a:ea typeface="IAS Ribbon Sans Regular" pitchFamily="50" charset="0"/>
            </a:endParaRPr>
          </a:p>
        </p:txBody>
      </p:sp>
      <p:sp>
        <p:nvSpPr>
          <p:cNvPr id="112" name="Google Shape;11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6</a:t>
            </a:fld>
            <a:endParaRPr/>
          </a:p>
        </p:txBody>
      </p:sp>
    </p:spTree>
    <p:extLst>
      <p:ext uri="{BB962C8B-B14F-4D97-AF65-F5344CB8AC3E}">
        <p14:creationId xmlns:p14="http://schemas.microsoft.com/office/powerpoint/2010/main" val="2770918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 b="1" i="0" u="none" baseline="0" dirty="0">
                <a:solidFill>
                  <a:srgbClr val="333333"/>
                </a:solidFill>
                <a:latin typeface="IAS Ribbon Sans Regular" pitchFamily="50" charset="0"/>
                <a:ea typeface="IAS Ribbon Sans Regular" pitchFamily="50" charset="0"/>
              </a:rPr>
              <a:t>Un llamado para mejorar la comprensión del eslogan indetectable equivale a intransmisible (I = I) en Brasil</a:t>
            </a:r>
            <a:endParaRPr dirty="0">
              <a:latin typeface="IAS Ribbon Sans Regular" pitchFamily="50" charset="0"/>
              <a:ea typeface="IAS Ribbon Sans Regular" pitchFamily="50" charset="0"/>
            </a:endParaRPr>
          </a:p>
          <a:p>
            <a:pPr marL="0" lvl="0" indent="0" algn="l" rtl="0">
              <a:spcBef>
                <a:spcPts val="0"/>
              </a:spcBef>
              <a:spcAft>
                <a:spcPts val="0"/>
              </a:spcAft>
              <a:buClr>
                <a:srgbClr val="333333"/>
              </a:buClr>
              <a:buSzPts val="1200"/>
              <a:buFont typeface="Arial"/>
              <a:buNone/>
            </a:pPr>
            <a:r>
              <a:rPr lang="es" b="0" i="0" u="none" baseline="0" dirty="0">
                <a:solidFill>
                  <a:srgbClr val="333333"/>
                </a:solidFill>
                <a:latin typeface="IAS Ribbon Sans Regular" pitchFamily="50" charset="0"/>
                <a:ea typeface="IAS Ribbon Sans Regular" pitchFamily="50" charset="0"/>
              </a:rPr>
              <a:t>Thiago S Torres</a:t>
            </a:r>
            <a:endParaRPr dirty="0">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chemeClr val="dk1"/>
              </a:buClr>
              <a:buSzPts val="1200"/>
              <a:buFont typeface="Calibri"/>
              <a:buNone/>
            </a:pPr>
            <a:endParaRPr dirty="0">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chemeClr val="dk1"/>
              </a:buClr>
              <a:buSzPts val="1200"/>
              <a:buFont typeface="Calibri"/>
              <a:buNone/>
            </a:pPr>
            <a:r>
              <a:rPr lang="es" b="0" i="0" u="none" baseline="0" dirty="0">
                <a:latin typeface="IAS Ribbon Sans Regular" pitchFamily="50" charset="0"/>
                <a:ea typeface="IAS Ribbon Sans Regular" pitchFamily="50" charset="0"/>
              </a:rPr>
              <a:t>Un estudio que usó aplicaciones de citas geosociales (Grindr), Facebook y grupos de WhatsApp en Brasil demostró que:</a:t>
            </a:r>
            <a:endParaRPr dirty="0">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chemeClr val="dk1"/>
              </a:buClr>
              <a:buSzPts val="2200"/>
              <a:buFont typeface="Calibri"/>
              <a:buNone/>
            </a:pPr>
            <a:r>
              <a:rPr lang="es" b="0" i="0" u="none" baseline="0" dirty="0">
                <a:latin typeface="IAS Ribbon Sans Regular" pitchFamily="50" charset="0"/>
                <a:ea typeface="IAS Ribbon Sans Regular" pitchFamily="50" charset="0"/>
              </a:rPr>
              <a:t>Con la intención de disminuir el estigma contra las personas que viven con el VIH, se debería fomentar una comprensión correcta de la estrategia I = I en:</a:t>
            </a:r>
            <a:endParaRPr dirty="0">
              <a:latin typeface="IAS Ribbon Sans Regular" pitchFamily="50" charset="0"/>
              <a:ea typeface="IAS Ribbon Sans Regular" pitchFamily="50" charset="0"/>
            </a:endParaRPr>
          </a:p>
          <a:p>
            <a:pPr marL="914400" lvl="2" indent="0" algn="l" rtl="0">
              <a:spcBef>
                <a:spcPts val="0"/>
              </a:spcBef>
              <a:spcAft>
                <a:spcPts val="0"/>
              </a:spcAft>
              <a:buNone/>
            </a:pPr>
            <a:r>
              <a:rPr lang="es" b="0" i="0" u="none" baseline="0" dirty="0">
                <a:latin typeface="IAS Ribbon Sans Regular" pitchFamily="50" charset="0"/>
                <a:ea typeface="IAS Ribbon Sans Regular" pitchFamily="50" charset="0"/>
              </a:rPr>
              <a:t>Grupos vulnerables, como personas de raza negra que viven con el VIH y los hombres gais/bisexuales que tienen ingresos bajos</a:t>
            </a:r>
            <a:endParaRPr dirty="0">
              <a:latin typeface="IAS Ribbon Sans Regular" pitchFamily="50" charset="0"/>
              <a:ea typeface="IAS Ribbon Sans Regular" pitchFamily="50" charset="0"/>
            </a:endParaRPr>
          </a:p>
          <a:p>
            <a:pPr marL="914400" lvl="2" indent="0" algn="l" rtl="0">
              <a:spcBef>
                <a:spcPts val="0"/>
              </a:spcBef>
              <a:spcAft>
                <a:spcPts val="0"/>
              </a:spcAft>
              <a:buNone/>
            </a:pPr>
            <a:r>
              <a:rPr lang="es" b="0" i="0" u="none" baseline="0" dirty="0">
                <a:latin typeface="IAS Ribbon Sans Regular" pitchFamily="50" charset="0"/>
                <a:ea typeface="IAS Ribbon Sans Regular" pitchFamily="50" charset="0"/>
              </a:rPr>
              <a:t>Personas mayores </a:t>
            </a:r>
            <a:endParaRPr dirty="0">
              <a:latin typeface="IAS Ribbon Sans Regular" pitchFamily="50" charset="0"/>
              <a:ea typeface="IAS Ribbon Sans Regular" pitchFamily="50" charset="0"/>
            </a:endParaRPr>
          </a:p>
          <a:p>
            <a:pPr marL="914400" lvl="2" indent="0" algn="l" rtl="0">
              <a:spcBef>
                <a:spcPts val="0"/>
              </a:spcBef>
              <a:spcAft>
                <a:spcPts val="0"/>
              </a:spcAft>
              <a:buNone/>
            </a:pPr>
            <a:r>
              <a:rPr lang="es" b="0" i="0" u="none" baseline="0" dirty="0">
                <a:latin typeface="IAS Ribbon Sans Regular" pitchFamily="50" charset="0"/>
                <a:ea typeface="IAS Ribbon Sans Regular" pitchFamily="50" charset="0"/>
              </a:rPr>
              <a:t>Población en general</a:t>
            </a:r>
            <a:endParaRPr dirty="0">
              <a:latin typeface="IAS Ribbon Sans Regular" pitchFamily="50" charset="0"/>
              <a:ea typeface="IAS Ribbon Sans Regular" pitchFamily="50" charset="0"/>
            </a:endParaRPr>
          </a:p>
          <a:p>
            <a:pPr marL="0" lvl="0" indent="0" algn="l" rtl="0">
              <a:spcBef>
                <a:spcPts val="0"/>
              </a:spcBef>
              <a:spcAft>
                <a:spcPts val="0"/>
              </a:spcAft>
              <a:buNone/>
            </a:pPr>
            <a:r>
              <a:rPr lang="es" b="0" i="0" u="none" baseline="0" dirty="0">
                <a:latin typeface="IAS Ribbon Sans Regular" pitchFamily="50" charset="0"/>
                <a:ea typeface="IAS Ribbon Sans Regular" pitchFamily="50" charset="0"/>
              </a:rPr>
              <a:t>Existe una diferencia significativa en cuanto al conocimiento sobre I = I que tienen los grupos poblacionales, y hay un nivel de comprensión promedio y muy deficiente entre los hombres gais/bisexuales y la población en general.</a:t>
            </a:r>
            <a:endParaRPr dirty="0">
              <a:latin typeface="IAS Ribbon Sans Regular" pitchFamily="50" charset="0"/>
              <a:ea typeface="IAS Ribbon Sans Regular" pitchFamily="50" charset="0"/>
            </a:endParaRPr>
          </a:p>
          <a:p>
            <a:pPr marL="914400" lvl="2" indent="0" algn="l" rtl="0">
              <a:spcBef>
                <a:spcPts val="0"/>
              </a:spcBef>
              <a:spcAft>
                <a:spcPts val="0"/>
              </a:spcAft>
              <a:buNone/>
            </a:pPr>
            <a:endParaRPr dirty="0">
              <a:latin typeface="IAS Ribbon Sans Regular" pitchFamily="50" charset="0"/>
              <a:ea typeface="IAS Ribbon Sans Regular" pitchFamily="50" charset="0"/>
            </a:endParaRPr>
          </a:p>
          <a:p>
            <a:pPr marL="0" lvl="0" indent="0" algn="l" rtl="0">
              <a:spcBef>
                <a:spcPts val="0"/>
              </a:spcBef>
              <a:spcAft>
                <a:spcPts val="0"/>
              </a:spcAft>
              <a:buNone/>
            </a:pPr>
            <a:endParaRPr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333333"/>
                </a:solidFill>
                <a:latin typeface="IAS Ribbon Sans Regular" pitchFamily="50" charset="0"/>
                <a:ea typeface="IAS Ribbon Sans Regular" pitchFamily="50" charset="0"/>
              </a:rPr>
              <a:t>Aprovechar las redes sociales y la tecnología para la prevención y el tratamiento del VIH en mujeres transgénero</a:t>
            </a:r>
            <a:endParaRPr dirty="0">
              <a:latin typeface="IAS Ribbon Sans Regular" pitchFamily="50" charset="0"/>
              <a:ea typeface="IAS Ribbon Sans Regular" pitchFamily="50" charset="0"/>
            </a:endParaRPr>
          </a:p>
          <a:p>
            <a:pPr marL="0" lvl="0" indent="0" algn="l" rtl="0">
              <a:spcBef>
                <a:spcPts val="0"/>
              </a:spcBef>
              <a:spcAft>
                <a:spcPts val="0"/>
              </a:spcAft>
              <a:buClr>
                <a:srgbClr val="333333"/>
              </a:buClr>
              <a:buSzPts val="1200"/>
              <a:buFont typeface="Calibri"/>
              <a:buNone/>
            </a:pPr>
            <a:r>
              <a:rPr lang="es" b="0" i="0" u="none" baseline="0" dirty="0">
                <a:solidFill>
                  <a:srgbClr val="333333"/>
                </a:solidFill>
                <a:latin typeface="IAS Ribbon Sans Regular" pitchFamily="50" charset="0"/>
                <a:ea typeface="IAS Ribbon Sans Regular" pitchFamily="50" charset="0"/>
              </a:rPr>
              <a:t>Ian W Holloway</a:t>
            </a:r>
            <a:endParaRPr dirty="0">
              <a:latin typeface="IAS Ribbon Sans Regular" pitchFamily="50" charset="0"/>
              <a:ea typeface="IAS Ribbon Sans Regular" pitchFamily="50" charset="0"/>
            </a:endParaRPr>
          </a:p>
          <a:p>
            <a:pPr marL="0" lvl="0" indent="0" algn="l" rtl="0">
              <a:spcBef>
                <a:spcPts val="0"/>
              </a:spcBef>
              <a:spcAft>
                <a:spcPts val="0"/>
              </a:spcAft>
              <a:buNone/>
            </a:pPr>
            <a:endParaRPr lang="es" b="1" i="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CONTEXTO</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Las mujeres transgénero se ven afectadas por el VIH de manera desproporcionada. Sin embargo, existen algunas intervenciones adaptadas para ellas. Ha habido un aumento en el interés por cómo las redes sociales pueden influir </a:t>
            </a:r>
            <a:r>
              <a:rPr lang="es" b="0" i="0" u="none" baseline="0" dirty="0">
                <a:solidFill>
                  <a:srgbClr val="333333"/>
                </a:solidFill>
                <a:effectLst/>
                <a:latin typeface="IAS Ribbon Sans Regular" pitchFamily="50" charset="0"/>
                <a:ea typeface="IAS Ribbon Sans Regular" pitchFamily="50" charset="0"/>
              </a:rPr>
              <a:t>en los comportamientos de la salud</a:t>
            </a:r>
            <a:r>
              <a:rPr lang="es" b="0" i="0" u="none" baseline="0" dirty="0">
                <a:solidFill>
                  <a:srgbClr val="000000"/>
                </a:solidFill>
                <a:latin typeface="IAS Ribbon Sans Regular" pitchFamily="50" charset="0"/>
                <a:ea typeface="IAS Ribbon Sans Regular" pitchFamily="50" charset="0"/>
              </a:rPr>
              <a:t>. Este estudio usó métodos cualitativos para entender mejor cómo las redes sociales de mujeres trans y las plataformas de redes basadas en la tecnología pueden aprovecharse para desarrollar estrategias de promoción de la salud para esta población de alta prioridad.</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MÉTODOS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Se realizaron cinco grabaciones de audio de 60 minutos en grupos focales con 39 mujeres trans. Las personas que participaron eran elegibles si: se identificaban como mujeres trans; el género asignado al nacer era masculino; eran mayores de 18 años, y en los últimos 12 meses habían consumido alcohol o drogas ilegales o si habían tenido sexo anal sin preservativo. Cuatro de los grupos focales estaban conformados por miembros de la comunidad y por usuarios de servicios sociales (N = 31) y uno de los grupos focales estaba conformado por mujeres trans proveedoras de servicios (N = 8). Durante la reunión de los grupos focales, se hicieron preguntas abiertas que se enfocaron en la composición de las redes sociales y en el uso de la tecnología para socializar, buscar pareja y obtener información sobre la salud. Se transcribieron las grabaciones de audio, se codificaron utilizando un proceso iterativo de código abierto de carácter y se analizaron.</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RESULTADOS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Las personas que participaron eran de diversas razas y etnias. La mayoría (74,4 %) se identificó como de raza negra/afroamericana y latina, y tenía entre 20 y 72 años, con una edad media de 37 (desviación estándar = 11,90) [CJR1]. La mayoría estaba conectada con otras mujeres trans a través de plataformas en línea en donde intercambiaron información sobre la salud. Los datos cualitativos respaldan el rol fundamental que tienen estas redes sociales en el apoyo social y en la búsqueda de información sobre la salud. Las participantes usaban la tecnología para romper con el aislamiento y para intercambiar consejos e información relacionados con la salud. También describieron sus redes sociales como estratificadas por diferencias de clase, raciales y generacionales.</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CONCLUSIONES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La tecnología sirvió como una herramienta fundamental para organizar recursos de manera colectiva y para establecer relaciones con otras mujeres trans. La fortaleza de las redes existentes respalda el desarrollo de las estrategias de intervención para la prevención del VIH que se promueven en las redes para las mujeres trans. Los legisladores y los profesionales médicos deberían invertir en el conocimiento y la experiencia que tienen las mujeres trans en el uso de la tecnología para organizar recursos de la salud para el desarrollo de intervenciones de atención y prevención del VIH basadas en la tecnología.</a:t>
            </a:r>
            <a:endParaRPr dirty="0">
              <a:latin typeface="IAS Ribbon Sans Regular" pitchFamily="50" charset="0"/>
              <a:ea typeface="IAS Ribbon Sans Regular" pitchFamily="50" charset="0"/>
            </a:endParaRPr>
          </a:p>
        </p:txBody>
      </p:sp>
      <p:sp>
        <p:nvSpPr>
          <p:cNvPr id="123" name="Google Shape;1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7</a:t>
            </a:fld>
            <a:endParaRPr/>
          </a:p>
        </p:txBody>
      </p:sp>
    </p:spTree>
    <p:extLst>
      <p:ext uri="{BB962C8B-B14F-4D97-AF65-F5344CB8AC3E}">
        <p14:creationId xmlns:p14="http://schemas.microsoft.com/office/powerpoint/2010/main" val="1386303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 b="1" i="0" u="none" baseline="0" dirty="0">
                <a:solidFill>
                  <a:srgbClr val="333333"/>
                </a:solidFill>
                <a:latin typeface="IAS Ribbon Sans Regular" pitchFamily="50" charset="0"/>
                <a:ea typeface="IAS Ribbon Sans Regular" pitchFamily="50" charset="0"/>
              </a:rPr>
              <a:t>Asistencia continua en cuanto a la PrEP e infecciones nuevas por el VIH: seguimiento a largo plazo en una gran cohorte clínica</a:t>
            </a:r>
            <a:endParaRPr lang="es" noProof="0" dirty="0">
              <a:latin typeface="IAS Ribbon Sans Regular" pitchFamily="50" charset="0"/>
              <a:ea typeface="IAS Ribbon Sans Regular" pitchFamily="50" charset="0"/>
            </a:endParaRPr>
          </a:p>
          <a:p>
            <a:pPr marL="0" lvl="0" indent="0" algn="l" rtl="0">
              <a:spcBef>
                <a:spcPts val="0"/>
              </a:spcBef>
              <a:spcAft>
                <a:spcPts val="0"/>
              </a:spcAft>
              <a:buClr>
                <a:srgbClr val="333333"/>
              </a:buClr>
              <a:buSzPts val="1200"/>
              <a:buFont typeface="Calibri"/>
              <a:buNone/>
            </a:pPr>
            <a:r>
              <a:rPr lang="es" b="0" i="0" u="none" baseline="0" dirty="0">
                <a:solidFill>
                  <a:srgbClr val="333333"/>
                </a:solidFill>
                <a:latin typeface="IAS Ribbon Sans Regular" pitchFamily="50" charset="0"/>
                <a:ea typeface="IAS Ribbon Sans Regular" pitchFamily="50" charset="0"/>
              </a:rPr>
              <a:t>Jonathan Volk</a:t>
            </a:r>
          </a:p>
          <a:p>
            <a:pPr marL="0" lvl="0" indent="0" algn="l" rtl="0">
              <a:spcBef>
                <a:spcPts val="0"/>
              </a:spcBef>
              <a:spcAft>
                <a:spcPts val="0"/>
              </a:spcAft>
              <a:buClr>
                <a:srgbClr val="333333"/>
              </a:buClr>
              <a:buSzPts val="1200"/>
              <a:buFont typeface="Calibri"/>
              <a:buNone/>
            </a:pPr>
            <a:endParaRPr lang="es" noProof="0" dirty="0">
              <a:latin typeface="IAS Ribbon Sans Regular" pitchFamily="50" charset="0"/>
              <a:ea typeface="IAS Ribbon Sans Regular" pitchFamily="50" charset="0"/>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s" b="0" i="0" u="none" baseline="0" dirty="0">
                <a:latin typeface="IAS Ribbon Sans Regular" pitchFamily="50" charset="0"/>
                <a:ea typeface="IAS Ribbon Sans Regular" pitchFamily="50" charset="0"/>
              </a:rPr>
              <a:t>En caso de interrupción, la persona infectada por el VIH debe empezar a tomar la PrEP nuevamente.</a:t>
            </a:r>
          </a:p>
          <a:p>
            <a:pPr marL="171450" lvl="0" indent="-171450" algn="l" rtl="0">
              <a:spcBef>
                <a:spcPts val="0"/>
              </a:spcBef>
              <a:spcAft>
                <a:spcPts val="0"/>
              </a:spcAft>
              <a:buFont typeface="Arial" panose="020B0604020202020204" pitchFamily="34" charset="0"/>
              <a:buChar char="•"/>
            </a:pPr>
            <a:endParaRPr lang="es" noProof="0" dirty="0">
              <a:latin typeface="IAS Ribbon Sans Regular" pitchFamily="50" charset="0"/>
              <a:ea typeface="IAS Ribbon Sans Regular" pitchFamily="50" charset="0"/>
            </a:endParaRP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Resultados (de casi 13 000 personas vinculadas con la PrEP): </a:t>
            </a:r>
          </a:p>
          <a:p>
            <a:pPr marL="0" lvl="0" indent="0" algn="l" rtl="0">
              <a:spcBef>
                <a:spcPts val="0"/>
              </a:spcBef>
              <a:spcAft>
                <a:spcPts val="0"/>
              </a:spcAft>
              <a:buFont typeface="Arial" panose="020B0604020202020204" pitchFamily="34" charset="0"/>
              <a:buNone/>
            </a:pPr>
            <a:r>
              <a:rPr lang="es" b="0" i="0" u="none" baseline="0" dirty="0">
                <a:latin typeface="IAS Ribbon Sans Regular" pitchFamily="50" charset="0"/>
                <a:ea typeface="IAS Ribbon Sans Regular" pitchFamily="50" charset="0"/>
              </a:rPr>
              <a:t>	- El 95 % eran hombres, el 50 % blancos, el 21 % latinos, el 15 % asiáticos, el 7 % afroamericanos</a:t>
            </a:r>
          </a:p>
          <a:p>
            <a:pPr marL="0" lvl="0" indent="0" algn="l" rtl="0">
              <a:spcBef>
                <a:spcPts val="0"/>
              </a:spcBef>
              <a:spcAft>
                <a:spcPts val="0"/>
              </a:spcAft>
              <a:buFont typeface="Arial" panose="020B0604020202020204" pitchFamily="34" charset="0"/>
              <a:buNone/>
            </a:pPr>
            <a:r>
              <a:rPr lang="es" b="0" i="0" u="none" baseline="0" dirty="0">
                <a:latin typeface="IAS Ribbon Sans Regular" pitchFamily="50" charset="0"/>
                <a:ea typeface="IAS Ribbon Sans Regular" pitchFamily="50" charset="0"/>
              </a:rPr>
              <a:t>	- Era menos probable que las personas afroamericanas recibieran recetas médicas y empezaran a tomar la medicación, y era más probable que dejaran de hacerlo.</a:t>
            </a:r>
          </a:p>
          <a:p>
            <a:pPr marL="171450" lvl="0" indent="-171450" algn="l" rtl="0">
              <a:spcBef>
                <a:spcPts val="0"/>
              </a:spcBef>
              <a:spcAft>
                <a:spcPts val="0"/>
              </a:spcAft>
              <a:buFont typeface="Arial" panose="020B0604020202020204" pitchFamily="34" charset="0"/>
              <a:buChar char="•"/>
            </a:pPr>
            <a:endParaRPr lang="es" noProof="0" dirty="0">
              <a:latin typeface="IAS Ribbon Sans Regular" pitchFamily="50" charset="0"/>
              <a:ea typeface="IAS Ribbon Sans Regular" pitchFamily="50" charset="0"/>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s" sz="1200" b="0" i="0" u="none" baseline="0" dirty="0">
                <a:latin typeface="IAS Ribbon Sans Regular" pitchFamily="50" charset="0"/>
                <a:ea typeface="IAS Ribbon Sans Regular" pitchFamily="50" charset="0"/>
              </a:rPr>
              <a:t>Se observaron diferencias raciales/étnicas en varias etapas de la continuidad asistencial</a:t>
            </a:r>
            <a:endParaRPr lang="es" noProof="0" dirty="0">
              <a:latin typeface="IAS Ribbon Sans Regular" pitchFamily="50" charset="0"/>
              <a:ea typeface="IAS Ribbon Sans Regular" pitchFamily="50" charset="0"/>
            </a:endParaRP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Niveles altos de persistencia de la PrEP a lo largo del tiempo:</a:t>
            </a:r>
          </a:p>
          <a:p>
            <a:pPr marL="0" lvl="0" indent="0" algn="l" rtl="0">
              <a:spcBef>
                <a:spcPts val="0"/>
              </a:spcBef>
              <a:spcAft>
                <a:spcPts val="0"/>
              </a:spcAft>
              <a:buFont typeface="Arial" panose="020B0604020202020204" pitchFamily="34" charset="0"/>
              <a:buNone/>
            </a:pPr>
            <a:r>
              <a:rPr lang="es" b="0" i="0" u="none" baseline="0" dirty="0">
                <a:latin typeface="IAS Ribbon Sans Regular" pitchFamily="50" charset="0"/>
                <a:ea typeface="IAS Ribbon Sans Regular" pitchFamily="50" charset="0"/>
              </a:rPr>
              <a:t>    - la mayoría dejó de tomarla en el primer año.</a:t>
            </a: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Hubo muchas infecciones nuevas entre las personas que viven con el VIH que estaban vinculadas con la atención médica, pero que nunca recibieron una receta de PrEP (1,4 %) y entre aquellas personas que dejaron de tomar la PrEP (1,5 %).</a:t>
            </a: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Oportunidades para intervenciones específicas</a:t>
            </a: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No se diagnosticaron infecciones nuevas por el VIH en ninguna (12 810) de las personas adherentes a la PrEP que participaron en el estudio.</a:t>
            </a:r>
          </a:p>
          <a:p>
            <a:pPr marL="0" lvl="0" indent="0" algn="l" rtl="0">
              <a:spcBef>
                <a:spcPts val="0"/>
              </a:spcBef>
              <a:spcAft>
                <a:spcPts val="0"/>
              </a:spcAft>
              <a:buNone/>
            </a:pP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333333"/>
                </a:solidFill>
                <a:latin typeface="IAS Ribbon Sans Regular" pitchFamily="50" charset="0"/>
                <a:ea typeface="IAS Ribbon Sans Regular" pitchFamily="50" charset="0"/>
              </a:rPr>
              <a:t>Aumento exitoso de la PrEP a nivel nacional en Australia: evaluación de la adopción, adherencia, interrupción y seroconversión del VIH desde abril de 2018 hasta septiembre de 2019 con la información que hay a disposición a nivel nacional</a:t>
            </a:r>
            <a:endParaRPr lang="es" noProof="0" dirty="0">
              <a:latin typeface="IAS Ribbon Sans Regular" pitchFamily="50" charset="0"/>
              <a:ea typeface="IAS Ribbon Sans Regular" pitchFamily="50" charset="0"/>
            </a:endParaRPr>
          </a:p>
          <a:p>
            <a:pPr marL="0" lvl="0" indent="0" algn="l" rtl="0">
              <a:spcBef>
                <a:spcPts val="0"/>
              </a:spcBef>
              <a:spcAft>
                <a:spcPts val="0"/>
              </a:spcAft>
              <a:buClr>
                <a:srgbClr val="333333"/>
              </a:buClr>
              <a:buSzPts val="1200"/>
              <a:buFont typeface="Calibri"/>
              <a:buNone/>
            </a:pPr>
            <a:r>
              <a:rPr lang="es" b="0" i="0" u="none" baseline="0" dirty="0">
                <a:solidFill>
                  <a:srgbClr val="333333"/>
                </a:solidFill>
                <a:latin typeface="IAS Ribbon Sans Regular" pitchFamily="50" charset="0"/>
                <a:ea typeface="IAS Ribbon Sans Regular" pitchFamily="50" charset="0"/>
              </a:rPr>
              <a:t>Nicholas A Medland</a:t>
            </a:r>
            <a:endParaRPr lang="es" i="0" noProof="0" dirty="0">
              <a:solidFill>
                <a:srgbClr val="333333"/>
              </a:solidFill>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chemeClr val="dk1"/>
              </a:buClr>
              <a:buSzPts val="1200"/>
              <a:buFont typeface="Calibri"/>
              <a:buNone/>
            </a:pPr>
            <a:endParaRPr lang="es" sz="1200" noProof="0" dirty="0">
              <a:latin typeface="IAS Ribbon Sans Regular" pitchFamily="50" charset="0"/>
              <a:ea typeface="IAS Ribbon Sans Regular" pitchFamily="50" charset="0"/>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s" sz="1200" b="0" i="0" u="none" baseline="0" dirty="0">
                <a:latin typeface="IAS Ribbon Sans Regular" pitchFamily="50" charset="0"/>
                <a:ea typeface="IAS Ribbon Sans Regular" pitchFamily="50" charset="0"/>
              </a:rPr>
              <a:t>Factores predisponentes de disminución del consumo y de la interrupción: sexo femenino, médico con baja cantidad de casos de uso de la PrEP, juventud, médicos fuera de la zona urbana, recepción de beneficios del gobierno (solo interrupción)</a:t>
            </a:r>
            <a:endParaRPr lang="es" noProof="0" dirty="0">
              <a:latin typeface="IAS Ribbon Sans Regular" pitchFamily="50" charset="0"/>
              <a:ea typeface="IAS Ribbon Sans Regular" pitchFamily="50" charset="0"/>
            </a:endParaRPr>
          </a:p>
          <a:p>
            <a:pPr marL="171450" lvl="0" indent="-171450" algn="l" rtl="0">
              <a:spcBef>
                <a:spcPts val="0"/>
              </a:spcBef>
              <a:spcAft>
                <a:spcPts val="0"/>
              </a:spcAft>
              <a:buFont typeface="Arial" panose="020B0604020202020204" pitchFamily="34" charset="0"/>
              <a:buChar char="•"/>
            </a:pPr>
            <a:endParaRPr lang="es" noProof="0" dirty="0">
              <a:latin typeface="IAS Ribbon Sans Regular" pitchFamily="50" charset="0"/>
              <a:ea typeface="IAS Ribbon Sans Regular" pitchFamily="50" charset="0"/>
            </a:endParaRPr>
          </a:p>
          <a:p>
            <a:pPr marL="171450" lvl="0" indent="-171450" algn="l" rtl="0">
              <a:spcBef>
                <a:spcPts val="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Estudios de implementación (2016-2018): </a:t>
            </a:r>
          </a:p>
          <a:p>
            <a:pPr marL="171450" lvl="0"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18 112 participantes; personas que toman la PrEP</a:t>
            </a:r>
          </a:p>
          <a:p>
            <a:pPr marL="171450" lvl="0"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Disminución de infecciones nuevas</a:t>
            </a:r>
          </a:p>
          <a:p>
            <a:pPr marL="171450" lvl="0"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La mayoría marcó infección aguda en hombres homosexuales de zonas urbanas nacidos en Australia</a:t>
            </a:r>
          </a:p>
          <a:p>
            <a:pPr marL="171450" lvl="0" indent="-171450" algn="l" rtl="0">
              <a:spcBef>
                <a:spcPts val="0"/>
              </a:spcBef>
              <a:spcAft>
                <a:spcPts val="0"/>
              </a:spcAft>
              <a:buClr>
                <a:schemeClr val="dk1"/>
              </a:buClr>
              <a:buSzPts val="1200"/>
              <a:buFont typeface="Arial" panose="020B0604020202020204" pitchFamily="34" charset="0"/>
              <a:buChar char="•"/>
            </a:pPr>
            <a:r>
              <a:rPr lang="es" b="0" i="0" u="none" baseline="0" dirty="0">
                <a:latin typeface="IAS Ribbon Sans Regular" pitchFamily="50" charset="0"/>
                <a:ea typeface="IAS Ribbon Sans Regular" pitchFamily="50" charset="0"/>
              </a:rPr>
              <a:t>El gobierno australiano subsidia la PrEP desde abril de 2018 y tanto la comunidad como las organizaciones profesionales la fomentan de manera muy activa para hombres gais y bisexuales y sus médicos.</a:t>
            </a:r>
          </a:p>
          <a:p>
            <a:pPr marL="171450" lvl="0" indent="-171450" algn="l" rtl="0">
              <a:spcBef>
                <a:spcPts val="0"/>
              </a:spcBef>
              <a:spcAft>
                <a:spcPts val="0"/>
              </a:spcAft>
              <a:buClr>
                <a:schemeClr val="dk1"/>
              </a:buClr>
              <a:buSzPts val="1200"/>
              <a:buFont typeface="Arial" panose="020B0604020202020204" pitchFamily="34" charset="0"/>
              <a:buChar char="•"/>
            </a:pPr>
            <a:r>
              <a:rPr lang="es" b="0" i="0" u="none" baseline="0" dirty="0">
                <a:latin typeface="IAS Ribbon Sans Regular" pitchFamily="50" charset="0"/>
                <a:ea typeface="IAS Ribbon Sans Regular" pitchFamily="50" charset="0"/>
              </a:rPr>
              <a:t>El objetivo del estudio era evaluar el uso de la PrEP con información administrativa nacional de todas las recetas médicas dispensadas subsidiadas para PrEP, TAR, VHB, VHC proporcionadas por el gobierno australiano a los efectos de recopilar datos.</a:t>
            </a:r>
          </a:p>
          <a:p>
            <a:pPr marL="0" lvl="0" indent="0" algn="l" rtl="0">
              <a:spcBef>
                <a:spcPts val="0"/>
              </a:spcBef>
              <a:spcAft>
                <a:spcPts val="0"/>
              </a:spcAft>
              <a:buClr>
                <a:schemeClr val="dk1"/>
              </a:buClr>
              <a:buSzPts val="1200"/>
              <a:buFont typeface="Calibri"/>
              <a:buNone/>
            </a:pPr>
            <a:endParaRPr lang="es" noProof="0" dirty="0">
              <a:latin typeface="IAS Ribbon Sans Regular" pitchFamily="50" charset="0"/>
              <a:ea typeface="IAS Ribbon Sans Regular" pitchFamily="50" charset="0"/>
            </a:endParaRPr>
          </a:p>
          <a:p>
            <a:pPr marL="0" lvl="0" indent="0" algn="l" rtl="0">
              <a:spcBef>
                <a:spcPts val="0"/>
              </a:spcBef>
              <a:spcAft>
                <a:spcPts val="0"/>
              </a:spcAft>
              <a:buClr>
                <a:schemeClr val="dk1"/>
              </a:buClr>
              <a:buSzPts val="1200"/>
              <a:buFont typeface="Calibri"/>
              <a:buNone/>
            </a:pPr>
            <a:r>
              <a:rPr lang="es" b="1" i="0" u="none" baseline="0" dirty="0">
                <a:latin typeface="IAS Ribbon Sans Regular" pitchFamily="50" charset="0"/>
                <a:ea typeface="IAS Ribbon Sans Regular" pitchFamily="50" charset="0"/>
              </a:rPr>
              <a:t>Métodos</a:t>
            </a:r>
          </a:p>
          <a:p>
            <a:pPr marL="171450" lvl="0"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Método de botiquín: desde la fecha y la cantidad dispensada, se calcula cuánto va a durar el suministro, suponiendo un esquema posológico diario y cualquier falta posible que haya antes de la próxima reposición y los días cubiertos</a:t>
            </a:r>
          </a:p>
          <a:p>
            <a:pPr marL="171450" lvl="0"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Uso reciente: Promoción de 90 días de días cubiertos</a:t>
            </a:r>
          </a:p>
          <a:p>
            <a:pPr marL="628650" lvl="1"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El consumo más alto es de más del 80 %</a:t>
            </a:r>
          </a:p>
          <a:p>
            <a:pPr marL="628650" lvl="1"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El consumo reducido es de menos del 60 %</a:t>
            </a:r>
          </a:p>
          <a:p>
            <a:pPr marL="171450" lvl="0"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Interrupción por más de 120 días después de quedarse sin medicación</a:t>
            </a:r>
          </a:p>
          <a:p>
            <a:pPr marL="171450" lvl="0"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Tasas y factores predisponentes de interrupción y una promoción de días cubiertos de 90 días menor al 60 %</a:t>
            </a:r>
          </a:p>
          <a:p>
            <a:pPr marL="171450" lvl="0"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Seroconversión: comienzo de la terapia antirretroviral (TAR) más de 60 días después de comenzar a tomar la PrEP</a:t>
            </a:r>
          </a:p>
          <a:p>
            <a:pPr marL="171450" lvl="0"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De casi 36 000 personas que viven con el VIH y toman la PrEP en Australia, más del 98 % eran hombres, y casi la mitad de ellos vive en zonas urbanas.</a:t>
            </a:r>
          </a:p>
          <a:p>
            <a:pPr marL="171450" lvl="0"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Se han distribuido más de 10 millones de dosis.</a:t>
            </a:r>
          </a:p>
          <a:p>
            <a:pPr marL="171450" lvl="0" indent="-171450" algn="l" rtl="0">
              <a:spcBef>
                <a:spcPts val="0"/>
              </a:spcBef>
              <a:spcAft>
                <a:spcPts val="0"/>
              </a:spcAft>
              <a:buClr>
                <a:schemeClr val="dk1"/>
              </a:buClr>
              <a:buSzPts val="1200"/>
              <a:buFont typeface="Calibri"/>
              <a:buChar char="-"/>
            </a:pPr>
            <a:r>
              <a:rPr lang="es" b="0" i="0" u="none" baseline="0" dirty="0">
                <a:latin typeface="IAS Ribbon Sans Regular" pitchFamily="50" charset="0"/>
                <a:ea typeface="IAS Ribbon Sans Regular" pitchFamily="50" charset="0"/>
              </a:rPr>
              <a:t>De manera acumulativa, un gran porcentaje de personas que viven con el VIH y toman la PrEP no continuaron tomándola.</a:t>
            </a:r>
          </a:p>
          <a:p>
            <a:pPr marL="171450" lvl="0" indent="-95250" algn="l" rtl="0">
              <a:spcBef>
                <a:spcPts val="0"/>
              </a:spcBef>
              <a:spcAft>
                <a:spcPts val="0"/>
              </a:spcAft>
              <a:buClr>
                <a:schemeClr val="dk1"/>
              </a:buClr>
              <a:buSzPts val="1200"/>
              <a:buFont typeface="Calibri"/>
              <a:buNone/>
            </a:pP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latin typeface="IAS Ribbon Sans Regular" pitchFamily="50" charset="0"/>
                <a:ea typeface="IAS Ribbon Sans Regular" pitchFamily="50" charset="0"/>
              </a:rPr>
              <a:t>Resumen</a:t>
            </a:r>
          </a:p>
          <a:p>
            <a:pPr marL="457200" lvl="1" indent="0" algn="l" rtl="0">
              <a:spcBef>
                <a:spcPts val="0"/>
              </a:spcBef>
              <a:spcAft>
                <a:spcPts val="0"/>
              </a:spcAft>
              <a:buNone/>
            </a:pPr>
            <a:r>
              <a:rPr lang="es" b="0" i="0" u="none" baseline="0" dirty="0">
                <a:latin typeface="IAS Ribbon Sans Regular" pitchFamily="50" charset="0"/>
                <a:ea typeface="IAS Ribbon Sans Regular" pitchFamily="50" charset="0"/>
              </a:rPr>
              <a:t>La actualización de la PrEP en Australia ha sido rápida y constante.</a:t>
            </a:r>
          </a:p>
          <a:p>
            <a:pPr marL="457200" lvl="1" indent="0" algn="l" rtl="0">
              <a:spcBef>
                <a:spcPts val="0"/>
              </a:spcBef>
              <a:spcAft>
                <a:spcPts val="0"/>
              </a:spcAft>
              <a:buNone/>
            </a:pPr>
            <a:r>
              <a:rPr lang="es" b="0" i="0" u="none" baseline="0" dirty="0">
                <a:latin typeface="IAS Ribbon Sans Regular" pitchFamily="50" charset="0"/>
                <a:ea typeface="IAS Ribbon Sans Regular" pitchFamily="50" charset="0"/>
              </a:rPr>
              <a:t>Hubo tasas altas de reducción del consumo e interrupción: en gran parte se debe a los efectos negativos de los determinantes sociales de la salud.</a:t>
            </a:r>
          </a:p>
          <a:p>
            <a:pPr marL="457200" lvl="1" indent="0" algn="l" rtl="0">
              <a:spcBef>
                <a:spcPts val="0"/>
              </a:spcBef>
              <a:spcAft>
                <a:spcPts val="0"/>
              </a:spcAft>
              <a:buNone/>
            </a:pPr>
            <a:r>
              <a:rPr lang="es" b="0" i="0" u="none" baseline="0" dirty="0">
                <a:latin typeface="IAS Ribbon Sans Regular" pitchFamily="50" charset="0"/>
                <a:ea typeface="IAS Ribbon Sans Regular" pitchFamily="50" charset="0"/>
              </a:rPr>
              <a:t>Adopción deficiente, bajo consumo y altas tasas de interrupción entre mujeres: puede reflejar el uso correcto según los lineamientos o la falla en cuanto a la identificación del rol de la PrEP en las mujeres.</a:t>
            </a:r>
          </a:p>
          <a:p>
            <a:pPr marL="457200" lvl="1" indent="0" algn="l" rtl="0">
              <a:spcBef>
                <a:spcPts val="0"/>
              </a:spcBef>
              <a:spcAft>
                <a:spcPts val="0"/>
              </a:spcAft>
              <a:buNone/>
            </a:pPr>
            <a:r>
              <a:rPr lang="es" b="0" i="0" u="none" baseline="0" dirty="0">
                <a:latin typeface="IAS Ribbon Sans Regular" pitchFamily="50" charset="0"/>
                <a:ea typeface="IAS Ribbon Sans Regular" pitchFamily="50" charset="0"/>
              </a:rPr>
              <a:t>Incidencia del VIH: La PrEP funciona, es decir, se espera una incidencia más alta en aquellas personas que interrumpen el uso.</a:t>
            </a:r>
          </a:p>
          <a:p>
            <a:pPr marL="0" marR="0" lvl="0" indent="0" algn="l" rtl="0">
              <a:lnSpc>
                <a:spcPct val="100000"/>
              </a:lnSpc>
              <a:spcBef>
                <a:spcPts val="0"/>
              </a:spcBef>
              <a:spcAft>
                <a:spcPts val="0"/>
              </a:spcAft>
              <a:buClr>
                <a:schemeClr val="dk1"/>
              </a:buClr>
              <a:buSzPts val="1200"/>
              <a:buFont typeface="Calibri"/>
              <a:buNone/>
            </a:pPr>
            <a:endParaRPr lang="es" i="0" noProof="0" dirty="0">
              <a:solidFill>
                <a:srgbClr val="000000"/>
              </a:solidFill>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rgbClr val="000000"/>
              </a:buClr>
              <a:buSzPts val="1200"/>
              <a:buFont typeface="Roboto Condensed"/>
              <a:buNone/>
            </a:pPr>
            <a:r>
              <a:rPr lang="es" b="0" i="0" u="none" baseline="0" dirty="0">
                <a:solidFill>
                  <a:srgbClr val="000000"/>
                </a:solidFill>
                <a:latin typeface="IAS Ribbon Sans Regular" pitchFamily="50" charset="0"/>
                <a:ea typeface="IAS Ribbon Sans Regular" pitchFamily="50" charset="0"/>
              </a:rPr>
              <a:t>Este estudio identificó las características de </a:t>
            </a:r>
            <a:r>
              <a:rPr lang="es" b="0" i="0" u="none" baseline="0" dirty="0">
                <a:latin typeface="IAS Ribbon Sans Regular" pitchFamily="50" charset="0"/>
                <a:ea typeface="IAS Ribbon Sans Regular" pitchFamily="50" charset="0"/>
              </a:rPr>
              <a:t>las personas que viven con el VIH</a:t>
            </a:r>
            <a:r>
              <a:rPr lang="es" b="0" i="0" u="none" baseline="0" dirty="0">
                <a:solidFill>
                  <a:srgbClr val="000000"/>
                </a:solidFill>
                <a:latin typeface="IAS Ribbon Sans Regular" pitchFamily="50" charset="0"/>
                <a:ea typeface="IAS Ribbon Sans Regular" pitchFamily="50" charset="0"/>
              </a:rPr>
              <a:t> y los médicos que se fijarán como objetivo para mejorar la retención/adherencia u otras formas de prevención del VIH.</a:t>
            </a:r>
            <a:endParaRPr lang="es" noProof="0" dirty="0">
              <a:latin typeface="IAS Ribbon Sans Regular" pitchFamily="50" charset="0"/>
              <a:ea typeface="IAS Ribbon Sans Regular" pitchFamily="50" charset="0"/>
            </a:endParaRPr>
          </a:p>
          <a:p>
            <a:pPr marL="0" lvl="0" indent="0" algn="l" rtl="0">
              <a:spcBef>
                <a:spcPts val="0"/>
              </a:spcBef>
              <a:spcAft>
                <a:spcPts val="0"/>
              </a:spcAft>
              <a:buClr>
                <a:schemeClr val="dk1"/>
              </a:buClr>
              <a:buSzPts val="1200"/>
              <a:buFont typeface="Calibri"/>
              <a:buNone/>
            </a:pP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endParaRPr lang="es" noProof="0" dirty="0">
              <a:latin typeface="IAS Ribbon Sans Regular" pitchFamily="50" charset="0"/>
              <a:ea typeface="IAS Ribbon Sans Regular" pitchFamily="50" charset="0"/>
            </a:endParaRPr>
          </a:p>
        </p:txBody>
      </p:sp>
      <p:sp>
        <p:nvSpPr>
          <p:cNvPr id="133" name="Google Shape;13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8</a:t>
            </a:fld>
            <a:endParaRPr/>
          </a:p>
        </p:txBody>
      </p:sp>
    </p:spTree>
    <p:extLst>
      <p:ext uri="{BB962C8B-B14F-4D97-AF65-F5344CB8AC3E}">
        <p14:creationId xmlns:p14="http://schemas.microsoft.com/office/powerpoint/2010/main" val="217160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 b="1" i="0" u="none" baseline="0" dirty="0">
                <a:solidFill>
                  <a:srgbClr val="333333"/>
                </a:solidFill>
                <a:latin typeface="IAS Ribbon Sans Regular" pitchFamily="50" charset="0"/>
                <a:ea typeface="IAS Ribbon Sans Regular" pitchFamily="50" charset="0"/>
              </a:rPr>
              <a:t>Monitoreo de las características del uso episódico de la profilaxis preexposición contra el VIH entre más de 40 000 clientes en países del África subsahariana a quienes les recetaron PrEP oral diaria: el uso indefinido y continuo no es ni la realidad ni el objetivo</a:t>
            </a:r>
            <a:endParaRPr lang="es" noProof="0" dirty="0">
              <a:latin typeface="IAS Ribbon Sans Regular" pitchFamily="50" charset="0"/>
              <a:ea typeface="IAS Ribbon Sans Regular" pitchFamily="50" charset="0"/>
            </a:endParaRPr>
          </a:p>
          <a:p>
            <a:pPr marL="0" lvl="0" indent="0" algn="l" rtl="0">
              <a:spcBef>
                <a:spcPts val="0"/>
              </a:spcBef>
              <a:spcAft>
                <a:spcPts val="0"/>
              </a:spcAft>
              <a:buClr>
                <a:srgbClr val="333333"/>
              </a:buClr>
              <a:buSzPts val="1200"/>
              <a:buFont typeface="Calibri"/>
              <a:buNone/>
            </a:pPr>
            <a:r>
              <a:rPr lang="es" b="0" i="0" u="none" baseline="0" dirty="0">
                <a:solidFill>
                  <a:srgbClr val="333333"/>
                </a:solidFill>
                <a:latin typeface="IAS Ribbon Sans Regular" pitchFamily="50" charset="0"/>
                <a:ea typeface="IAS Ribbon Sans Regular" pitchFamily="50" charset="0"/>
              </a:rPr>
              <a:t>Jane Mutegi</a:t>
            </a:r>
            <a:endParaRPr lang="es" i="0" noProof="0" dirty="0">
              <a:solidFill>
                <a:srgbClr val="333333"/>
              </a:solidFill>
              <a:latin typeface="IAS Ribbon Sans Regular" pitchFamily="50" charset="0"/>
              <a:ea typeface="IAS Ribbon Sans Regular" pitchFamily="50" charset="0"/>
            </a:endParaRPr>
          </a:p>
          <a:p>
            <a:pPr marL="0" lvl="0" indent="-76200" algn="l" rtl="0">
              <a:spcBef>
                <a:spcPts val="0"/>
              </a:spcBef>
              <a:spcAft>
                <a:spcPts val="0"/>
              </a:spcAft>
              <a:buClr>
                <a:srgbClr val="333333"/>
              </a:buClr>
              <a:buSzPts val="1200"/>
              <a:buFont typeface="Calibri"/>
              <a:buChar char="•"/>
            </a:pPr>
            <a:endParaRPr lang="es" i="0" noProof="0" dirty="0">
              <a:solidFill>
                <a:srgbClr val="333333"/>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CONTEXTO</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Muchos programas informan tasas de abandono de la profilaxis preexposición (PrEP) oral importantes durante el primer año, lo cual puede ser interpretado erróneamente como fracaso del programa. Sin embargo, el uso de la PrEP puede no ser continuo y aún ser eficaz, ya que el riesgo del VIH varía. Los fenómenos reales del uso de la PrEP, como retomar su consumo y el uso cíclico, y las características temporales de estos patrones de uso no se describen bien.</a:t>
            </a:r>
            <a:r>
              <a:rPr lang="es" i="0" dirty="0">
                <a:solidFill>
                  <a:srgbClr val="000000"/>
                </a:solidFill>
                <a:latin typeface="IAS Ribbon Sans Regular" pitchFamily="50" charset="0"/>
                <a:ea typeface="IAS Ribbon Sans Regular" pitchFamily="50" charset="0"/>
              </a:rPr>
              <a:t/>
            </a:r>
            <a:br>
              <a:rPr lang="es" i="0" dirty="0">
                <a:solidFill>
                  <a:srgbClr val="000000"/>
                </a:solidFill>
                <a:latin typeface="IAS Ribbon Sans Regular" pitchFamily="50" charset="0"/>
                <a:ea typeface="IAS Ribbon Sans Regular" pitchFamily="50" charset="0"/>
              </a:rPr>
            </a:br>
            <a:endParaRPr lang="es" i="0" noProof="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MÉTODOS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Analizamos la información demográfica y clínica que se recopiló de manera sistemática durante las visitas de los clientes. Una demora de más de 14 días en regresar para solicitar una recarga se consideró como interrupción de la PrEP. Los clientes que reinician la PrEP después de interrumpir su consumo se consideraron “reiniciadores”. La primera vez que se inició la toma de la PrEP y las veces posteriores en las que se volvió a iniciar definieron el comienzo del ciclo o los ciclos de uso independientes, cada uno de los cuales continuó siempre y cuando las recargas se obtuvieran sin demora. Usando las recetas como una representación del uso real de la PrEP, caracterizamos la duración del período de consumo o interrupción de la PrEP, y demostramos la posibilidad de pasar tiempo (en meses) sin tomar la PrEP usando modelos de regresión ordinales.</a:t>
            </a:r>
            <a:r>
              <a:rPr lang="es" i="0" dirty="0">
                <a:solidFill>
                  <a:srgbClr val="000000"/>
                </a:solidFill>
                <a:latin typeface="IAS Ribbon Sans Regular" pitchFamily="50" charset="0"/>
                <a:ea typeface="IAS Ribbon Sans Regular" pitchFamily="50" charset="0"/>
              </a:rPr>
              <a:t/>
            </a:r>
            <a:br>
              <a:rPr lang="es" i="0" dirty="0">
                <a:solidFill>
                  <a:srgbClr val="000000"/>
                </a:solidFill>
                <a:latin typeface="IAS Ribbon Sans Regular" pitchFamily="50" charset="0"/>
                <a:ea typeface="IAS Ribbon Sans Regular" pitchFamily="50" charset="0"/>
              </a:rPr>
            </a:br>
            <a:endParaRPr lang="es" i="0" noProof="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RESULTADOS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A lo largo de mayo de 2019, a través de los programas de la PrEP respaldados por Jhpiego en Kenia, Lesoto y Tanzania, 41 459 clientes iniciaron un régimen de PrEP con una dosis diaria (no basada en eventos). De estos, 10 809 (26,1 %) interrumpieron la PrEP y la reanudaron posteriormente al menos una vez. El 20,7 %, el 27,5 % y el 51,8 % la interrumpieron por menos de 30 días, 30-60 días y más de 61 días respectivamente. La duración mediana en días de uso del primer ciclo frente a los ciclos de uso posteriores fue de 222 días. Con cada aumento en la cantidad de ciclos, los clientes eran un 12,5 % (11,1-14,8), 45,8 % (26,4-60,1) y 24,1 % (7,6-37,6) menos propensos a permanecer sin tomar la PrEP por un mes más en los programas de Kenia, Tanzania y Lesoto, respectivamente. Las mujeres de 15-24 años eran un 40,1 % y un 57,2 % menos propensas a permanecer sin tomar la PrEP por un mes más que la población general en Kenia y Lesoto, respectivamente.</a:t>
            </a:r>
            <a:r>
              <a:rPr lang="es" i="0" dirty="0">
                <a:solidFill>
                  <a:srgbClr val="000000"/>
                </a:solidFill>
                <a:latin typeface="IAS Ribbon Sans Regular" pitchFamily="50" charset="0"/>
                <a:ea typeface="IAS Ribbon Sans Regular" pitchFamily="50" charset="0"/>
              </a:rPr>
              <a:t/>
            </a:r>
            <a:br>
              <a:rPr lang="es" i="0" dirty="0">
                <a:solidFill>
                  <a:srgbClr val="000000"/>
                </a:solidFill>
                <a:latin typeface="IAS Ribbon Sans Regular" pitchFamily="50" charset="0"/>
                <a:ea typeface="IAS Ribbon Sans Regular" pitchFamily="50" charset="0"/>
              </a:rPr>
            </a:br>
            <a:endParaRPr lang="es" i="0" noProof="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CONCLUSIONES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Los usuarios de la PrEP la empiezan y la dejan de tomar con frecuencia, lo cual puede protegerlos contra el riesgo del VIH que es periódico. Mientras que la duración del uso no aumentó con el número de ciclos, el tiempo sin tomar la PrEP disminuyó en todos los países con los ciclos de uso subsecuentes. Esto apunta a una normalización del uso con la experiencia, particularmente en el caso de las mujeres jóvenes. Con la posible introducción de la PrEP basada en eventos en un futuro cercano, se necesitan más medidas sutiles de uso si se busca que el uso eficaz de la PrEP se diferencie de los tratamientos del VIH de una manera significativa.</a:t>
            </a: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0" i="0" u="none" baseline="0" dirty="0">
                <a:latin typeface="IAS Ribbon Sans Regular" pitchFamily="50" charset="0"/>
                <a:ea typeface="IAS Ribbon Sans Regular" pitchFamily="50" charset="0"/>
              </a:rPr>
              <a:t>..</a:t>
            </a:r>
          </a:p>
          <a:p>
            <a:pPr marL="0" lvl="0" indent="0" algn="l" rtl="0">
              <a:spcBef>
                <a:spcPts val="0"/>
              </a:spcBef>
              <a:spcAft>
                <a:spcPts val="0"/>
              </a:spcAft>
              <a:buNone/>
            </a:pPr>
            <a:r>
              <a:rPr lang="es" b="1" i="0" u="none" baseline="0" dirty="0">
                <a:solidFill>
                  <a:srgbClr val="333333"/>
                </a:solidFill>
                <a:latin typeface="IAS Ribbon Sans Regular" pitchFamily="50" charset="0"/>
                <a:ea typeface="IAS Ribbon Sans Regular" pitchFamily="50" charset="0"/>
              </a:rPr>
              <a:t>La percepción del riesgo del VIH y la prominencia se relacionan paradójicamente con la interrupción de la profilaxis preexposición entre niñas adolescentes y mujeres jóvenes en Lesoto</a:t>
            </a:r>
            <a:endParaRPr lang="es" noProof="0" dirty="0">
              <a:latin typeface="IAS Ribbon Sans Regular" pitchFamily="50" charset="0"/>
              <a:ea typeface="IAS Ribbon Sans Regular" pitchFamily="50" charset="0"/>
            </a:endParaRPr>
          </a:p>
          <a:p>
            <a:pPr marL="0" lvl="0" indent="0" algn="l" rtl="0">
              <a:spcBef>
                <a:spcPts val="0"/>
              </a:spcBef>
              <a:spcAft>
                <a:spcPts val="0"/>
              </a:spcAft>
              <a:buClr>
                <a:srgbClr val="333333"/>
              </a:buClr>
              <a:buSzPts val="1200"/>
              <a:buFont typeface="Calibri"/>
              <a:buNone/>
            </a:pPr>
            <a:r>
              <a:rPr lang="es" b="0" i="0" u="none" baseline="0" dirty="0">
                <a:solidFill>
                  <a:srgbClr val="333333"/>
                </a:solidFill>
                <a:latin typeface="IAS Ribbon Sans Regular" pitchFamily="50" charset="0"/>
                <a:ea typeface="IAS Ribbon Sans Regular" pitchFamily="50" charset="0"/>
              </a:rPr>
              <a:t>Tafadzwa Chakare</a:t>
            </a:r>
            <a:endParaRPr lang="es" i="0" noProof="0" dirty="0">
              <a:solidFill>
                <a:srgbClr val="333333"/>
              </a:solidFill>
              <a:latin typeface="IAS Ribbon Sans Regular" pitchFamily="50" charset="0"/>
              <a:ea typeface="IAS Ribbon Sans Regular" pitchFamily="50" charset="0"/>
            </a:endParaRPr>
          </a:p>
          <a:p>
            <a:pPr marL="0" lvl="0" indent="0" algn="l" rtl="0">
              <a:spcBef>
                <a:spcPts val="0"/>
              </a:spcBef>
              <a:spcAft>
                <a:spcPts val="0"/>
              </a:spcAft>
              <a:buNone/>
            </a:pPr>
            <a:endParaRPr lang="es" b="1" i="0" noProof="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CONTEXTO</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En Lesoto, las niñas adolescentes y mujeres jóvenes contraen infección por el VIH de manera desproporcionada: la incidencia anual es de 1,5 % en comparación con el 0,13 % en el caso de su contraparte masculina. A pesar de la excelente protección que les proporciona la profilaxis preexposición (PrEP) oral, el 78 % de niñas adolescentes y mujeres jóvenes que recién comienzan a tomar la PrEP en Lesoto dejan de tomarla en el primer mes.</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MÉTODOS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Llevamos a cabo una encuesta transversal en clientes actuales de la PrEP y en personas que dejaron de tomar la PrEP recientemente en tres distritos de Lesoto (Maseru, Berea, Leribe). En un cuestionario administrado por un entrevistador se evaluaron las características demográficas, los comportamientos sexuales, las experiencias con la PrEP y los síntomas de depresión. Se utilizaron las opciones del cuestionario de salud del paciente PHQ-9 relacionadas con el estilo de vida y una medida compuesta de prominencia y percepciones de riesgos del VIH. Con una regresión logística univariante, identificamos los factores asociados con el uso continuo de la PrEP y readaptamos relaciones significativas a nivel estadístico por edad (18-21 o 22-24). Se determinó a priori que la edad es el factor de confusión más influyente.</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RESULTADOS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En total, participaron 193 niñas adolescentes y mujeres jóvenes, de las cuales 40 eran clientes nuevas de la PrEP, 65 estaban tomándola sin interrumpir el consumo, 72 habían dejado de tomarla y no habían reanudado el consumo y 16 estaban retomándolo. De las personas que interrumpieron la PrEP, solo el 12,5 % sentía que ya no estaba en riesgo de contraer una infección por el VIH, pero ninguna estaba “tomando otras medidas para prevenir una infección por el VIH”. Entre las 72 personas que habían interrumpido la PrEP, las razones que informaron fueron variadas: experiencia negativa con el proveedor (30,6 %); efectos secundarios (19,4 %); desaprobación de la pareja (5,6 %) y preocupación por ser consideradas VIH positivas por error (5,5 %). Las personas que interrumpieron el uso mostraron una prevalencia más alta de síntomas depresivos (37,5 % frente a 30,8 %, </a:t>
            </a:r>
            <a:r>
              <a:rPr lang="es" b="0" i="1" u="none" baseline="0" dirty="0">
                <a:solidFill>
                  <a:srgbClr val="000000"/>
                </a:solidFill>
                <a:latin typeface="IAS Ribbon Sans Regular" pitchFamily="50" charset="0"/>
                <a:ea typeface="IAS Ribbon Sans Regular" pitchFamily="50" charset="0"/>
              </a:rPr>
              <a:t>p </a:t>
            </a:r>
            <a:r>
              <a:rPr lang="es" b="0" i="0" u="none" baseline="0" dirty="0">
                <a:solidFill>
                  <a:srgbClr val="000000"/>
                </a:solidFill>
                <a:latin typeface="IAS Ribbon Sans Regular" pitchFamily="50" charset="0"/>
                <a:ea typeface="IAS Ribbon Sans Regular" pitchFamily="50" charset="0"/>
              </a:rPr>
              <a:t>= 0,4) y consumo recreativo de drogas (5,6 % frente a 1,5 %, </a:t>
            </a:r>
            <a:r>
              <a:rPr lang="es" b="0" i="1" u="none" baseline="0" dirty="0">
                <a:solidFill>
                  <a:srgbClr val="000000"/>
                </a:solidFill>
                <a:latin typeface="IAS Ribbon Sans Regular" pitchFamily="50" charset="0"/>
                <a:ea typeface="IAS Ribbon Sans Regular" pitchFamily="50" charset="0"/>
              </a:rPr>
              <a:t>p </a:t>
            </a:r>
            <a:r>
              <a:rPr lang="es" b="0" i="0" u="none" baseline="0" dirty="0">
                <a:solidFill>
                  <a:srgbClr val="000000"/>
                </a:solidFill>
                <a:latin typeface="IAS Ribbon Sans Regular" pitchFamily="50" charset="0"/>
                <a:ea typeface="IAS Ribbon Sans Regular" pitchFamily="50" charset="0"/>
              </a:rPr>
              <a:t>= 0,2) que las que la continuaban tomando, aunque no es significativo estadísticamente. Los puntajes más altos en cuanto a la percepción y prominencia del VIH se relacionaron con una mayor probabilidad de interrupción (mediana de 9 frente a 7, </a:t>
            </a:r>
            <a:r>
              <a:rPr lang="es" b="0" i="1" u="none" baseline="0" dirty="0">
                <a:solidFill>
                  <a:srgbClr val="000000"/>
                </a:solidFill>
                <a:latin typeface="IAS Ribbon Sans Regular" pitchFamily="50" charset="0"/>
                <a:ea typeface="IAS Ribbon Sans Regular" pitchFamily="50" charset="0"/>
              </a:rPr>
              <a:t>p </a:t>
            </a:r>
            <a:r>
              <a:rPr lang="es" b="0" i="0" u="none" baseline="0" dirty="0">
                <a:solidFill>
                  <a:srgbClr val="000000"/>
                </a:solidFill>
                <a:latin typeface="IAS Ribbon Sans Regular" pitchFamily="50" charset="0"/>
                <a:ea typeface="IAS Ribbon Sans Regular" pitchFamily="50" charset="0"/>
              </a:rPr>
              <a:t>= 0,02) y siguió siendo significativo luego del ajuste por edades (</a:t>
            </a:r>
            <a:r>
              <a:rPr lang="es" b="0" i="1" u="none" baseline="0" dirty="0">
                <a:solidFill>
                  <a:srgbClr val="000000"/>
                </a:solidFill>
                <a:latin typeface="IAS Ribbon Sans Regular" pitchFamily="50" charset="0"/>
                <a:ea typeface="IAS Ribbon Sans Regular" pitchFamily="50" charset="0"/>
              </a:rPr>
              <a:t>p </a:t>
            </a:r>
            <a:r>
              <a:rPr lang="es" b="0" i="0" u="none" baseline="0" dirty="0">
                <a:solidFill>
                  <a:srgbClr val="000000"/>
                </a:solidFill>
                <a:latin typeface="IAS Ribbon Sans Regular" pitchFamily="50" charset="0"/>
                <a:ea typeface="IAS Ribbon Sans Regular" pitchFamily="50" charset="0"/>
              </a:rPr>
              <a:t>= 0,04).</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CONCLUSIONES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La mayoría de las niñas adolescentes y mujeres jóvenes (88 %) dejaron de tomar la PrEP a pesar de sentir que igual corrían el riesgo de contagiarse, a causa de una mezcla de factores a nivel de servicios, productos y comunidad. La percepción de riesgo del VIH y la prominencia fueron significativamente más altas entre personas que dejaron la PrEP que </a:t>
            </a:r>
            <a:r>
              <a:rPr lang="es" b="0" i="0" u="none" baseline="0" dirty="0">
                <a:solidFill>
                  <a:srgbClr val="000000"/>
                </a:solidFill>
              </a:rPr>
              <a:t>entre las usuarias actuales, lo que indica una necesidad no satisfecha entre las personas del primer grupo. Se deben identificar otros factores de motivación además de los riesgos para convencer a las niñas adolescentes y mujeres jóvenes de que sigan tomando la PrEP, particularmente a aquellas que son conscientes del riesgo que corren y le dan importancia.</a:t>
            </a:r>
            <a:r>
              <a:rPr lang="es" dirty="0"/>
              <a:t/>
            </a:r>
            <a:br>
              <a:rPr lang="es" dirty="0"/>
            </a:br>
            <a:endParaRPr lang="es" noProof="0" dirty="0"/>
          </a:p>
        </p:txBody>
      </p:sp>
      <p:sp>
        <p:nvSpPr>
          <p:cNvPr id="145" name="Google Shape;1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9</a:t>
            </a:fld>
            <a:endParaRPr/>
          </a:p>
        </p:txBody>
      </p:sp>
    </p:spTree>
    <p:extLst>
      <p:ext uri="{BB962C8B-B14F-4D97-AF65-F5344CB8AC3E}">
        <p14:creationId xmlns:p14="http://schemas.microsoft.com/office/powerpoint/2010/main" val="1193375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 b="1" i="0" u="none" baseline="0" dirty="0">
                <a:solidFill>
                  <a:srgbClr val="333333"/>
                </a:solidFill>
                <a:latin typeface="IAS Ribbon Sans Regular" pitchFamily="50" charset="0"/>
                <a:ea typeface="IAS Ribbon Sans Regular" pitchFamily="50" charset="0"/>
              </a:rPr>
              <a:t>La educación sobre la PrEP 2-1-1 aumenta los casos de adopción y preserva la cobertura eficaz de ella en una clínica de salud sexual comunitaria dirigida por personal de enfermería en San Francisco</a:t>
            </a:r>
            <a:endParaRPr lang="es" dirty="0">
              <a:latin typeface="IAS Ribbon Sans Regular" pitchFamily="50" charset="0"/>
              <a:ea typeface="IAS Ribbon Sans Regular" pitchFamily="50" charset="0"/>
            </a:endParaRPr>
          </a:p>
          <a:p>
            <a:pPr marL="0" lvl="0" indent="0" algn="l" rtl="0">
              <a:spcBef>
                <a:spcPts val="0"/>
              </a:spcBef>
              <a:spcAft>
                <a:spcPts val="0"/>
              </a:spcAft>
              <a:buClr>
                <a:srgbClr val="333333"/>
              </a:buClr>
              <a:buSzPts val="1200"/>
              <a:buFont typeface="Calibri"/>
              <a:buNone/>
            </a:pPr>
            <a:r>
              <a:rPr lang="es" b="0" i="0" u="none" baseline="0" dirty="0">
                <a:solidFill>
                  <a:srgbClr val="333333"/>
                </a:solidFill>
                <a:latin typeface="IAS Ribbon Sans Regular" pitchFamily="50" charset="0"/>
                <a:ea typeface="IAS Ribbon Sans Regular" pitchFamily="50" charset="0"/>
              </a:rPr>
              <a:t>Janessa Broussard</a:t>
            </a:r>
            <a:endParaRPr lang="es" dirty="0">
              <a:latin typeface="IAS Ribbon Sans Regular" pitchFamily="50" charset="0"/>
              <a:ea typeface="IAS Ribbon Sans Regular" pitchFamily="50" charset="0"/>
            </a:endParaRPr>
          </a:p>
          <a:p>
            <a:pPr marL="0" lvl="0" indent="0" algn="l" rtl="0">
              <a:spcBef>
                <a:spcPts val="0"/>
              </a:spcBef>
              <a:spcAft>
                <a:spcPts val="0"/>
              </a:spcAft>
              <a:buNone/>
            </a:pPr>
            <a:endParaRPr lang="es" i="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INTRODUCCIÓN</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El esquema posológico 2-1-1 de la PrEP (es decir, “a pedido”) con TDF/FTC para el sexo anal no está respaldado por el Centro para el Control y la Prevención de Enfermedades (CDC) y su uso es limitado en EE. UU., a pesar de que las investigaciones y la experiencia muestran su eficacia y aceptación entre las personas que, de otra manera, no tomarían la PrEP. </a:t>
            </a:r>
            <a:endParaRPr lang="es" dirty="0">
              <a:latin typeface="IAS Ribbon Sans Regular" pitchFamily="50" charset="0"/>
              <a:ea typeface="IAS Ribbon Sans Regular" pitchFamily="50" charset="0"/>
            </a:endParaRPr>
          </a:p>
          <a:p>
            <a:pPr marL="0" lvl="0" indent="0" algn="l" rtl="0">
              <a:spcBef>
                <a:spcPts val="0"/>
              </a:spcBef>
              <a:spcAft>
                <a:spcPts val="0"/>
              </a:spcAft>
              <a:buNone/>
            </a:pPr>
            <a:endParaRPr lang="es" i="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Para aumentar el conocimiento y el uso de la PrEP 2-1-1, la clínica de salud sexual Magnet of San Francisco AIDS Foundation implementó un programa de PrEP 2-1-1.</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b="1" i="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MÉTODOS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Los clientes potenciales y actuales de la PrEP se inscribieron en un estudio de cohortes, en el cual recibieron una intervención sobre los esquemas posológicos de PrEP oral y 2-1-1 junto con un folleto educativo y datos probatorios de la seguridad y eficacia de ambas estrategias para hombres que tienen sexo con hombres, aunque el esquema 2-1-1 aún no había pasado por un control de la Administración de Alimentos y Medicamentos (Food and Drug Administration, FDA). </a:t>
            </a:r>
            <a:endParaRPr lang="es" dirty="0">
              <a:latin typeface="IAS Ribbon Sans Regular" pitchFamily="50" charset="0"/>
              <a:ea typeface="IAS Ribbon Sans Regular" pitchFamily="50" charset="0"/>
            </a:endParaRPr>
          </a:p>
          <a:p>
            <a:pPr marL="0" lvl="0" indent="0" algn="l" rtl="0">
              <a:spcBef>
                <a:spcPts val="0"/>
              </a:spcBef>
              <a:spcAft>
                <a:spcPts val="0"/>
              </a:spcAft>
              <a:buNone/>
            </a:pPr>
            <a:endParaRPr lang="es" i="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Los participantes seleccionaron el esquema posológico que querían y recibieron la atención habitual, asesoramiento en cuanto a la adherencia y pruebas del VIH/ITS/creatinina. Se ofrecía la profilaxis posexposición (PEP) dentro de las 72 horas en caso de que se produjera una posible exposición al VIH no cubierta por la PrEP. Se recopiló información sobre sexo y la PrEP con encuestas en línea semanales.</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RESULTADOS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Desde el 1 de marzo de 2019 hasta el 30 de noviembre de 2019, 3106 personas (72 % eran clientes actuales de la PrEP; 28 % clientes nuevos) recibieron la intervención. La mediana de edad fue de 31 años; el 98 % fueron hombres cisgénero que tienen sexo con hombres. De los clientes nuevos de la PrEP, el 77 % eligió la diaria y el 23 % la 2-1-1. De los clientes actuales que usan la PrEP diaria, el 83 % eligió únicamente el esquema de administración diaria, mientras que el 17 % cambió a la 2-1-1. El uso de la profilaxis posexposición fue inusual en ambos grupos: diaria (0,8 %), 2-1-1 (1,4 %; </a:t>
            </a:r>
            <a:r>
              <a:rPr lang="es" b="0" i="1" u="none" baseline="0" dirty="0">
                <a:solidFill>
                  <a:srgbClr val="000000"/>
                </a:solidFill>
                <a:latin typeface="IAS Ribbon Sans Regular" pitchFamily="50" charset="0"/>
                <a:ea typeface="IAS Ribbon Sans Regular" pitchFamily="50" charset="0"/>
              </a:rPr>
              <a:t>p </a:t>
            </a:r>
            <a:r>
              <a:rPr lang="es" b="0" i="0" u="none" baseline="0" dirty="0">
                <a:solidFill>
                  <a:srgbClr val="000000"/>
                </a:solidFill>
                <a:latin typeface="IAS Ribbon Sans Regular" pitchFamily="50" charset="0"/>
                <a:ea typeface="IAS Ribbon Sans Regular" pitchFamily="50" charset="0"/>
              </a:rPr>
              <a:t>= 0,22). Un porcentaje más alto de usuarios del esquema 2-1-1 (3,3 %) informó que tienen sexo sin preservativo o sin tomar la PrEP, en comparación con los usuarios que usan la PrEP diaria (1,3 %; </a:t>
            </a:r>
            <a:r>
              <a:rPr lang="es" b="0" i="1" u="none" baseline="0" dirty="0">
                <a:solidFill>
                  <a:srgbClr val="000000"/>
                </a:solidFill>
                <a:latin typeface="IAS Ribbon Sans Regular" pitchFamily="50" charset="0"/>
                <a:ea typeface="IAS Ribbon Sans Regular" pitchFamily="50" charset="0"/>
              </a:rPr>
              <a:t>p </a:t>
            </a:r>
            <a:r>
              <a:rPr lang="es" b="0" i="0" u="none" baseline="0" dirty="0">
                <a:solidFill>
                  <a:srgbClr val="000000"/>
                </a:solidFill>
                <a:latin typeface="IAS Ribbon Sans Regular" pitchFamily="50" charset="0"/>
                <a:ea typeface="IAS Ribbon Sans Regular" pitchFamily="50" charset="0"/>
              </a:rPr>
              <a:t>&lt;0,001). En total, 63 personas (2 %) informaron haber comenzado a tomar la PrEP por la PrEP 2-1-1 y que no hubiesen tenido acceso a la PrEP diaria de otra manera. La concientización sobre la PrEP 2-1-1 aumentó en toda la Magnet de un 53 % antes del estudio a un 69 %. No hubo infecciones por el VIH en los grupos de la 2-1-1 (262 años seguimiento) o de la PrEP diaria (1231 años seguimiento). Las personas que usan la PrEP diaria tomaron más pastillas (4,85 por semana) que las personas que usan el esquema 2-1-1 (1,59 por semana, desviación estándar de 2,01; </a:t>
            </a:r>
            <a:r>
              <a:rPr lang="es" b="0" i="1" u="none" baseline="0" dirty="0">
                <a:solidFill>
                  <a:srgbClr val="000000"/>
                </a:solidFill>
                <a:latin typeface="IAS Ribbon Sans Regular" pitchFamily="50" charset="0"/>
                <a:ea typeface="IAS Ribbon Sans Regular" pitchFamily="50" charset="0"/>
              </a:rPr>
              <a:t>p</a:t>
            </a:r>
            <a:r>
              <a:rPr lang="es" b="0" i="0" u="none" baseline="0" dirty="0">
                <a:solidFill>
                  <a:srgbClr val="000000"/>
                </a:solidFill>
                <a:latin typeface="IAS Ribbon Sans Regular" pitchFamily="50" charset="0"/>
                <a:ea typeface="IAS Ribbon Sans Regular" pitchFamily="50" charset="0"/>
              </a:rPr>
              <a:t> &lt;0,00001). Durante las semanas en las que practicaron sexo anal, las personas que tomaban la PrEP diaria tomaron 5,36 comprimidos; los clientes del esquema 2-1-1 tomaron 2,92 (</a:t>
            </a:r>
            <a:r>
              <a:rPr lang="es" b="0" i="1" u="none" baseline="0" dirty="0">
                <a:solidFill>
                  <a:srgbClr val="000000"/>
                </a:solidFill>
                <a:latin typeface="IAS Ribbon Sans Regular" pitchFamily="50" charset="0"/>
                <a:ea typeface="IAS Ribbon Sans Regular" pitchFamily="50" charset="0"/>
              </a:rPr>
              <a:t>p</a:t>
            </a:r>
            <a:r>
              <a:rPr lang="es" b="0" i="0" u="none" baseline="0" dirty="0">
                <a:solidFill>
                  <a:srgbClr val="000000"/>
                </a:solidFill>
                <a:latin typeface="IAS Ribbon Sans Regular" pitchFamily="50" charset="0"/>
                <a:ea typeface="IAS Ribbon Sans Regular" pitchFamily="50" charset="0"/>
              </a:rPr>
              <a:t> &lt;0,00001).</a:t>
            </a:r>
            <a:endParaRPr lang="es" dirty="0">
              <a:latin typeface="IAS Ribbon Sans Regular" pitchFamily="50" charset="0"/>
              <a:ea typeface="IAS Ribbon Sans Regular" pitchFamily="50" charset="0"/>
            </a:endParaRPr>
          </a:p>
          <a:p>
            <a:pPr marL="0" lvl="0" indent="0" algn="l" rtl="0">
              <a:spcBef>
                <a:spcPts val="0"/>
              </a:spcBef>
              <a:spcAft>
                <a:spcPts val="0"/>
              </a:spcAft>
              <a:buNone/>
            </a:pP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r>
              <a:rPr lang="es" b="1" i="0" u="none" baseline="0" dirty="0">
                <a:solidFill>
                  <a:srgbClr val="000000"/>
                </a:solidFill>
                <a:latin typeface="IAS Ribbon Sans Regular" pitchFamily="50" charset="0"/>
                <a:ea typeface="IAS Ribbon Sans Regular" pitchFamily="50" charset="0"/>
              </a:rPr>
              <a:t>CONCLUSIONES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Proporcionar información sobre el esquema posológico 2-1-1 aumentó la adopción de la PrEP, fue una opción de esquema que ganó popularidad y redujo el consumo de medicamento tres veces mientras que mantuvo tasas elevadas de uso eficaz. Esto respalda las recomendaciones recientes que dieron la OMS y la IAS-USA sobre el esquema posológico 2-1-1 entre hombres que tienen sexo con hombres.</a:t>
            </a:r>
            <a:endParaRPr lang="es" dirty="0">
              <a:latin typeface="IAS Ribbon Sans Regular" pitchFamily="50" charset="0"/>
              <a:ea typeface="IAS Ribbon Sans Regular" pitchFamily="50" charset="0"/>
            </a:endParaRPr>
          </a:p>
          <a:p>
            <a:pPr marL="0" lvl="0" indent="0" algn="l" rtl="0">
              <a:spcBef>
                <a:spcPts val="0"/>
              </a:spcBef>
              <a:spcAft>
                <a:spcPts val="0"/>
              </a:spcAft>
              <a:buNone/>
            </a:pPr>
            <a:endParaRPr lang="es" b="1" i="0" dirty="0">
              <a:solidFill>
                <a:srgbClr val="333333"/>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333333"/>
                </a:solidFill>
                <a:latin typeface="IAS Ribbon Sans Regular" pitchFamily="50" charset="0"/>
                <a:ea typeface="IAS Ribbon Sans Regular" pitchFamily="50" charset="0"/>
              </a:rPr>
              <a:t>La adopción de la profilaxis preexposición entre niñas adolescentes y mujeres jóvenes en países avalados por el PEPFAR, 2017-2019</a:t>
            </a:r>
            <a:endParaRPr lang="es" dirty="0">
              <a:latin typeface="IAS Ribbon Sans Regular" pitchFamily="50" charset="0"/>
              <a:ea typeface="IAS Ribbon Sans Regular" pitchFamily="50" charset="0"/>
            </a:endParaRPr>
          </a:p>
          <a:p>
            <a:pPr marL="0" lvl="0" indent="0" algn="l" rtl="0">
              <a:spcBef>
                <a:spcPts val="0"/>
              </a:spcBef>
              <a:spcAft>
                <a:spcPts val="0"/>
              </a:spcAft>
              <a:buClr>
                <a:srgbClr val="333333"/>
              </a:buClr>
              <a:buSzPts val="2800"/>
              <a:buFont typeface="Arial"/>
              <a:buNone/>
            </a:pPr>
            <a:r>
              <a:rPr lang="es" b="0" i="0" u="none" baseline="0" dirty="0">
                <a:solidFill>
                  <a:srgbClr val="333333"/>
                </a:solidFill>
                <a:latin typeface="IAS Ribbon Sans Regular" pitchFamily="50" charset="0"/>
                <a:ea typeface="IAS Ribbon Sans Regular" pitchFamily="50" charset="0"/>
              </a:rPr>
              <a:t>Pragna Patel</a:t>
            </a:r>
            <a:endParaRPr lang="es" dirty="0">
              <a:latin typeface="IAS Ribbon Sans Regular" pitchFamily="50" charset="0"/>
              <a:ea typeface="IAS Ribbon Sans Regular" pitchFamily="50" charset="0"/>
            </a:endParaRPr>
          </a:p>
          <a:p>
            <a:pPr marL="0" lvl="0" indent="0" algn="l" rtl="0">
              <a:lnSpc>
                <a:spcPct val="107000"/>
              </a:lnSpc>
              <a:spcBef>
                <a:spcPts val="0"/>
              </a:spcBef>
              <a:spcAft>
                <a:spcPts val="0"/>
              </a:spcAft>
              <a:buNone/>
            </a:pPr>
            <a:endParaRPr lang="es" dirty="0">
              <a:latin typeface="IAS Ribbon Sans Regular" pitchFamily="50" charset="0"/>
              <a:ea typeface="IAS Ribbon Sans Regular" pitchFamily="50" charset="0"/>
            </a:endParaRPr>
          </a:p>
          <a:p>
            <a:pPr marL="171450" lvl="0" indent="-171450" algn="l" rtl="0">
              <a:lnSpc>
                <a:spcPct val="107000"/>
              </a:lnSpc>
              <a:spcBef>
                <a:spcPts val="80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El Plan de Emergencia del Presidente de los Estados Unidos para el Alivio del Sida (U.S. President's Emergency Plan for AIDS Relief, PEPFAR) implementó por primera vez la profilaxis de preexposición (PrEP) para la prevención del VIH a través de la iniciativa Determinadas, Resilientes, Empoderadas, Libres de Sida, Informadas y Seguras (Determined, Resilient, Empowered, AIDS-Free, Mentored and Safe, DREAMS) en 2016. En una investigación en etapa inicial se observaron los obstáculos al uso de la PrEP entre niñas adolescentes y mujeres jóvenes, a saber: la falta de políticas, la poca demanda, la percepción de bajo riesgo, indecisión de los proveedores y el estigma.</a:t>
            </a:r>
          </a:p>
          <a:p>
            <a:pPr marL="171450" lvl="0" indent="-171450" algn="l" rtl="0">
              <a:lnSpc>
                <a:spcPct val="107000"/>
              </a:lnSpc>
              <a:spcBef>
                <a:spcPts val="800"/>
              </a:spcBef>
              <a:spcAft>
                <a:spcPts val="0"/>
              </a:spcAft>
              <a:buFont typeface="Arial" panose="020B0604020202020204" pitchFamily="34" charset="0"/>
              <a:buChar char="•"/>
            </a:pPr>
            <a:endParaRPr lang="es" dirty="0">
              <a:latin typeface="IAS Ribbon Sans Regular" pitchFamily="50" charset="0"/>
              <a:ea typeface="IAS Ribbon Sans Regular" pitchFamily="50" charset="0"/>
            </a:endParaRPr>
          </a:p>
          <a:p>
            <a:pPr marL="171450" lvl="0" indent="-171450" algn="l" rtl="0">
              <a:lnSpc>
                <a:spcPct val="107000"/>
              </a:lnSpc>
              <a:spcBef>
                <a:spcPts val="80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PEPFAR respalda la implementación de la PrEP en conformidad con las directrices de la OMS. Los programas realizaron una preselección de quienes se hicieron la prueba del VIH y dieron negativo para determinar si eran elegibles y les ofrecieron la PrEP como parte de un plan de prevención y seguimiento, que incluía repetir la prueba del VIH y asesoramiento a intervalos de tres meses. Se aprovecharon las plataformas que proporcionan servicios integrales para </a:t>
            </a:r>
            <a:r>
              <a:rPr lang="es" b="0" i="0" u="none" baseline="0" dirty="0">
                <a:solidFill>
                  <a:srgbClr val="333333"/>
                </a:solidFill>
                <a:latin typeface="IAS Ribbon Sans Regular" pitchFamily="50" charset="0"/>
                <a:ea typeface="IAS Ribbon Sans Regular" pitchFamily="50" charset="0"/>
              </a:rPr>
              <a:t>niñas adolescentes y mujeres </a:t>
            </a:r>
            <a:r>
              <a:rPr lang="es" b="0" i="0" u="none" baseline="0" dirty="0">
                <a:latin typeface="IAS Ribbon Sans Regular" pitchFamily="50" charset="0"/>
                <a:ea typeface="IAS Ribbon Sans Regular" pitchFamily="50" charset="0"/>
              </a:rPr>
              <a:t>jóvenes. </a:t>
            </a:r>
          </a:p>
          <a:p>
            <a:pPr marL="171450" lvl="0" indent="-171450" algn="l" rtl="0">
              <a:lnSpc>
                <a:spcPct val="107000"/>
              </a:lnSpc>
              <a:spcBef>
                <a:spcPts val="800"/>
              </a:spcBef>
              <a:spcAft>
                <a:spcPts val="0"/>
              </a:spcAft>
              <a:buFont typeface="Arial" panose="020B0604020202020204" pitchFamily="34" charset="0"/>
              <a:buChar char="•"/>
            </a:pPr>
            <a:endParaRPr lang="es" dirty="0">
              <a:latin typeface="IAS Ribbon Sans Regular" pitchFamily="50" charset="0"/>
              <a:ea typeface="IAS Ribbon Sans Regular" pitchFamily="50" charset="0"/>
            </a:endParaRPr>
          </a:p>
          <a:p>
            <a:pPr marL="171450" lvl="0" indent="-171450" algn="l" rtl="0">
              <a:lnSpc>
                <a:spcPct val="107000"/>
              </a:lnSpc>
              <a:spcBef>
                <a:spcPts val="80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Se examinaron dos indicadores del PEPFAR con el conjunto de datos estructurado MER del 4.º trimestre del año fiscal 2019 y narrativas para comprender el alcance de la adopción de la PrEP y los obstáculos para acceder esta desde el año fiscal 2017 hasta el 2019.</a:t>
            </a:r>
          </a:p>
          <a:p>
            <a:pPr marL="0" lvl="0" indent="0" algn="l" rtl="0">
              <a:lnSpc>
                <a:spcPct val="107000"/>
              </a:lnSpc>
              <a:spcBef>
                <a:spcPts val="800"/>
              </a:spcBef>
              <a:spcAft>
                <a:spcPts val="0"/>
              </a:spcAft>
              <a:buFont typeface="Arial" panose="020B0604020202020204" pitchFamily="34" charset="0"/>
              <a:buNone/>
            </a:pPr>
            <a:endParaRPr lang="es" dirty="0">
              <a:latin typeface="IAS Ribbon Sans Regular" pitchFamily="50" charset="0"/>
              <a:ea typeface="IAS Ribbon Sans Regular" pitchFamily="50" charset="0"/>
            </a:endParaRPr>
          </a:p>
          <a:p>
            <a:pPr marL="0" lvl="0" indent="0" algn="l" rtl="0">
              <a:lnSpc>
                <a:spcPct val="107000"/>
              </a:lnSpc>
              <a:spcBef>
                <a:spcPts val="800"/>
              </a:spcBef>
              <a:spcAft>
                <a:spcPts val="0"/>
              </a:spcAft>
              <a:buFont typeface="Arial" panose="020B0604020202020204" pitchFamily="34" charset="0"/>
              <a:buNone/>
            </a:pPr>
            <a:r>
              <a:rPr lang="es" b="1" i="0" u="none" baseline="0" dirty="0">
                <a:latin typeface="IAS Ribbon Sans Regular" pitchFamily="50" charset="0"/>
                <a:ea typeface="IAS Ribbon Sans Regular" pitchFamily="50" charset="0"/>
              </a:rPr>
              <a:t>LECCIONES</a:t>
            </a:r>
          </a:p>
          <a:p>
            <a:pPr marL="0" lvl="0" indent="0" algn="l" rtl="0">
              <a:lnSpc>
                <a:spcPct val="107000"/>
              </a:lnSpc>
              <a:spcBef>
                <a:spcPts val="800"/>
              </a:spcBef>
              <a:spcAft>
                <a:spcPts val="0"/>
              </a:spcAft>
              <a:buFont typeface="Arial" panose="020B0604020202020204" pitchFamily="34" charset="0"/>
              <a:buNone/>
            </a:pPr>
            <a:r>
              <a:rPr lang="es" b="0" i="0" u="none" baseline="0" dirty="0">
                <a:latin typeface="IAS Ribbon Sans Regular" pitchFamily="50" charset="0"/>
                <a:ea typeface="IAS Ribbon Sans Regular" pitchFamily="50" charset="0"/>
              </a:rPr>
              <a:t>Desde 2017 hasta 2019, 265 770 clientes comenzaron a tomar la PrEP y la cantidad de países que ofrecen la PrEP se duplicó (gráfico). De 168 258 inicios de la PrEP entre mujeres, el 51 % fue entre </a:t>
            </a:r>
            <a:r>
              <a:rPr lang="es" b="0" i="0" u="none" baseline="0" dirty="0">
                <a:solidFill>
                  <a:srgbClr val="333333"/>
                </a:solidFill>
                <a:latin typeface="IAS Ribbon Sans Regular" pitchFamily="50" charset="0"/>
                <a:ea typeface="IAS Ribbon Sans Regular" pitchFamily="50" charset="0"/>
              </a:rPr>
              <a:t>niñas adolescentes y mujeres jóvenes,</a:t>
            </a:r>
            <a:r>
              <a:rPr lang="es" b="0" i="0" u="none" baseline="0" dirty="0">
                <a:latin typeface="IAS Ribbon Sans Regular" pitchFamily="50" charset="0"/>
                <a:ea typeface="IAS Ribbon Sans Regular" pitchFamily="50" charset="0"/>
              </a:rPr>
              <a:t> con un aumento significativo por año: 8788 en 2017; 21 225 en 2018; y 54 959 en 2019 (gráfico). De </a:t>
            </a:r>
            <a:r>
              <a:rPr lang="es" b="0" i="0" u="none" baseline="0" dirty="0">
                <a:solidFill>
                  <a:srgbClr val="333333"/>
                </a:solidFill>
                <a:latin typeface="IAS Ribbon Sans Regular" pitchFamily="50" charset="0"/>
                <a:ea typeface="IAS Ribbon Sans Regular" pitchFamily="50" charset="0"/>
              </a:rPr>
              <a:t>las niñas adolescentes y mujeres jóvenes</a:t>
            </a:r>
            <a:r>
              <a:rPr lang="es" b="0" i="0" u="none" baseline="0" dirty="0">
                <a:latin typeface="IAS Ribbon Sans Regular" pitchFamily="50" charset="0"/>
                <a:ea typeface="IAS Ribbon Sans Regular" pitchFamily="50" charset="0"/>
              </a:rPr>
              <a:t>, las mujeres de 20 a 24 años representaron una proporción significativamente más alta de personas que comenzaron a tomar la PrEP que las adolescentes (15-19 años) (67 % frente a 33 %, </a:t>
            </a:r>
            <a:r>
              <a:rPr lang="es" b="0" i="1" u="none" baseline="0" dirty="0">
                <a:latin typeface="IAS Ribbon Sans Regular" pitchFamily="50" charset="0"/>
                <a:ea typeface="IAS Ribbon Sans Regular" pitchFamily="50" charset="0"/>
              </a:rPr>
              <a:t>p</a:t>
            </a:r>
            <a:r>
              <a:rPr lang="es" b="0" i="0" u="none" baseline="0" dirty="0">
                <a:latin typeface="IAS Ribbon Sans Regular" pitchFamily="50" charset="0"/>
                <a:ea typeface="IAS Ribbon Sans Regular" pitchFamily="50" charset="0"/>
              </a:rPr>
              <a:t> &lt;0,001). </a:t>
            </a:r>
          </a:p>
          <a:p>
            <a:pPr marL="171450" lvl="0" indent="-171450" algn="l" rtl="0">
              <a:lnSpc>
                <a:spcPct val="107000"/>
              </a:lnSpc>
              <a:spcBef>
                <a:spcPts val="800"/>
              </a:spcBef>
              <a:spcAft>
                <a:spcPts val="0"/>
              </a:spcAft>
              <a:buFont typeface="Arial" panose="020B0604020202020204" pitchFamily="34" charset="0"/>
              <a:buChar char="•"/>
            </a:pPr>
            <a:endParaRPr lang="es" dirty="0">
              <a:latin typeface="IAS Ribbon Sans Regular" pitchFamily="50" charset="0"/>
              <a:ea typeface="IAS Ribbon Sans Regular" pitchFamily="50" charset="0"/>
            </a:endParaRPr>
          </a:p>
          <a:p>
            <a:pPr marL="171450" lvl="0" indent="-171450" algn="l" rtl="0">
              <a:lnSpc>
                <a:spcPct val="107000"/>
              </a:lnSpc>
              <a:spcBef>
                <a:spcPts val="80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Los obstáculos en el uso de la PrEP se abordaron a través de prácticas de divulgación, como centros móviles, el uso de la tecnología para educar y apoyar a </a:t>
            </a:r>
            <a:r>
              <a:rPr lang="es" b="0" i="0" u="none" baseline="0" dirty="0">
                <a:solidFill>
                  <a:srgbClr val="333333"/>
                </a:solidFill>
                <a:latin typeface="IAS Ribbon Sans Regular" pitchFamily="50" charset="0"/>
                <a:ea typeface="IAS Ribbon Sans Regular" pitchFamily="50" charset="0"/>
              </a:rPr>
              <a:t>las niñas adolescentes y mujeres jóvenes</a:t>
            </a:r>
            <a:r>
              <a:rPr lang="es" b="0" i="0" u="none" baseline="0" dirty="0">
                <a:latin typeface="IAS Ribbon Sans Regular" pitchFamily="50" charset="0"/>
                <a:ea typeface="IAS Ribbon Sans Regular" pitchFamily="50" charset="0"/>
              </a:rPr>
              <a:t>, campañas en los medios y la participación de pares en la implementación de programas. Vimos que el uso de la PrEP entre </a:t>
            </a:r>
            <a:r>
              <a:rPr lang="es" b="0" i="0" u="none" baseline="0" dirty="0">
                <a:solidFill>
                  <a:srgbClr val="333333"/>
                </a:solidFill>
                <a:latin typeface="IAS Ribbon Sans Regular" pitchFamily="50" charset="0"/>
                <a:ea typeface="IAS Ribbon Sans Regular" pitchFamily="50" charset="0"/>
              </a:rPr>
              <a:t>niñas adolescentes y mujeres jóvenes aumentó 2,5 veces</a:t>
            </a:r>
            <a:r>
              <a:rPr lang="es" b="0" i="0" u="none" baseline="0" dirty="0">
                <a:latin typeface="IAS Ribbon Sans Regular" pitchFamily="50" charset="0"/>
                <a:ea typeface="IAS Ribbon Sans Regular" pitchFamily="50" charset="0"/>
              </a:rPr>
              <a:t> de 2018 a 2019 (gráfico); para el 2019, todos los países que formaban parte de DREAMS, excepto uno, estaban implementando la PrEP. Actualmente, 162 506 personas siguen tomando la PrEP; el 29 % son </a:t>
            </a:r>
            <a:r>
              <a:rPr lang="es" b="0" i="0" u="none" baseline="0" dirty="0">
                <a:solidFill>
                  <a:srgbClr val="333333"/>
                </a:solidFill>
                <a:latin typeface="IAS Ribbon Sans Regular" pitchFamily="50" charset="0"/>
                <a:ea typeface="IAS Ribbon Sans Regular" pitchFamily="50" charset="0"/>
              </a:rPr>
              <a:t>niñas adolescentes y mujeres jóvenes</a:t>
            </a:r>
            <a:r>
              <a:rPr lang="es" b="0" i="0" u="none" baseline="0" dirty="0">
                <a:latin typeface="IAS Ribbon Sans Regular" pitchFamily="50" charset="0"/>
                <a:ea typeface="IAS Ribbon Sans Regular" pitchFamily="50" charset="0"/>
              </a:rPr>
              <a:t>.</a:t>
            </a:r>
          </a:p>
          <a:p>
            <a:pPr marL="171450" lvl="0" indent="-171450" algn="l" rtl="0">
              <a:lnSpc>
                <a:spcPct val="107000"/>
              </a:lnSpc>
              <a:spcBef>
                <a:spcPts val="800"/>
              </a:spcBef>
              <a:spcAft>
                <a:spcPts val="0"/>
              </a:spcAft>
              <a:buFont typeface="Arial" panose="020B0604020202020204" pitchFamily="34" charset="0"/>
              <a:buChar char="•"/>
            </a:pPr>
            <a:endParaRPr lang="es" dirty="0">
              <a:latin typeface="IAS Ribbon Sans Regular" pitchFamily="50" charset="0"/>
              <a:ea typeface="IAS Ribbon Sans Regular" pitchFamily="50" charset="0"/>
            </a:endParaRPr>
          </a:p>
          <a:p>
            <a:pPr marL="0" lvl="0" indent="0" algn="l" rtl="0">
              <a:lnSpc>
                <a:spcPct val="107000"/>
              </a:lnSpc>
              <a:spcBef>
                <a:spcPts val="800"/>
              </a:spcBef>
              <a:spcAft>
                <a:spcPts val="0"/>
              </a:spcAft>
              <a:buFont typeface="Arial" panose="020B0604020202020204" pitchFamily="34" charset="0"/>
              <a:buNone/>
            </a:pPr>
            <a:r>
              <a:rPr lang="es" b="1" i="0" u="none" baseline="0" dirty="0">
                <a:latin typeface="IAS Ribbon Sans Regular" pitchFamily="50" charset="0"/>
                <a:ea typeface="IAS Ribbon Sans Regular" pitchFamily="50" charset="0"/>
              </a:rPr>
              <a:t>CONCLUSIONES</a:t>
            </a:r>
          </a:p>
          <a:p>
            <a:pPr marL="171450" lvl="0" indent="-171450" algn="l" rtl="0">
              <a:lnSpc>
                <a:spcPct val="107000"/>
              </a:lnSpc>
              <a:spcBef>
                <a:spcPts val="800"/>
              </a:spcBef>
              <a:spcAft>
                <a:spcPts val="0"/>
              </a:spcAft>
              <a:buFont typeface="Arial" panose="020B0604020202020204" pitchFamily="34" charset="0"/>
              <a:buChar char="•"/>
            </a:pPr>
            <a:r>
              <a:rPr lang="es" b="0" i="0" u="none" baseline="0" dirty="0">
                <a:latin typeface="IAS Ribbon Sans Regular" pitchFamily="50" charset="0"/>
                <a:ea typeface="IAS Ribbon Sans Regular" pitchFamily="50" charset="0"/>
              </a:rPr>
              <a:t>Desde 2016, el uso de la PrEP entre </a:t>
            </a:r>
            <a:r>
              <a:rPr lang="es" b="0" i="0" u="none" baseline="0" dirty="0">
                <a:solidFill>
                  <a:srgbClr val="333333"/>
                </a:solidFill>
                <a:latin typeface="IAS Ribbon Sans Regular" pitchFamily="50" charset="0"/>
                <a:ea typeface="IAS Ribbon Sans Regular" pitchFamily="50" charset="0"/>
              </a:rPr>
              <a:t>niñas adolescentes y mujeres jóvenes</a:t>
            </a:r>
            <a:r>
              <a:rPr lang="es" b="0" i="0" u="none" baseline="0" dirty="0">
                <a:latin typeface="IAS Ribbon Sans Regular" pitchFamily="50" charset="0"/>
                <a:ea typeface="IAS Ribbon Sans Regular" pitchFamily="50" charset="0"/>
              </a:rPr>
              <a:t> ha crecido de manera significativa. La adherencia y la percepción de bajo riesgo siguen siendo desafíos, y se necesitan herramientas relacionadas para mejorar el uso de la PrEP entre </a:t>
            </a:r>
            <a:r>
              <a:rPr lang="es" b="0" i="0" u="none" baseline="0" dirty="0">
                <a:solidFill>
                  <a:srgbClr val="333333"/>
                </a:solidFill>
                <a:latin typeface="IAS Ribbon Sans Regular" pitchFamily="50" charset="0"/>
                <a:ea typeface="IAS Ribbon Sans Regular" pitchFamily="50" charset="0"/>
              </a:rPr>
              <a:t>niñas adolescentes y mujeres jóvenes</a:t>
            </a:r>
            <a:r>
              <a:rPr lang="es" b="0" i="0" u="none" baseline="0" dirty="0">
                <a:latin typeface="IAS Ribbon Sans Regular" pitchFamily="50" charset="0"/>
                <a:ea typeface="IAS Ribbon Sans Regular" pitchFamily="50" charset="0"/>
              </a:rPr>
              <a:t>. </a:t>
            </a:r>
          </a:p>
          <a:p>
            <a:pPr marL="171450" lvl="0" indent="-171450" algn="l" rtl="0">
              <a:lnSpc>
                <a:spcPct val="107000"/>
              </a:lnSpc>
              <a:spcBef>
                <a:spcPts val="800"/>
              </a:spcBef>
              <a:spcAft>
                <a:spcPts val="0"/>
              </a:spcAft>
              <a:buFont typeface="Arial" panose="020B0604020202020204" pitchFamily="34" charset="0"/>
              <a:buChar char="•"/>
            </a:pPr>
            <a:endParaRPr lang="es" dirty="0">
              <a:latin typeface="IAS Ribbon Sans Regular" pitchFamily="50" charset="0"/>
              <a:ea typeface="IAS Ribbon Sans Regular" pitchFamily="50" charset="0"/>
            </a:endParaRPr>
          </a:p>
          <a:p>
            <a:pPr marL="171450" lvl="0" indent="-171450" algn="l" rtl="0">
              <a:spcBef>
                <a:spcPts val="800"/>
              </a:spcBef>
              <a:spcAft>
                <a:spcPts val="0"/>
              </a:spcAft>
              <a:buFont typeface="Arial" panose="020B0604020202020204" pitchFamily="34" charset="0"/>
              <a:buChar char="•"/>
            </a:pPr>
            <a:r>
              <a:rPr lang="es" b="0" i="0" u="none" baseline="0" dirty="0">
                <a:solidFill>
                  <a:srgbClr val="333333"/>
                </a:solidFill>
                <a:latin typeface="IAS Ribbon Sans Regular" pitchFamily="50" charset="0"/>
                <a:ea typeface="IAS Ribbon Sans Regular" pitchFamily="50" charset="0"/>
              </a:rPr>
              <a:t>Las niñas adolescentes y mujeres jóvenes</a:t>
            </a:r>
            <a:r>
              <a:rPr lang="es" b="0" i="0" u="none" baseline="0" dirty="0">
                <a:latin typeface="IAS Ribbon Sans Regular" pitchFamily="50" charset="0"/>
                <a:ea typeface="IAS Ribbon Sans Regular" pitchFamily="50" charset="0"/>
              </a:rPr>
              <a:t> representaron una proporción significativa de mujeres que comenzaron a tomar la PrEP y continuaron haciéndolo, lo que contribuyó al control de la epidemia.</a:t>
            </a:r>
          </a:p>
          <a:p>
            <a:pPr marL="0" lvl="0" indent="0" algn="l" rtl="0">
              <a:spcBef>
                <a:spcPts val="0"/>
              </a:spcBef>
              <a:spcAft>
                <a:spcPts val="0"/>
              </a:spcAft>
              <a:buNone/>
            </a:pPr>
            <a:endParaRPr lang="es" i="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endParaRPr dirty="0">
              <a:latin typeface="IAS Ribbon Sans Regular" pitchFamily="50" charset="0"/>
              <a:ea typeface="IAS Ribbon Sans Regular" pitchFamily="50" charset="0"/>
            </a:endParaRPr>
          </a:p>
        </p:txBody>
      </p:sp>
      <p:sp>
        <p:nvSpPr>
          <p:cNvPr id="145" name="Google Shape;1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10</a:t>
            </a:fld>
            <a:endParaRPr/>
          </a:p>
        </p:txBody>
      </p:sp>
    </p:spTree>
    <p:extLst>
      <p:ext uri="{BB962C8B-B14F-4D97-AF65-F5344CB8AC3E}">
        <p14:creationId xmlns:p14="http://schemas.microsoft.com/office/powerpoint/2010/main" val="3876538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 b="1" i="0" u="none" baseline="0" dirty="0">
                <a:solidFill>
                  <a:srgbClr val="333333"/>
                </a:solidFill>
                <a:latin typeface="IAS Ribbon Sans Regular" pitchFamily="50" charset="0"/>
                <a:ea typeface="IAS Ribbon Sans Regular" pitchFamily="50" charset="0"/>
              </a:rPr>
              <a:t>Superar la dicotomía de los regímenes de la PrEP diaria y basada en eventos para hombres que tienen sexo con hombres: lecciones aprendidas a partir de los programas de apoyo comunitario en Francia</a:t>
            </a:r>
            <a:endParaRPr lang="es" dirty="0">
              <a:latin typeface="IAS Ribbon Sans Regular" pitchFamily="50" charset="0"/>
              <a:ea typeface="IAS Ribbon Sans Regular" pitchFamily="50" charset="0"/>
            </a:endParaRPr>
          </a:p>
          <a:p>
            <a:pPr marL="0" lvl="0" indent="0" algn="l" rtl="0">
              <a:spcBef>
                <a:spcPts val="0"/>
              </a:spcBef>
              <a:spcAft>
                <a:spcPts val="0"/>
              </a:spcAft>
              <a:buClr>
                <a:srgbClr val="333333"/>
              </a:buClr>
              <a:buSzPts val="1200"/>
              <a:buFont typeface="Calibri"/>
              <a:buNone/>
            </a:pPr>
            <a:r>
              <a:rPr lang="es" b="0" i="0" u="none" baseline="0" dirty="0">
                <a:solidFill>
                  <a:srgbClr val="333333"/>
                </a:solidFill>
                <a:latin typeface="IAS Ribbon Sans Regular" pitchFamily="50" charset="0"/>
                <a:ea typeface="IAS Ribbon Sans Regular" pitchFamily="50" charset="0"/>
              </a:rPr>
              <a:t>Stephane Morel</a:t>
            </a:r>
            <a:endParaRPr lang="es" dirty="0">
              <a:latin typeface="IAS Ribbon Sans Regular" pitchFamily="50" charset="0"/>
              <a:ea typeface="IAS Ribbon Sans Regular" pitchFamily="50" charset="0"/>
            </a:endParaRPr>
          </a:p>
          <a:p>
            <a:pPr marL="0" lvl="0" indent="0" algn="l" rtl="0">
              <a:spcBef>
                <a:spcPts val="0"/>
              </a:spcBef>
              <a:spcAft>
                <a:spcPts val="0"/>
              </a:spcAft>
              <a:buClr>
                <a:schemeClr val="dk1"/>
              </a:buClr>
              <a:buSzPts val="1200"/>
              <a:buFont typeface="Arial"/>
              <a:buNone/>
            </a:pPr>
            <a:endParaRPr lang="es" i="0" dirty="0">
              <a:solidFill>
                <a:srgbClr val="333333"/>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CONTEXTO</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Con respecto a la profilaxis preexposición oral (PrEP) para el VIH para </a:t>
            </a:r>
            <a:r>
              <a:rPr lang="es" b="0" i="0" u="none" baseline="0" dirty="0">
                <a:solidFill>
                  <a:srgbClr val="333333"/>
                </a:solidFill>
                <a:latin typeface="IAS Ribbon Sans Regular" pitchFamily="50" charset="0"/>
                <a:ea typeface="IAS Ribbon Sans Regular" pitchFamily="50" charset="0"/>
              </a:rPr>
              <a:t>hombres que tienen sexo con hombres</a:t>
            </a:r>
            <a:r>
              <a:rPr lang="es" b="0" i="0" u="none" baseline="0" dirty="0">
                <a:solidFill>
                  <a:srgbClr val="000000"/>
                </a:solidFill>
                <a:latin typeface="IAS Ribbon Sans Regular" pitchFamily="50" charset="0"/>
                <a:ea typeface="IAS Ribbon Sans Regular" pitchFamily="50" charset="0"/>
              </a:rPr>
              <a:t>, dos regímenes de consumo han demostrado su eficacia real a través de ensayos biomédicos: los regímenes diarios y los basados en eventos. Desde 2009, en Francia, la organización comunitaria AIDES ha movilizado a la comunidad de </a:t>
            </a:r>
            <a:r>
              <a:rPr lang="es" b="0" i="0" u="none" baseline="0" dirty="0">
                <a:solidFill>
                  <a:srgbClr val="333333"/>
                </a:solidFill>
                <a:latin typeface="IAS Ribbon Sans Regular" pitchFamily="50" charset="0"/>
                <a:ea typeface="IAS Ribbon Sans Regular" pitchFamily="50" charset="0"/>
              </a:rPr>
              <a:t>hombres que tienen sexo con hombres</a:t>
            </a:r>
            <a:r>
              <a:rPr lang="es" b="0" i="0" u="none" baseline="0" dirty="0">
                <a:solidFill>
                  <a:srgbClr val="000000"/>
                </a:solidFill>
                <a:latin typeface="IAS Ribbon Sans Regular" pitchFamily="50" charset="0"/>
                <a:ea typeface="IAS Ribbon Sans Regular" pitchFamily="50" charset="0"/>
              </a:rPr>
              <a:t> en cuanto al uso de la PrEP como una nueva herramienta preventiva del VIH. </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b="1"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MÉTODO</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Había trabajadores y voluntarios comunitarios capacitados disponibles después de cada consulta médica y durante seis meses después del inicio de la PrEP. Les ofrecían a los usuarios sesiones de asesoramiento de manera reiterada que se enfocaban en el VIH, las ITS y la disminución del riesgo relativo a las drogas, la adherencia a la PrEP y la salud sexual en general.</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LECCIONES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Los equipos de trabajadores comunitarios, que se beneficiaron del análisis de práctica profesional bimensual y de las sesiones supervisadas, identificaron tres situaciones fundamentales para usuarios de la PrEP, quienes generaron la mayoría de las preguntas durante el seguimiento, ya sea en la sesiones de asesoramiento o en los grupos de ayuda en las redes sociales: cómo comenzar y dejar la PrEP; cómo adaptar el uso de la PrEP a su vida sexual cambiante, y cómo actuar cuando no se toma una dosis o esta no se toma a tiempo. Estas preguntas indican que los lineamientos no están claros o adaptados a las necesidades cambiantes de los usuarios de la PrEP, particularmente en el caso de aquellos que cambian de regímenes. Para simplificar, los trabajadores comunitarios eligen fomentar los conceptos sobre el comienzo y la interrupción de la PrEP que son independientes del régimen elegido.</a:t>
            </a:r>
            <a:endParaRPr lang="es" dirty="0">
              <a:latin typeface="IAS Ribbon Sans Regular" pitchFamily="50" charset="0"/>
              <a:ea typeface="IAS Ribbon Sans Regular" pitchFamily="50" charset="0"/>
            </a:endParaRPr>
          </a:p>
          <a:p>
            <a:pPr marL="0" lvl="0" indent="0" algn="l" rtl="0">
              <a:spcBef>
                <a:spcPts val="0"/>
              </a:spcBef>
              <a:spcAft>
                <a:spcPts val="0"/>
              </a:spcAft>
              <a:buNone/>
            </a:pPr>
            <a:r>
              <a:rPr lang="es" b="1" dirty="0">
                <a:latin typeface="IAS Ribbon Sans Regular" pitchFamily="50" charset="0"/>
                <a:ea typeface="IAS Ribbon Sans Regular" pitchFamily="50" charset="0"/>
              </a:rPr>
              <a:t/>
            </a:r>
            <a:br>
              <a:rPr lang="es" b="1" dirty="0">
                <a:latin typeface="IAS Ribbon Sans Regular" pitchFamily="50" charset="0"/>
                <a:ea typeface="IAS Ribbon Sans Regular" pitchFamily="50" charset="0"/>
              </a:rPr>
            </a:br>
            <a:r>
              <a:rPr lang="es" b="1" i="0" u="none" baseline="0" dirty="0">
                <a:solidFill>
                  <a:srgbClr val="000000"/>
                </a:solidFill>
                <a:latin typeface="IAS Ribbon Sans Regular" pitchFamily="50" charset="0"/>
                <a:ea typeface="IAS Ribbon Sans Regular" pitchFamily="50" charset="0"/>
              </a:rPr>
              <a:t>CONCLUSIONES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Los conceptos de investigación de la PrEP diaria y basada en eventos para </a:t>
            </a:r>
            <a:r>
              <a:rPr lang="es" b="0" i="0" u="none" baseline="0" dirty="0">
                <a:solidFill>
                  <a:srgbClr val="333333"/>
                </a:solidFill>
                <a:latin typeface="IAS Ribbon Sans Regular" pitchFamily="50" charset="0"/>
                <a:ea typeface="IAS Ribbon Sans Regular" pitchFamily="50" charset="0"/>
              </a:rPr>
              <a:t>hombres que tienen sexo con hombres</a:t>
            </a:r>
            <a:r>
              <a:rPr lang="es" b="0" i="0" u="none" baseline="0" dirty="0">
                <a:solidFill>
                  <a:srgbClr val="000000"/>
                </a:solidFill>
                <a:latin typeface="IAS Ribbon Sans Regular" pitchFamily="50" charset="0"/>
                <a:ea typeface="IAS Ribbon Sans Regular" pitchFamily="50" charset="0"/>
              </a:rPr>
              <a:t> se han integrado en los lineamientos a nivel mundial sin haberse trasladado a las situaciones de la vida real. Podrían integrarse con el concepto de “inicio e interrupción” que se ha incorporado recientemente en las directrices de 2019 de la OMS. Este concepto sería mucho más fácil de explicar para los proveedores de la PrEP y serviría para que la PrEP pudiera adaptarse de manera autónoma. Resulta necesario explorar y comprender más cómo las personas usan la PrEP, y la viabilidad y aceptabilidad que tienen los conceptos como “inicio e interrupción” para quienes la toman (y para los proveedores) a los efectos de facultar a los usuarios.</a:t>
            </a:r>
            <a:endParaRPr lang="es" dirty="0">
              <a:latin typeface="IAS Ribbon Sans Regular" pitchFamily="50" charset="0"/>
              <a:ea typeface="IAS Ribbon Sans Regular" pitchFamily="50" charset="0"/>
            </a:endParaRPr>
          </a:p>
          <a:p>
            <a:pPr marL="0" lvl="0" indent="0" algn="l" rtl="0">
              <a:spcBef>
                <a:spcPts val="0"/>
              </a:spcBef>
              <a:spcAft>
                <a:spcPts val="0"/>
              </a:spcAft>
              <a:buNone/>
            </a:pPr>
            <a:endParaRPr lang="es" dirty="0">
              <a:latin typeface="IAS Ribbon Sans Regular" pitchFamily="50" charset="0"/>
              <a:ea typeface="IAS Ribbon Sans Regular" pitchFamily="50" charset="0"/>
            </a:endParaRPr>
          </a:p>
          <a:p>
            <a:pPr marL="0" lvl="0" indent="0" algn="l" rtl="0">
              <a:spcBef>
                <a:spcPts val="0"/>
              </a:spcBef>
              <a:spcAft>
                <a:spcPts val="0"/>
              </a:spcAft>
              <a:buNone/>
            </a:pPr>
            <a:endParaRPr lang="es" dirty="0">
              <a:latin typeface="IAS Ribbon Sans Regular" pitchFamily="50" charset="0"/>
              <a:ea typeface="IAS Ribbon Sans Regular" pitchFamily="50" charset="0"/>
            </a:endParaRPr>
          </a:p>
          <a:p>
            <a:pPr marL="0" lvl="0" indent="0" algn="l" rtl="0">
              <a:spcBef>
                <a:spcPts val="0"/>
              </a:spcBef>
              <a:spcAft>
                <a:spcPts val="0"/>
              </a:spcAft>
              <a:buNone/>
            </a:pPr>
            <a:endParaRPr dirty="0">
              <a:latin typeface="IAS Ribbon Sans Regular" pitchFamily="50" charset="0"/>
              <a:ea typeface="IAS Ribbon Sans Regular" pitchFamily="50" charset="0"/>
            </a:endParaRPr>
          </a:p>
        </p:txBody>
      </p:sp>
      <p:sp>
        <p:nvSpPr>
          <p:cNvPr id="145" name="Google Shape;14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11</a:t>
            </a:fld>
            <a:endParaRPr/>
          </a:p>
        </p:txBody>
      </p:sp>
    </p:spTree>
    <p:extLst>
      <p:ext uri="{BB962C8B-B14F-4D97-AF65-F5344CB8AC3E}">
        <p14:creationId xmlns:p14="http://schemas.microsoft.com/office/powerpoint/2010/main" val="1749704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2746336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a:t>Click icon to add picture</a:t>
            </a:r>
            <a:endParaRPr lang="de-DE"/>
          </a:p>
        </p:txBody>
      </p:sp>
    </p:spTree>
    <p:extLst>
      <p:ext uri="{BB962C8B-B14F-4D97-AF65-F5344CB8AC3E}">
        <p14:creationId xmlns:p14="http://schemas.microsoft.com/office/powerpoint/2010/main" val="978381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3809912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a:t>Click icon to add picture</a:t>
            </a:r>
            <a:endParaRPr lang="de-DE"/>
          </a:p>
        </p:txBody>
      </p:sp>
    </p:spTree>
    <p:extLst>
      <p:ext uri="{BB962C8B-B14F-4D97-AF65-F5344CB8AC3E}">
        <p14:creationId xmlns:p14="http://schemas.microsoft.com/office/powerpoint/2010/main" val="962314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1961843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396717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de-DE">
                <a:solidFill>
                  <a:prstClr val="black"/>
                </a:solidFill>
              </a:rPr>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199609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r>
              <a:rPr lang="de-DE" dirty="0">
                <a:solidFill>
                  <a:prstClr val="black"/>
                </a:solidFill>
              </a:rPr>
              <a:t>Name </a:t>
            </a:r>
            <a:r>
              <a:rPr lang="de-DE" dirty="0" err="1">
                <a:solidFill>
                  <a:prstClr val="black"/>
                </a:solidFill>
              </a:rPr>
              <a:t>of</a:t>
            </a:r>
            <a:r>
              <a:rPr lang="de-DE" dirty="0">
                <a:solidFill>
                  <a:prstClr val="black"/>
                </a:solidFill>
              </a:rPr>
              <a:t> </a:t>
            </a:r>
            <a:r>
              <a:rPr lang="de-DE" dirty="0" err="1">
                <a:solidFill>
                  <a:prstClr val="black"/>
                </a:solidFill>
              </a:rPr>
              <a:t>the</a:t>
            </a:r>
            <a:r>
              <a:rPr lang="de-DE" dirty="0">
                <a:solidFill>
                  <a:prstClr val="black"/>
                </a:solidFill>
              </a:rPr>
              <a:t>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a:solidFill>
                  <a:schemeClr val="tx1"/>
                </a:solidFill>
              </a:defRPr>
            </a:lvl1pPr>
          </a:lstStyle>
          <a:p>
            <a:r>
              <a:rPr lang="de-DE" dirty="0">
                <a:solidFill>
                  <a:prstClr val="black"/>
                </a:solidFill>
              </a:rPr>
              <a:t>Topic Lore Ipsum</a:t>
            </a:r>
          </a:p>
        </p:txBody>
      </p:sp>
      <p:pic>
        <p:nvPicPr>
          <p:cNvPr id="8" name="Grafik 7">
            <a:extLst>
              <a:ext uri="{FF2B5EF4-FFF2-40B4-BE49-F238E27FC236}">
                <a16:creationId xmlns:a16="http://schemas.microsoft.com/office/drawing/2014/main" id="{A833CDCE-25B5-4F69-9C0F-55D421676E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spTree>
    <p:extLst>
      <p:ext uri="{BB962C8B-B14F-4D97-AF65-F5344CB8AC3E}">
        <p14:creationId xmlns:p14="http://schemas.microsoft.com/office/powerpoint/2010/main" val="3489375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p:txStyles>
    <p:titleStyle>
      <a:lvl1pPr algn="l" defTabSz="914400" rtl="0" eaLnBrk="1" latinLnBrk="0" hangingPunct="1">
        <a:lnSpc>
          <a:spcPct val="90000"/>
        </a:lnSpc>
        <a:spcBef>
          <a:spcPct val="0"/>
        </a:spcBef>
        <a:buNone/>
        <a:defRPr sz="4200" b="0" kern="1200">
          <a:solidFill>
            <a:schemeClr val="tx1"/>
          </a:solidFill>
          <a:latin typeface="+mj-lt"/>
          <a:ea typeface="+mj-ea"/>
          <a:cs typeface="+mj-cs"/>
        </a:defRPr>
      </a:lvl1pPr>
    </p:titleStyle>
    <p:body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07">
          <p15:clr>
            <a:srgbClr val="F26B43"/>
          </p15:clr>
        </p15:guide>
        <p15:guide id="2" pos="279">
          <p15:clr>
            <a:srgbClr val="F26B43"/>
          </p15:clr>
        </p15:guide>
        <p15:guide id="3" pos="7469">
          <p15:clr>
            <a:srgbClr val="F26B43"/>
          </p15:clr>
        </p15:guide>
        <p15:guide id="4" pos="4180">
          <p15:clr>
            <a:srgbClr val="F26B43"/>
          </p15:clr>
        </p15:guide>
        <p15:guide id="5" orient="horz" pos="3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programme.aids2020.org/Programme/Session/6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programme.aids2020.org/Programme/Session/58"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programme.aids2020.org/Abstract/Abstract/781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unaids.org/en/topic/preven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5.xm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10.xml"/><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hyperlink" Target="http://programme.aids2020.org/Programme/Session/29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programme.aids2020.org/Abstract/Abstract/4527" TargetMode="External"/><Relationship Id="rId4" Type="http://schemas.openxmlformats.org/officeDocument/2006/relationships/hyperlink" Target="http://programme.aids2020.org/Abstract/Abstract/87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programme.aids2020.org/Programme/Session/79"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rogramme.aids2020.org/Programme/Session/7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programme.aids2020.org/Abstract/Abstract/4702" TargetMode="External"/><Relationship Id="rId4" Type="http://schemas.openxmlformats.org/officeDocument/2006/relationships/hyperlink" Target="http://programme.aids2020.org/Abstract/Abstract/436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rogramme.aids2020.org/Abstract/Abstract/597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programme.aids2020.org/Abstract/Abstract/577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p:txBody>
          <a:bodyPr/>
          <a:lstStyle/>
          <a:p>
            <a:r>
              <a:rPr lang="en-US" dirty="0">
                <a:solidFill>
                  <a:schemeClr val="tx1"/>
                </a:solidFill>
                <a:latin typeface="+mn-lt"/>
              </a:rPr>
              <a:t>AIDS 2020 </a:t>
            </a:r>
            <a:br>
              <a:rPr lang="en-US" dirty="0">
                <a:solidFill>
                  <a:schemeClr val="tx1"/>
                </a:solidFill>
                <a:latin typeface="+mn-lt"/>
              </a:rPr>
            </a:br>
            <a:r>
              <a:rPr lang="en-US" dirty="0">
                <a:solidFill>
                  <a:schemeClr val="tx1"/>
                </a:solidFill>
                <a:latin typeface="+mn-lt"/>
              </a:rPr>
              <a:t>Toolkits</a:t>
            </a:r>
            <a:r>
              <a:rPr lang="en-US" dirty="0"/>
              <a:t/>
            </a:r>
            <a:br>
              <a:rPr lang="en-US" dirty="0"/>
            </a:br>
            <a:r>
              <a:rPr lang="es-AR" dirty="0"/>
              <a:t>Prevención</a:t>
            </a:r>
            <a:endParaRPr lang="de-DE" dirty="0"/>
          </a:p>
        </p:txBody>
      </p:sp>
      <p:sp>
        <p:nvSpPr>
          <p:cNvPr id="5" name="Textplatzhalter 2">
            <a:extLst>
              <a:ext uri="{FF2B5EF4-FFF2-40B4-BE49-F238E27FC236}">
                <a16:creationId xmlns:a16="http://schemas.microsoft.com/office/drawing/2014/main" id="{B1D70F63-F5E4-490E-9A28-8139D161CABC}"/>
              </a:ext>
            </a:extLst>
          </p:cNvPr>
          <p:cNvSpPr>
            <a:spLocks noGrp="1"/>
          </p:cNvSpPr>
          <p:nvPr>
            <p:ph type="body" sz="quarter" idx="10"/>
          </p:nvPr>
        </p:nvSpPr>
        <p:spPr>
          <a:xfrm>
            <a:off x="1761316" y="6188015"/>
            <a:ext cx="8137526" cy="396240"/>
          </a:xfrm>
        </p:spPr>
        <p:txBody>
          <a:bodyPr/>
          <a:lstStyle/>
          <a:p>
            <a:pPr algn="ctr"/>
            <a:r>
              <a:rPr lang="de-DE" sz="1200" dirty="0"/>
              <a:t>DESARROLLADO POR IAS – INTERNATIONAL AIDS SOCIETY </a:t>
            </a:r>
          </a:p>
          <a:p>
            <a:pPr algn="ctr"/>
            <a:r>
              <a:rPr lang="en-CH" sz="1200" dirty="0" smtClean="0"/>
              <a:t>Julio</a:t>
            </a:r>
            <a:r>
              <a:rPr lang="de-DE" sz="1200" dirty="0" smtClean="0"/>
              <a:t> </a:t>
            </a:r>
            <a:r>
              <a:rPr lang="de-DE" sz="1200" dirty="0"/>
              <a:t>2021</a:t>
            </a:r>
          </a:p>
        </p:txBody>
      </p:sp>
    </p:spTree>
    <p:extLst>
      <p:ext uri="{BB962C8B-B14F-4D97-AF65-F5344CB8AC3E}">
        <p14:creationId xmlns:p14="http://schemas.microsoft.com/office/powerpoint/2010/main" val="2071324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0" name="Rectangle 19">
            <a:extLst>
              <a:ext uri="{FF2B5EF4-FFF2-40B4-BE49-F238E27FC236}">
                <a16:creationId xmlns:a16="http://schemas.microsoft.com/office/drawing/2014/main" id="{064D44AF-EC41-4D1D-8A13-EA09A5E63F57}"/>
              </a:ext>
            </a:extLst>
          </p:cNvPr>
          <p:cNvSpPr/>
          <p:nvPr/>
        </p:nvSpPr>
        <p:spPr>
          <a:xfrm>
            <a:off x="6559826" y="1407714"/>
            <a:ext cx="5632174" cy="50460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10" name="Google Shape;160;p21"/>
          <p:cNvSpPr txBox="1">
            <a:spLocks/>
          </p:cNvSpPr>
          <p:nvPr/>
        </p:nvSpPr>
        <p:spPr>
          <a:xfrm>
            <a:off x="1775520" y="235663"/>
            <a:ext cx="10308450" cy="11430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l" rtl="0">
              <a:spcBef>
                <a:spcPts val="0"/>
              </a:spcBef>
              <a:buClr>
                <a:srgbClr val="FF0000"/>
              </a:buClr>
              <a:buSzPts val="3200"/>
            </a:pPr>
            <a:r>
              <a:rPr lang="es" sz="2500" b="1" i="0" u="none" baseline="0" dirty="0">
                <a:solidFill>
                  <a:srgbClr val="E0001B"/>
                </a:solidFill>
                <a:latin typeface="IAS Ribbon Sans Bold" pitchFamily="50" charset="0"/>
                <a:ea typeface="IAS Ribbon Sans Bold" pitchFamily="50" charset="0"/>
              </a:rPr>
              <a:t>Prevención</a:t>
            </a:r>
            <a:r>
              <a:rPr lang="es" sz="3200" b="1" dirty="0">
                <a:solidFill>
                  <a:srgbClr val="FF0000"/>
                </a:solidFill>
                <a:latin typeface="IAS Ribbon Sans Bold" pitchFamily="50" charset="0"/>
                <a:ea typeface="IAS Ribbon Sans Bold" pitchFamily="50" charset="0"/>
              </a:rPr>
              <a:t/>
            </a:r>
            <a:br>
              <a:rPr lang="es" sz="3200" b="1" dirty="0">
                <a:solidFill>
                  <a:srgbClr val="FF0000"/>
                </a:solidFill>
                <a:latin typeface="IAS Ribbon Sans Bold" pitchFamily="50" charset="0"/>
                <a:ea typeface="IAS Ribbon Sans Bold" pitchFamily="50" charset="0"/>
              </a:rPr>
            </a:br>
            <a:r>
              <a:rPr lang="es" sz="2800" b="1" i="0" u="none" baseline="0" dirty="0">
                <a:latin typeface="IAS Ribbon Sans Bold" pitchFamily="50" charset="0"/>
                <a:ea typeface="IAS Ribbon Sans Bold" pitchFamily="50" charset="0"/>
              </a:rPr>
              <a:t>Adopción de la PrEP entre hombres que tienen sexo con hombres y niñas adolescentes y mujeres jóvenes</a:t>
            </a:r>
          </a:p>
        </p:txBody>
      </p:sp>
      <p:sp>
        <p:nvSpPr>
          <p:cNvPr id="12" name="Google Shape;159;p21"/>
          <p:cNvSpPr/>
          <p:nvPr/>
        </p:nvSpPr>
        <p:spPr>
          <a:xfrm>
            <a:off x="6689558" y="1407714"/>
            <a:ext cx="5239091" cy="4522480"/>
          </a:xfrm>
          <a:prstGeom prst="rect">
            <a:avLst/>
          </a:prstGeom>
          <a:noFill/>
          <a:ln>
            <a:noFill/>
          </a:ln>
        </p:spPr>
        <p:txBody>
          <a:bodyPr spcFirstLastPara="1" wrap="square" lIns="91425" tIns="45700" rIns="91425" bIns="45700" anchor="t" anchorCtr="0">
            <a:noAutofit/>
          </a:bodyPr>
          <a:lstStyle/>
          <a:p>
            <a:pPr algn="l" rtl="0">
              <a:lnSpc>
                <a:spcPct val="90000"/>
              </a:lnSpc>
            </a:pPr>
            <a:r>
              <a:rPr lang="es" b="0" i="0" u="none" baseline="0" dirty="0">
                <a:latin typeface="IAS Ribbon Sans Light" pitchFamily="50" charset="0"/>
                <a:ea typeface="IAS Ribbon Sans Light" pitchFamily="50" charset="0"/>
                <a:cs typeface="Arial" panose="020B0604020202020204" pitchFamily="34" charset="0"/>
              </a:rPr>
              <a:t>Los obstáculos al uso de la PrEP se abordaron a través de las prácticas de divulgación.</a:t>
            </a:r>
          </a:p>
          <a:p>
            <a:pPr algn="l" rtl="0">
              <a:lnSpc>
                <a:spcPct val="90000"/>
              </a:lnSpc>
            </a:pPr>
            <a:endParaRPr lang="es" dirty="0">
              <a:latin typeface="IAS Ribbon Sans Light" pitchFamily="50" charset="0"/>
              <a:ea typeface="IAS Ribbon Sans Light" pitchFamily="50" charset="0"/>
              <a:cs typeface="Arial" panose="020B0604020202020204" pitchFamily="34" charset="0"/>
            </a:endParaRPr>
          </a:p>
          <a:p>
            <a:pPr algn="l" rtl="0">
              <a:lnSpc>
                <a:spcPct val="90000"/>
              </a:lnSpc>
            </a:pPr>
            <a:r>
              <a:rPr kumimoji="0" lang="es" b="0" i="0" u="none" strike="noStrike" cap="none" normalizeH="0" baseline="0" dirty="0">
                <a:ln>
                  <a:noFill/>
                </a:ln>
                <a:effectLst/>
                <a:latin typeface="IAS Ribbon Sans Light" pitchFamily="50" charset="0"/>
                <a:ea typeface="IAS Ribbon Sans Light" pitchFamily="50" charset="0"/>
                <a:cs typeface="Arial" panose="020B0604020202020204" pitchFamily="34" charset="0"/>
              </a:rPr>
              <a:t>En lo que respecta al inicio de la toma de la PrEP, las mujeres de entre 20 y 24 años representaron una proporción significativamente mayor que las adolescentes de entre 15 y 19 años.</a:t>
            </a:r>
          </a:p>
          <a:p>
            <a:pPr algn="l" rtl="0">
              <a:lnSpc>
                <a:spcPct val="90000"/>
              </a:lnSpc>
            </a:pPr>
            <a:endParaRPr lang="es" dirty="0">
              <a:latin typeface="IAS Ribbon Sans Light" pitchFamily="50" charset="0"/>
              <a:ea typeface="IAS Ribbon Sans Light" pitchFamily="50" charset="0"/>
              <a:cs typeface="Arial" panose="020B0604020202020204" pitchFamily="34" charset="0"/>
            </a:endParaRPr>
          </a:p>
          <a:p>
            <a:pPr algn="l" rtl="0">
              <a:lnSpc>
                <a:spcPct val="90000"/>
              </a:lnSpc>
            </a:pPr>
            <a:r>
              <a:rPr lang="es" b="0" i="0" u="none" baseline="0" dirty="0">
                <a:latin typeface="IAS Ribbon Sans Light" pitchFamily="50" charset="0"/>
                <a:ea typeface="IAS Ribbon Sans Light" pitchFamily="50" charset="0"/>
                <a:cs typeface="Arial" panose="020B0604020202020204" pitchFamily="34" charset="0"/>
              </a:rPr>
              <a:t>De 2018 a 2019, el uso de la PrEP entre niñas adolescentes y mujeres jóvenes aumentó 2,5 veces.</a:t>
            </a:r>
          </a:p>
          <a:p>
            <a:pPr algn="l" rtl="0">
              <a:lnSpc>
                <a:spcPct val="90000"/>
              </a:lnSpc>
            </a:pPr>
            <a:endParaRPr lang="es" sz="1600" dirty="0">
              <a:latin typeface="IAS Ribbon Sans Light" pitchFamily="50" charset="0"/>
              <a:ea typeface="IAS Ribbon Sans Light" pitchFamily="50" charset="0"/>
              <a:cs typeface="Arial" panose="020B0604020202020204" pitchFamily="34" charset="0"/>
            </a:endParaRPr>
          </a:p>
          <a:p>
            <a:pPr algn="l" rtl="0">
              <a:lnSpc>
                <a:spcPct val="90000"/>
              </a:lnSpc>
            </a:pPr>
            <a:r>
              <a:rPr lang="es" b="0" i="0" u="none" baseline="0" dirty="0">
                <a:latin typeface="IAS Ribbon Sans Light" pitchFamily="50" charset="0"/>
                <a:ea typeface="IAS Ribbon Sans Light" pitchFamily="50" charset="0"/>
                <a:cs typeface="Arial" panose="020B0604020202020204" pitchFamily="34" charset="0"/>
              </a:rPr>
              <a:t>La adherencia y la percepción de riesgo bajo siguen siendo desafíos. </a:t>
            </a:r>
          </a:p>
          <a:p>
            <a:pPr algn="l" rtl="0">
              <a:lnSpc>
                <a:spcPct val="90000"/>
              </a:lnSpc>
            </a:pPr>
            <a:endParaRPr lang="es" dirty="0">
              <a:latin typeface="IAS Ribbon Sans Light" pitchFamily="50" charset="0"/>
              <a:ea typeface="IAS Ribbon Sans Light" pitchFamily="50" charset="0"/>
              <a:cs typeface="Arial" panose="020B0604020202020204" pitchFamily="34" charset="0"/>
            </a:endParaRPr>
          </a:p>
          <a:p>
            <a:pPr algn="l" rtl="0">
              <a:lnSpc>
                <a:spcPct val="90000"/>
              </a:lnSpc>
            </a:pPr>
            <a:r>
              <a:rPr lang="es" b="0" i="0" u="none" baseline="0" dirty="0">
                <a:latin typeface="IAS Ribbon Sans Light" pitchFamily="50" charset="0"/>
                <a:ea typeface="IAS Ribbon Sans Light" pitchFamily="50" charset="0"/>
                <a:cs typeface="Arial" panose="020B0604020202020204" pitchFamily="34" charset="0"/>
              </a:rPr>
              <a:t>Se necesitan herramientas relacionadas para mejorar el uso de la PrEP entre las niñas adolescentes y mujeres jóvenes. </a:t>
            </a:r>
          </a:p>
          <a:p>
            <a:pPr algn="l" rtl="0">
              <a:lnSpc>
                <a:spcPct val="90000"/>
              </a:lnSpc>
            </a:pPr>
            <a:endParaRPr dirty="0">
              <a:latin typeface="Arial" panose="020B0604020202020204" pitchFamily="34" charset="0"/>
              <a:cs typeface="Arial" panose="020B0604020202020204" pitchFamily="34" charset="0"/>
            </a:endParaRPr>
          </a:p>
        </p:txBody>
      </p:sp>
      <p:sp>
        <p:nvSpPr>
          <p:cNvPr id="13" name="Google Shape;161;p21"/>
          <p:cNvSpPr txBox="1"/>
          <p:nvPr/>
        </p:nvSpPr>
        <p:spPr>
          <a:xfrm>
            <a:off x="10051773" y="6193324"/>
            <a:ext cx="1931099" cy="303662"/>
          </a:xfrm>
          <a:prstGeom prst="rect">
            <a:avLst/>
          </a:prstGeom>
          <a:noFill/>
          <a:ln>
            <a:noFill/>
          </a:ln>
        </p:spPr>
        <p:txBody>
          <a:bodyPr spcFirstLastPara="1" wrap="square" lIns="91425" tIns="45700" rIns="91425" bIns="45700" anchor="t" anchorCtr="0">
            <a:noAutofit/>
          </a:bodyPr>
          <a:lstStyle/>
          <a:p>
            <a:pPr algn="r" rtl="0"/>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3"/>
              </a:rPr>
              <a:t>Pragna Patel, </a:t>
            </a:r>
            <a:r>
              <a:rPr lang="es" sz="1200" b="0" i="0" u="none" baseline="0" dirty="0">
                <a:latin typeface="IAS Ribbon Sans Light" pitchFamily="50" charset="0"/>
                <a:ea typeface="IAS Ribbon Sans Light" pitchFamily="50" charset="0"/>
                <a:cs typeface="Arial" panose="020B0604020202020204" pitchFamily="34" charset="0"/>
                <a:hlinkClick r:id="rId3"/>
              </a:rPr>
              <a:t>OAC0803</a:t>
            </a:r>
            <a:endParaRPr sz="1200" dirty="0">
              <a:solidFill>
                <a:schemeClr val="dk1"/>
              </a:solidFill>
              <a:latin typeface="IAS Ribbon Sans Light" pitchFamily="50" charset="0"/>
              <a:ea typeface="IAS Ribbon Sans Light" pitchFamily="50" charset="0"/>
              <a:cs typeface="Arial" panose="020B0604020202020204" pitchFamily="34" charset="0"/>
              <a:sym typeface="Calibri"/>
            </a:endParaRPr>
          </a:p>
        </p:txBody>
      </p:sp>
      <p:sp>
        <p:nvSpPr>
          <p:cNvPr id="14" name="Google Shape;162;p21"/>
          <p:cNvSpPr txBox="1">
            <a:spLocks/>
          </p:cNvSpPr>
          <p:nvPr/>
        </p:nvSpPr>
        <p:spPr>
          <a:xfrm>
            <a:off x="477620" y="1407714"/>
            <a:ext cx="5991135" cy="1465539"/>
          </a:xfrm>
          <a:prstGeom prst="rect">
            <a:avLst/>
          </a:prstGeom>
          <a:noFill/>
          <a:ln>
            <a:noFill/>
          </a:ln>
        </p:spPr>
        <p:txBody>
          <a:bodyPr spcFirstLastPara="1" vert="horz" wrap="square"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rtl="0">
              <a:spcBef>
                <a:spcPts val="0"/>
              </a:spcBef>
              <a:buClr>
                <a:srgbClr val="000000"/>
              </a:buClr>
              <a:buSzPts val="2400"/>
              <a:buFont typeface="Arial" panose="020B0604020202020204" pitchFamily="34" charset="0"/>
              <a:buNone/>
            </a:pPr>
            <a:r>
              <a:rPr lang="es" sz="1800" b="0" i="0" u="none" baseline="0" dirty="0">
                <a:solidFill>
                  <a:srgbClr val="000000"/>
                </a:solidFill>
                <a:latin typeface="IAS Ribbon Sans Light" pitchFamily="50" charset="0"/>
                <a:ea typeface="IAS Ribbon Sans Light" pitchFamily="50" charset="0"/>
              </a:rPr>
              <a:t>Proporcionar información sobre el esquema posológico 2-1-1 aumentó la adopción de la PrEP, tuvo popularidad, redujo el consumo de la medicación (entre hombres que tienen sexo con hombres) tres veces y mantuvo las tasas altas de uso eficaz. </a:t>
            </a:r>
            <a:endParaRPr lang="es" sz="1800" dirty="0">
              <a:latin typeface="IAS Ribbon Sans Light" pitchFamily="50" charset="0"/>
              <a:ea typeface="IAS Ribbon Sans Light" pitchFamily="50" charset="0"/>
            </a:endParaRPr>
          </a:p>
          <a:p>
            <a:pPr marL="0" indent="0" algn="l" rtl="0">
              <a:spcBef>
                <a:spcPts val="0"/>
              </a:spcBef>
              <a:buClr>
                <a:schemeClr val="dk1"/>
              </a:buClr>
              <a:buSzPts val="2400"/>
              <a:buFont typeface="Arial" panose="020B0604020202020204" pitchFamily="34" charset="0"/>
              <a:buNone/>
            </a:pPr>
            <a:endParaRPr lang="es" sz="1800" dirty="0">
              <a:solidFill>
                <a:srgbClr val="000000"/>
              </a:solidFill>
              <a:latin typeface="IAS Ribbon Sans Light" pitchFamily="50" charset="0"/>
              <a:ea typeface="IAS Ribbon Sans Light" pitchFamily="50" charset="0"/>
            </a:endParaRPr>
          </a:p>
          <a:p>
            <a:pPr marL="0" indent="0" algn="l" rtl="0">
              <a:spcBef>
                <a:spcPts val="0"/>
              </a:spcBef>
              <a:buClr>
                <a:schemeClr val="dk1"/>
              </a:buClr>
              <a:buSzPts val="2400"/>
              <a:buFont typeface="Arial" panose="020B0604020202020204" pitchFamily="34" charset="0"/>
              <a:buNone/>
            </a:pPr>
            <a:endParaRPr lang="es" sz="1800" dirty="0"/>
          </a:p>
        </p:txBody>
      </p:sp>
      <p:pic>
        <p:nvPicPr>
          <p:cNvPr id="15" name="Google Shape;163;p21">
            <a:extLst>
              <a:ext uri="{FF2B5EF4-FFF2-40B4-BE49-F238E27FC236}">
                <a16:creationId xmlns:a16="http://schemas.microsoft.com/office/drawing/2014/main" id="{2FE74259-36F3-4E67-87B4-F964817F260F}"/>
              </a:ext>
            </a:extLst>
          </p:cNvPr>
          <p:cNvPicPr preferRelativeResize="0"/>
          <p:nvPr/>
        </p:nvPicPr>
        <p:blipFill rotWithShape="1">
          <a:blip r:embed="rId4">
            <a:alphaModFix/>
          </a:blip>
          <a:srcRect l="24806" t="42799" r="26375" b="13597"/>
          <a:stretch/>
        </p:blipFill>
        <p:spPr>
          <a:xfrm>
            <a:off x="321112" y="3600296"/>
            <a:ext cx="4913500" cy="2564592"/>
          </a:xfrm>
          <a:prstGeom prst="rect">
            <a:avLst/>
          </a:prstGeom>
          <a:noFill/>
          <a:ln>
            <a:noFill/>
          </a:ln>
        </p:spPr>
      </p:pic>
      <p:grpSp>
        <p:nvGrpSpPr>
          <p:cNvPr id="16" name="Group 15">
            <a:extLst>
              <a:ext uri="{FF2B5EF4-FFF2-40B4-BE49-F238E27FC236}">
                <a16:creationId xmlns:a16="http://schemas.microsoft.com/office/drawing/2014/main" id="{E26D9EBD-1AE7-4C84-8E26-62F9BD16C4BD}"/>
              </a:ext>
            </a:extLst>
          </p:cNvPr>
          <p:cNvGrpSpPr/>
          <p:nvPr/>
        </p:nvGrpSpPr>
        <p:grpSpPr>
          <a:xfrm>
            <a:off x="455815" y="3142852"/>
            <a:ext cx="5754526" cy="286148"/>
            <a:chOff x="3186376" y="2679259"/>
            <a:chExt cx="5756633" cy="238391"/>
          </a:xfrm>
        </p:grpSpPr>
        <p:pic>
          <p:nvPicPr>
            <p:cNvPr id="17" name="Google Shape;163;p21">
              <a:extLst>
                <a:ext uri="{FF2B5EF4-FFF2-40B4-BE49-F238E27FC236}">
                  <a16:creationId xmlns:a16="http://schemas.microsoft.com/office/drawing/2014/main" id="{2DC6121A-2843-464A-A8B9-AEE4F8005DF7}"/>
                </a:ext>
              </a:extLst>
            </p:cNvPr>
            <p:cNvPicPr preferRelativeResize="0"/>
            <p:nvPr/>
          </p:nvPicPr>
          <p:blipFill rotWithShape="1">
            <a:blip r:embed="rId4">
              <a:alphaModFix/>
            </a:blip>
            <a:srcRect l="20863" t="36789" r="44793" b="59056"/>
            <a:stretch/>
          </p:blipFill>
          <p:spPr>
            <a:xfrm>
              <a:off x="5129526" y="2680594"/>
              <a:ext cx="3813483" cy="237056"/>
            </a:xfrm>
            <a:prstGeom prst="rect">
              <a:avLst/>
            </a:prstGeom>
            <a:noFill/>
            <a:ln>
              <a:noFill/>
            </a:ln>
          </p:spPr>
        </p:pic>
        <p:pic>
          <p:nvPicPr>
            <p:cNvPr id="18" name="Google Shape;163;p21">
              <a:extLst>
                <a:ext uri="{FF2B5EF4-FFF2-40B4-BE49-F238E27FC236}">
                  <a16:creationId xmlns:a16="http://schemas.microsoft.com/office/drawing/2014/main" id="{92DADD5C-F817-4DCC-AB50-CC0225EAB0D5}"/>
                </a:ext>
              </a:extLst>
            </p:cNvPr>
            <p:cNvPicPr preferRelativeResize="0"/>
            <p:nvPr/>
          </p:nvPicPr>
          <p:blipFill rotWithShape="1">
            <a:blip r:embed="rId4">
              <a:alphaModFix/>
            </a:blip>
            <a:srcRect l="20863" t="32964" r="60599" b="62880"/>
            <a:stretch/>
          </p:blipFill>
          <p:spPr>
            <a:xfrm>
              <a:off x="3186376" y="2679259"/>
              <a:ext cx="2058450" cy="237055"/>
            </a:xfrm>
            <a:prstGeom prst="rect">
              <a:avLst/>
            </a:prstGeom>
            <a:noFill/>
            <a:ln>
              <a:noFill/>
            </a:ln>
          </p:spPr>
        </p:pic>
      </p:grpSp>
      <p:sp>
        <p:nvSpPr>
          <p:cNvPr id="19" name="Google Shape;164;p21"/>
          <p:cNvSpPr txBox="1"/>
          <p:nvPr/>
        </p:nvSpPr>
        <p:spPr>
          <a:xfrm>
            <a:off x="2897973" y="6151518"/>
            <a:ext cx="3312368" cy="369332"/>
          </a:xfrm>
          <a:prstGeom prst="rect">
            <a:avLst/>
          </a:prstGeom>
          <a:noFill/>
          <a:ln>
            <a:noFill/>
          </a:ln>
        </p:spPr>
        <p:txBody>
          <a:bodyPr spcFirstLastPara="1" wrap="square" lIns="91425" tIns="45700" rIns="91425" bIns="45700" anchor="t" anchorCtr="0">
            <a:noAutofit/>
          </a:bodyPr>
          <a:lstStyle/>
          <a:p>
            <a:pPr algn="r" rtl="0"/>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5"/>
              </a:rPr>
              <a:t>Janessa Broussard, </a:t>
            </a:r>
            <a:r>
              <a:rPr lang="es" sz="1200" b="0" i="0" u="none" baseline="0" dirty="0">
                <a:latin typeface="IAS Ribbon Sans Light" pitchFamily="50" charset="0"/>
                <a:ea typeface="IAS Ribbon Sans Light" pitchFamily="50" charset="0"/>
                <a:cs typeface="Arial" panose="020B0604020202020204" pitchFamily="34" charset="0"/>
                <a:hlinkClick r:id="rId5"/>
              </a:rPr>
              <a:t>OAC0503</a:t>
            </a:r>
            <a:endParaRPr sz="1200" dirty="0">
              <a:solidFill>
                <a:srgbClr val="333333"/>
              </a:solidFill>
              <a:latin typeface="IAS Ribbon Sans Light" pitchFamily="50" charset="0"/>
              <a:ea typeface="IAS Ribbon Sans Light" pitchFamily="50" charset="0"/>
              <a:cs typeface="Arial" panose="020B0604020202020204" pitchFamily="34" charset="0"/>
              <a:sym typeface="Roboto Condensed"/>
            </a:endParaRPr>
          </a:p>
        </p:txBody>
      </p:sp>
    </p:spTree>
    <p:extLst>
      <p:ext uri="{BB962C8B-B14F-4D97-AF65-F5344CB8AC3E}">
        <p14:creationId xmlns:p14="http://schemas.microsoft.com/office/powerpoint/2010/main" val="1272928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1" name="Google Shape;171;p22"/>
          <p:cNvSpPr txBox="1">
            <a:spLocks noGrp="1"/>
          </p:cNvSpPr>
          <p:nvPr>
            <p:ph type="title"/>
          </p:nvPr>
        </p:nvSpPr>
        <p:spPr>
          <a:xfrm>
            <a:off x="1703512" y="260648"/>
            <a:ext cx="9925938" cy="1143000"/>
          </a:xfrm>
          <a:prstGeom prst="rect">
            <a:avLst/>
          </a:prstGeom>
          <a:noFill/>
          <a:ln>
            <a:noFill/>
          </a:ln>
        </p:spPr>
        <p:txBody>
          <a:bodyPr spcFirstLastPara="1" vert="horz" wrap="square" lIns="91425" tIns="45700" rIns="91425" bIns="45700" rtlCol="0" anchor="ctr" anchorCtr="0">
            <a:noAutofit/>
          </a:bodyPr>
          <a:lstStyle/>
          <a:p>
            <a:pPr algn="l" rtl="0">
              <a:spcBef>
                <a:spcPts val="0"/>
              </a:spcBef>
              <a:buClr>
                <a:srgbClr val="FF0000"/>
              </a:buClr>
              <a:buSzPts val="3200"/>
            </a:pPr>
            <a:r>
              <a:rPr lang="es" sz="2500" b="1" i="0" u="none" baseline="0" dirty="0">
                <a:solidFill>
                  <a:srgbClr val="E0001B"/>
                </a:solidFill>
                <a:latin typeface="IAS Ribbon Sans Bold" pitchFamily="50" charset="0"/>
                <a:ea typeface="IAS Ribbon Sans Bold" pitchFamily="50" charset="0"/>
                <a:cs typeface="Arial"/>
              </a:rPr>
              <a:t>Prevención</a:t>
            </a:r>
            <a:r>
              <a:rPr lang="es" sz="3200" b="1" dirty="0">
                <a:latin typeface="IAS Ribbon Sans Bold" pitchFamily="50" charset="0"/>
                <a:ea typeface="IAS Ribbon Sans Bold" pitchFamily="50" charset="0"/>
              </a:rPr>
              <a:t/>
            </a:r>
            <a:br>
              <a:rPr lang="es" sz="3200" b="1" dirty="0">
                <a:latin typeface="IAS Ribbon Sans Bold" pitchFamily="50" charset="0"/>
                <a:ea typeface="IAS Ribbon Sans Bold" pitchFamily="50" charset="0"/>
              </a:rPr>
            </a:br>
            <a:r>
              <a:rPr lang="es" sz="3600" b="1" i="0" u="none" baseline="0" dirty="0">
                <a:latin typeface="IAS Ribbon Sans Bold" pitchFamily="50" charset="0"/>
                <a:ea typeface="IAS Ribbon Sans Bold" pitchFamily="50" charset="0"/>
                <a:cs typeface="Arial"/>
              </a:rPr>
              <a:t>PrEP: diaria frente a basada en eventos</a:t>
            </a:r>
            <a:endParaRPr sz="3600" b="1" dirty="0">
              <a:solidFill>
                <a:srgbClr val="FF0000"/>
              </a:solidFill>
              <a:latin typeface="IAS Ribbon Sans Bold" pitchFamily="50" charset="0"/>
              <a:ea typeface="IAS Ribbon Sans Bold" pitchFamily="50" charset="0"/>
              <a:cs typeface="Arial"/>
            </a:endParaRPr>
          </a:p>
        </p:txBody>
      </p:sp>
      <p:pic>
        <p:nvPicPr>
          <p:cNvPr id="22" name="Google Shape;173;p22"/>
          <p:cNvPicPr preferRelativeResize="0"/>
          <p:nvPr/>
        </p:nvPicPr>
        <p:blipFill rotWithShape="1">
          <a:blip r:embed="rId3">
            <a:alphaModFix/>
          </a:blip>
          <a:srcRect l="32675" t="36000" r="34249" b="17799"/>
          <a:stretch/>
        </p:blipFill>
        <p:spPr>
          <a:xfrm>
            <a:off x="0" y="1566198"/>
            <a:ext cx="6984775" cy="4761655"/>
          </a:xfrm>
          <a:prstGeom prst="rect">
            <a:avLst/>
          </a:prstGeom>
          <a:noFill/>
          <a:ln>
            <a:noFill/>
          </a:ln>
        </p:spPr>
      </p:pic>
      <p:sp>
        <p:nvSpPr>
          <p:cNvPr id="23" name="Google Shape;174;p22"/>
          <p:cNvSpPr txBox="1"/>
          <p:nvPr/>
        </p:nvSpPr>
        <p:spPr>
          <a:xfrm>
            <a:off x="9130680" y="6143187"/>
            <a:ext cx="2761456" cy="369332"/>
          </a:xfrm>
          <a:prstGeom prst="rect">
            <a:avLst/>
          </a:prstGeom>
          <a:noFill/>
          <a:ln>
            <a:noFill/>
          </a:ln>
        </p:spPr>
        <p:txBody>
          <a:bodyPr spcFirstLastPara="1" wrap="square" lIns="91425" tIns="45700" rIns="91425" bIns="45700" anchor="t" anchorCtr="0">
            <a:noAutofit/>
          </a:bodyPr>
          <a:lstStyle/>
          <a:p>
            <a:pPr algn="r" rtl="0"/>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4"/>
              </a:rPr>
              <a:t>Stephane Morel,</a:t>
            </a:r>
            <a:r>
              <a:rPr lang="es" sz="1200" b="0" i="0" u="none" baseline="0" dirty="0">
                <a:latin typeface="IAS Ribbon Sans Light" pitchFamily="50" charset="0"/>
                <a:ea typeface="IAS Ribbon Sans Light" pitchFamily="50" charset="0"/>
                <a:cs typeface="Arial" panose="020B0604020202020204" pitchFamily="34" charset="0"/>
                <a:hlinkClick r:id="rId4"/>
              </a:rPr>
              <a:t> PED0759</a:t>
            </a:r>
            <a:endParaRPr sz="1200" dirty="0">
              <a:solidFill>
                <a:schemeClr val="dk1"/>
              </a:solidFill>
              <a:latin typeface="IAS Ribbon Sans Light" pitchFamily="50" charset="0"/>
              <a:ea typeface="IAS Ribbon Sans Light" pitchFamily="50" charset="0"/>
              <a:cs typeface="Arial" panose="020B0604020202020204" pitchFamily="34" charset="0"/>
              <a:sym typeface="Calibri"/>
            </a:endParaRPr>
          </a:p>
        </p:txBody>
      </p:sp>
      <p:sp>
        <p:nvSpPr>
          <p:cNvPr id="24" name="TextBox 23">
            <a:extLst>
              <a:ext uri="{FF2B5EF4-FFF2-40B4-BE49-F238E27FC236}">
                <a16:creationId xmlns:a16="http://schemas.microsoft.com/office/drawing/2014/main" id="{43B5378F-5671-44C0-A9E8-83A020F1D565}"/>
              </a:ext>
            </a:extLst>
          </p:cNvPr>
          <p:cNvSpPr txBox="1"/>
          <p:nvPr/>
        </p:nvSpPr>
        <p:spPr>
          <a:xfrm>
            <a:off x="7243868" y="1644629"/>
            <a:ext cx="4891224" cy="4196020"/>
          </a:xfrm>
          <a:prstGeom prst="rect">
            <a:avLst/>
          </a:prstGeom>
          <a:noFill/>
        </p:spPr>
        <p:txBody>
          <a:bodyPr wrap="square">
            <a:spAutoFit/>
          </a:bodyPr>
          <a:lstStyle/>
          <a:p>
            <a:pPr algn="just" rtl="0"/>
            <a:r>
              <a:rPr lang="es" sz="2000" b="0" i="0" u="none" baseline="0" dirty="0">
                <a:solidFill>
                  <a:srgbClr val="000000"/>
                </a:solidFill>
                <a:latin typeface="IAS Ribbon Sans Light" pitchFamily="50" charset="0"/>
                <a:ea typeface="IAS Ribbon Sans Light" pitchFamily="50" charset="0"/>
                <a:cs typeface="Arial" panose="020B0604020202020204" pitchFamily="34" charset="0"/>
              </a:rPr>
              <a:t>Los lineamientos de la PrEP para hombres que tienen sexo con hombres no son claros o no se adaptan a las necesidades cambiantes de los usuarios, particularmente para aquellos que cambian de regímenes.</a:t>
            </a:r>
          </a:p>
          <a:p>
            <a:pPr algn="just"/>
            <a:endParaRPr lang="es" sz="2000" i="0" dirty="0">
              <a:solidFill>
                <a:srgbClr val="000000"/>
              </a:solidFill>
              <a:latin typeface="IAS Ribbon Sans Light" pitchFamily="50" charset="0"/>
              <a:ea typeface="IAS Ribbon Sans Light" pitchFamily="50" charset="0"/>
              <a:cs typeface="Arial" panose="020B0604020202020204" pitchFamily="34" charset="0"/>
            </a:endParaRPr>
          </a:p>
          <a:p>
            <a:pPr algn="just" rtl="0">
              <a:buClr>
                <a:srgbClr val="000000"/>
              </a:buClr>
              <a:buSzPts val="2400"/>
            </a:pPr>
            <a:r>
              <a:rPr lang="es" sz="2000" b="0" i="0" u="none" baseline="0" dirty="0">
                <a:solidFill>
                  <a:srgbClr val="000000"/>
                </a:solidFill>
                <a:latin typeface="IAS Ribbon Sans Light" pitchFamily="50" charset="0"/>
                <a:ea typeface="IAS Ribbon Sans Light" pitchFamily="50" charset="0"/>
                <a:cs typeface="Arial" panose="020B0604020202020204" pitchFamily="34" charset="0"/>
                <a:sym typeface="Roboto Condensed"/>
              </a:rPr>
              <a:t>El concepto de “inicio e interrupción” de la OMS (2019) puede integrarse con la PrEP diaria y basada en eventos:</a:t>
            </a:r>
            <a:endParaRPr lang="es" sz="2000" dirty="0">
              <a:latin typeface="IAS Ribbon Sans Light" pitchFamily="50" charset="0"/>
              <a:ea typeface="IAS Ribbon Sans Light" pitchFamily="50" charset="0"/>
              <a:cs typeface="Arial" panose="020B0604020202020204" pitchFamily="34" charset="0"/>
            </a:endParaRPr>
          </a:p>
          <a:p>
            <a:pPr marL="342900" indent="-342900" algn="just" rtl="0">
              <a:spcBef>
                <a:spcPts val="440"/>
              </a:spcBef>
              <a:buClr>
                <a:srgbClr val="000000"/>
              </a:buClr>
              <a:buSzPts val="2200"/>
              <a:buFont typeface="Arial"/>
              <a:buChar char="•"/>
            </a:pPr>
            <a:r>
              <a:rPr lang="es" sz="2000" b="0" i="0" u="none" baseline="0" dirty="0">
                <a:solidFill>
                  <a:srgbClr val="000000"/>
                </a:solidFill>
                <a:latin typeface="IAS Ribbon Sans Light" pitchFamily="50" charset="0"/>
                <a:ea typeface="IAS Ribbon Sans Light" pitchFamily="50" charset="0"/>
                <a:cs typeface="Arial" panose="020B0604020202020204" pitchFamily="34" charset="0"/>
                <a:sym typeface="Roboto Condensed"/>
              </a:rPr>
              <a:t>Más fácil de explicar</a:t>
            </a:r>
            <a:endParaRPr lang="es" sz="2000" dirty="0">
              <a:latin typeface="IAS Ribbon Sans Light" pitchFamily="50" charset="0"/>
              <a:ea typeface="IAS Ribbon Sans Light" pitchFamily="50" charset="0"/>
              <a:cs typeface="Arial" panose="020B0604020202020204" pitchFamily="34" charset="0"/>
            </a:endParaRPr>
          </a:p>
          <a:p>
            <a:pPr marL="342900" indent="-342900" algn="just" rtl="0">
              <a:spcBef>
                <a:spcPts val="440"/>
              </a:spcBef>
              <a:buClr>
                <a:srgbClr val="000000"/>
              </a:buClr>
              <a:buSzPts val="2200"/>
              <a:buFont typeface="Arial"/>
              <a:buChar char="•"/>
            </a:pPr>
            <a:r>
              <a:rPr lang="es" sz="2000" b="0" i="0" u="none" baseline="0" dirty="0">
                <a:solidFill>
                  <a:srgbClr val="000000"/>
                </a:solidFill>
                <a:latin typeface="IAS Ribbon Sans Light" pitchFamily="50" charset="0"/>
                <a:ea typeface="IAS Ribbon Sans Light" pitchFamily="50" charset="0"/>
                <a:cs typeface="Arial" panose="020B0604020202020204" pitchFamily="34" charset="0"/>
                <a:sym typeface="Roboto Condensed"/>
              </a:rPr>
              <a:t>Adaptable de manera autónoma</a:t>
            </a:r>
            <a:endParaRPr lang="es" sz="2000"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1349984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36295" y="372979"/>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es" sz="3500" b="1" i="0" u="none" baseline="0" dirty="0">
                <a:solidFill>
                  <a:srgbClr val="E0001B"/>
                </a:solidFill>
                <a:latin typeface="IAS Ribbon Sans Bold" pitchFamily="50" charset="0"/>
                <a:ea typeface="IAS Ribbon Sans Bold" pitchFamily="50" charset="0"/>
              </a:rPr>
              <a:t>Índice</a:t>
            </a:r>
          </a:p>
        </p:txBody>
      </p:sp>
      <p:sp>
        <p:nvSpPr>
          <p:cNvPr id="3" name="TextBox 2"/>
          <p:cNvSpPr txBox="1"/>
          <p:nvPr/>
        </p:nvSpPr>
        <p:spPr>
          <a:xfrm>
            <a:off x="1636295" y="1768642"/>
            <a:ext cx="9536979" cy="2585323"/>
          </a:xfrm>
          <a:prstGeom prst="rect">
            <a:avLst/>
          </a:prstGeom>
          <a:noFill/>
        </p:spPr>
        <p:txBody>
          <a:bodyPr wrap="square" rtlCol="0">
            <a:spAutoFit/>
          </a:bodyPr>
          <a:lstStyle/>
          <a:p>
            <a:pPr rtl="0"/>
            <a:r>
              <a:rPr lang="es" b="0" i="0" u="none" baseline="0" dirty="0">
                <a:latin typeface="IAS Ribbon Sans Light" pitchFamily="50" charset="0"/>
                <a:ea typeface="IAS Ribbon Sans Light" pitchFamily="50" charset="0"/>
                <a:cs typeface="Arial" panose="020B0604020202020204" pitchFamily="34" charset="0"/>
              </a:rPr>
              <a:t>Introducción………………………………………………………………………..……………………</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..3</a:t>
            </a:r>
          </a:p>
          <a:p>
            <a:pPr rtl="0"/>
            <a:r>
              <a:rPr lang="es" b="0" i="0" u="none" baseline="0" dirty="0">
                <a:latin typeface="IAS Ribbon Sans Light" pitchFamily="50" charset="0"/>
                <a:ea typeface="IAS Ribbon Sans Light" pitchFamily="50" charset="0"/>
                <a:cs typeface="Arial" panose="020B0604020202020204" pitchFamily="34" charset="0"/>
              </a:rPr>
              <a:t>Más allá del uso de la PrEP diaria oral……...….………………...................................……</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a:t>
            </a:r>
            <a:r>
              <a:rPr lang="en-CH"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.5</a:t>
            </a:r>
            <a:endParaRPr lang="es" dirty="0">
              <a:latin typeface="IAS Ribbon Sans Light" pitchFamily="50" charset="0"/>
              <a:ea typeface="IAS Ribbon Sans Light" pitchFamily="50" charset="0"/>
              <a:cs typeface="Arial" panose="020B0604020202020204" pitchFamily="34" charset="0"/>
            </a:endParaRPr>
          </a:p>
          <a:p>
            <a:pPr rtl="0"/>
            <a:r>
              <a:rPr lang="es" b="0" i="0" u="none" baseline="0" dirty="0">
                <a:latin typeface="IAS Ribbon Sans Light" pitchFamily="50" charset="0"/>
                <a:ea typeface="IAS Ribbon Sans Light" pitchFamily="50" charset="0"/>
                <a:cs typeface="Arial" panose="020B0604020202020204" pitchFamily="34" charset="0"/>
              </a:rPr>
              <a:t>Incidencia del VIH más baja con el uso de la PrEP..…………...........………..……………………</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.6</a:t>
            </a:r>
            <a:endParaRPr lang="es" dirty="0">
              <a:latin typeface="IAS Ribbon Sans Light" pitchFamily="50" charset="0"/>
              <a:ea typeface="IAS Ribbon Sans Light" pitchFamily="50" charset="0"/>
              <a:cs typeface="Arial" panose="020B0604020202020204" pitchFamily="34" charset="0"/>
            </a:endParaRPr>
          </a:p>
          <a:p>
            <a:pPr rtl="0"/>
            <a:r>
              <a:rPr lang="es" b="0" i="0" u="none" baseline="0" dirty="0">
                <a:latin typeface="IAS Ribbon Sans Light" pitchFamily="50" charset="0"/>
                <a:ea typeface="IAS Ribbon Sans Light" pitchFamily="50" charset="0"/>
                <a:cs typeface="Arial" panose="020B0604020202020204" pitchFamily="34" charset="0"/>
              </a:rPr>
              <a:t>I = I, redes para la prevención..……………………….………….........……………………………………</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.7</a:t>
            </a:r>
            <a:endParaRPr lang="es" dirty="0">
              <a:latin typeface="IAS Ribbon Sans Light" pitchFamily="50" charset="0"/>
              <a:ea typeface="IAS Ribbon Sans Light" pitchFamily="50" charset="0"/>
              <a:cs typeface="Arial" panose="020B0604020202020204" pitchFamily="34" charset="0"/>
            </a:endParaRPr>
          </a:p>
          <a:p>
            <a:pPr rtl="0"/>
            <a:r>
              <a:rPr lang="es" b="0" i="0" u="none" baseline="0" dirty="0">
                <a:latin typeface="IAS Ribbon Sans Light" pitchFamily="50" charset="0"/>
                <a:ea typeface="IAS Ribbon Sans Light" pitchFamily="50" charset="0"/>
                <a:cs typeface="Arial" panose="020B0604020202020204" pitchFamily="34" charset="0"/>
              </a:rPr>
              <a:t>Incorporación y administración de la PrEP para la prevención del VIH………........……..</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..8</a:t>
            </a:r>
            <a:endParaRPr lang="es" dirty="0">
              <a:latin typeface="IAS Ribbon Sans Light" pitchFamily="50" charset="0"/>
              <a:ea typeface="IAS Ribbon Sans Light" pitchFamily="50" charset="0"/>
              <a:cs typeface="Arial" panose="020B0604020202020204" pitchFamily="34" charset="0"/>
            </a:endParaRPr>
          </a:p>
          <a:p>
            <a:pPr rtl="0"/>
            <a:r>
              <a:rPr lang="es" b="0" i="0" u="none" baseline="0" dirty="0">
                <a:latin typeface="IAS Ribbon Sans Light" pitchFamily="50" charset="0"/>
                <a:ea typeface="IAS Ribbon Sans Light" pitchFamily="50" charset="0"/>
                <a:cs typeface="Arial" panose="020B0604020202020204" pitchFamily="34" charset="0"/>
              </a:rPr>
              <a:t>Uso episódico de la PrEP; percepción del riesgo………………………………...………………………</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9</a:t>
            </a:r>
            <a:endParaRPr lang="es" dirty="0">
              <a:latin typeface="IAS Ribbon Sans Light" pitchFamily="50" charset="0"/>
              <a:ea typeface="IAS Ribbon Sans Light" pitchFamily="50" charset="0"/>
              <a:cs typeface="Arial" panose="020B0604020202020204" pitchFamily="34" charset="0"/>
            </a:endParaRPr>
          </a:p>
          <a:p>
            <a:pPr rtl="0"/>
            <a:r>
              <a:rPr lang="es" b="0" i="0" u="none" baseline="0" dirty="0">
                <a:latin typeface="IAS Ribbon Sans Light" pitchFamily="50" charset="0"/>
                <a:ea typeface="IAS Ribbon Sans Light" pitchFamily="50" charset="0"/>
                <a:cs typeface="Arial" panose="020B0604020202020204" pitchFamily="34" charset="0"/>
              </a:rPr>
              <a:t>La adopción de la PrEP entre hombres que tienen sexo con hombres y niñas ado</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lescentes y mujeres jóvenes……………………………………………………………</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a:t>
            </a:r>
            <a:r>
              <a:rPr lang="en-CH" b="0" i="0" u="none" baseline="0" dirty="0">
                <a:latin typeface="IAS Ribbon Sans Light" pitchFamily="50" charset="0"/>
                <a:ea typeface="IAS Ribbon Sans Light" pitchFamily="50" charset="0"/>
                <a:cs typeface="Arial" panose="020B0604020202020204" pitchFamily="34" charset="0"/>
              </a:rPr>
              <a:t>....</a:t>
            </a:r>
            <a:r>
              <a:rPr lang="en-CH"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10</a:t>
            </a:r>
            <a:endParaRPr lang="es" dirty="0">
              <a:latin typeface="IAS Ribbon Sans Light" pitchFamily="50" charset="0"/>
              <a:ea typeface="IAS Ribbon Sans Light" pitchFamily="50" charset="0"/>
              <a:cs typeface="Arial" panose="020B0604020202020204" pitchFamily="34" charset="0"/>
            </a:endParaRPr>
          </a:p>
          <a:p>
            <a:pPr rtl="0"/>
            <a:r>
              <a:rPr lang="es" b="0" i="0" u="none" baseline="0" dirty="0">
                <a:latin typeface="IAS Ribbon Sans Light" pitchFamily="50" charset="0"/>
                <a:ea typeface="IAS Ribbon Sans Light" pitchFamily="50" charset="0"/>
                <a:cs typeface="Arial" panose="020B0604020202020204" pitchFamily="34" charset="0"/>
              </a:rPr>
              <a:t>PrEP: diaria frente a basada en eventos...………………………………………………</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11</a:t>
            </a:r>
            <a:endParaRPr lang="es"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588A-5A67-483A-9F25-B20522C31EE3}"/>
              </a:ext>
            </a:extLst>
          </p:cNvPr>
          <p:cNvSpPr>
            <a:spLocks noGrp="1"/>
          </p:cNvSpPr>
          <p:nvPr>
            <p:ph type="title"/>
          </p:nvPr>
        </p:nvSpPr>
        <p:spPr>
          <a:xfrm>
            <a:off x="1679509" y="188640"/>
            <a:ext cx="9026591" cy="1143000"/>
          </a:xfrm>
        </p:spPr>
        <p:txBody>
          <a:bodyPr>
            <a:normAutofit/>
          </a:bodyPr>
          <a:lstStyle/>
          <a:p>
            <a:pPr rtl="0"/>
            <a:r>
              <a:rPr lang="es" sz="3600" b="1" i="0" u="none" baseline="0" dirty="0">
                <a:solidFill>
                  <a:srgbClr val="E0001B"/>
                </a:solidFill>
                <a:latin typeface="IAS Ribbon Sans Bold" pitchFamily="50" charset="0"/>
                <a:ea typeface="IAS Ribbon Sans Bold" pitchFamily="50" charset="0"/>
                <a:cs typeface="Arial"/>
              </a:rPr>
              <a:t>Introducción</a:t>
            </a:r>
            <a:endParaRPr lang="es" sz="3600" b="1" dirty="0">
              <a:solidFill>
                <a:srgbClr val="E0001B"/>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9A219A35-56CF-48D6-A5D8-B1FC3D81AC38}"/>
              </a:ext>
            </a:extLst>
          </p:cNvPr>
          <p:cNvSpPr>
            <a:spLocks noGrp="1"/>
          </p:cNvSpPr>
          <p:nvPr>
            <p:ph idx="1"/>
          </p:nvPr>
        </p:nvSpPr>
        <p:spPr>
          <a:xfrm>
            <a:off x="609600" y="1397001"/>
            <a:ext cx="10972800" cy="4945063"/>
          </a:xfrm>
        </p:spPr>
        <p:txBody>
          <a:bodyPr vert="horz" lIns="91440" tIns="45720" rIns="91440" bIns="45720" rtlCol="0" anchor="t">
            <a:normAutofit fontScale="70000" lnSpcReduction="20000"/>
          </a:bodyPr>
          <a:lstStyle/>
          <a:p>
            <a:pPr algn="just" rtl="0"/>
            <a:r>
              <a:rPr lang="es" b="0" i="0" u="none" baseline="0" dirty="0">
                <a:latin typeface="IAS Ribbon Sans Light" pitchFamily="50" charset="0"/>
                <a:ea typeface="IAS Ribbon Sans Light" pitchFamily="50" charset="0"/>
                <a:cs typeface="Arial"/>
              </a:rPr>
              <a:t>Ningún método o enfoque preventivo puede terminar con la epidemia del VIH por sí solo. </a:t>
            </a:r>
          </a:p>
          <a:p>
            <a:pPr algn="just" rtl="0"/>
            <a:r>
              <a:rPr lang="es" b="0" i="0" u="none" baseline="0" dirty="0">
                <a:latin typeface="IAS Ribbon Sans Light" pitchFamily="50" charset="0"/>
                <a:ea typeface="IAS Ribbon Sans Light" pitchFamily="50" charset="0"/>
                <a:cs typeface="Arial"/>
              </a:rPr>
              <a:t>Se ha probado que varios métodos e intervenciones presentan una elevada eficacia real en la disminución de los riesgos de la infección por el VIH y en la protección contra esta. Entre ellos se incluyen el uso de preservativos masculinos y femeninos, la toma de medicamentos antirretrovirales como profilaxis preexposición (PrEP), la circuncisión masculina médica voluntaria (CMMV), las intervenciones para lograr un cambio de comportamiento y así reducir la cantidad de parejas sexuales, el uso de agujas y jeringas limpias, la terapia sustitutiva de opiáceos (por ejemplo, metadona) y el tratamiento que reciben las personas que viven con el VIH para reducir la carga viral y prevenir una transmisión posterior, también conocido como “I = I” (indetectable = intransmisible) o “TasP” (tratamiento como prevención).</a:t>
            </a:r>
          </a:p>
          <a:p>
            <a:pPr marL="0" indent="0" algn="just" rtl="0">
              <a:buNone/>
            </a:pPr>
            <a:endParaRPr lang="es" dirty="0">
              <a:latin typeface="IAS Ribbon Sans Light" pitchFamily="50" charset="0"/>
              <a:ea typeface="IAS Ribbon Sans Light" pitchFamily="50" charset="0"/>
              <a:cs typeface="Arial"/>
            </a:endParaRPr>
          </a:p>
          <a:p>
            <a:pPr marL="0" indent="0" algn="just" rtl="0">
              <a:buNone/>
            </a:pPr>
            <a:r>
              <a:rPr lang="es" sz="1800" b="0" i="0" u="none" baseline="0" dirty="0">
                <a:latin typeface="IAS Ribbon Sans Light" pitchFamily="50" charset="0"/>
                <a:ea typeface="IAS Ribbon Sans Light" pitchFamily="50" charset="0"/>
                <a:cs typeface="Arial"/>
                <a:hlinkClick r:id="rId2"/>
              </a:rPr>
              <a:t>https://www.unaids.org/en/topic/prevention</a:t>
            </a:r>
            <a:r>
              <a:rPr lang="es" sz="1800" b="0" i="0" u="none" baseline="0" dirty="0">
                <a:latin typeface="IAS Ribbon Sans Light" pitchFamily="50" charset="0"/>
                <a:ea typeface="IAS Ribbon Sans Light" pitchFamily="50" charset="0"/>
                <a:cs typeface="Arial"/>
              </a:rPr>
              <a:t> </a:t>
            </a:r>
            <a:endParaRPr lang="es" sz="1800" dirty="0">
              <a:latin typeface="IAS Ribbon Sans Light" pitchFamily="50" charset="0"/>
              <a:ea typeface="IAS Ribbon Sans Light" pitchFamily="50" charset="0"/>
            </a:endParaRPr>
          </a:p>
        </p:txBody>
      </p:sp>
    </p:spTree>
    <p:extLst>
      <p:ext uri="{BB962C8B-B14F-4D97-AF65-F5344CB8AC3E}">
        <p14:creationId xmlns:p14="http://schemas.microsoft.com/office/powerpoint/2010/main" val="111725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es" sz="3500" b="1" i="0" u="none" baseline="0" dirty="0">
                <a:solidFill>
                  <a:srgbClr val="E0001B"/>
                </a:solidFill>
                <a:latin typeface="IAS Ribbon Sans Bold" pitchFamily="50" charset="0"/>
                <a:ea typeface="IAS Ribbon Sans Bold" pitchFamily="50" charset="0"/>
              </a:rPr>
              <a:t>Resumen</a:t>
            </a:r>
          </a:p>
        </p:txBody>
      </p:sp>
      <p:sp>
        <p:nvSpPr>
          <p:cNvPr id="26" name="Rectangle: Rounded Corners 1">
            <a:hlinkClick r:id="rId3" action="ppaction://hlinksldjump"/>
            <a:extLst>
              <a:ext uri="{FF2B5EF4-FFF2-40B4-BE49-F238E27FC236}">
                <a16:creationId xmlns:a16="http://schemas.microsoft.com/office/drawing/2014/main" id="{6BC34A43-6579-43B9-B412-24415228A395}"/>
              </a:ext>
            </a:extLst>
          </p:cNvPr>
          <p:cNvSpPr/>
          <p:nvPr/>
        </p:nvSpPr>
        <p:spPr>
          <a:xfrm>
            <a:off x="477173" y="2108313"/>
            <a:ext cx="1865550" cy="2764476"/>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2000" b="0" i="0" u="none" baseline="0" dirty="0">
                <a:solidFill>
                  <a:schemeClr val="bg1"/>
                </a:solidFill>
                <a:latin typeface="IAS Ribbon Sans Light" pitchFamily="50" charset="0"/>
                <a:ea typeface="IAS Ribbon Sans Light" pitchFamily="50" charset="0"/>
                <a:cs typeface="Arial"/>
              </a:rPr>
              <a:t>Prevención</a:t>
            </a:r>
          </a:p>
        </p:txBody>
      </p:sp>
      <p:sp>
        <p:nvSpPr>
          <p:cNvPr id="28" name="Rectangle: Rounded Corners 10">
            <a:hlinkClick r:id="rId4" action="ppaction://hlinksldjump"/>
            <a:extLst>
              <a:ext uri="{FF2B5EF4-FFF2-40B4-BE49-F238E27FC236}">
                <a16:creationId xmlns:a16="http://schemas.microsoft.com/office/drawing/2014/main" id="{989D32F2-1234-4286-B816-35E0183C8AE4}"/>
              </a:ext>
            </a:extLst>
          </p:cNvPr>
          <p:cNvSpPr/>
          <p:nvPr/>
        </p:nvSpPr>
        <p:spPr>
          <a:xfrm>
            <a:off x="4803982" y="3610175"/>
            <a:ext cx="4419408" cy="123646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solidFill>
                  <a:schemeClr val="bg1"/>
                </a:solidFill>
                <a:latin typeface="IAS Ribbon Sans Light" pitchFamily="50" charset="0"/>
                <a:ea typeface="IAS Ribbon Sans Light" pitchFamily="50" charset="0"/>
                <a:cs typeface="Arial"/>
              </a:rPr>
              <a:t>Adopción en niñas adolescentes y mujeres jóvenes; esquema posológico 2-1-1</a:t>
            </a:r>
          </a:p>
        </p:txBody>
      </p:sp>
      <p:sp>
        <p:nvSpPr>
          <p:cNvPr id="29" name="Rectangle: Rounded Corners 12">
            <a:hlinkClick r:id="rId3" action="ppaction://hlinksldjump"/>
            <a:extLst>
              <a:ext uri="{FF2B5EF4-FFF2-40B4-BE49-F238E27FC236}">
                <a16:creationId xmlns:a16="http://schemas.microsoft.com/office/drawing/2014/main" id="{9A4360A7-C4A3-4186-AA34-22DFA5A88EAE}"/>
              </a:ext>
            </a:extLst>
          </p:cNvPr>
          <p:cNvSpPr/>
          <p:nvPr/>
        </p:nvSpPr>
        <p:spPr>
          <a:xfrm>
            <a:off x="2518366" y="2135288"/>
            <a:ext cx="2053634" cy="1317775"/>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 sz="2000" dirty="0">
                <a:solidFill>
                  <a:schemeClr val="bg1"/>
                </a:solidFill>
                <a:latin typeface="IAS Ribbon Sans Light" pitchFamily="50" charset="0"/>
                <a:ea typeface="IAS Ribbon Sans Light" pitchFamily="50" charset="0"/>
                <a:cs typeface="Arial"/>
              </a:rPr>
              <a:t>Más allá de la PrEP diaria</a:t>
            </a:r>
          </a:p>
        </p:txBody>
      </p:sp>
      <p:sp>
        <p:nvSpPr>
          <p:cNvPr id="31" name="Rectangle: Rounded Corners 4">
            <a:hlinkClick r:id="rId5" action="ppaction://hlinksldjump"/>
            <a:extLst>
              <a:ext uri="{FF2B5EF4-FFF2-40B4-BE49-F238E27FC236}">
                <a16:creationId xmlns:a16="http://schemas.microsoft.com/office/drawing/2014/main" id="{58A90E19-4AB7-4DAE-81DD-F18CCD96D57D}"/>
              </a:ext>
            </a:extLst>
          </p:cNvPr>
          <p:cNvSpPr/>
          <p:nvPr/>
        </p:nvSpPr>
        <p:spPr>
          <a:xfrm>
            <a:off x="4640192" y="2154569"/>
            <a:ext cx="2410313" cy="1298494"/>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solidFill>
                  <a:schemeClr val="bg1"/>
                </a:solidFill>
                <a:latin typeface="IAS Ribbon Sans Light" pitchFamily="50" charset="0"/>
                <a:ea typeface="IAS Ribbon Sans Light" pitchFamily="50" charset="0"/>
                <a:cs typeface="Arial"/>
              </a:rPr>
              <a:t>Incidencia más baja con el uso de la PrEP</a:t>
            </a:r>
          </a:p>
        </p:txBody>
      </p:sp>
      <p:sp>
        <p:nvSpPr>
          <p:cNvPr id="32" name="Rectangle: Rounded Corners 6">
            <a:hlinkClick r:id="rId6" action="ppaction://hlinksldjump"/>
            <a:extLst>
              <a:ext uri="{FF2B5EF4-FFF2-40B4-BE49-F238E27FC236}">
                <a16:creationId xmlns:a16="http://schemas.microsoft.com/office/drawing/2014/main" id="{0224C72C-EBD8-4096-B340-3731673A4667}"/>
              </a:ext>
            </a:extLst>
          </p:cNvPr>
          <p:cNvSpPr/>
          <p:nvPr/>
        </p:nvSpPr>
        <p:spPr>
          <a:xfrm>
            <a:off x="7134586" y="2144928"/>
            <a:ext cx="1944285" cy="1317775"/>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1800" b="0" i="0" u="none" baseline="0" dirty="0">
                <a:latin typeface="IAS Ribbon Sans Light" pitchFamily="50" charset="0"/>
                <a:ea typeface="IAS Ribbon Sans Light" pitchFamily="50" charset="0"/>
                <a:cs typeface="Arial"/>
              </a:rPr>
              <a:t>I</a:t>
            </a:r>
            <a:r>
              <a:rPr lang="es" sz="2000" dirty="0">
                <a:solidFill>
                  <a:schemeClr val="bg1"/>
                </a:solidFill>
                <a:latin typeface="IAS Ribbon Sans Light" pitchFamily="50" charset="0"/>
                <a:ea typeface="IAS Ribbon Sans Light" pitchFamily="50" charset="0"/>
                <a:cs typeface="Arial"/>
              </a:rPr>
              <a:t> = I, redes para la prevención</a:t>
            </a:r>
          </a:p>
        </p:txBody>
      </p:sp>
      <p:sp>
        <p:nvSpPr>
          <p:cNvPr id="33" name="Rectangle: Rounded Corners 8">
            <a:hlinkClick r:id="rId7" action="ppaction://hlinksldjump"/>
            <a:extLst>
              <a:ext uri="{FF2B5EF4-FFF2-40B4-BE49-F238E27FC236}">
                <a16:creationId xmlns:a16="http://schemas.microsoft.com/office/drawing/2014/main" id="{7853CD0B-6957-4FF4-AC51-EC5B57EF71ED}"/>
              </a:ext>
            </a:extLst>
          </p:cNvPr>
          <p:cNvSpPr/>
          <p:nvPr/>
        </p:nvSpPr>
        <p:spPr>
          <a:xfrm>
            <a:off x="9162952" y="2108313"/>
            <a:ext cx="2609280" cy="134475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solidFill>
                  <a:schemeClr val="bg1"/>
                </a:solidFill>
                <a:latin typeface="IAS Ribbon Sans Light" pitchFamily="50" charset="0"/>
                <a:ea typeface="IAS Ribbon Sans Light" pitchFamily="50" charset="0"/>
                <a:cs typeface="Arial"/>
              </a:rPr>
              <a:t>Incorporación y administración de la PrEP para la prevención del VIH</a:t>
            </a:r>
          </a:p>
        </p:txBody>
      </p:sp>
      <p:sp>
        <p:nvSpPr>
          <p:cNvPr id="34" name="Rectangle: Rounded Corners 14">
            <a:hlinkClick r:id="rId8" action="ppaction://hlinksldjump"/>
            <a:extLst>
              <a:ext uri="{FF2B5EF4-FFF2-40B4-BE49-F238E27FC236}">
                <a16:creationId xmlns:a16="http://schemas.microsoft.com/office/drawing/2014/main" id="{835150C3-E465-4D28-B9A2-340F63BD692F}"/>
              </a:ext>
            </a:extLst>
          </p:cNvPr>
          <p:cNvSpPr/>
          <p:nvPr/>
        </p:nvSpPr>
        <p:spPr>
          <a:xfrm>
            <a:off x="2461972" y="3584028"/>
            <a:ext cx="2210364" cy="1288761"/>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solidFill>
                  <a:schemeClr val="bg1"/>
                </a:solidFill>
                <a:latin typeface="IAS Ribbon Sans Light" pitchFamily="50" charset="0"/>
                <a:ea typeface="IAS Ribbon Sans Light" pitchFamily="50" charset="0"/>
                <a:cs typeface="Arial"/>
              </a:rPr>
              <a:t>Uso episódico de la PrEP; percepción del riesgo</a:t>
            </a:r>
          </a:p>
        </p:txBody>
      </p:sp>
      <p:sp>
        <p:nvSpPr>
          <p:cNvPr id="35" name="Rectangle: Rounded Corners 20">
            <a:hlinkClick r:id="rId9" action="ppaction://hlinksldjump"/>
            <a:extLst>
              <a:ext uri="{FF2B5EF4-FFF2-40B4-BE49-F238E27FC236}">
                <a16:creationId xmlns:a16="http://schemas.microsoft.com/office/drawing/2014/main" id="{6DD7F7C5-7A17-4E37-8B90-0CD08D6F5383}"/>
              </a:ext>
            </a:extLst>
          </p:cNvPr>
          <p:cNvSpPr/>
          <p:nvPr/>
        </p:nvSpPr>
        <p:spPr>
          <a:xfrm>
            <a:off x="9355035" y="3584028"/>
            <a:ext cx="2417197" cy="1264698"/>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 sz="2000" dirty="0">
                <a:solidFill>
                  <a:schemeClr val="bg1"/>
                </a:solidFill>
                <a:latin typeface="IAS Ribbon Sans Light" pitchFamily="50" charset="0"/>
                <a:ea typeface="IAS Ribbon Sans Light" pitchFamily="50" charset="0"/>
                <a:cs typeface="Arial"/>
              </a:rPr>
              <a:t>Diaria frente a basada en eventos</a:t>
            </a:r>
          </a:p>
        </p:txBody>
      </p:sp>
    </p:spTree>
    <p:extLst>
      <p:ext uri="{BB962C8B-B14F-4D97-AF65-F5344CB8AC3E}">
        <p14:creationId xmlns:p14="http://schemas.microsoft.com/office/powerpoint/2010/main" val="1708356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703512" y="260648"/>
            <a:ext cx="7427168" cy="1143000"/>
          </a:xfrm>
          <a:prstGeom prst="rect">
            <a:avLst/>
          </a:prstGeom>
          <a:noFill/>
          <a:ln>
            <a:noFill/>
          </a:ln>
        </p:spPr>
        <p:txBody>
          <a:bodyPr spcFirstLastPara="1" vert="horz" wrap="square" lIns="91425" tIns="45700" rIns="91425" bIns="45700" rtlCol="0" anchor="ctr" anchorCtr="0">
            <a:noAutofit/>
          </a:bodyPr>
          <a:lstStyle/>
          <a:p>
            <a:pPr algn="l" rtl="0">
              <a:spcBef>
                <a:spcPts val="0"/>
              </a:spcBef>
              <a:buClr>
                <a:srgbClr val="FF0000"/>
              </a:buClr>
              <a:buSzPts val="3200"/>
            </a:pPr>
            <a:r>
              <a:rPr lang="es" sz="2500" b="1" i="0" u="none" baseline="0" dirty="0">
                <a:solidFill>
                  <a:srgbClr val="E0001B"/>
                </a:solidFill>
                <a:latin typeface="IAS Ribbon Sans Bold" pitchFamily="50" charset="0"/>
                <a:ea typeface="IAS Ribbon Sans Bold" pitchFamily="50" charset="0"/>
              </a:rPr>
              <a:t>Prevención</a:t>
            </a:r>
            <a:r>
              <a:rPr lang="es" sz="3200" b="1" dirty="0">
                <a:solidFill>
                  <a:srgbClr val="FF0000"/>
                </a:solidFill>
                <a:latin typeface="IAS Ribbon Sans Bold" pitchFamily="50" charset="0"/>
                <a:ea typeface="IAS Ribbon Sans Bold" pitchFamily="50" charset="0"/>
              </a:rPr>
              <a:t/>
            </a:r>
            <a:br>
              <a:rPr lang="es" sz="3200" b="1" dirty="0">
                <a:solidFill>
                  <a:srgbClr val="FF0000"/>
                </a:solidFill>
                <a:latin typeface="IAS Ribbon Sans Bold" pitchFamily="50" charset="0"/>
                <a:ea typeface="IAS Ribbon Sans Bold" pitchFamily="50" charset="0"/>
              </a:rPr>
            </a:br>
            <a:r>
              <a:rPr lang="es" sz="3600" b="1" i="0" u="none" baseline="0" dirty="0">
                <a:latin typeface="IAS Ribbon Sans Bold" pitchFamily="50" charset="0"/>
                <a:ea typeface="IAS Ribbon Sans Bold" pitchFamily="50" charset="0"/>
              </a:rPr>
              <a:t>Más allá del uso de la PrEP diaria oral</a:t>
            </a:r>
            <a:endParaRPr sz="3600" b="1" dirty="0">
              <a:solidFill>
                <a:srgbClr val="FF0000"/>
              </a:solidFill>
              <a:latin typeface="IAS Ribbon Sans Bold" pitchFamily="50" charset="0"/>
              <a:ea typeface="IAS Ribbon Sans Bold" pitchFamily="50" charset="0"/>
            </a:endParaRPr>
          </a:p>
        </p:txBody>
      </p:sp>
      <p:sp>
        <p:nvSpPr>
          <p:cNvPr id="10" name="Content Placeholder 2">
            <a:extLst>
              <a:ext uri="{FF2B5EF4-FFF2-40B4-BE49-F238E27FC236}">
                <a16:creationId xmlns:a16="http://schemas.microsoft.com/office/drawing/2014/main" id="{84EBFAA5-8873-4C87-B7EE-6290CC9AEC99}"/>
              </a:ext>
            </a:extLst>
          </p:cNvPr>
          <p:cNvSpPr>
            <a:spLocks noGrp="1"/>
          </p:cNvSpPr>
          <p:nvPr>
            <p:ph idx="1"/>
          </p:nvPr>
        </p:nvSpPr>
        <p:spPr>
          <a:xfrm>
            <a:off x="5280992" y="1515525"/>
            <a:ext cx="6911008" cy="5258061"/>
          </a:xfrm>
        </p:spPr>
        <p:txBody>
          <a:bodyPr>
            <a:normAutofit/>
          </a:bodyPr>
          <a:lstStyle/>
          <a:p>
            <a:pPr algn="just" rtl="0">
              <a:lnSpc>
                <a:spcPct val="110000"/>
              </a:lnSpc>
              <a:spcBef>
                <a:spcPts val="0"/>
              </a:spcBef>
            </a:pPr>
            <a:r>
              <a:rPr lang="es" sz="1600" b="0" i="0" u="none" baseline="0" dirty="0">
                <a:effectLst/>
                <a:latin typeface="IAS Ribbon Sans Light" pitchFamily="50" charset="0"/>
                <a:ea typeface="IAS Ribbon Sans Light" pitchFamily="50" charset="0"/>
              </a:rPr>
              <a:t>PrEP diaria oral:</a:t>
            </a:r>
          </a:p>
          <a:p>
            <a:pPr marL="742950" lvl="1" indent="-285750" algn="just" rtl="0">
              <a:lnSpc>
                <a:spcPct val="110000"/>
              </a:lnSpc>
              <a:spcBef>
                <a:spcPts val="0"/>
              </a:spcBef>
              <a:buFont typeface="Arial" panose="020B0604020202020204" pitchFamily="34" charset="0"/>
              <a:buChar char="•"/>
              <a:tabLst>
                <a:tab pos="914400" algn="l"/>
              </a:tabLst>
            </a:pPr>
            <a:r>
              <a:rPr lang="es" sz="1600" b="0" i="0" u="none" baseline="0" dirty="0">
                <a:effectLst/>
                <a:latin typeface="IAS Ribbon Sans Light" pitchFamily="50" charset="0"/>
                <a:ea typeface="IAS Ribbon Sans Light" pitchFamily="50" charset="0"/>
              </a:rPr>
              <a:t>Basada en TDF, aleatorizada, comparada con placebo: incidencia cero en casos de adherencia alta</a:t>
            </a:r>
            <a:endParaRPr lang="es" sz="1600" dirty="0">
              <a:effectLst/>
              <a:latin typeface="IAS Ribbon Sans Light" pitchFamily="50" charset="0"/>
              <a:ea typeface="IAS Ribbon Sans Light" pitchFamily="50" charset="0"/>
            </a:endParaRPr>
          </a:p>
          <a:p>
            <a:pPr marL="742950" lvl="1" indent="-285750" algn="just" rtl="0">
              <a:lnSpc>
                <a:spcPct val="110000"/>
              </a:lnSpc>
              <a:spcBef>
                <a:spcPts val="0"/>
              </a:spcBef>
              <a:buFont typeface="Arial" panose="020B0604020202020204" pitchFamily="34" charset="0"/>
              <a:buChar char="•"/>
              <a:tabLst>
                <a:tab pos="914400" algn="l"/>
              </a:tabLst>
            </a:pPr>
            <a:r>
              <a:rPr lang="es" sz="1600" b="0" i="0" u="none" baseline="0" dirty="0">
                <a:effectLst/>
                <a:latin typeface="IAS Ribbon Sans Light" pitchFamily="50" charset="0"/>
                <a:ea typeface="IAS Ribbon Sans Light" pitchFamily="50" charset="0"/>
              </a:rPr>
              <a:t>Ensayo DISCOVER: el F/TAF fue no inferior al F/TDF, pero ¿qué pasa con los costos y la disponibilidad?</a:t>
            </a:r>
            <a:endParaRPr lang="es" sz="1600" dirty="0">
              <a:effectLst/>
              <a:latin typeface="IAS Ribbon Sans Light" pitchFamily="50" charset="0"/>
              <a:ea typeface="IAS Ribbon Sans Light" pitchFamily="50" charset="0"/>
            </a:endParaRPr>
          </a:p>
          <a:p>
            <a:pPr algn="just" rtl="0">
              <a:lnSpc>
                <a:spcPct val="110000"/>
              </a:lnSpc>
              <a:spcBef>
                <a:spcPts val="0"/>
              </a:spcBef>
            </a:pPr>
            <a:r>
              <a:rPr lang="es" sz="1600" b="0" i="0" u="none" baseline="0" dirty="0">
                <a:effectLst/>
                <a:latin typeface="IAS Ribbon Sans Light" pitchFamily="50" charset="0"/>
                <a:ea typeface="IAS Ribbon Sans Light" pitchFamily="50" charset="0"/>
              </a:rPr>
              <a:t>PrEP a pedido:</a:t>
            </a:r>
            <a:endParaRPr lang="es" sz="1600" dirty="0">
              <a:effectLst/>
              <a:latin typeface="IAS Ribbon Sans Light" pitchFamily="50" charset="0"/>
              <a:ea typeface="IAS Ribbon Sans Light" pitchFamily="50" charset="0"/>
            </a:endParaRPr>
          </a:p>
          <a:p>
            <a:pPr marL="742950" lvl="1" indent="-285750" algn="just" rtl="0">
              <a:lnSpc>
                <a:spcPct val="110000"/>
              </a:lnSpc>
              <a:spcBef>
                <a:spcPts val="0"/>
              </a:spcBef>
              <a:buFont typeface="Arial" panose="020B0604020202020204" pitchFamily="34" charset="0"/>
              <a:buChar char="•"/>
              <a:tabLst>
                <a:tab pos="914400" algn="l"/>
              </a:tabLst>
            </a:pPr>
            <a:r>
              <a:rPr lang="es" sz="1600" b="0" i="0" u="none" baseline="0" dirty="0">
                <a:effectLst/>
                <a:latin typeface="IAS Ribbon Sans Light" pitchFamily="50" charset="0"/>
                <a:ea typeface="IAS Ribbon Sans Light" pitchFamily="50" charset="0"/>
              </a:rPr>
              <a:t>2-1-1 (ensayo Ipergay); reducción del VIH: ensayo aleatorizado: 86 %; extensión con rótulos a la vista: 97 % </a:t>
            </a:r>
            <a:endParaRPr lang="es" sz="1600" dirty="0">
              <a:effectLst/>
              <a:latin typeface="IAS Ribbon Sans Light" pitchFamily="50" charset="0"/>
              <a:ea typeface="IAS Ribbon Sans Light" pitchFamily="50" charset="0"/>
            </a:endParaRPr>
          </a:p>
          <a:p>
            <a:pPr marL="742950" lvl="1" indent="-285750" algn="just" rtl="0">
              <a:lnSpc>
                <a:spcPct val="110000"/>
              </a:lnSpc>
              <a:spcBef>
                <a:spcPts val="0"/>
              </a:spcBef>
              <a:buFont typeface="Arial" panose="020B0604020202020204" pitchFamily="34" charset="0"/>
              <a:buChar char="•"/>
              <a:tabLst>
                <a:tab pos="914400" algn="l"/>
              </a:tabLst>
            </a:pPr>
            <a:r>
              <a:rPr lang="es" sz="1600" b="0" i="0" u="none" baseline="0" dirty="0">
                <a:effectLst/>
                <a:latin typeface="IAS Ribbon Sans Light" pitchFamily="50" charset="0"/>
                <a:ea typeface="IAS Ribbon Sans Light" pitchFamily="50" charset="0"/>
              </a:rPr>
              <a:t>Irrigaciones rectales para el tenofovir: congruencia conductual </a:t>
            </a:r>
            <a:endParaRPr lang="es" sz="1600" dirty="0">
              <a:effectLst/>
              <a:latin typeface="IAS Ribbon Sans Light" pitchFamily="50" charset="0"/>
              <a:ea typeface="IAS Ribbon Sans Light" pitchFamily="50" charset="0"/>
            </a:endParaRPr>
          </a:p>
          <a:p>
            <a:pPr algn="just" rtl="0">
              <a:lnSpc>
                <a:spcPct val="110000"/>
              </a:lnSpc>
              <a:spcBef>
                <a:spcPts val="0"/>
              </a:spcBef>
            </a:pPr>
            <a:r>
              <a:rPr lang="es" sz="1600" b="0" i="0" u="none" baseline="0" dirty="0">
                <a:effectLst/>
                <a:latin typeface="IAS Ribbon Sans Light" pitchFamily="50" charset="0"/>
                <a:ea typeface="IAS Ribbon Sans Light" pitchFamily="50" charset="0"/>
              </a:rPr>
              <a:t>Anillo vaginal de dapivirina: contracción del VIH del 27 % al 31 %</a:t>
            </a:r>
            <a:endParaRPr lang="es" sz="1600" dirty="0">
              <a:effectLst/>
              <a:latin typeface="IAS Ribbon Sans Light" pitchFamily="50" charset="0"/>
              <a:ea typeface="IAS Ribbon Sans Light" pitchFamily="50" charset="0"/>
            </a:endParaRPr>
          </a:p>
          <a:p>
            <a:pPr algn="just" rtl="0">
              <a:lnSpc>
                <a:spcPct val="110000"/>
              </a:lnSpc>
              <a:spcBef>
                <a:spcPts val="0"/>
              </a:spcBef>
            </a:pPr>
            <a:r>
              <a:rPr lang="es" sz="1600" b="0" i="0" u="none" baseline="0" dirty="0">
                <a:effectLst/>
                <a:latin typeface="IAS Ribbon Sans Light" pitchFamily="50" charset="0"/>
                <a:ea typeface="IAS Ribbon Sans Light" pitchFamily="50" charset="0"/>
              </a:rPr>
              <a:t>HPTN 083, resultados preliminares: incidencia general de 0,79 %</a:t>
            </a:r>
            <a:endParaRPr lang="es" sz="1600" dirty="0">
              <a:effectLst/>
              <a:latin typeface="IAS Ribbon Sans Light" pitchFamily="50" charset="0"/>
              <a:ea typeface="IAS Ribbon Sans Light" pitchFamily="50" charset="0"/>
            </a:endParaRPr>
          </a:p>
          <a:p>
            <a:pPr marL="857250" lvl="1" algn="just" rtl="0">
              <a:lnSpc>
                <a:spcPct val="110000"/>
              </a:lnSpc>
              <a:spcBef>
                <a:spcPts val="0"/>
              </a:spcBef>
            </a:pPr>
            <a:r>
              <a:rPr lang="es" sz="1400" b="0" i="0" u="none" baseline="0" dirty="0">
                <a:effectLst/>
                <a:latin typeface="IAS Ribbon Sans Light" pitchFamily="50" charset="0"/>
                <a:ea typeface="IAS Ribbon Sans Light" pitchFamily="50" charset="0"/>
              </a:rPr>
              <a:t>¿Superior/no inferior? ¿Adherencia? ¿Infecciones de brecha? ¿Resistencia?</a:t>
            </a:r>
            <a:endParaRPr lang="es" sz="1400" dirty="0">
              <a:effectLst/>
              <a:latin typeface="IAS Ribbon Sans Light" pitchFamily="50" charset="0"/>
              <a:ea typeface="IAS Ribbon Sans Light" pitchFamily="50" charset="0"/>
            </a:endParaRPr>
          </a:p>
          <a:p>
            <a:pPr algn="just" rtl="0">
              <a:lnSpc>
                <a:spcPct val="110000"/>
              </a:lnSpc>
              <a:spcBef>
                <a:spcPts val="0"/>
              </a:spcBef>
            </a:pPr>
            <a:r>
              <a:rPr lang="es" sz="1600" b="0" i="0" u="none" baseline="0" dirty="0">
                <a:effectLst/>
                <a:latin typeface="IAS Ribbon Sans Light" pitchFamily="50" charset="0"/>
                <a:ea typeface="IAS Ribbon Sans Light" pitchFamily="50" charset="0"/>
              </a:rPr>
              <a:t>Implantes</a:t>
            </a:r>
            <a:endParaRPr lang="es" sz="1600" dirty="0">
              <a:effectLst/>
              <a:latin typeface="IAS Ribbon Sans Light" pitchFamily="50" charset="0"/>
              <a:ea typeface="IAS Ribbon Sans Light" pitchFamily="50" charset="0"/>
            </a:endParaRPr>
          </a:p>
        </p:txBody>
      </p:sp>
      <p:sp>
        <p:nvSpPr>
          <p:cNvPr id="108" name="Google Shape;108;p16"/>
          <p:cNvSpPr txBox="1"/>
          <p:nvPr/>
        </p:nvSpPr>
        <p:spPr>
          <a:xfrm>
            <a:off x="9696400" y="6052646"/>
            <a:ext cx="2051720" cy="369332"/>
          </a:xfrm>
          <a:prstGeom prst="rect">
            <a:avLst/>
          </a:prstGeom>
          <a:noFill/>
          <a:ln>
            <a:noFill/>
          </a:ln>
        </p:spPr>
        <p:txBody>
          <a:bodyPr spcFirstLastPara="1" wrap="square" lIns="91425" tIns="45700" rIns="91425" bIns="45700" anchor="t" anchorCtr="0">
            <a:noAutofit/>
          </a:bodyPr>
          <a:lstStyle/>
          <a:p>
            <a:pPr algn="r" rtl="0"/>
            <a:r>
              <a:rPr lang="es" sz="1200" b="0" i="0" u="sng" baseline="0" dirty="0">
                <a:solidFill>
                  <a:schemeClr val="hlink"/>
                </a:solidFill>
                <a:latin typeface="IAS Ribbon Sans Light" pitchFamily="50" charset="0"/>
                <a:ea typeface="IAS Ribbon Sans Light" pitchFamily="50" charset="0"/>
                <a:cs typeface="Arial"/>
                <a:sym typeface="Roboto Condensed"/>
                <a:hlinkClick r:id="rId3"/>
              </a:rPr>
              <a:t>Susan</a:t>
            </a:r>
            <a:r>
              <a:rPr lang="es" sz="1200" b="0" i="0" u="sng" baseline="0" dirty="0">
                <a:solidFill>
                  <a:schemeClr val="hlink"/>
                </a:solidFill>
                <a:latin typeface="IAS Ribbon Sans Light" pitchFamily="50" charset="0"/>
                <a:ea typeface="IAS Ribbon Sans Light" pitchFamily="50" charset="0"/>
                <a:cs typeface="Arial"/>
                <a:sym typeface="Roboto Condensed"/>
                <a:hlinkClick r:id="rId3">
                  <a:extLst>
                    <a:ext uri="{A12FA001-AC4F-418D-AE19-62706E023703}">
                      <ahyp:hlinkClr xmlns:ahyp="http://schemas.microsoft.com/office/drawing/2018/hyperlinkcolor" xmlns="" val="tx"/>
                    </a:ext>
                  </a:extLst>
                </a:hlinkClick>
              </a:rPr>
              <a:t> Buchbinder</a:t>
            </a:r>
            <a:endParaRPr sz="1200" dirty="0">
              <a:solidFill>
                <a:schemeClr val="hlink"/>
              </a:solidFill>
              <a:latin typeface="IAS Ribbon Sans Light" pitchFamily="50" charset="0"/>
              <a:ea typeface="IAS Ribbon Sans Light" pitchFamily="50" charset="0"/>
              <a:cs typeface="Arial"/>
              <a:sym typeface="Roboto Condensed"/>
            </a:endParaRPr>
          </a:p>
        </p:txBody>
      </p:sp>
      <p:pic>
        <p:nvPicPr>
          <p:cNvPr id="9" name="Google Shape;106;p16" descr="Table&#10;&#10;Description automatically generated">
            <a:extLst>
              <a:ext uri="{FF2B5EF4-FFF2-40B4-BE49-F238E27FC236}">
                <a16:creationId xmlns:a16="http://schemas.microsoft.com/office/drawing/2014/main" id="{EC4A012E-4B5F-4457-86E9-5B22BE2FFA03}"/>
              </a:ext>
            </a:extLst>
          </p:cNvPr>
          <p:cNvPicPr preferRelativeResize="0"/>
          <p:nvPr/>
        </p:nvPicPr>
        <p:blipFill rotWithShape="1">
          <a:blip r:embed="rId4">
            <a:alphaModFix/>
          </a:blip>
          <a:srcRect l="44170" t="23565" r="14273" b="27132"/>
          <a:stretch/>
        </p:blipFill>
        <p:spPr>
          <a:xfrm>
            <a:off x="307729" y="1781712"/>
            <a:ext cx="4973263" cy="4112438"/>
          </a:xfrm>
          <a:prstGeom prst="rect">
            <a:avLst/>
          </a:prstGeom>
          <a:noFill/>
          <a:ln w="9525" cap="flat" cmpd="sng">
            <a:solidFill>
              <a:srgbClr val="C4BD97"/>
            </a:solidFill>
            <a:prstDash val="solid"/>
            <a:round/>
            <a:headEnd type="none" w="sm" len="sm"/>
            <a:tailEnd type="none" w="sm" len="sm"/>
          </a:ln>
        </p:spPr>
      </p:pic>
    </p:spTree>
    <p:extLst>
      <p:ext uri="{BB962C8B-B14F-4D97-AF65-F5344CB8AC3E}">
        <p14:creationId xmlns:p14="http://schemas.microsoft.com/office/powerpoint/2010/main" val="37374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7"/>
          <p:cNvPicPr preferRelativeResize="0"/>
          <p:nvPr/>
        </p:nvPicPr>
        <p:blipFill rotWithShape="1">
          <a:blip r:embed="rId3">
            <a:alphaModFix/>
          </a:blip>
          <a:srcRect l="13812" t="18733" r="14509" b="14805"/>
          <a:stretch/>
        </p:blipFill>
        <p:spPr>
          <a:xfrm>
            <a:off x="623393" y="1631630"/>
            <a:ext cx="5379844" cy="3351186"/>
          </a:xfrm>
          <a:prstGeom prst="rect">
            <a:avLst/>
          </a:prstGeom>
          <a:noFill/>
          <a:ln w="9525" cap="flat" cmpd="sng">
            <a:solidFill>
              <a:srgbClr val="C4BD97"/>
            </a:solidFill>
            <a:prstDash val="solid"/>
            <a:round/>
            <a:headEnd type="none" w="sm" len="sm"/>
            <a:tailEnd type="none" w="sm" len="sm"/>
          </a:ln>
        </p:spPr>
      </p:pic>
      <p:sp>
        <p:nvSpPr>
          <p:cNvPr id="115" name="Google Shape;115;p17"/>
          <p:cNvSpPr txBox="1"/>
          <p:nvPr/>
        </p:nvSpPr>
        <p:spPr>
          <a:xfrm>
            <a:off x="6188765" y="1155032"/>
            <a:ext cx="5956852" cy="3953681"/>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 sz="2000" b="0" i="0" u="none" baseline="0" dirty="0">
                <a:latin typeface="IAS Ribbon Sans Light" pitchFamily="50" charset="0"/>
                <a:ea typeface="IAS Ribbon Sans Light" pitchFamily="50" charset="0"/>
                <a:cs typeface="Arial" panose="020B0604020202020204" pitchFamily="34" charset="0"/>
              </a:rPr>
              <a:t>- En los escenarios epidémicos generalizados, los datos de incidencia del VIH entre usuarios de la PrEP son limitados.</a:t>
            </a:r>
          </a:p>
          <a:p>
            <a:pPr marL="0" lvl="0" indent="0" algn="just" rtl="0">
              <a:spcBef>
                <a:spcPts val="0"/>
              </a:spcBef>
              <a:spcAft>
                <a:spcPts val="0"/>
              </a:spcAft>
              <a:buNone/>
            </a:pPr>
            <a:endParaRPr lang="es" sz="2000" dirty="0">
              <a:latin typeface="IAS Ribbon Sans Light" pitchFamily="50" charset="0"/>
              <a:ea typeface="IAS Ribbon Sans Light" pitchFamily="50" charset="0"/>
              <a:cs typeface="Arial" panose="020B0604020202020204" pitchFamily="34" charset="0"/>
            </a:endParaRPr>
          </a:p>
          <a:p>
            <a:pPr marL="0" lvl="0" indent="0" algn="just" rtl="0">
              <a:spcBef>
                <a:spcPts val="0"/>
              </a:spcBef>
              <a:spcAft>
                <a:spcPts val="0"/>
              </a:spcAft>
              <a:buNone/>
            </a:pPr>
            <a:r>
              <a:rPr lang="es" sz="2000" b="0" i="0" u="none" baseline="0" dirty="0">
                <a:latin typeface="IAS Ribbon Sans Light" pitchFamily="50" charset="0"/>
                <a:ea typeface="IAS Ribbon Sans Light" pitchFamily="50" charset="0"/>
                <a:cs typeface="Arial" panose="020B0604020202020204" pitchFamily="34" charset="0"/>
              </a:rPr>
              <a:t>- El estudio SEARCH (NCT01864603) apunta a evaluar (1) la incidencia del VIH; (2) los resultados clínicos y virales en seroconversores.</a:t>
            </a:r>
          </a:p>
          <a:p>
            <a:pPr algn="just"/>
            <a:endParaRPr lang="es" sz="2000" spc="-10" dirty="0">
              <a:solidFill>
                <a:srgbClr val="000000"/>
              </a:solidFill>
              <a:effectLst/>
              <a:latin typeface="IAS Ribbon Sans Light" pitchFamily="50" charset="0"/>
              <a:ea typeface="IAS Ribbon Sans Light" pitchFamily="50" charset="0"/>
              <a:cs typeface="Arial" panose="020B0604020202020204" pitchFamily="34" charset="0"/>
            </a:endParaRPr>
          </a:p>
          <a:p>
            <a:pPr algn="just" rtl="0"/>
            <a:r>
              <a:rPr lang="es" sz="2000" b="0" i="0" u="none" spc="-10" baseline="0" dirty="0">
                <a:solidFill>
                  <a:srgbClr val="000000"/>
                </a:solidFill>
                <a:effectLst/>
                <a:latin typeface="IAS Ribbon Sans Light" pitchFamily="50" charset="0"/>
                <a:ea typeface="IAS Ribbon Sans Light" pitchFamily="50" charset="0"/>
                <a:cs typeface="Arial" panose="020B0604020202020204" pitchFamily="34" charset="0"/>
              </a:rPr>
              <a:t>- La oferta de la PrEP a nivel de la población (2016-2019) en las zonas rurales de Uganda y Kenia está relacionada con un 79 % más bajo en la incidencia del VIH entre iniciadores de la PrEP.</a:t>
            </a:r>
            <a:endParaRPr lang="es" sz="2000" dirty="0">
              <a:effectLst/>
              <a:latin typeface="IAS Ribbon Sans Light" pitchFamily="50" charset="0"/>
              <a:ea typeface="IAS Ribbon Sans Light" pitchFamily="50" charset="0"/>
              <a:cs typeface="Arial" panose="020B0604020202020204" pitchFamily="34" charset="0"/>
            </a:endParaRPr>
          </a:p>
          <a:p>
            <a:pPr marL="0" lvl="0" indent="0" algn="l" rtl="0">
              <a:spcBef>
                <a:spcPts val="0"/>
              </a:spcBef>
              <a:spcAft>
                <a:spcPts val="0"/>
              </a:spcAft>
              <a:buNone/>
            </a:pPr>
            <a:endParaRPr lang="es" sz="2000" dirty="0">
              <a:latin typeface="Arial" panose="020B0604020202020204" pitchFamily="34" charset="0"/>
              <a:cs typeface="Arial" panose="020B0604020202020204" pitchFamily="34" charset="0"/>
            </a:endParaRPr>
          </a:p>
        </p:txBody>
      </p:sp>
      <p:sp>
        <p:nvSpPr>
          <p:cNvPr id="116" name="Google Shape;116;p17"/>
          <p:cNvSpPr txBox="1">
            <a:spLocks noGrp="1"/>
          </p:cNvSpPr>
          <p:nvPr>
            <p:ph type="title"/>
          </p:nvPr>
        </p:nvSpPr>
        <p:spPr>
          <a:xfrm>
            <a:off x="1703512" y="199545"/>
            <a:ext cx="7427168" cy="1143000"/>
          </a:xfrm>
          <a:prstGeom prst="rect">
            <a:avLst/>
          </a:prstGeom>
          <a:noFill/>
          <a:ln>
            <a:noFill/>
          </a:ln>
        </p:spPr>
        <p:txBody>
          <a:bodyPr spcFirstLastPara="1" vert="horz" wrap="square" lIns="91425" tIns="45700" rIns="91425" bIns="45700" rtlCol="0" anchor="ctr" anchorCtr="0">
            <a:noAutofit/>
          </a:bodyPr>
          <a:lstStyle/>
          <a:p>
            <a:pPr algn="l" rtl="0">
              <a:spcBef>
                <a:spcPts val="0"/>
              </a:spcBef>
              <a:buClr>
                <a:srgbClr val="FF0000"/>
              </a:buClr>
              <a:buSzPts val="3200"/>
            </a:pPr>
            <a:r>
              <a:rPr lang="es" sz="2500" b="1" i="0" u="none" baseline="0" dirty="0">
                <a:solidFill>
                  <a:srgbClr val="E0001B"/>
                </a:solidFill>
                <a:latin typeface="IAS Ribbon Sans Bold" pitchFamily="50" charset="0"/>
                <a:ea typeface="IAS Ribbon Sans Bold" pitchFamily="50" charset="0"/>
              </a:rPr>
              <a:t>Prevención</a:t>
            </a:r>
            <a:r>
              <a:rPr lang="es" sz="2500" b="1" dirty="0">
                <a:solidFill>
                  <a:srgbClr val="FF0000"/>
                </a:solidFill>
                <a:latin typeface="IAS Ribbon Sans Bold" pitchFamily="50" charset="0"/>
                <a:ea typeface="IAS Ribbon Sans Bold" pitchFamily="50" charset="0"/>
              </a:rPr>
              <a:t/>
            </a:r>
            <a:br>
              <a:rPr lang="es" sz="2500" b="1" dirty="0">
                <a:solidFill>
                  <a:srgbClr val="FF0000"/>
                </a:solidFill>
                <a:latin typeface="IAS Ribbon Sans Bold" pitchFamily="50" charset="0"/>
                <a:ea typeface="IAS Ribbon Sans Bold" pitchFamily="50" charset="0"/>
              </a:rPr>
            </a:br>
            <a:r>
              <a:rPr lang="es" sz="3600" b="1" i="0" u="none" baseline="0" dirty="0">
                <a:latin typeface="IAS Ribbon Sans Bold" pitchFamily="50" charset="0"/>
                <a:ea typeface="IAS Ribbon Sans Bold" pitchFamily="50" charset="0"/>
              </a:rPr>
              <a:t>Incidencia del VIH más baja con el uso de la PrEP</a:t>
            </a:r>
            <a:endParaRPr sz="3600" b="1" dirty="0">
              <a:solidFill>
                <a:srgbClr val="FF0000"/>
              </a:solidFill>
              <a:latin typeface="IAS Ribbon Sans Bold" pitchFamily="50" charset="0"/>
              <a:ea typeface="IAS Ribbon Sans Bold" pitchFamily="50" charset="0"/>
            </a:endParaRPr>
          </a:p>
        </p:txBody>
      </p:sp>
      <p:sp>
        <p:nvSpPr>
          <p:cNvPr id="117" name="Google Shape;117;p17"/>
          <p:cNvSpPr txBox="1"/>
          <p:nvPr/>
        </p:nvSpPr>
        <p:spPr>
          <a:xfrm>
            <a:off x="9264352" y="5108713"/>
            <a:ext cx="2664296" cy="369332"/>
          </a:xfrm>
          <a:prstGeom prst="rect">
            <a:avLst/>
          </a:prstGeom>
          <a:noFill/>
          <a:ln>
            <a:noFill/>
          </a:ln>
        </p:spPr>
        <p:txBody>
          <a:bodyPr spcFirstLastPara="1" wrap="square" lIns="91425" tIns="45700" rIns="91425" bIns="45700" anchor="t" anchorCtr="0">
            <a:noAutofit/>
          </a:bodyPr>
          <a:lstStyle/>
          <a:p>
            <a:pPr algn="r" rtl="0"/>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4"/>
              </a:rPr>
              <a:t>Catherine Koss,</a:t>
            </a:r>
            <a:r>
              <a:rPr lang="es" sz="1200" b="0" i="0" u="sng" baseline="0" dirty="0">
                <a:solidFill>
                  <a:schemeClr val="hlink"/>
                </a:solidFill>
                <a:latin typeface="IAS Ribbon Sans Light" pitchFamily="50" charset="0"/>
                <a:ea typeface="IAS Ribbon Sans Light" pitchFamily="50" charset="0"/>
                <a:cs typeface="Arial" panose="020B0604020202020204" pitchFamily="34" charset="0"/>
                <a:hlinkClick r:id="rId4"/>
              </a:rPr>
              <a:t> OAC0805</a:t>
            </a:r>
            <a:endParaRPr sz="1200" u="sng" dirty="0">
              <a:solidFill>
                <a:schemeClr val="hlink"/>
              </a:solidFill>
              <a:latin typeface="IAS Ribbon Sans Light" pitchFamily="50" charset="0"/>
              <a:ea typeface="IAS Ribbon Sans Light" pitchFamily="50" charset="0"/>
              <a:cs typeface="Arial" panose="020B0604020202020204" pitchFamily="34" charset="0"/>
              <a:sym typeface="Calibri"/>
            </a:endParaRPr>
          </a:p>
        </p:txBody>
      </p:sp>
      <p:sp>
        <p:nvSpPr>
          <p:cNvPr id="118" name="Google Shape;118;p17"/>
          <p:cNvSpPr txBox="1"/>
          <p:nvPr/>
        </p:nvSpPr>
        <p:spPr>
          <a:xfrm>
            <a:off x="623392" y="5371011"/>
            <a:ext cx="11305256" cy="830997"/>
          </a:xfrm>
          <a:prstGeom prst="rect">
            <a:avLst/>
          </a:prstGeom>
          <a:noFill/>
          <a:ln>
            <a:noFill/>
          </a:ln>
        </p:spPr>
        <p:txBody>
          <a:bodyPr spcFirstLastPara="1" wrap="square" lIns="91425" tIns="45700" rIns="91425" bIns="45700" anchor="t" anchorCtr="0">
            <a:noAutofit/>
          </a:bodyPr>
          <a:lstStyle/>
          <a:p>
            <a:pPr algn="l" rtl="0"/>
            <a:r>
              <a:rPr lang="es" sz="2200" b="0" i="0" u="none" baseline="0" dirty="0">
                <a:solidFill>
                  <a:schemeClr val="dk1"/>
                </a:solidFill>
                <a:latin typeface="IAS Ribbon Sans Light" pitchFamily="50" charset="0"/>
                <a:ea typeface="IAS Ribbon Sans Light" pitchFamily="50" charset="0"/>
                <a:cs typeface="Arial"/>
                <a:sym typeface="Arial"/>
              </a:rPr>
              <a:t>La incidencia del VIH disminuyó alrededor de un 50 % luego de que se implementara el acceso a la PrEP en el centro (ensayo ECHO).</a:t>
            </a:r>
            <a:endParaRPr sz="2200" dirty="0">
              <a:latin typeface="IAS Ribbon Sans Light" pitchFamily="50" charset="0"/>
              <a:ea typeface="IAS Ribbon Sans Light" pitchFamily="50" charset="0"/>
            </a:endParaRPr>
          </a:p>
        </p:txBody>
      </p:sp>
      <p:sp>
        <p:nvSpPr>
          <p:cNvPr id="119" name="Google Shape;119;p17"/>
          <p:cNvSpPr txBox="1"/>
          <p:nvPr/>
        </p:nvSpPr>
        <p:spPr>
          <a:xfrm>
            <a:off x="9264352" y="5973804"/>
            <a:ext cx="2664296" cy="456407"/>
          </a:xfrm>
          <a:prstGeom prst="rect">
            <a:avLst/>
          </a:prstGeom>
          <a:noFill/>
          <a:ln>
            <a:noFill/>
          </a:ln>
        </p:spPr>
        <p:txBody>
          <a:bodyPr spcFirstLastPara="1" wrap="square" lIns="91425" tIns="45700" rIns="91425" bIns="45700" anchor="t" anchorCtr="0">
            <a:noAutofit/>
          </a:bodyPr>
          <a:lstStyle/>
          <a:p>
            <a:pPr algn="r" rtl="0"/>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5"/>
              </a:rPr>
              <a:t>Deborah Donnell,</a:t>
            </a:r>
            <a:r>
              <a:rPr lang="es" sz="1200" b="0" i="0" u="sng" baseline="0" dirty="0">
                <a:solidFill>
                  <a:schemeClr val="hlink"/>
                </a:solidFill>
                <a:latin typeface="IAS Ribbon Sans Light" pitchFamily="50" charset="0"/>
                <a:ea typeface="IAS Ribbon Sans Light" pitchFamily="50" charset="0"/>
                <a:cs typeface="Arial" panose="020B0604020202020204" pitchFamily="34" charset="0"/>
                <a:hlinkClick r:id="rId5"/>
              </a:rPr>
              <a:t> OAC0105</a:t>
            </a:r>
            <a:endParaRPr sz="1200" u="sng" dirty="0">
              <a:solidFill>
                <a:schemeClr val="hlink"/>
              </a:solidFill>
              <a:latin typeface="IAS Ribbon Sans Light" pitchFamily="50" charset="0"/>
              <a:ea typeface="IAS Ribbon Sans Light" pitchFamily="50" charset="0"/>
              <a:cs typeface="Arial" panose="020B0604020202020204" pitchFamily="34" charset="0"/>
              <a:sym typeface="Calibri"/>
            </a:endParaRPr>
          </a:p>
        </p:txBody>
      </p:sp>
    </p:spTree>
    <p:extLst>
      <p:ext uri="{BB962C8B-B14F-4D97-AF65-F5344CB8AC3E}">
        <p14:creationId xmlns:p14="http://schemas.microsoft.com/office/powerpoint/2010/main" val="1150442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9" name="Google Shape;129;p18"/>
          <p:cNvSpPr txBox="1"/>
          <p:nvPr/>
        </p:nvSpPr>
        <p:spPr>
          <a:xfrm>
            <a:off x="0" y="3985305"/>
            <a:ext cx="12192000" cy="2022092"/>
          </a:xfrm>
          <a:prstGeom prst="rect">
            <a:avLst/>
          </a:prstGeom>
          <a:solidFill>
            <a:srgbClr val="CCFFFF"/>
          </a:solidFill>
          <a:ln>
            <a:noFill/>
          </a:ln>
        </p:spPr>
        <p:txBody>
          <a:bodyPr spcFirstLastPara="1" wrap="square" lIns="91425" tIns="45700" rIns="91425" bIns="45700" anchor="t" anchorCtr="0">
            <a:noAutofit/>
          </a:bodyPr>
          <a:lstStyle/>
          <a:p>
            <a:pPr marL="987425" algn="just" rtl="0"/>
            <a:r>
              <a:rPr lang="es" sz="2000" b="0" i="0" u="none" baseline="0" dirty="0">
                <a:solidFill>
                  <a:schemeClr val="dk1"/>
                </a:solidFill>
                <a:latin typeface="IAS Ribbon Sans Light" pitchFamily="50" charset="0"/>
                <a:ea typeface="IAS Ribbon Sans Light" pitchFamily="50" charset="0"/>
                <a:cs typeface="Arial" panose="020B0604020202020204" pitchFamily="34" charset="0"/>
                <a:sym typeface="Arial"/>
              </a:rPr>
              <a:t>En el caso de las mujeres transgénero: </a:t>
            </a:r>
          </a:p>
          <a:p>
            <a:pPr marL="987425" algn="just" rtl="0"/>
            <a:r>
              <a:rPr lang="es" sz="2000" b="0" i="0" u="none" baseline="0" dirty="0">
                <a:solidFill>
                  <a:schemeClr val="dk1"/>
                </a:solidFill>
                <a:latin typeface="IAS Ribbon Sans Light" pitchFamily="50" charset="0"/>
                <a:ea typeface="IAS Ribbon Sans Light" pitchFamily="50" charset="0"/>
                <a:cs typeface="Arial" panose="020B0604020202020204" pitchFamily="34" charset="0"/>
                <a:sym typeface="Arial"/>
              </a:rPr>
              <a:t>- La fortaleza de las redes existentes respalda el desarrollo de las estrategias de intervención para la prevención del VIH que se promueven en las redes.</a:t>
            </a:r>
          </a:p>
          <a:p>
            <a:pPr marL="987425" algn="just" rtl="0"/>
            <a:r>
              <a:rPr lang="es" sz="2000" b="0" i="0" u="none" baseline="0" dirty="0">
                <a:latin typeface="IAS Ribbon Sans Light" pitchFamily="50" charset="0"/>
                <a:ea typeface="IAS Ribbon Sans Light" pitchFamily="50" charset="0"/>
                <a:cs typeface="Arial" panose="020B0604020202020204" pitchFamily="34" charset="0"/>
              </a:rPr>
              <a:t>- La tecnología tiene un rol fundamental como herramienta para organizar recursos de manera colectiva y para establecer relaciones</a:t>
            </a:r>
            <a:r>
              <a:rPr lang="es" sz="2400" b="0" i="0" u="none" baseline="0" dirty="0">
                <a:latin typeface="IAS Ribbon Sans Light" pitchFamily="50" charset="0"/>
                <a:ea typeface="IAS Ribbon Sans Light" pitchFamily="50" charset="0"/>
                <a:cs typeface="Arial" panose="020B0604020202020204" pitchFamily="34" charset="0"/>
              </a:rPr>
              <a:t>.</a:t>
            </a:r>
            <a:endParaRPr sz="2400" dirty="0">
              <a:latin typeface="IAS Ribbon Sans Light" pitchFamily="50" charset="0"/>
              <a:ea typeface="IAS Ribbon Sans Light" pitchFamily="50" charset="0"/>
              <a:cs typeface="Arial" panose="020B0604020202020204" pitchFamily="34" charset="0"/>
            </a:endParaRPr>
          </a:p>
        </p:txBody>
      </p:sp>
      <p:sp>
        <p:nvSpPr>
          <p:cNvPr id="125" name="Google Shape;125;p18"/>
          <p:cNvSpPr txBox="1">
            <a:spLocks noGrp="1"/>
          </p:cNvSpPr>
          <p:nvPr>
            <p:ph type="body" idx="1"/>
          </p:nvPr>
        </p:nvSpPr>
        <p:spPr>
          <a:xfrm>
            <a:off x="847328" y="1367236"/>
            <a:ext cx="10870975" cy="2234127"/>
          </a:xfrm>
          <a:prstGeom prst="rect">
            <a:avLst/>
          </a:prstGeom>
          <a:noFill/>
          <a:ln>
            <a:noFill/>
          </a:ln>
        </p:spPr>
        <p:txBody>
          <a:bodyPr spcFirstLastPara="1" vert="horz" wrap="square" lIns="91425" tIns="45700" rIns="91425" bIns="45700" rtlCol="0" anchor="t" anchorCtr="0">
            <a:noAutofit/>
          </a:bodyPr>
          <a:lstStyle/>
          <a:p>
            <a:pPr marL="0" indent="0" algn="l" rtl="0">
              <a:spcBef>
                <a:spcPts val="0"/>
              </a:spcBef>
              <a:buClr>
                <a:schemeClr val="dk1"/>
              </a:buClr>
              <a:buSzPts val="2400"/>
              <a:buNone/>
            </a:pPr>
            <a:r>
              <a:rPr lang="es" sz="2000" b="0" i="0" u="none" baseline="0" dirty="0">
                <a:latin typeface="IAS Ribbon Sans Light" pitchFamily="50" charset="0"/>
                <a:ea typeface="IAS Ribbon Sans Light" pitchFamily="50" charset="0"/>
              </a:rPr>
              <a:t>Encuestas en línea a través de anuncios en una red geosocial en Brasil:</a:t>
            </a:r>
            <a:endParaRPr lang="en-CH" sz="2000" b="0" i="0" u="none" baseline="0" dirty="0">
              <a:latin typeface="IAS Ribbon Sans Light" pitchFamily="50" charset="0"/>
              <a:ea typeface="IAS Ribbon Sans Light" pitchFamily="50" charset="0"/>
            </a:endParaRPr>
          </a:p>
          <a:p>
            <a:pPr marL="0" indent="0" algn="l" rtl="0">
              <a:spcBef>
                <a:spcPts val="0"/>
              </a:spcBef>
              <a:buClr>
                <a:schemeClr val="dk1"/>
              </a:buClr>
              <a:buSzPts val="2400"/>
              <a:buNone/>
            </a:pPr>
            <a:endParaRPr lang="es" sz="2000" b="0" i="0" u="none" baseline="0" dirty="0">
              <a:latin typeface="IAS Ribbon Sans Light" pitchFamily="50" charset="0"/>
              <a:ea typeface="IAS Ribbon Sans Light" pitchFamily="50" charset="0"/>
            </a:endParaRPr>
          </a:p>
          <a:p>
            <a:pPr marL="0" indent="0" algn="l" rtl="0">
              <a:spcBef>
                <a:spcPts val="0"/>
              </a:spcBef>
              <a:buClr>
                <a:schemeClr val="dk1"/>
              </a:buClr>
              <a:buSzPts val="2400"/>
              <a:buNone/>
            </a:pPr>
            <a:r>
              <a:rPr lang="es" sz="2000" b="0" i="0" u="none" baseline="0" dirty="0">
                <a:latin typeface="IAS Ribbon Sans Light" pitchFamily="50" charset="0"/>
                <a:ea typeface="IAS Ribbon Sans Light" pitchFamily="50" charset="0"/>
              </a:rPr>
              <a:t>Comprender I = I (indetectable equivale a intransmisible) en:</a:t>
            </a:r>
          </a:p>
          <a:p>
            <a:pPr algn="l" rtl="0">
              <a:spcBef>
                <a:spcPts val="0"/>
              </a:spcBef>
              <a:buClr>
                <a:schemeClr val="dk1"/>
              </a:buClr>
              <a:buSzPts val="2400"/>
              <a:buFontTx/>
              <a:buChar char="-"/>
            </a:pPr>
            <a:r>
              <a:rPr lang="es" sz="2000" b="0" i="0" u="none" baseline="0" dirty="0">
                <a:latin typeface="IAS Ribbon Sans Light" pitchFamily="50" charset="0"/>
                <a:ea typeface="IAS Ribbon Sans Light" pitchFamily="50" charset="0"/>
              </a:rPr>
              <a:t>Hombres gais/bisexuales: promedio; población general: muy deficiente.</a:t>
            </a:r>
          </a:p>
          <a:p>
            <a:pPr marL="0" indent="0" algn="l" rtl="0">
              <a:spcBef>
                <a:spcPts val="0"/>
              </a:spcBef>
              <a:buClr>
                <a:schemeClr val="dk1"/>
              </a:buClr>
              <a:buSzPts val="2400"/>
              <a:buNone/>
            </a:pPr>
            <a:endParaRPr lang="es" sz="2000" dirty="0">
              <a:latin typeface="IAS Ribbon Sans Light" pitchFamily="50" charset="0"/>
              <a:ea typeface="IAS Ribbon Sans Light" pitchFamily="50" charset="0"/>
            </a:endParaRPr>
          </a:p>
          <a:p>
            <a:pPr marL="0" indent="0" algn="l" rtl="0">
              <a:spcBef>
                <a:spcPts val="0"/>
              </a:spcBef>
              <a:buClr>
                <a:schemeClr val="dk1"/>
              </a:buClr>
              <a:buSzPts val="2400"/>
              <a:buNone/>
            </a:pPr>
            <a:r>
              <a:rPr lang="es" sz="2000" b="0" i="0" u="none" baseline="0" dirty="0">
                <a:latin typeface="IAS Ribbon Sans Light" pitchFamily="50" charset="0"/>
                <a:ea typeface="IAS Ribbon Sans Light" pitchFamily="50" charset="0"/>
              </a:rPr>
              <a:t>Se necesita comprender correctamente la I = I porque empodera a las personas que viven con el VIH y, de esta manera, mejora la adherencia y disminuye el estigma hacia uno mismo.</a:t>
            </a:r>
          </a:p>
          <a:p>
            <a:pPr marL="0" indent="0" algn="l" rtl="0">
              <a:spcBef>
                <a:spcPts val="0"/>
              </a:spcBef>
              <a:buClr>
                <a:schemeClr val="dk1"/>
              </a:buClr>
              <a:buSzPts val="2400"/>
              <a:buNone/>
            </a:pPr>
            <a:endParaRPr dirty="0">
              <a:latin typeface="IAS Ribbon Sans Regular" pitchFamily="50" charset="0"/>
              <a:ea typeface="IAS Ribbon Sans Regular" pitchFamily="50" charset="0"/>
            </a:endParaRPr>
          </a:p>
        </p:txBody>
      </p:sp>
      <p:sp>
        <p:nvSpPr>
          <p:cNvPr id="126" name="Google Shape;126;p18"/>
          <p:cNvSpPr txBox="1">
            <a:spLocks noGrp="1"/>
          </p:cNvSpPr>
          <p:nvPr>
            <p:ph type="title"/>
          </p:nvPr>
        </p:nvSpPr>
        <p:spPr>
          <a:xfrm>
            <a:off x="1703512" y="234258"/>
            <a:ext cx="7427168" cy="1143000"/>
          </a:xfrm>
          <a:prstGeom prst="rect">
            <a:avLst/>
          </a:prstGeom>
          <a:noFill/>
          <a:ln>
            <a:noFill/>
          </a:ln>
        </p:spPr>
        <p:txBody>
          <a:bodyPr spcFirstLastPara="1" vert="horz" wrap="square" lIns="91425" tIns="45700" rIns="91425" bIns="45700" rtlCol="0" anchor="ctr" anchorCtr="0">
            <a:noAutofit/>
          </a:bodyPr>
          <a:lstStyle/>
          <a:p>
            <a:pPr algn="l" rtl="0">
              <a:spcBef>
                <a:spcPts val="0"/>
              </a:spcBef>
              <a:buClr>
                <a:srgbClr val="FF0000"/>
              </a:buClr>
              <a:buSzPts val="3200"/>
            </a:pPr>
            <a:r>
              <a:rPr lang="es" sz="2500" b="1" i="0" u="none" baseline="0" dirty="0">
                <a:solidFill>
                  <a:srgbClr val="E0001B"/>
                </a:solidFill>
                <a:latin typeface="IAS Ribbon Sans Bold" pitchFamily="50" charset="0"/>
                <a:ea typeface="IAS Ribbon Sans Bold" pitchFamily="50" charset="0"/>
              </a:rPr>
              <a:t>Prevención</a:t>
            </a:r>
            <a:r>
              <a:rPr lang="es" sz="1400" b="1" dirty="0">
                <a:latin typeface="IAS Ribbon Sans Bold" pitchFamily="50" charset="0"/>
                <a:ea typeface="IAS Ribbon Sans Bold" pitchFamily="50" charset="0"/>
              </a:rPr>
              <a:t/>
            </a:r>
            <a:br>
              <a:rPr lang="es" sz="1400" b="1" dirty="0">
                <a:latin typeface="IAS Ribbon Sans Bold" pitchFamily="50" charset="0"/>
                <a:ea typeface="IAS Ribbon Sans Bold" pitchFamily="50" charset="0"/>
              </a:rPr>
            </a:br>
            <a:r>
              <a:rPr lang="es" sz="3600" b="1" i="0" u="none" baseline="0" dirty="0">
                <a:latin typeface="IAS Ribbon Sans Bold" pitchFamily="50" charset="0"/>
                <a:ea typeface="IAS Ribbon Sans Bold" pitchFamily="50" charset="0"/>
              </a:rPr>
              <a:t>I = I, redes para la prevención</a:t>
            </a:r>
            <a:endParaRPr sz="3600" b="1" dirty="0">
              <a:solidFill>
                <a:srgbClr val="FF0000"/>
              </a:solidFill>
              <a:latin typeface="IAS Ribbon Sans Bold" pitchFamily="50" charset="0"/>
              <a:ea typeface="IAS Ribbon Sans Bold" pitchFamily="50" charset="0"/>
            </a:endParaRPr>
          </a:p>
        </p:txBody>
      </p:sp>
      <p:sp>
        <p:nvSpPr>
          <p:cNvPr id="127" name="Google Shape;127;p18"/>
          <p:cNvSpPr txBox="1"/>
          <p:nvPr/>
        </p:nvSpPr>
        <p:spPr>
          <a:xfrm>
            <a:off x="9504311" y="3612033"/>
            <a:ext cx="2213992" cy="369332"/>
          </a:xfrm>
          <a:prstGeom prst="rect">
            <a:avLst/>
          </a:prstGeom>
          <a:noFill/>
          <a:ln>
            <a:noFill/>
          </a:ln>
        </p:spPr>
        <p:txBody>
          <a:bodyPr spcFirstLastPara="1" wrap="square" lIns="91425" tIns="45700" rIns="91425" bIns="45700" anchor="t" anchorCtr="0">
            <a:noAutofit/>
          </a:bodyPr>
          <a:lstStyle/>
          <a:p>
            <a:pPr algn="r" rtl="0">
              <a:buClr>
                <a:srgbClr val="333333"/>
              </a:buClr>
              <a:buSzPts val="1800"/>
            </a:pPr>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3"/>
              </a:rPr>
              <a:t>Thiago S Torres, </a:t>
            </a:r>
            <a:r>
              <a:rPr lang="es" sz="1200" b="0" i="0" u="none" baseline="0" dirty="0">
                <a:latin typeface="IAS Ribbon Sans Light" pitchFamily="50" charset="0"/>
                <a:ea typeface="IAS Ribbon Sans Light" pitchFamily="50" charset="0"/>
                <a:cs typeface="Arial" panose="020B0604020202020204" pitchFamily="34" charset="0"/>
                <a:hlinkClick r:id="rId3"/>
              </a:rPr>
              <a:t>PDD0507</a:t>
            </a:r>
            <a:endParaRPr sz="1200" dirty="0">
              <a:solidFill>
                <a:srgbClr val="333333"/>
              </a:solidFill>
              <a:latin typeface="IAS Ribbon Sans Light" pitchFamily="50" charset="0"/>
              <a:ea typeface="IAS Ribbon Sans Light" pitchFamily="50" charset="0"/>
              <a:cs typeface="Arial" panose="020B0604020202020204" pitchFamily="34" charset="0"/>
              <a:sym typeface="Roboto Condensed"/>
            </a:endParaRPr>
          </a:p>
        </p:txBody>
      </p:sp>
      <p:sp>
        <p:nvSpPr>
          <p:cNvPr id="128" name="Google Shape;128;p18"/>
          <p:cNvSpPr txBox="1"/>
          <p:nvPr/>
        </p:nvSpPr>
        <p:spPr>
          <a:xfrm>
            <a:off x="8303149" y="6040763"/>
            <a:ext cx="3415154" cy="522801"/>
          </a:xfrm>
          <a:prstGeom prst="rect">
            <a:avLst/>
          </a:prstGeom>
          <a:noFill/>
          <a:ln>
            <a:noFill/>
          </a:ln>
        </p:spPr>
        <p:txBody>
          <a:bodyPr spcFirstLastPara="1" wrap="square" lIns="91425" tIns="45700" rIns="91425" bIns="45700" anchor="t" anchorCtr="0">
            <a:noAutofit/>
          </a:bodyPr>
          <a:lstStyle/>
          <a:p>
            <a:pPr algn="r" rtl="0"/>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4"/>
              </a:rPr>
              <a:t>Ian W Holloway,</a:t>
            </a:r>
            <a:r>
              <a:rPr lang="es" sz="1200" b="0" i="0" u="none" baseline="0" dirty="0">
                <a:latin typeface="IAS Ribbon Sans Light" pitchFamily="50" charset="0"/>
                <a:ea typeface="IAS Ribbon Sans Light" pitchFamily="50" charset="0"/>
                <a:cs typeface="Arial" panose="020B0604020202020204" pitchFamily="34" charset="0"/>
                <a:hlinkClick r:id="rId4"/>
              </a:rPr>
              <a:t> PDD0302</a:t>
            </a:r>
            <a:endParaRPr sz="1200" dirty="0">
              <a:solidFill>
                <a:schemeClr val="dk1"/>
              </a:solidFill>
              <a:latin typeface="IAS Ribbon Sans Light" pitchFamily="50" charset="0"/>
              <a:ea typeface="IAS Ribbon Sans Light" pitchFamily="50" charset="0"/>
              <a:cs typeface="Arial" panose="020B0604020202020204" pitchFamily="34" charset="0"/>
              <a:sym typeface="Calibri"/>
            </a:endParaRPr>
          </a:p>
        </p:txBody>
      </p:sp>
    </p:spTree>
    <p:extLst>
      <p:ext uri="{BB962C8B-B14F-4D97-AF65-F5344CB8AC3E}">
        <p14:creationId xmlns:p14="http://schemas.microsoft.com/office/powerpoint/2010/main" val="1833679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body" idx="1"/>
          </p:nvPr>
        </p:nvSpPr>
        <p:spPr>
          <a:xfrm>
            <a:off x="231915" y="1299411"/>
            <a:ext cx="6261652" cy="1409655"/>
          </a:xfrm>
          <a:prstGeom prst="rect">
            <a:avLst/>
          </a:prstGeom>
          <a:solidFill>
            <a:srgbClr val="DAE5F1"/>
          </a:solidFill>
          <a:ln>
            <a:noFill/>
          </a:ln>
        </p:spPr>
        <p:txBody>
          <a:bodyPr spcFirstLastPara="1" vert="horz" wrap="square" lIns="91425" tIns="45700" rIns="91425" bIns="45700" rtlCol="0" anchor="t" anchorCtr="0">
            <a:noAutofit/>
          </a:bodyPr>
          <a:lstStyle/>
          <a:p>
            <a:pPr marL="0" indent="0" algn="l" rtl="0">
              <a:spcBef>
                <a:spcPts val="0"/>
              </a:spcBef>
              <a:buClr>
                <a:schemeClr val="dk1"/>
              </a:buClr>
              <a:buSzPts val="2400"/>
              <a:buNone/>
            </a:pPr>
            <a:r>
              <a:rPr lang="es" sz="2000" b="0" i="0" u="none" baseline="0" dirty="0">
                <a:latin typeface="IAS Ribbon Sans Light" pitchFamily="50" charset="0"/>
                <a:ea typeface="IAS Ribbon Sans Light" pitchFamily="50" charset="0"/>
              </a:rPr>
              <a:t>Comprender la asistencia continua en cuanto a la PrEP es fundamental para mejorar la implementación programática.</a:t>
            </a:r>
          </a:p>
          <a:p>
            <a:pPr algn="l" rtl="0">
              <a:spcBef>
                <a:spcPts val="0"/>
              </a:spcBef>
              <a:buClr>
                <a:schemeClr val="dk1"/>
              </a:buClr>
              <a:buSzPts val="2400"/>
              <a:buFontTx/>
              <a:buChar char="-"/>
            </a:pPr>
            <a:endParaRPr lang="es" sz="2000" dirty="0">
              <a:latin typeface="IAS Ribbon Sans Light" pitchFamily="50" charset="0"/>
              <a:ea typeface="IAS Ribbon Sans Light" pitchFamily="50" charset="0"/>
            </a:endParaRPr>
          </a:p>
          <a:p>
            <a:pPr marL="0" indent="0" algn="l" rtl="0">
              <a:spcBef>
                <a:spcPts val="0"/>
              </a:spcBef>
              <a:buClr>
                <a:schemeClr val="dk1"/>
              </a:buClr>
              <a:buSzPts val="2400"/>
              <a:buNone/>
            </a:pPr>
            <a:endParaRPr sz="2000" dirty="0"/>
          </a:p>
        </p:txBody>
      </p:sp>
      <p:pic>
        <p:nvPicPr>
          <p:cNvPr id="136" name="Google Shape;136;p19"/>
          <p:cNvPicPr preferRelativeResize="0"/>
          <p:nvPr/>
        </p:nvPicPr>
        <p:blipFill rotWithShape="1">
          <a:blip r:embed="rId3">
            <a:alphaModFix/>
          </a:blip>
          <a:srcRect/>
          <a:stretch/>
        </p:blipFill>
        <p:spPr>
          <a:xfrm>
            <a:off x="231915" y="2816051"/>
            <a:ext cx="3312368" cy="2597499"/>
          </a:xfrm>
          <a:prstGeom prst="rect">
            <a:avLst/>
          </a:prstGeom>
          <a:solidFill>
            <a:srgbClr val="DAE5F1"/>
          </a:solidFill>
          <a:ln w="9525" cap="flat" cmpd="sng">
            <a:solidFill>
              <a:schemeClr val="lt1"/>
            </a:solidFill>
            <a:prstDash val="solid"/>
            <a:round/>
            <a:headEnd type="none" w="sm" len="sm"/>
            <a:tailEnd type="none" w="sm" len="sm"/>
          </a:ln>
        </p:spPr>
      </p:pic>
      <p:sp>
        <p:nvSpPr>
          <p:cNvPr id="138" name="Google Shape;138;p19"/>
          <p:cNvSpPr txBox="1">
            <a:spLocks noGrp="1"/>
          </p:cNvSpPr>
          <p:nvPr>
            <p:ph type="title"/>
          </p:nvPr>
        </p:nvSpPr>
        <p:spPr>
          <a:xfrm>
            <a:off x="1752279" y="423066"/>
            <a:ext cx="9803527" cy="1143000"/>
          </a:xfrm>
          <a:prstGeom prst="rect">
            <a:avLst/>
          </a:prstGeom>
          <a:noFill/>
          <a:ln>
            <a:noFill/>
          </a:ln>
        </p:spPr>
        <p:txBody>
          <a:bodyPr spcFirstLastPara="1" vert="horz" wrap="square" lIns="91425" tIns="45700" rIns="91425" bIns="45700" rtlCol="0" anchor="ctr" anchorCtr="0">
            <a:noAutofit/>
          </a:bodyPr>
          <a:lstStyle/>
          <a:p>
            <a:pPr algn="l" rtl="0">
              <a:spcBef>
                <a:spcPts val="0"/>
              </a:spcBef>
              <a:buClr>
                <a:srgbClr val="FF0000"/>
              </a:buClr>
              <a:buSzPts val="3200"/>
            </a:pPr>
            <a:r>
              <a:rPr lang="es" sz="2500" b="1" i="0" u="none" baseline="0" dirty="0">
                <a:solidFill>
                  <a:srgbClr val="E0001B"/>
                </a:solidFill>
                <a:latin typeface="IAS Ribbon Sans Bold" pitchFamily="50" charset="0"/>
                <a:ea typeface="IAS Ribbon Sans Bold" pitchFamily="50" charset="0"/>
              </a:rPr>
              <a:t>Prevención</a:t>
            </a:r>
            <a:r>
              <a:rPr lang="es" sz="3200" b="1" dirty="0">
                <a:solidFill>
                  <a:srgbClr val="FF0000"/>
                </a:solidFill>
                <a:latin typeface="IAS Ribbon Sans Bold" pitchFamily="50" charset="0"/>
                <a:ea typeface="IAS Ribbon Sans Bold" pitchFamily="50" charset="0"/>
              </a:rPr>
              <a:t/>
            </a:r>
            <a:br>
              <a:rPr lang="es" sz="3200" b="1" dirty="0">
                <a:solidFill>
                  <a:srgbClr val="FF0000"/>
                </a:solidFill>
                <a:latin typeface="IAS Ribbon Sans Bold" pitchFamily="50" charset="0"/>
                <a:ea typeface="IAS Ribbon Sans Bold" pitchFamily="50" charset="0"/>
              </a:rPr>
            </a:br>
            <a:r>
              <a:rPr lang="es" sz="2800" b="1" i="0" u="none" baseline="0" dirty="0">
                <a:latin typeface="IAS Ribbon Sans Bold" pitchFamily="50" charset="0"/>
                <a:ea typeface="IAS Ribbon Sans Bold" pitchFamily="50" charset="0"/>
              </a:rPr>
              <a:t>Incorporación y administración de la PrEP para la prevención del VIH</a:t>
            </a:r>
            <a:r>
              <a:rPr lang="es" sz="3600" b="1" dirty="0"/>
              <a:t/>
            </a:r>
            <a:br>
              <a:rPr lang="es" sz="3600" b="1" dirty="0"/>
            </a:br>
            <a:endParaRPr lang="es" sz="3600" b="1" dirty="0">
              <a:solidFill>
                <a:srgbClr val="FF0000"/>
              </a:solidFill>
            </a:endParaRPr>
          </a:p>
        </p:txBody>
      </p:sp>
      <p:sp>
        <p:nvSpPr>
          <p:cNvPr id="139" name="Google Shape;139;p19"/>
          <p:cNvSpPr txBox="1"/>
          <p:nvPr/>
        </p:nvSpPr>
        <p:spPr>
          <a:xfrm>
            <a:off x="4412668" y="6121014"/>
            <a:ext cx="2080899" cy="369332"/>
          </a:xfrm>
          <a:prstGeom prst="rect">
            <a:avLst/>
          </a:prstGeom>
          <a:noFill/>
          <a:ln>
            <a:noFill/>
          </a:ln>
        </p:spPr>
        <p:txBody>
          <a:bodyPr spcFirstLastPara="1" wrap="square" lIns="91425" tIns="45700" rIns="91425" bIns="45700" anchor="t" anchorCtr="0">
            <a:noAutofit/>
          </a:bodyPr>
          <a:lstStyle/>
          <a:p>
            <a:pPr algn="r" rtl="0"/>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4"/>
              </a:rPr>
              <a:t>Jonathan Volk, </a:t>
            </a:r>
            <a:r>
              <a:rPr lang="es" sz="1200" b="0" i="0" u="none" baseline="0" dirty="0">
                <a:latin typeface="IAS Ribbon Sans Light" pitchFamily="50" charset="0"/>
                <a:ea typeface="IAS Ribbon Sans Light" pitchFamily="50" charset="0"/>
                <a:cs typeface="Arial" panose="020B0604020202020204" pitchFamily="34" charset="0"/>
                <a:hlinkClick r:id="rId4"/>
              </a:rPr>
              <a:t>OAC0807</a:t>
            </a:r>
            <a:endParaRPr sz="1200" dirty="0">
              <a:solidFill>
                <a:schemeClr val="dk1"/>
              </a:solidFill>
              <a:latin typeface="IAS Ribbon Sans Light" pitchFamily="50" charset="0"/>
              <a:ea typeface="IAS Ribbon Sans Light" pitchFamily="50" charset="0"/>
              <a:cs typeface="Arial" panose="020B0604020202020204" pitchFamily="34" charset="0"/>
              <a:sym typeface="Calibri"/>
            </a:endParaRPr>
          </a:p>
        </p:txBody>
      </p:sp>
      <p:sp>
        <p:nvSpPr>
          <p:cNvPr id="140" name="Google Shape;140;p19"/>
          <p:cNvSpPr txBox="1"/>
          <p:nvPr/>
        </p:nvSpPr>
        <p:spPr>
          <a:xfrm>
            <a:off x="9408368" y="6121014"/>
            <a:ext cx="2437577" cy="369332"/>
          </a:xfrm>
          <a:prstGeom prst="rect">
            <a:avLst/>
          </a:prstGeom>
          <a:noFill/>
          <a:ln>
            <a:noFill/>
          </a:ln>
        </p:spPr>
        <p:txBody>
          <a:bodyPr spcFirstLastPara="1" wrap="square" lIns="91425" tIns="45700" rIns="91425" bIns="45700" anchor="t" anchorCtr="0">
            <a:noAutofit/>
          </a:bodyPr>
          <a:lstStyle/>
          <a:p>
            <a:pPr algn="r" rtl="0"/>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5"/>
              </a:rPr>
              <a:t>Nicholas A Medland, </a:t>
            </a:r>
            <a:r>
              <a:rPr lang="es" sz="1200" b="0" i="0" u="none" baseline="0" dirty="0">
                <a:latin typeface="IAS Ribbon Sans Light" pitchFamily="50" charset="0"/>
                <a:ea typeface="IAS Ribbon Sans Light" pitchFamily="50" charset="0"/>
                <a:cs typeface="Arial" panose="020B0604020202020204" pitchFamily="34" charset="0"/>
                <a:hlinkClick r:id="rId5"/>
              </a:rPr>
              <a:t>OAC0802</a:t>
            </a:r>
            <a:endParaRPr sz="1200" dirty="0">
              <a:solidFill>
                <a:srgbClr val="333333"/>
              </a:solidFill>
              <a:latin typeface="IAS Ribbon Sans Light" pitchFamily="50" charset="0"/>
              <a:ea typeface="IAS Ribbon Sans Light" pitchFamily="50" charset="0"/>
              <a:cs typeface="Arial" panose="020B0604020202020204" pitchFamily="34" charset="0"/>
              <a:sym typeface="Roboto Condensed"/>
            </a:endParaRPr>
          </a:p>
        </p:txBody>
      </p:sp>
      <p:sp>
        <p:nvSpPr>
          <p:cNvPr id="141" name="Google Shape;141;p19"/>
          <p:cNvSpPr txBox="1"/>
          <p:nvPr/>
        </p:nvSpPr>
        <p:spPr>
          <a:xfrm>
            <a:off x="6833937" y="1299411"/>
            <a:ext cx="5132775" cy="4660205"/>
          </a:xfrm>
          <a:prstGeom prst="rect">
            <a:avLst/>
          </a:prstGeom>
          <a:solidFill>
            <a:srgbClr val="CCFFCC"/>
          </a:solidFill>
          <a:ln>
            <a:noFill/>
          </a:ln>
        </p:spPr>
        <p:txBody>
          <a:bodyPr spcFirstLastPara="1" wrap="square" lIns="91425" tIns="45700" rIns="91425" bIns="45700" anchor="t" anchorCtr="0">
            <a:noAutofit/>
          </a:bodyPr>
          <a:lstStyle/>
          <a:p>
            <a:pPr marL="0" lvl="1" algn="l" rtl="0"/>
            <a:r>
              <a:rPr lang="es" sz="2000" b="0" i="0" u="none" baseline="0" dirty="0">
                <a:solidFill>
                  <a:schemeClr val="dk1"/>
                </a:solidFill>
                <a:latin typeface="IAS Ribbon Sans Light" pitchFamily="50" charset="0"/>
                <a:ea typeface="IAS Ribbon Sans Light" pitchFamily="50" charset="0"/>
                <a:cs typeface="Arial" panose="020B0604020202020204" pitchFamily="34" charset="0"/>
                <a:sym typeface="Arial"/>
              </a:rPr>
              <a:t>- La PrEP en Australia: rápida y constante</a:t>
            </a:r>
          </a:p>
          <a:p>
            <a:pPr marL="0" lvl="1" algn="l" rtl="0"/>
            <a:r>
              <a:rPr lang="es" sz="2000" b="0" i="0" u="none" baseline="0" dirty="0">
                <a:solidFill>
                  <a:schemeClr val="dk1"/>
                </a:solidFill>
                <a:latin typeface="IAS Ribbon Sans Light" pitchFamily="50" charset="0"/>
                <a:ea typeface="IAS Ribbon Sans Light" pitchFamily="50" charset="0"/>
                <a:cs typeface="Arial" panose="020B0604020202020204" pitchFamily="34" charset="0"/>
                <a:sym typeface="Arial"/>
              </a:rPr>
              <a:t>- Tasas altas de disminución del consumo e interrupción: </a:t>
            </a:r>
          </a:p>
          <a:p>
            <a:pPr marL="800100" lvl="2" indent="-342900" algn="l" rtl="0">
              <a:buFont typeface="Arial" panose="020B0604020202020204" pitchFamily="34" charset="0"/>
              <a:buChar char="•"/>
            </a:pPr>
            <a:r>
              <a:rPr lang="es" sz="2000" b="0" i="0" u="none" baseline="0" dirty="0">
                <a:solidFill>
                  <a:schemeClr val="dk1"/>
                </a:solidFill>
                <a:latin typeface="IAS Ribbon Sans Light" pitchFamily="50" charset="0"/>
                <a:ea typeface="IAS Ribbon Sans Light" pitchFamily="50" charset="0"/>
                <a:cs typeface="Arial" panose="020B0604020202020204" pitchFamily="34" charset="0"/>
                <a:sym typeface="Arial"/>
              </a:rPr>
              <a:t>Efectos negativos de los determinantes sociales de la salud</a:t>
            </a:r>
          </a:p>
          <a:p>
            <a:pPr marL="800100" lvl="2" indent="-342900" algn="l" rtl="0">
              <a:buFont typeface="Arial" panose="020B0604020202020204" pitchFamily="34" charset="0"/>
              <a:buChar char="•"/>
            </a:pPr>
            <a:r>
              <a:rPr lang="es" sz="2000" b="0" i="0" u="none" baseline="0" dirty="0">
                <a:solidFill>
                  <a:schemeClr val="dk1"/>
                </a:solidFill>
                <a:latin typeface="IAS Ribbon Sans Light" pitchFamily="50" charset="0"/>
                <a:ea typeface="IAS Ribbon Sans Light" pitchFamily="50" charset="0"/>
                <a:cs typeface="Arial" panose="020B0604020202020204" pitchFamily="34" charset="0"/>
                <a:sym typeface="Arial"/>
              </a:rPr>
              <a:t>En las mujeres, puede reflejar el uso correcto de las formas de consumo o la falla en cuanto a la identificación del rol de la PrEP</a:t>
            </a:r>
          </a:p>
          <a:p>
            <a:pPr marL="92075" lvl="1" algn="l" rtl="0"/>
            <a:endParaRPr lang="es" sz="2000" dirty="0">
              <a:solidFill>
                <a:schemeClr val="dk1"/>
              </a:solidFill>
              <a:latin typeface="IAS Ribbon Sans Light" pitchFamily="50" charset="0"/>
              <a:ea typeface="IAS Ribbon Sans Light" pitchFamily="50" charset="0"/>
              <a:cs typeface="Arial" panose="020B0604020202020204" pitchFamily="34" charset="0"/>
              <a:sym typeface="Arial"/>
            </a:endParaRPr>
          </a:p>
          <a:p>
            <a:pPr marL="92075" lvl="1" algn="l" rtl="0"/>
            <a:r>
              <a:rPr lang="es" sz="2000" b="0" i="0" u="none" baseline="0" dirty="0">
                <a:solidFill>
                  <a:schemeClr val="dk1"/>
                </a:solidFill>
                <a:latin typeface="IAS Ribbon Sans Light" pitchFamily="50" charset="0"/>
                <a:ea typeface="IAS Ribbon Sans Light" pitchFamily="50" charset="0"/>
                <a:cs typeface="Arial" panose="020B0604020202020204" pitchFamily="34" charset="0"/>
                <a:sym typeface="Arial"/>
              </a:rPr>
              <a:t>Incidencia del VIH: se espera una incidencia más alta en aquellas personas que interrumpen el uso.</a:t>
            </a:r>
            <a:endParaRPr lang="es" sz="2000" dirty="0">
              <a:latin typeface="IAS Ribbon Sans Light" pitchFamily="50" charset="0"/>
              <a:ea typeface="IAS Ribbon Sans Light" pitchFamily="50" charset="0"/>
              <a:cs typeface="Arial" panose="020B0604020202020204" pitchFamily="34" charset="0"/>
            </a:endParaRPr>
          </a:p>
        </p:txBody>
      </p:sp>
      <p:sp>
        <p:nvSpPr>
          <p:cNvPr id="9" name="TextBox 8">
            <a:extLst>
              <a:ext uri="{FF2B5EF4-FFF2-40B4-BE49-F238E27FC236}">
                <a16:creationId xmlns:a16="http://schemas.microsoft.com/office/drawing/2014/main" id="{B28A7EDD-B651-44A7-9E94-CABF983AF5C1}"/>
              </a:ext>
            </a:extLst>
          </p:cNvPr>
          <p:cNvSpPr txBox="1"/>
          <p:nvPr/>
        </p:nvSpPr>
        <p:spPr>
          <a:xfrm>
            <a:off x="3764178" y="2357114"/>
            <a:ext cx="2729389" cy="3502265"/>
          </a:xfrm>
          <a:prstGeom prst="rect">
            <a:avLst/>
          </a:prstGeom>
          <a:solidFill>
            <a:srgbClr val="DAE5F1"/>
          </a:solidFill>
          <a:ln>
            <a:noFill/>
          </a:ln>
        </p:spPr>
        <p:txBody>
          <a:bodyPr spcFirstLastPara="1" vert="horz" wrap="square" lIns="91425" tIns="45700" rIns="91425" bIns="45700" rtlCol="0" anchor="t" anchorCtr="0">
            <a:noAutofit/>
          </a:bodyPr>
          <a:lstStyle>
            <a:lvl1pPr indent="0">
              <a:spcBef>
                <a:spcPts val="0"/>
              </a:spcBef>
              <a:buClr>
                <a:schemeClr val="dk1"/>
              </a:buClr>
              <a:buSzPts val="2400"/>
              <a:buFont typeface="Arial" panose="020B0604020202020204" pitchFamily="34" charset="0"/>
              <a:buNone/>
              <a:defRPr sz="2200">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just" rtl="0"/>
            <a:r>
              <a:rPr lang="es" sz="2000" b="0" i="0" u="none" baseline="0" dirty="0">
                <a:latin typeface="IAS Ribbon Sans Regular" pitchFamily="50" charset="0"/>
                <a:ea typeface="IAS Ribbon Sans Regular" pitchFamily="50" charset="0"/>
              </a:rPr>
              <a:t>- </a:t>
            </a:r>
            <a:r>
              <a:rPr lang="es" sz="1800" b="0" i="0" u="none" baseline="0" dirty="0">
                <a:latin typeface="IAS Ribbon Sans Light" pitchFamily="50" charset="0"/>
                <a:ea typeface="IAS Ribbon Sans Light" pitchFamily="50" charset="0"/>
              </a:rPr>
              <a:t>En caso de interrupción, se debe volver a vincular al cliente con la PrEP</a:t>
            </a:r>
          </a:p>
          <a:p>
            <a:pPr algn="just" rtl="0"/>
            <a:r>
              <a:rPr lang="es" sz="1800" b="0" i="0" u="none" baseline="0" dirty="0">
                <a:latin typeface="IAS Ribbon Sans Light" pitchFamily="50" charset="0"/>
                <a:ea typeface="IAS Ribbon Sans Light" pitchFamily="50" charset="0"/>
              </a:rPr>
              <a:t>- No se diagnosticaron infecciones nuevas por el VIH en ninguna (12 810) de las personas adherentes a la PrEP que participaron en el estudio</a:t>
            </a:r>
            <a:endParaRPr lang="es" sz="1800" dirty="0">
              <a:latin typeface="IAS Ribbon Sans Light" pitchFamily="50" charset="0"/>
              <a:ea typeface="IAS Ribbon Sans Light" pitchFamily="50" charset="0"/>
            </a:endParaRPr>
          </a:p>
        </p:txBody>
      </p:sp>
    </p:spTree>
    <p:extLst>
      <p:ext uri="{BB962C8B-B14F-4D97-AF65-F5344CB8AC3E}">
        <p14:creationId xmlns:p14="http://schemas.microsoft.com/office/powerpoint/2010/main" val="2319336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body" idx="1"/>
          </p:nvPr>
        </p:nvSpPr>
        <p:spPr>
          <a:xfrm>
            <a:off x="479376" y="1686030"/>
            <a:ext cx="11233248" cy="878874"/>
          </a:xfrm>
          <a:prstGeom prst="rect">
            <a:avLst/>
          </a:prstGeom>
          <a:noFill/>
          <a:ln>
            <a:noFill/>
          </a:ln>
        </p:spPr>
        <p:txBody>
          <a:bodyPr spcFirstLastPara="1" vert="horz" wrap="square" lIns="91425" tIns="45700" rIns="91425" bIns="45700" rtlCol="0" anchor="t" anchorCtr="0">
            <a:noAutofit/>
          </a:bodyPr>
          <a:lstStyle/>
          <a:p>
            <a:pPr marL="0" indent="0" algn="l" rtl="0">
              <a:spcBef>
                <a:spcPts val="0"/>
              </a:spcBef>
              <a:buClr>
                <a:schemeClr val="dk1"/>
              </a:buClr>
              <a:buSzPts val="2400"/>
              <a:buNone/>
            </a:pPr>
            <a:r>
              <a:rPr lang="es" sz="2400" b="0" i="0" u="none" baseline="0" dirty="0">
                <a:latin typeface="IAS Ribbon Sans Light" pitchFamily="50" charset="0"/>
                <a:ea typeface="IAS Ribbon Sans Light" pitchFamily="50" charset="0"/>
              </a:rPr>
              <a:t>Los indicadores para medir los patrones de la PrEP son necesarios para comprender mejor la eficacia real del uso episódico de la PrEP.</a:t>
            </a:r>
            <a:endParaRPr sz="2400" dirty="0">
              <a:latin typeface="IAS Ribbon Sans Light" pitchFamily="50" charset="0"/>
              <a:ea typeface="IAS Ribbon Sans Light" pitchFamily="50" charset="0"/>
            </a:endParaRPr>
          </a:p>
        </p:txBody>
      </p:sp>
      <p:sp>
        <p:nvSpPr>
          <p:cNvPr id="148" name="Google Shape;148;p20"/>
          <p:cNvSpPr txBox="1"/>
          <p:nvPr/>
        </p:nvSpPr>
        <p:spPr>
          <a:xfrm>
            <a:off x="2057400" y="3581400"/>
            <a:ext cx="8418478" cy="2895600"/>
          </a:xfrm>
          <a:prstGeom prst="rect">
            <a:avLst/>
          </a:prstGeom>
          <a:noFill/>
          <a:ln>
            <a:noFill/>
          </a:ln>
        </p:spPr>
        <p:txBody>
          <a:bodyPr spcFirstLastPara="1" wrap="square" lIns="91425" tIns="45700" rIns="91425" bIns="45700" anchor="t" anchorCtr="0">
            <a:noAutofit/>
          </a:bodyPr>
          <a:lstStyle/>
          <a:p>
            <a:pPr marL="742950" lvl="1" indent="-107950" algn="l" rtl="0">
              <a:buClr>
                <a:schemeClr val="dk1"/>
              </a:buClr>
              <a:buSzPts val="2800"/>
            </a:pPr>
            <a:endParaRPr sz="2800">
              <a:solidFill>
                <a:schemeClr val="dk1"/>
              </a:solidFill>
              <a:latin typeface="Calibri"/>
              <a:ea typeface="Calibri"/>
              <a:cs typeface="Calibri"/>
              <a:sym typeface="Calibri"/>
            </a:endParaRPr>
          </a:p>
        </p:txBody>
      </p:sp>
      <p:sp>
        <p:nvSpPr>
          <p:cNvPr id="149" name="Google Shape;149;p20"/>
          <p:cNvSpPr txBox="1"/>
          <p:nvPr/>
        </p:nvSpPr>
        <p:spPr>
          <a:xfrm>
            <a:off x="9048328" y="2381262"/>
            <a:ext cx="2736305" cy="369332"/>
          </a:xfrm>
          <a:prstGeom prst="rect">
            <a:avLst/>
          </a:prstGeom>
          <a:noFill/>
          <a:ln>
            <a:noFill/>
          </a:ln>
        </p:spPr>
        <p:txBody>
          <a:bodyPr spcFirstLastPara="1" wrap="square" lIns="91425" tIns="45700" rIns="91425" bIns="45700" anchor="t" anchorCtr="0">
            <a:noAutofit/>
          </a:bodyPr>
          <a:lstStyle/>
          <a:p>
            <a:pPr algn="r" rtl="0"/>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3"/>
              </a:rPr>
              <a:t>Jane Mutegi,</a:t>
            </a:r>
            <a:r>
              <a:rPr lang="es" sz="1200" b="0" i="0" u="none" baseline="0" dirty="0">
                <a:latin typeface="IAS Ribbon Sans Light" pitchFamily="50" charset="0"/>
                <a:ea typeface="IAS Ribbon Sans Light" pitchFamily="50" charset="0"/>
                <a:cs typeface="Arial" panose="020B0604020202020204" pitchFamily="34" charset="0"/>
                <a:hlinkClick r:id="rId3"/>
              </a:rPr>
              <a:t> OAE0704</a:t>
            </a:r>
            <a:endParaRPr sz="1200" dirty="0">
              <a:solidFill>
                <a:srgbClr val="333333"/>
              </a:solidFill>
              <a:latin typeface="IAS Ribbon Sans Light" pitchFamily="50" charset="0"/>
              <a:ea typeface="IAS Ribbon Sans Light" pitchFamily="50" charset="0"/>
              <a:cs typeface="Arial" panose="020B0604020202020204" pitchFamily="34" charset="0"/>
              <a:sym typeface="Roboto Condensed"/>
            </a:endParaRPr>
          </a:p>
        </p:txBody>
      </p:sp>
      <p:sp>
        <p:nvSpPr>
          <p:cNvPr id="150" name="Google Shape;150;p20"/>
          <p:cNvSpPr txBox="1">
            <a:spLocks noGrp="1"/>
          </p:cNvSpPr>
          <p:nvPr>
            <p:ph type="title"/>
          </p:nvPr>
        </p:nvSpPr>
        <p:spPr>
          <a:xfrm>
            <a:off x="1775519" y="252161"/>
            <a:ext cx="10009113" cy="1143000"/>
          </a:xfrm>
          <a:prstGeom prst="rect">
            <a:avLst/>
          </a:prstGeom>
          <a:noFill/>
          <a:ln>
            <a:noFill/>
          </a:ln>
        </p:spPr>
        <p:txBody>
          <a:bodyPr spcFirstLastPara="1" vert="horz" wrap="square" lIns="91425" tIns="45700" rIns="91425" bIns="45700" rtlCol="0" anchor="ctr" anchorCtr="0">
            <a:noAutofit/>
          </a:bodyPr>
          <a:lstStyle/>
          <a:p>
            <a:pPr algn="l" rtl="0">
              <a:spcBef>
                <a:spcPts val="0"/>
              </a:spcBef>
              <a:buClr>
                <a:srgbClr val="FF0000"/>
              </a:buClr>
              <a:buSzPts val="3200"/>
            </a:pPr>
            <a:r>
              <a:rPr lang="es" sz="2500" b="1" i="0" u="none" baseline="0" dirty="0">
                <a:solidFill>
                  <a:srgbClr val="E0001B"/>
                </a:solidFill>
                <a:latin typeface="IAS Ribbon Sans Bold" pitchFamily="50" charset="0"/>
                <a:ea typeface="IAS Ribbon Sans Bold" pitchFamily="50" charset="0"/>
              </a:rPr>
              <a:t>Prevención</a:t>
            </a:r>
            <a:r>
              <a:rPr lang="es" sz="3200" b="1" dirty="0">
                <a:solidFill>
                  <a:srgbClr val="FF0000"/>
                </a:solidFill>
                <a:latin typeface="IAS Ribbon Sans Bold" pitchFamily="50" charset="0"/>
                <a:ea typeface="IAS Ribbon Sans Bold" pitchFamily="50" charset="0"/>
              </a:rPr>
              <a:t/>
            </a:r>
            <a:br>
              <a:rPr lang="es" sz="3200" b="1" dirty="0">
                <a:solidFill>
                  <a:srgbClr val="FF0000"/>
                </a:solidFill>
                <a:latin typeface="IAS Ribbon Sans Bold" pitchFamily="50" charset="0"/>
                <a:ea typeface="IAS Ribbon Sans Bold" pitchFamily="50" charset="0"/>
              </a:rPr>
            </a:br>
            <a:r>
              <a:rPr lang="es" sz="3600" b="1" i="0" u="none" baseline="0" dirty="0">
                <a:latin typeface="IAS Ribbon Sans Bold" pitchFamily="50" charset="0"/>
                <a:ea typeface="IAS Ribbon Sans Bold" pitchFamily="50" charset="0"/>
              </a:rPr>
              <a:t>Uso episódico de la PrEP; percepción del riesgo</a:t>
            </a:r>
            <a:endParaRPr sz="3600" b="1" dirty="0">
              <a:solidFill>
                <a:srgbClr val="FF0000"/>
              </a:solidFill>
              <a:latin typeface="IAS Ribbon Sans Bold" pitchFamily="50" charset="0"/>
              <a:ea typeface="IAS Ribbon Sans Bold" pitchFamily="50" charset="0"/>
            </a:endParaRPr>
          </a:p>
        </p:txBody>
      </p:sp>
      <p:sp>
        <p:nvSpPr>
          <p:cNvPr id="151" name="Google Shape;151;p20"/>
          <p:cNvSpPr txBox="1"/>
          <p:nvPr/>
        </p:nvSpPr>
        <p:spPr>
          <a:xfrm>
            <a:off x="6672064" y="3129887"/>
            <a:ext cx="4707299" cy="2276888"/>
          </a:xfrm>
          <a:prstGeom prst="rect">
            <a:avLst/>
          </a:prstGeom>
          <a:noFill/>
          <a:ln>
            <a:noFill/>
          </a:ln>
        </p:spPr>
        <p:txBody>
          <a:bodyPr spcFirstLastPara="1" wrap="square" lIns="91425" tIns="45700" rIns="91425" bIns="45700" anchor="t" anchorCtr="0">
            <a:noAutofit/>
          </a:bodyPr>
          <a:lstStyle/>
          <a:p>
            <a:pPr algn="just" rtl="0"/>
            <a:r>
              <a:rPr lang="es" sz="2400" b="0" i="0" u="none" baseline="0" dirty="0">
                <a:solidFill>
                  <a:schemeClr val="dk1"/>
                </a:solidFill>
                <a:latin typeface="IAS Ribbon Sans Light" pitchFamily="50" charset="0"/>
                <a:ea typeface="IAS Ribbon Sans Light" pitchFamily="50" charset="0"/>
                <a:cs typeface="Arial"/>
                <a:sym typeface="Arial"/>
              </a:rPr>
              <a:t>La percepción del riego del VIH y la prominencia paradójica y significativamente relacionadas con la interrupción de la PrEP entre niñas adolescentes y mujeres jóvenes en Lesoto.</a:t>
            </a:r>
          </a:p>
        </p:txBody>
      </p:sp>
      <p:sp>
        <p:nvSpPr>
          <p:cNvPr id="152" name="Google Shape;152;p20"/>
          <p:cNvSpPr txBox="1"/>
          <p:nvPr/>
        </p:nvSpPr>
        <p:spPr>
          <a:xfrm>
            <a:off x="8400256" y="5858288"/>
            <a:ext cx="3312368" cy="369332"/>
          </a:xfrm>
          <a:prstGeom prst="rect">
            <a:avLst/>
          </a:prstGeom>
          <a:noFill/>
          <a:ln>
            <a:noFill/>
          </a:ln>
        </p:spPr>
        <p:txBody>
          <a:bodyPr spcFirstLastPara="1" wrap="square" lIns="91425" tIns="45700" rIns="91425" bIns="45700" anchor="t" anchorCtr="0">
            <a:noAutofit/>
          </a:bodyPr>
          <a:lstStyle/>
          <a:p>
            <a:pPr algn="r" rtl="0"/>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4"/>
              </a:rPr>
              <a:t>Tafadzwa Chakare, </a:t>
            </a:r>
            <a:r>
              <a:rPr lang="es" sz="1200" b="0" i="0" u="none" baseline="0" dirty="0">
                <a:latin typeface="IAS Ribbon Sans Light" pitchFamily="50" charset="0"/>
                <a:ea typeface="IAS Ribbon Sans Light" pitchFamily="50" charset="0"/>
                <a:cs typeface="Arial" panose="020B0604020202020204" pitchFamily="34" charset="0"/>
                <a:hlinkClick r:id="rId4"/>
              </a:rPr>
              <a:t>OAD0604</a:t>
            </a:r>
            <a:endParaRPr sz="1200" dirty="0">
              <a:solidFill>
                <a:srgbClr val="333333"/>
              </a:solidFill>
              <a:latin typeface="IAS Ribbon Sans Light" pitchFamily="50" charset="0"/>
              <a:ea typeface="IAS Ribbon Sans Light" pitchFamily="50" charset="0"/>
              <a:cs typeface="Arial" panose="020B0604020202020204" pitchFamily="34" charset="0"/>
              <a:sym typeface="Roboto Condensed"/>
            </a:endParaRPr>
          </a:p>
        </p:txBody>
      </p:sp>
      <p:pic>
        <p:nvPicPr>
          <p:cNvPr id="153" name="Google Shape;153;p20"/>
          <p:cNvPicPr preferRelativeResize="0"/>
          <p:nvPr/>
        </p:nvPicPr>
        <p:blipFill rotWithShape="1">
          <a:blip r:embed="rId5">
            <a:alphaModFix/>
          </a:blip>
          <a:srcRect l="29172" t="33548" r="29138" b="9854"/>
          <a:stretch/>
        </p:blipFill>
        <p:spPr>
          <a:xfrm>
            <a:off x="1415480" y="2747894"/>
            <a:ext cx="4932071" cy="3695361"/>
          </a:xfrm>
          <a:prstGeom prst="rect">
            <a:avLst/>
          </a:prstGeom>
          <a:noFill/>
          <a:ln>
            <a:noFill/>
          </a:ln>
        </p:spPr>
      </p:pic>
    </p:spTree>
    <p:extLst>
      <p:ext uri="{BB962C8B-B14F-4D97-AF65-F5344CB8AC3E}">
        <p14:creationId xmlns:p14="http://schemas.microsoft.com/office/powerpoint/2010/main" val="1372186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national AIDS Society">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237">
      <a:majorFont>
        <a:latin typeface="IAS Ribbon Sans Bold"/>
        <a:ea typeface=""/>
        <a:cs typeface=""/>
      </a:majorFont>
      <a:minorFont>
        <a:latin typeface="IAS Ribbo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_PowerPoint_Template_IASRibbonSans_" id="{F6C8508D-56C0-4948-82D5-761702551B31}" vid="{85DB46F8-4291-4468-8429-5E053EE055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7DA5F8-D59F-40D8-8E80-459CF8E04BAE}">
  <ds:schemaRefs>
    <ds:schemaRef ds:uri="http://purl.org/dc/terms/"/>
    <ds:schemaRef ds:uri="http://schemas.openxmlformats.org/package/2006/metadata/core-properties"/>
    <ds:schemaRef ds:uri="http://purl.org/dc/dcmitype/"/>
    <ds:schemaRef ds:uri="da0e1dfa-61eb-48b9-80bb-a2770ec06ea8"/>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BAE8FE3-8822-44AC-95BA-D87DD625F8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14513</TotalTime>
  <Words>8301</Words>
  <Application>Microsoft Office PowerPoint</Application>
  <PresentationFormat>Widescreen</PresentationFormat>
  <Paragraphs>387</Paragraphs>
  <Slides>11</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IAS Ribbon Sans Bold</vt:lpstr>
      <vt:lpstr>IAS Ribbon Sans Light</vt:lpstr>
      <vt:lpstr>IAS Ribbon Sans Regular</vt:lpstr>
      <vt:lpstr>Ping LCG Light</vt:lpstr>
      <vt:lpstr>Roboto Condensed</vt:lpstr>
      <vt:lpstr>Office Theme</vt:lpstr>
      <vt:lpstr>International AIDS Society</vt:lpstr>
      <vt:lpstr>AIDS 2020  Toolkits Prevención</vt:lpstr>
      <vt:lpstr>PowerPoint Presentation</vt:lpstr>
      <vt:lpstr>Introducción</vt:lpstr>
      <vt:lpstr>PowerPoint Presentation</vt:lpstr>
      <vt:lpstr>Prevención Más allá del uso de la PrEP diaria oral</vt:lpstr>
      <vt:lpstr>Prevención Incidencia del VIH más baja con el uso de la PrEP</vt:lpstr>
      <vt:lpstr>Prevención I = I, redes para la prevención</vt:lpstr>
      <vt:lpstr>Prevención Incorporación y administración de la PrEP para la prevención del VIH </vt:lpstr>
      <vt:lpstr>Prevención Uso episódico de la PrEP; percepción del riesgo</vt:lpstr>
      <vt:lpstr>PowerPoint Presentation</vt:lpstr>
      <vt:lpstr>Prevención PrEP: diaria frente a basada en eventos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Kevin Lopes</cp:lastModifiedBy>
  <cp:revision>268</cp:revision>
  <dcterms:created xsi:type="dcterms:W3CDTF">2015-07-06T08:16:27Z</dcterms:created>
  <dcterms:modified xsi:type="dcterms:W3CDTF">2021-06-30T18:49:13Z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