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6"/>
  </p:notesMasterIdLst>
  <p:sldIdLst>
    <p:sldId id="564" r:id="rId6"/>
    <p:sldId id="558" r:id="rId7"/>
    <p:sldId id="559" r:id="rId8"/>
    <p:sldId id="560" r:id="rId9"/>
    <p:sldId id="553" r:id="rId10"/>
    <p:sldId id="554" r:id="rId11"/>
    <p:sldId id="562" r:id="rId12"/>
    <p:sldId id="556" r:id="rId13"/>
    <p:sldId id="561" r:id="rId14"/>
    <p:sldId id="56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rina" initials="I" lastIdx="0" clrIdx="0"/>
  <p:cmAuthor id="1" name="Elisa de Castro Alvarez" initials="EdCA" lastIdx="6" clrIdx="1"/>
  <p:cmAuthor id="2" name="Laura Fernandez Diaz" initials="LFD" lastIdx="27" clrIdx="2"/>
  <p:cmAuthor id="3" name="Irina Lut" initials="IL" lastIdx="5" clrIdx="3"/>
  <p:cmAuthor id="4" name="Taruna Gupta" initials="TG" lastIdx="52" clrIdx="4">
    <p:extLst>
      <p:ext uri="{19B8F6BF-5375-455C-9EA6-DF929625EA0E}">
        <p15:presenceInfo xmlns:p15="http://schemas.microsoft.com/office/powerpoint/2012/main" userId="795968865cb70a96" providerId="Windows Live"/>
      </p:ext>
    </p:extLst>
  </p:cmAuthor>
  <p:cmAuthor id="5" name="Lucy Kanya" initials="" lastIdx="2" clrIdx="5"/>
  <p:cmAuthor id="6" name="Radka Serakova" initials="RS" lastIdx="11" clrIdx="6">
    <p:extLst>
      <p:ext uri="{19B8F6BF-5375-455C-9EA6-DF929625EA0E}">
        <p15:presenceInfo xmlns:p15="http://schemas.microsoft.com/office/powerpoint/2012/main" userId="S-1-5-21-1220945662-2139871995-725345543-10306" providerId="AD"/>
      </p:ext>
    </p:extLst>
  </p:cmAuthor>
  <p:cmAuthor id="7" name="Teri Roberts" initials="TR" lastIdx="2" clrIdx="7">
    <p:extLst>
      <p:ext uri="{19B8F6BF-5375-455C-9EA6-DF929625EA0E}">
        <p15:presenceInfo xmlns:p15="http://schemas.microsoft.com/office/powerpoint/2012/main" userId="S::teri.roberts@iasociety.org::037c9fee-5bfb-411b-9dd8-8c9d890df7b6" providerId="AD"/>
      </p:ext>
    </p:extLst>
  </p:cmAuthor>
  <p:cmAuthor id="8" name="Amy Henderson" initials="AH" lastIdx="19" clrIdx="8">
    <p:extLst>
      <p:ext uri="{19B8F6BF-5375-455C-9EA6-DF929625EA0E}">
        <p15:presenceInfo xmlns:p15="http://schemas.microsoft.com/office/powerpoint/2012/main" userId="S::amy.henderson@iasociety.org::e0eff513-c659-43c9-b4bd-afffbce8d7ba" providerId="AD"/>
      </p:ext>
    </p:extLst>
  </p:cmAuthor>
  <p:cmAuthor id="9" name="Guest User" initials="GU" lastIdx="6" clrIdx="9">
    <p:extLst>
      <p:ext uri="{19B8F6BF-5375-455C-9EA6-DF929625EA0E}">
        <p15:presenceInfo xmlns:p15="http://schemas.microsoft.com/office/powerpoint/2012/main" userId="S::urn:spo:anon#f804d08e58260a8c39beecbf366e87684d0640ed21fee63d7e457299bea2a3b8::" providerId="AD"/>
      </p:ext>
    </p:extLst>
  </p:cmAuthor>
  <p:cmAuthor id="10" name="Marlène Bras" initials="MB" lastIdx="4" clrIdx="10">
    <p:extLst>
      <p:ext uri="{19B8F6BF-5375-455C-9EA6-DF929625EA0E}">
        <p15:presenceInfo xmlns:p15="http://schemas.microsoft.com/office/powerpoint/2012/main" userId="S::marlene.bras@iasociety.org::6dec99bb-6012-4053-8cb2-4eb6ff6b9486" providerId="AD"/>
      </p:ext>
    </p:extLst>
  </p:cmAuthor>
  <p:cmAuthor id="11" name="Tara Mansell" initials="TM" lastIdx="7" clrIdx="11">
    <p:extLst>
      <p:ext uri="{19B8F6BF-5375-455C-9EA6-DF929625EA0E}">
        <p15:presenceInfo xmlns:p15="http://schemas.microsoft.com/office/powerpoint/2012/main" userId="S::tara.mansell@iasociety.org::48e95b18-80d7-4e4b-9b88-7a73aa9a2259" providerId="AD"/>
      </p:ext>
    </p:extLst>
  </p:cmAuthor>
  <p:cmAuthor id="12" name="Anna Grimsrud" initials="AG" lastIdx="8" clrIdx="12">
    <p:extLst>
      <p:ext uri="{19B8F6BF-5375-455C-9EA6-DF929625EA0E}">
        <p15:presenceInfo xmlns:p15="http://schemas.microsoft.com/office/powerpoint/2012/main" userId="S::anna.grimsrud@iasociety.org::f85a3dff-7d89-4dbf-9104-c8b3290d15ec" providerId="AD"/>
      </p:ext>
    </p:extLst>
  </p:cmAuthor>
  <p:cmAuthor id="13" name="Lucy Stackpool-Moore" initials="LS" lastIdx="7" clrIdx="13">
    <p:extLst>
      <p:ext uri="{19B8F6BF-5375-455C-9EA6-DF929625EA0E}">
        <p15:presenceInfo xmlns:p15="http://schemas.microsoft.com/office/powerpoint/2012/main" userId="S::lucy.stackpool-moore@iasociety.org::29233e98-1389-4ad2-ad3b-44361e4cfe15" providerId="AD"/>
      </p:ext>
    </p:extLst>
  </p:cmAuthor>
  <p:cmAuthor id="14" name="Rosanne Lamplough" initials="RL" lastIdx="1" clrIdx="14">
    <p:extLst>
      <p:ext uri="{19B8F6BF-5375-455C-9EA6-DF929625EA0E}">
        <p15:presenceInfo xmlns:p15="http://schemas.microsoft.com/office/powerpoint/2012/main" userId="S::rosanne.lamplough@iasociety.org::2665370f-ced2-40ca-80dd-9a1cd6ff6495" providerId="AD"/>
      </p:ext>
    </p:extLst>
  </p:cmAuthor>
  <p:cmAuthor id="15" name="Roger Tatoud" initials="RT" lastIdx="23" clrIdx="15">
    <p:extLst>
      <p:ext uri="{19B8F6BF-5375-455C-9EA6-DF929625EA0E}">
        <p15:presenceInfo xmlns:p15="http://schemas.microsoft.com/office/powerpoint/2012/main" userId="S::roger.tatoud@iasociety.org::530243c4-39b4-4396-ba2f-a0130b861ec8" providerId="AD"/>
      </p:ext>
    </p:extLst>
  </p:cmAuthor>
  <p:cmAuthor id="16" name="Roger Tatoud" initials="RT [2]" lastIdx="9" clrIdx="18">
    <p:extLst>
      <p:ext uri="{19B8F6BF-5375-455C-9EA6-DF929625EA0E}">
        <p15:presenceInfo xmlns:p15="http://schemas.microsoft.com/office/powerpoint/2012/main" userId="S-1-5-21-1220945662-2139871995-725345543-10413" providerId="AD"/>
      </p:ext>
    </p:extLst>
  </p:cmAuthor>
  <p:cmAuthor id="17" name="Lucy Stackpool-Moore" initials="LS [2]" lastIdx="1" clrIdx="17">
    <p:extLst>
      <p:ext uri="{19B8F6BF-5375-455C-9EA6-DF929625EA0E}">
        <p15:presenceInfo xmlns:p15="http://schemas.microsoft.com/office/powerpoint/2012/main" userId="S-1-5-21-1220945662-2139871995-725345543-10414" providerId="AD"/>
      </p:ext>
    </p:extLst>
  </p:cmAuthor>
  <p:cmAuthor id="18" name="Kevin Lopes" initials="KL" lastIdx="1" clrIdx="19">
    <p:extLst>
      <p:ext uri="{19B8F6BF-5375-455C-9EA6-DF929625EA0E}">
        <p15:presenceInfo xmlns:p15="http://schemas.microsoft.com/office/powerpoint/2012/main" userId="S-1-5-21-1220945662-2139871995-725345543-105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001B"/>
    <a:srgbClr val="1A998C"/>
    <a:srgbClr val="E6000F"/>
    <a:srgbClr val="008000"/>
    <a:srgbClr val="E3000F"/>
    <a:srgbClr val="ED5C66"/>
    <a:srgbClr val="FE8946"/>
    <a:srgbClr val="818386"/>
    <a:srgbClr val="3DBF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298" autoAdjust="0"/>
    <p:restoredTop sz="81439" autoAdjust="0"/>
  </p:normalViewPr>
  <p:slideViewPr>
    <p:cSldViewPr snapToGrid="0">
      <p:cViewPr varScale="1">
        <p:scale>
          <a:sx n="86" d="100"/>
          <a:sy n="86" d="100"/>
        </p:scale>
        <p:origin x="114" y="17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DAFFDA-3892-4AB0-961E-54459459815A}" type="datetimeFigureOut">
              <a:rPr lang="en-GB" smtClean="0"/>
              <a:t>02/07/2021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C7D159-9DD4-41A1-915D-943A0A890F2B}" type="slidenum">
              <a:rPr lang="en-GB" smtClean="0"/>
              <a:t>‹#›</a:t>
            </a:fld>
            <a:endParaRPr lang="en-GB"/>
          </a:p>
        </p:txBody>
      </p:sp>
    </p:spTree>
    <p:extLst>
      <p:ext uri="{BB962C8B-B14F-4D97-AF65-F5344CB8AC3E}">
        <p14:creationId xmlns:p14="http://schemas.microsoft.com/office/powerpoint/2010/main" val="1572688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fr" dirty="0"/>
          </a:p>
        </p:txBody>
      </p:sp>
      <p:sp>
        <p:nvSpPr>
          <p:cNvPr id="4" name="Slide Number Placeholder 3"/>
          <p:cNvSpPr>
            <a:spLocks noGrp="1"/>
          </p:cNvSpPr>
          <p:nvPr>
            <p:ph type="sldNum" sz="quarter" idx="10"/>
          </p:nvPr>
        </p:nvSpPr>
        <p:spPr/>
        <p:txBody>
          <a:bodyPr/>
          <a:lstStyle/>
          <a:p>
            <a:pPr algn="l" rtl="0"/>
            <a:fld id="{6FC7D159-9DD4-41A1-915D-943A0A890F2B}" type="slidenum">
              <a:rPr/>
              <a:t>2</a:t>
            </a:fld>
            <a:endParaRPr lang="fr" dirty="0"/>
          </a:p>
        </p:txBody>
      </p:sp>
    </p:spTree>
    <p:extLst>
      <p:ext uri="{BB962C8B-B14F-4D97-AF65-F5344CB8AC3E}">
        <p14:creationId xmlns:p14="http://schemas.microsoft.com/office/powerpoint/2010/main" val="3519260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fr" dirty="0"/>
          </a:p>
        </p:txBody>
      </p:sp>
      <p:sp>
        <p:nvSpPr>
          <p:cNvPr id="4" name="Slide Number Placeholder 3"/>
          <p:cNvSpPr>
            <a:spLocks noGrp="1"/>
          </p:cNvSpPr>
          <p:nvPr>
            <p:ph type="sldNum" sz="quarter" idx="10"/>
          </p:nvPr>
        </p:nvSpPr>
        <p:spPr/>
        <p:txBody>
          <a:bodyPr/>
          <a:lstStyle/>
          <a:p>
            <a:pPr algn="l" rtl="0"/>
            <a:fld id="{6FC7D159-9DD4-41A1-915D-943A0A890F2B}" type="slidenum">
              <a:rPr/>
              <a:t>4</a:t>
            </a:fld>
            <a:endParaRPr lang="fr" dirty="0"/>
          </a:p>
        </p:txBody>
      </p:sp>
    </p:spTree>
    <p:extLst>
      <p:ext uri="{BB962C8B-B14F-4D97-AF65-F5344CB8AC3E}">
        <p14:creationId xmlns:p14="http://schemas.microsoft.com/office/powerpoint/2010/main" val="4017202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rtl="0">
              <a:buFont typeface="Arial"/>
              <a:defRPr/>
            </a:pPr>
            <a:r>
              <a:rPr lang="fr" b="1" i="0" u="none" baseline="0" dirty="0">
                <a:latin typeface="IAS Ribbon Sans Light" pitchFamily="50" charset="0"/>
                <a:ea typeface="IAS Ribbon Sans Light" pitchFamily="50" charset="0"/>
                <a:cs typeface="Arial" panose="020B0604020202020204"/>
              </a:rPr>
              <a:t>ESSAI CLINIQUE SPART 7</a:t>
            </a:r>
          </a:p>
          <a:p>
            <a:pPr algn="l" rtl="0">
              <a:buFont typeface="Arial"/>
              <a:defRPr/>
            </a:pPr>
            <a:endParaRPr lang="fr" b="1" dirty="0">
              <a:latin typeface="IAS Ribbon Sans Light" pitchFamily="50" charset="0"/>
              <a:ea typeface="IAS Ribbon Sans Light" pitchFamily="50" charset="0"/>
            </a:endParaRPr>
          </a:p>
          <a:p>
            <a:pPr algn="l" rtl="0">
              <a:buFont typeface="Arial"/>
              <a:defRPr/>
            </a:pPr>
            <a:r>
              <a:rPr lang="fr" b="1" i="0" u="none" baseline="0" dirty="0">
                <a:latin typeface="IAS Ribbon Sans Light" pitchFamily="50" charset="0"/>
                <a:ea typeface="IAS Ribbon Sans Light" pitchFamily="50" charset="0"/>
              </a:rPr>
              <a:t>Conception de l'étude</a:t>
            </a:r>
          </a:p>
          <a:p>
            <a:pPr algn="l" rtl="0">
              <a:buFont typeface="Arial"/>
              <a:defRPr/>
            </a:pPr>
            <a:r>
              <a:rPr lang="fr" b="0" i="0" u="none" baseline="0" dirty="0">
                <a:latin typeface="IAS Ribbon Sans Light" pitchFamily="50" charset="0"/>
                <a:ea typeface="IAS Ribbon Sans Light" pitchFamily="50" charset="0"/>
              </a:rPr>
              <a:t>Il s’agit d'un essai clinique randomisé, ouvert, pilote, preuve de concept [www.clinicaltrials.gov ; ID : NCT02961829]. Les participants à l'étude étaient tous des individus masculins (choix effectué en raison de la tératogénécité d'un des médicaments de l'étude [Gao XY et al, J Appl Toxicol 2017]). </a:t>
            </a:r>
          </a:p>
          <a:p>
            <a:pPr algn="l" rtl="0">
              <a:buFont typeface="Arial"/>
              <a:defRPr/>
            </a:pPr>
            <a:endParaRPr lang="fr" dirty="0">
              <a:latin typeface="IAS Ribbon Sans Light" pitchFamily="50" charset="0"/>
              <a:ea typeface="IAS Ribbon Sans Light" pitchFamily="50" charset="0"/>
            </a:endParaRPr>
          </a:p>
          <a:p>
            <a:pPr algn="l" rtl="0">
              <a:buFont typeface="Arial"/>
              <a:defRPr/>
            </a:pPr>
            <a:r>
              <a:rPr lang="fr" b="0" i="0" u="none" baseline="0" dirty="0">
                <a:latin typeface="IAS Ribbon Sans Light" pitchFamily="50" charset="0"/>
                <a:ea typeface="IAS Ribbon Sans Light" pitchFamily="50" charset="0"/>
              </a:rPr>
              <a:t>Les participants randomisés ont été répartis dans les six bras de l'étude, avec cinq sujets par bras suivis toutes les quatre semaines pour un total de 48 semaines, avec des durées de suivi supplémentaires pour les participants ayant reçu un vaccin ciblant les cellules dendritiques (CD). Les sujets sélectionnés présentaient une suppression de charge virale effective sous ART depuis plus de deux ans, avec un nadir du taux de CD4+ &gt;350, et des souches de VIH à tropisme R5 du VIH. Les participants ont été randomisés dans des groupes d'intervention distincts, comme suit : 1) Poursuite de l'ART (groupe témoin) ; 2) ART intensifiée (poursuite de l'ART+DTG et MVC [groupe 2]) ; 3) ART intensifiée et inhibiteurs de l'HDAC (ART+DTG+MVC+NA [groupe 3]) ; 4) ART intensifiée et Auranofine (ART+DTG+MCV+Auranofine [groupe 4]) ; 5) ART partiellement intensifiée (ART+DTG), suivie d'un vaccin ciblant les CD (groupe 5) ; et 6) ART partiellement intensifiée (DTG)+NA+Auranofine, suivie d'un vaccin ciblant les CD (groupe 6). L'Auranofine a été utilisée pendant les 24 premières semaines de l'étude dans le groupe 4 et le groupe 6.</a:t>
            </a:r>
          </a:p>
          <a:p>
            <a:pPr algn="l" rtl="0">
              <a:buFont typeface="Arial"/>
              <a:defRPr/>
            </a:pPr>
            <a:r>
              <a:rPr lang="fr" b="0" i="0" u="none" baseline="0" dirty="0">
                <a:latin typeface="IAS Ribbon Sans Light" pitchFamily="50" charset="0"/>
                <a:ea typeface="IAS Ribbon Sans Light" pitchFamily="50" charset="0"/>
              </a:rPr>
              <a:t> </a:t>
            </a:r>
          </a:p>
          <a:p>
            <a:pPr algn="l" rtl="0">
              <a:buFont typeface="Arial"/>
              <a:defRPr/>
            </a:pPr>
            <a:r>
              <a:rPr lang="fr" b="0" i="0" u="none" baseline="0" dirty="0">
                <a:latin typeface="IAS Ribbon Sans Light" pitchFamily="50" charset="0"/>
                <a:ea typeface="IAS Ribbon Sans Light" pitchFamily="50" charset="0"/>
              </a:rPr>
              <a:t>Des échantillons de sérum, plasma, PBMC, salive et d'urine ont été prélevés tous les mois. Des biopsies du rectum ont été effectuées à l'inclusion et à 48 semaines dans les groupes 1,2,3 et 4 et à la fin du protocole de vaccination de DC dans les groupes 5 et 6. </a:t>
            </a:r>
          </a:p>
          <a:p>
            <a:pPr algn="l" rtl="0">
              <a:buFont typeface="Arial"/>
              <a:defRPr/>
            </a:pPr>
            <a:endParaRPr lang="fr" dirty="0">
              <a:latin typeface="IAS Ribbon Sans Light" pitchFamily="50" charset="0"/>
              <a:ea typeface="IAS Ribbon Sans Light" pitchFamily="50" charset="0"/>
            </a:endParaRPr>
          </a:p>
          <a:p>
            <a:pPr algn="l" rtl="0">
              <a:buFont typeface="Arial"/>
              <a:defRPr/>
            </a:pPr>
            <a:r>
              <a:rPr lang="fr" b="0" i="0" u="none" baseline="0" dirty="0">
                <a:latin typeface="IAS Ribbon Sans Light" pitchFamily="50" charset="0"/>
                <a:ea typeface="IAS Ribbon Sans Light" pitchFamily="50" charset="0"/>
              </a:rPr>
              <a:t>Quantification de l'ADN proviral dans les PBMC et les tissus provenant des biopsies rectales : L'ADN viral a été dosé par des techniques de PCR quantitative, comme indiqué dans la littérature [Komninakis et al., 2012; Buzón et al., 2010; Kumar et al. 2009], pour fournir une estimation du réservoir viral ; des analyses internes visant à éliminer les effets des inhibiteurs de la PCR avaient été menées préalablement. La détection et la quantification de l'ADN épisomal ont été effectuées selon [Buzon et al, Nat Med 2010, Sharkey et al Nat Med. 2000]. Les valeurs de quantification de la PCR ont été normalisées selon la numération des cellules estimées par quantification CCR5 et sont exprimées sous forme de nombre de copies ADN pour 106 PBMC. Marqueurs de l'activation des lymphocytes T : Les PBMCs ont été marquées avec des anticorps anti-CD3 APC, anti-CD4 PercP (pour la sous-population lymphocytaire), anti-CD38 FITC et anti-HLA-DR PE (pour l'activation cellulaire). </a:t>
            </a:r>
          </a:p>
          <a:p>
            <a:pPr algn="l" rtl="0">
              <a:buFont typeface="Arial"/>
              <a:defRPr/>
            </a:pPr>
            <a:endParaRPr lang="fr" dirty="0">
              <a:latin typeface="IAS Ribbon Sans Light" pitchFamily="50" charset="0"/>
              <a:ea typeface="IAS Ribbon Sans Light" pitchFamily="50" charset="0"/>
            </a:endParaRPr>
          </a:p>
          <a:p>
            <a:pPr algn="l" rtl="0">
              <a:buFont typeface="Arial"/>
              <a:defRPr/>
            </a:pPr>
            <a:r>
              <a:rPr lang="fr" b="0" i="0" u="none" baseline="0" dirty="0">
                <a:latin typeface="IAS Ribbon Sans Light" pitchFamily="50" charset="0"/>
                <a:ea typeface="IAS Ribbon Sans Light" pitchFamily="50" charset="0"/>
              </a:rPr>
              <a:t>Préparation du vaccin ciblant les DC : La caractérisation des Gag256-367 du VIH chez chaque sujet a été effectuée par séquençage de nouvelle génération et par amplification génomique unique. Les peptides GAG autologues (nanomères) ont été conçus pour obtenir la meilleure immunogénécité (affinité de liaison &gt;100) selon le profil HLA spécifique de chaque individu pour obtenir des CMH de classe 1 [Kai et al 2015 ; Benito et al 2004]. Entre deux et six peptides ont été préparés pour chaque sujet. Les monocytes de chaque sujet ont été obtenus par cytaphérèse et différenciés en cellules dendritiques (CD). L'exposition des CD aux peptides autologues et la préparation de trois doses de vaccins ont été injectés en sous-cutané dans la région inguinale et axillaire toutes les deux semaines. </a:t>
            </a:r>
          </a:p>
          <a:p>
            <a:pPr algn="l" rtl="0">
              <a:buFont typeface="Arial"/>
              <a:defRPr/>
            </a:pPr>
            <a:endParaRPr lang="fr" dirty="0">
              <a:latin typeface="IAS Ribbon Sans Light" pitchFamily="50" charset="0"/>
              <a:ea typeface="IAS Ribbon Sans Light" pitchFamily="50" charset="0"/>
            </a:endParaRPr>
          </a:p>
          <a:p>
            <a:pPr algn="l" rtl="0">
              <a:buFont typeface="Arial"/>
              <a:defRPr/>
            </a:pPr>
            <a:r>
              <a:rPr lang="fr" b="0" i="0" u="none" baseline="0" dirty="0">
                <a:latin typeface="IAS Ribbon Sans Light" pitchFamily="50" charset="0"/>
                <a:ea typeface="IAS Ribbon Sans Light" pitchFamily="50" charset="0"/>
              </a:rPr>
              <a:t>Quantification des anticorps (Ac) : Les chercheurs ont émis l'hypothèse que la dégradation/chute du taux d'anticorps indiquerait une suppression continue et serait directement liée à la taille du réservoir du VIH. Nous avons procédé à la quantification des anticorps au moyen du test ARCHITECT HIV Ag/Ab Combo (Abbott, IL,USA).</a:t>
            </a:r>
          </a:p>
          <a:p>
            <a:pPr algn="l" rtl="0">
              <a:buFont typeface="Arial"/>
              <a:defRPr/>
            </a:pPr>
            <a:endParaRPr lang="fr" dirty="0">
              <a:latin typeface="IAS Ribbon Sans Light" pitchFamily="50" charset="0"/>
              <a:ea typeface="IAS Ribbon Sans Light" pitchFamily="50" charset="0"/>
              <a:cs typeface="Arial" panose="020B0604020202020204"/>
            </a:endParaRPr>
          </a:p>
          <a:p>
            <a:pPr algn="l" rtl="0">
              <a:buFont typeface="Arial"/>
              <a:defRPr/>
            </a:pPr>
            <a:r>
              <a:rPr lang="fr" b="0" i="0" u="none" baseline="0" dirty="0">
                <a:latin typeface="IAS Ribbon Sans Light" pitchFamily="50" charset="0"/>
                <a:ea typeface="IAS Ribbon Sans Light" pitchFamily="50" charset="0"/>
                <a:cs typeface="Arial" panose="020B0604020202020204"/>
              </a:rPr>
              <a:t>L'individu a été dépisté en 2012 pour une infection chronique au VIH présumée. Son taux de CD4 au moment du diagnostic était de 372 cellules/mm</a:t>
            </a:r>
            <a:r>
              <a:rPr lang="fr" b="0" i="0" u="none" baseline="30000" dirty="0">
                <a:latin typeface="IAS Ribbon Sans Light" pitchFamily="50" charset="0"/>
                <a:ea typeface="IAS Ribbon Sans Light" pitchFamily="50" charset="0"/>
                <a:cs typeface="Arial" panose="020B0604020202020204"/>
              </a:rPr>
              <a:t>3</a:t>
            </a:r>
            <a:r>
              <a:rPr lang="fr" b="0" i="0" u="none" baseline="0" dirty="0">
                <a:latin typeface="IAS Ribbon Sans Light" pitchFamily="50" charset="0"/>
                <a:ea typeface="IAS Ribbon Sans Light" pitchFamily="50" charset="0"/>
                <a:cs typeface="Arial" panose="020B0604020202020204"/>
              </a:rPr>
              <a:t>, charge virale=20 221 copies/ml (octobre 2012). Il a initié une ART avec 3TC/AZT/EFV en décembre 2012. En 2014, sa charge virale étant indétectable, l'ART a été modifiée à un schéma TDF/FTC/EFV. Il a été inclus dans l'étude en septembre 2015. Analyses de laboratoire à l'inclusion : CD4= 720 cellules/mm</a:t>
            </a:r>
            <a:r>
              <a:rPr lang="fr" b="0" i="0" u="none" baseline="30000" dirty="0">
                <a:latin typeface="IAS Ribbon Sans Light" pitchFamily="50" charset="0"/>
                <a:ea typeface="IAS Ribbon Sans Light" pitchFamily="50" charset="0"/>
                <a:cs typeface="Arial" panose="020B0604020202020204"/>
              </a:rPr>
              <a:t>3</a:t>
            </a:r>
            <a:r>
              <a:rPr lang="fr" b="0" i="0" u="none" baseline="0" dirty="0">
                <a:latin typeface="IAS Ribbon Sans Light" pitchFamily="50" charset="0"/>
                <a:ea typeface="IAS Ribbon Sans Light" pitchFamily="50" charset="0"/>
                <a:cs typeface="Arial" panose="020B0604020202020204"/>
              </a:rPr>
              <a:t> (38 %), charge virale du VIH indétectable, virus à tropisme R5, sous-type B.  Il a été randomisé vers une </a:t>
            </a:r>
            <a:r>
              <a:rPr lang="fr" b="0" i="0" u="none" baseline="0" dirty="0">
                <a:latin typeface="IAS Ribbon Sans Light" pitchFamily="50" charset="0"/>
                <a:ea typeface="IAS Ribbon Sans Light" pitchFamily="50" charset="0"/>
              </a:rPr>
              <a:t>ART intensifiée associée à des inhibiteurs de l'HDAC (ART+DTG+MVC+NA ; Groupe 3). Il a présenté deux blips de charge virale avant l'interruption de l'ART.</a:t>
            </a:r>
            <a:endParaRPr lang="fr" dirty="0">
              <a:latin typeface="IAS Ribbon Sans Light" pitchFamily="50" charset="0"/>
              <a:ea typeface="IAS Ribbon Sans Light" pitchFamily="50" charset="0"/>
              <a:cs typeface="Arial" panose="020B0604020202020204"/>
            </a:endParaRPr>
          </a:p>
          <a:p>
            <a:pPr marL="171450" indent="-171450" algn="l" rtl="0">
              <a:buFont typeface="Arial"/>
              <a:buChar char="•"/>
              <a:defRPr/>
            </a:pPr>
            <a:endParaRPr lang="fr" dirty="0">
              <a:cs typeface="Arial" panose="020B0604020202020204"/>
            </a:endParaRPr>
          </a:p>
        </p:txBody>
      </p:sp>
      <p:sp>
        <p:nvSpPr>
          <p:cNvPr id="4" name="Slide Number Placeholder 3"/>
          <p:cNvSpPr>
            <a:spLocks noGrp="1"/>
          </p:cNvSpPr>
          <p:nvPr>
            <p:ph type="sldNum" sz="quarter" idx="10"/>
          </p:nvPr>
        </p:nvSpPr>
        <p:spPr/>
        <p:txBody>
          <a:bodyPr/>
          <a:lstStyle/>
          <a:p>
            <a:pPr algn="l" rtl="0"/>
            <a:fld id="{6FC7D159-9DD4-41A1-915D-943A0A890F2B}" type="slidenum">
              <a:rPr/>
              <a:t>5</a:t>
            </a:fld>
            <a:endParaRPr lang="fr"/>
          </a:p>
        </p:txBody>
      </p:sp>
    </p:spTree>
    <p:extLst>
      <p:ext uri="{BB962C8B-B14F-4D97-AF65-F5344CB8AC3E}">
        <p14:creationId xmlns:p14="http://schemas.microsoft.com/office/powerpoint/2010/main" val="2874448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rtl="0"/>
            <a:r>
              <a:rPr lang="fr" b="0" i="0" u="none" baseline="0" dirty="0">
                <a:latin typeface="IAS Ribbon Sans Light" pitchFamily="50" charset="0"/>
                <a:ea typeface="IAS Ribbon Sans Light" pitchFamily="50" charset="0"/>
              </a:rPr>
              <a:t>Les IPC régulent l'</a:t>
            </a:r>
            <a:r>
              <a:rPr lang="fr" b="1" i="0" u="none" baseline="0" dirty="0">
                <a:latin typeface="IAS Ribbon Sans Light" pitchFamily="50" charset="0"/>
                <a:ea typeface="IAS Ribbon Sans Light" pitchFamily="50" charset="0"/>
              </a:rPr>
              <a:t>évasion immunitaire</a:t>
            </a:r>
            <a:r>
              <a:rPr lang="fr" b="0" i="0" u="none" baseline="0" dirty="0">
                <a:latin typeface="IAS Ribbon Sans Light" pitchFamily="50" charset="0"/>
                <a:ea typeface="IAS Ribbon Sans Light" pitchFamily="50" charset="0"/>
              </a:rPr>
              <a:t> dans les contextes de maladies tumorales et de maladies infectieuses chroniques</a:t>
            </a:r>
            <a:endParaRPr lang="fr" dirty="0">
              <a:latin typeface="IAS Ribbon Sans Light" pitchFamily="50" charset="0"/>
              <a:ea typeface="IAS Ribbon Sans Light" pitchFamily="50" charset="0"/>
            </a:endParaRPr>
          </a:p>
          <a:p>
            <a:endParaRPr lang="fr" dirty="0">
              <a:latin typeface="IAS Ribbon Sans Light" pitchFamily="50" charset="0"/>
              <a:ea typeface="IAS Ribbon Sans Light" pitchFamily="50" charset="0"/>
            </a:endParaRPr>
          </a:p>
          <a:p>
            <a:pPr algn="l" rtl="0"/>
            <a:r>
              <a:rPr lang="fr" b="0" i="0" u="none" baseline="0" dirty="0">
                <a:latin typeface="IAS Ribbon Sans Light" pitchFamily="50" charset="0"/>
                <a:ea typeface="IAS Ribbon Sans Light" pitchFamily="50" charset="0"/>
              </a:rPr>
              <a:t>Les </a:t>
            </a:r>
            <a:r>
              <a:rPr lang="fr" b="1" i="0" u="none" baseline="0" dirty="0">
                <a:latin typeface="IAS Ribbon Sans Light" pitchFamily="50" charset="0"/>
                <a:ea typeface="IAS Ribbon Sans Light" pitchFamily="50" charset="0"/>
              </a:rPr>
              <a:t>inhibiteurs d'IPC</a:t>
            </a:r>
            <a:r>
              <a:rPr lang="fr" b="0" i="0" u="none" baseline="0" dirty="0">
                <a:latin typeface="IAS Ribbon Sans Light" pitchFamily="50" charset="0"/>
                <a:ea typeface="IAS Ribbon Sans Light" pitchFamily="50" charset="0"/>
              </a:rPr>
              <a:t> sont couramment utilisés dans le traitement du cancer.</a:t>
            </a:r>
          </a:p>
          <a:p>
            <a:endParaRPr lang="fr" dirty="0">
              <a:latin typeface="IAS Ribbon Sans Light" pitchFamily="50" charset="0"/>
              <a:ea typeface="IAS Ribbon Sans Light" pitchFamily="50" charset="0"/>
            </a:endParaRPr>
          </a:p>
          <a:p>
            <a:pPr algn="l" rtl="0"/>
            <a:r>
              <a:rPr lang="fr" b="0" i="0" u="none" baseline="0" dirty="0">
                <a:latin typeface="IAS Ribbon Sans Light" pitchFamily="50" charset="0"/>
                <a:ea typeface="IAS Ribbon Sans Light" pitchFamily="50" charset="0"/>
              </a:rPr>
              <a:t>Dans le cadre d'une infection au </a:t>
            </a:r>
            <a:r>
              <a:rPr lang="fr" b="1" i="0" u="none" baseline="0" dirty="0">
                <a:latin typeface="IAS Ribbon Sans Light" pitchFamily="50" charset="0"/>
                <a:ea typeface="IAS Ribbon Sans Light" pitchFamily="50" charset="0"/>
              </a:rPr>
              <a:t>VIH </a:t>
            </a:r>
            <a:r>
              <a:rPr lang="fr" b="0" i="0" u="none" baseline="0" dirty="0">
                <a:latin typeface="IAS Ribbon Sans Light" pitchFamily="50" charset="0"/>
                <a:ea typeface="IAS Ribbon Sans Light" pitchFamily="50" charset="0"/>
              </a:rPr>
              <a:t>chronique : </a:t>
            </a:r>
          </a:p>
          <a:p>
            <a:pPr lvl="1" algn="l" rtl="0"/>
            <a:r>
              <a:rPr lang="fr" b="0" i="0" u="none" baseline="0" dirty="0">
                <a:latin typeface="IAS Ribbon Sans Light" pitchFamily="50" charset="0"/>
                <a:ea typeface="IAS Ribbon Sans Light" pitchFamily="50" charset="0"/>
              </a:rPr>
              <a:t>Les IPC sont </a:t>
            </a:r>
            <a:r>
              <a:rPr lang="fr" b="1" i="0" u="none" baseline="0" dirty="0">
                <a:latin typeface="IAS Ribbon Sans Light" pitchFamily="50" charset="0"/>
                <a:ea typeface="IAS Ribbon Sans Light" pitchFamily="50" charset="0"/>
              </a:rPr>
              <a:t>activés</a:t>
            </a:r>
            <a:r>
              <a:rPr lang="fr" b="0" i="0" u="none" baseline="0" dirty="0">
                <a:latin typeface="IAS Ribbon Sans Light" pitchFamily="50" charset="0"/>
                <a:ea typeface="IAS Ribbon Sans Light" pitchFamily="50" charset="0"/>
              </a:rPr>
              <a:t> sur les lymphocytes T spécifiques du VIH.</a:t>
            </a:r>
          </a:p>
          <a:p>
            <a:pPr lvl="1" algn="l" rtl="0"/>
            <a:r>
              <a:rPr lang="fr" b="1" i="0" u="none" baseline="0" dirty="0">
                <a:latin typeface="IAS Ribbon Sans Light" pitchFamily="50" charset="0"/>
                <a:ea typeface="IAS Ribbon Sans Light" pitchFamily="50" charset="0"/>
              </a:rPr>
              <a:t>L'infection latente </a:t>
            </a:r>
            <a:r>
              <a:rPr lang="fr" b="0" i="0" u="none" baseline="0" dirty="0">
                <a:latin typeface="IAS Ribbon Sans Light" pitchFamily="50" charset="0"/>
                <a:ea typeface="IAS Ribbon Sans Light" pitchFamily="50" charset="0"/>
              </a:rPr>
              <a:t>comprend des ICP avec une plus forte proportion de lymphocytes T CD4+.</a:t>
            </a:r>
          </a:p>
          <a:p>
            <a:pPr marL="0" lvl="0" indent="0" algn="l" rtl="0">
              <a:buFont typeface="Arial" panose="020B0604020202020204" pitchFamily="34" charset="0"/>
              <a:buNone/>
            </a:pPr>
            <a:endParaRPr lang="fr" sz="1200" b="1" dirty="0">
              <a:latin typeface="IAS Ribbon Sans Light" pitchFamily="50" charset="0"/>
              <a:ea typeface="IAS Ribbon Sans Light" pitchFamily="50" charset="0"/>
            </a:endParaRPr>
          </a:p>
          <a:p>
            <a:pPr marL="0" lvl="0" indent="0" algn="l" rtl="0">
              <a:buFont typeface="Arial" panose="020B0604020202020204" pitchFamily="34" charset="0"/>
              <a:buNone/>
            </a:pPr>
            <a:r>
              <a:rPr lang="fr" sz="1200" b="1" i="0" u="none" baseline="0" dirty="0">
                <a:latin typeface="IAS Ribbon Sans Light" pitchFamily="50" charset="0"/>
                <a:ea typeface="IAS Ribbon Sans Light" pitchFamily="50" charset="0"/>
              </a:rPr>
              <a:t>Expériences précédentes de thérapie anti-PD-1 chez des personnes vivant avec le VIH atteintes d'un cancer</a:t>
            </a:r>
          </a:p>
          <a:p>
            <a:pPr algn="l" rtl="0"/>
            <a:r>
              <a:rPr lang="fr" sz="1400" b="0" i="0" u="none" baseline="0" dirty="0">
                <a:latin typeface="IAS Ribbon Sans Light" pitchFamily="50" charset="0"/>
                <a:ea typeface="IAS Ribbon Sans Light" pitchFamily="50" charset="0"/>
              </a:rPr>
              <a:t>193 personnes traitées à travers le monde :</a:t>
            </a:r>
          </a:p>
          <a:p>
            <a:pPr marL="0" lvl="0" indent="0" algn="l" rtl="0">
              <a:buNone/>
            </a:pPr>
            <a:r>
              <a:rPr lang="fr" sz="1400" b="0" i="0" u="none" baseline="0" dirty="0">
                <a:latin typeface="IAS Ribbon Sans Light" pitchFamily="50" charset="0"/>
                <a:ea typeface="IAS Ribbon Sans Light" pitchFamily="50" charset="0"/>
              </a:rPr>
              <a:t>- </a:t>
            </a:r>
            <a:r>
              <a:rPr lang="fr" sz="1200" b="0" i="0" u="none" baseline="0" dirty="0">
                <a:latin typeface="IAS Ribbon Sans Light" pitchFamily="50" charset="0"/>
                <a:ea typeface="IAS Ribbon Sans Light" pitchFamily="50" charset="0"/>
              </a:rPr>
              <a:t>Bonne </a:t>
            </a:r>
            <a:r>
              <a:rPr lang="fr" sz="1200" b="1" i="0" u="none" baseline="0" dirty="0">
                <a:latin typeface="IAS Ribbon Sans Light" pitchFamily="50" charset="0"/>
                <a:ea typeface="IAS Ribbon Sans Light" pitchFamily="50" charset="0"/>
              </a:rPr>
              <a:t>sécurité </a:t>
            </a:r>
            <a:r>
              <a:rPr lang="fr" sz="1200" b="0" i="0" u="none" baseline="0" dirty="0">
                <a:latin typeface="IAS Ribbon Sans Light" pitchFamily="50" charset="0"/>
                <a:ea typeface="IAS Ribbon Sans Light" pitchFamily="50" charset="0"/>
              </a:rPr>
              <a:t>pour les cas déjà publiés</a:t>
            </a:r>
            <a:endParaRPr lang="fr" sz="1050" dirty="0">
              <a:latin typeface="IAS Ribbon Sans Light" pitchFamily="50" charset="0"/>
              <a:ea typeface="IAS Ribbon Sans Light" pitchFamily="50" charset="0"/>
            </a:endParaRPr>
          </a:p>
          <a:p>
            <a:pPr marL="171450" lvl="0" indent="-171450" algn="l" rtl="0">
              <a:buFontTx/>
              <a:buChar char="-"/>
            </a:pPr>
            <a:r>
              <a:rPr lang="fr" b="1" i="0" u="none" baseline="0" dirty="0">
                <a:latin typeface="IAS Ribbon Sans Light" pitchFamily="50" charset="0"/>
                <a:ea typeface="IAS Ribbon Sans Light" pitchFamily="50" charset="0"/>
              </a:rPr>
              <a:t>Efficacité</a:t>
            </a:r>
            <a:r>
              <a:rPr lang="fr" sz="1200" b="0" i="0" u="none" baseline="0" dirty="0">
                <a:latin typeface="IAS Ribbon Sans Light" pitchFamily="50" charset="0"/>
                <a:ea typeface="IAS Ribbon Sans Light" pitchFamily="50" charset="0"/>
              </a:rPr>
              <a:t>anti-tumorale</a:t>
            </a:r>
            <a:r>
              <a:rPr lang="fr" sz="1400" b="0" i="0" u="none" baseline="0" dirty="0">
                <a:latin typeface="IAS Ribbon Sans Light" pitchFamily="50" charset="0"/>
                <a:ea typeface="IAS Ribbon Sans Light" pitchFamily="50" charset="0"/>
              </a:rPr>
              <a:t> </a:t>
            </a:r>
            <a:r>
              <a:rPr lang="fr" sz="1200" b="0" i="0" u="none" baseline="0" dirty="0">
                <a:latin typeface="IAS Ribbon Sans Light" pitchFamily="50" charset="0"/>
                <a:ea typeface="IAS Ribbon Sans Light" pitchFamily="50" charset="0"/>
              </a:rPr>
              <a:t>conforme à celle de la population générale</a:t>
            </a:r>
            <a:endParaRPr lang="fr" sz="1050" b="0" dirty="0">
              <a:latin typeface="IAS Ribbon Sans Light" pitchFamily="50" charset="0"/>
              <a:ea typeface="IAS Ribbon Sans Light" pitchFamily="50" charset="0"/>
            </a:endParaRPr>
          </a:p>
          <a:p>
            <a:pPr marL="171450" lvl="0" indent="-171450" algn="l" rtl="0">
              <a:buFontTx/>
              <a:buChar char="-"/>
            </a:pPr>
            <a:r>
              <a:rPr lang="fr" sz="1200" b="1" i="0" u="none" baseline="0" dirty="0">
                <a:latin typeface="IAS Ribbon Sans Light" pitchFamily="50" charset="0"/>
                <a:ea typeface="IAS Ribbon Sans Light" pitchFamily="50" charset="0"/>
              </a:rPr>
              <a:t>Effets variés sur le réservoir du VIH</a:t>
            </a:r>
            <a:endParaRPr lang="fr" sz="1200" b="1" dirty="0">
              <a:latin typeface="IAS Ribbon Sans Light" pitchFamily="50" charset="0"/>
              <a:ea typeface="IAS Ribbon Sans Light" pitchFamily="50" charset="0"/>
            </a:endParaRPr>
          </a:p>
          <a:p>
            <a:pPr marL="171450" lvl="0" indent="-171450" algn="l" rtl="0">
              <a:buFontTx/>
              <a:buChar char="-"/>
            </a:pPr>
            <a:endParaRPr lang="fr" sz="1200" b="1" dirty="0">
              <a:latin typeface="IAS Ribbon Sans Light" pitchFamily="50" charset="0"/>
              <a:ea typeface="IAS Ribbon Sans Light" pitchFamily="50" charset="0"/>
            </a:endParaRPr>
          </a:p>
          <a:p>
            <a:pPr marL="0" lvl="0" indent="0" algn="l" rtl="0">
              <a:buFontTx/>
              <a:buNone/>
            </a:pPr>
            <a:r>
              <a:rPr lang="fr" sz="1200" b="1" i="0" u="none" baseline="0" dirty="0">
                <a:latin typeface="IAS Ribbon Sans Light" pitchFamily="50" charset="0"/>
                <a:ea typeface="IAS Ribbon Sans Light" pitchFamily="50" charset="0"/>
              </a:rPr>
              <a:t>OncoVIRIM est une sous-étude biologique de la cohorte prospective de l'ANRS OncoVIHac : </a:t>
            </a:r>
          </a:p>
          <a:p>
            <a:pPr marL="0" lvl="0" indent="0" algn="l" rtl="0">
              <a:buFontTx/>
              <a:buNone/>
            </a:pPr>
            <a:r>
              <a:rPr lang="fr" sz="1600" b="0" i="0" u="none" baseline="0" dirty="0">
                <a:latin typeface="IAS Ribbon Sans Light" pitchFamily="50" charset="0"/>
                <a:ea typeface="IAS Ribbon Sans Light" pitchFamily="50" charset="0"/>
              </a:rPr>
              <a:t>IPC, </a:t>
            </a:r>
            <a:r>
              <a:rPr lang="fr" sz="1200" b="0" i="0" u="none" baseline="0" dirty="0">
                <a:latin typeface="IAS Ribbon Sans Light" pitchFamily="50" charset="0"/>
                <a:ea typeface="IAS Ribbon Sans Light" pitchFamily="50" charset="0"/>
              </a:rPr>
              <a:t>toutes les deux ou trois semaines, jusqu'à progression ou toxicité</a:t>
            </a:r>
          </a:p>
          <a:p>
            <a:pPr marL="228600" indent="-228600" algn="l" rtl="0">
              <a:buFont typeface="+mj-lt"/>
              <a:buAutoNum type="arabicPeriod"/>
            </a:pPr>
            <a:r>
              <a:rPr lang="fr" b="0" i="0" u="none" baseline="0" dirty="0">
                <a:latin typeface="IAS Ribbon Sans Light" pitchFamily="50" charset="0"/>
                <a:ea typeface="IAS Ribbon Sans Light" pitchFamily="50" charset="0"/>
              </a:rPr>
              <a:t>Personnes vivant avec le VIH avec une charge virale supprimée sous ART (charge virale ≤ 50 cp/mL)</a:t>
            </a:r>
          </a:p>
          <a:p>
            <a:pPr marL="228600" indent="-228600" algn="l" rtl="0">
              <a:buFont typeface="+mj-lt"/>
              <a:buAutoNum type="arabicPeriod"/>
            </a:pPr>
            <a:r>
              <a:rPr lang="fr" b="0" i="0" u="none" baseline="0" dirty="0">
                <a:latin typeface="IAS Ribbon Sans Light" pitchFamily="50" charset="0"/>
                <a:ea typeface="IAS Ribbon Sans Light" pitchFamily="50" charset="0"/>
              </a:rPr>
              <a:t>Recevant un traitement contre le cancer à base d'inhibiteur d'IPC</a:t>
            </a:r>
          </a:p>
          <a:p>
            <a:pPr marL="228600" indent="-228600" algn="l" rtl="0">
              <a:buFont typeface="+mj-lt"/>
              <a:buAutoNum type="arabicPeriod"/>
            </a:pPr>
            <a:r>
              <a:rPr lang="fr" b="0" i="0" u="none" baseline="0" dirty="0">
                <a:latin typeface="IAS Ribbon Sans Light" pitchFamily="50" charset="0"/>
                <a:ea typeface="IAS Ribbon Sans Light" pitchFamily="50" charset="0"/>
              </a:rPr>
              <a:t>Prélèvements sanguins :</a:t>
            </a:r>
            <a:r>
              <a:rPr lang="fr" b="1" i="0" u="none" baseline="0" dirty="0">
                <a:latin typeface="IAS Ribbon Sans Light" pitchFamily="50" charset="0"/>
                <a:ea typeface="IAS Ribbon Sans Light" pitchFamily="50" charset="0"/>
              </a:rPr>
              <a:t> </a:t>
            </a:r>
            <a:r>
              <a:rPr lang="fr" sz="1100" b="0" i="0" u="none" baseline="0" dirty="0">
                <a:latin typeface="IAS Ribbon Sans Light" pitchFamily="50" charset="0"/>
                <a:ea typeface="IAS Ribbon Sans Light" pitchFamily="50" charset="0"/>
              </a:rPr>
              <a:t>C1, C2, C3, C9, C15, C27 et C51  Ou C1, C2, C3, C9, C18 et C36</a:t>
            </a:r>
          </a:p>
          <a:p>
            <a:pPr marL="0" indent="0" algn="l" rtl="0">
              <a:buFont typeface="+mj-lt"/>
              <a:buNone/>
            </a:pPr>
            <a:endParaRPr lang="fr" sz="1100" b="1" dirty="0">
              <a:latin typeface="IAS Ribbon Sans Light" pitchFamily="50" charset="0"/>
              <a:ea typeface="IAS Ribbon Sans Light" pitchFamily="50" charset="0"/>
            </a:endParaRPr>
          </a:p>
          <a:p>
            <a:pPr marL="0" indent="0" algn="l" rtl="0">
              <a:buFont typeface="+mj-lt"/>
              <a:buNone/>
            </a:pPr>
            <a:r>
              <a:rPr lang="fr" sz="1200" b="1" i="0" u="none" baseline="0" dirty="0">
                <a:latin typeface="IAS Ribbon Sans Light" pitchFamily="50" charset="0"/>
                <a:ea typeface="IAS Ribbon Sans Light" pitchFamily="50" charset="0"/>
              </a:rPr>
              <a:t>Analyses virologiques</a:t>
            </a:r>
            <a:endParaRPr lang="fr" sz="1200" b="1" dirty="0">
              <a:latin typeface="IAS Ribbon Sans Light" pitchFamily="50" charset="0"/>
              <a:ea typeface="IAS Ribbon Sans Light" pitchFamily="50" charset="0"/>
            </a:endParaRPr>
          </a:p>
          <a:p>
            <a:pPr marL="285750" indent="-285750" algn="l" rtl="0">
              <a:buFontTx/>
              <a:buChar char="-"/>
            </a:pPr>
            <a:r>
              <a:rPr lang="fr" sz="1600" b="1" i="0" u="none" baseline="0" dirty="0">
                <a:latin typeface="IAS Ribbon Sans Light" pitchFamily="50" charset="0"/>
                <a:ea typeface="IAS Ribbon Sans Light" pitchFamily="50" charset="0"/>
              </a:rPr>
              <a:t>ARN </a:t>
            </a:r>
            <a:r>
              <a:rPr lang="fr" sz="1600" b="0" i="0" u="none" baseline="0" dirty="0">
                <a:latin typeface="IAS Ribbon Sans Light" pitchFamily="50" charset="0"/>
                <a:ea typeface="IAS Ribbon Sans Light" pitchFamily="50" charset="0"/>
              </a:rPr>
              <a:t>plasmatique du </a:t>
            </a:r>
            <a:r>
              <a:rPr lang="fr" sz="1600" b="1" i="0" u="none" baseline="0" dirty="0">
                <a:latin typeface="IAS Ribbon Sans Light" pitchFamily="50" charset="0"/>
                <a:ea typeface="IAS Ribbon Sans Light" pitchFamily="50" charset="0"/>
              </a:rPr>
              <a:t>VIH</a:t>
            </a:r>
            <a:r>
              <a:rPr lang="fr" sz="1600" b="0" i="0" u="none" baseline="0" dirty="0">
                <a:latin typeface="IAS Ribbon Sans Light" pitchFamily="50" charset="0"/>
                <a:ea typeface="IAS Ribbon Sans Light" pitchFamily="50" charset="0"/>
              </a:rPr>
              <a:t>   </a:t>
            </a:r>
          </a:p>
          <a:p>
            <a:pPr marL="285750" indent="-285750" algn="l" rtl="0">
              <a:buFontTx/>
              <a:buChar char="-"/>
            </a:pPr>
            <a:r>
              <a:rPr lang="fr" sz="1600" b="0" i="0" u="none" baseline="0" dirty="0">
                <a:latin typeface="IAS Ribbon Sans Light" pitchFamily="50" charset="0"/>
                <a:ea typeface="IAS Ribbon Sans Light" pitchFamily="50" charset="0"/>
              </a:rPr>
              <a:t>Dosage de l'</a:t>
            </a:r>
            <a:r>
              <a:rPr lang="fr" sz="1600" b="1" i="0" u="none" baseline="0" dirty="0">
                <a:latin typeface="IAS Ribbon Sans Light" pitchFamily="50" charset="0"/>
                <a:ea typeface="IAS Ribbon Sans Light" pitchFamily="50" charset="0"/>
              </a:rPr>
              <a:t>ADN</a:t>
            </a:r>
            <a:r>
              <a:rPr lang="fr" sz="1600" b="0" i="0" u="none" baseline="0" dirty="0">
                <a:latin typeface="IAS Ribbon Sans Light" pitchFamily="50" charset="0"/>
                <a:ea typeface="IAS Ribbon Sans Light" pitchFamily="50" charset="0"/>
              </a:rPr>
              <a:t> total du </a:t>
            </a:r>
            <a:r>
              <a:rPr lang="fr" sz="1600" b="1" i="0" u="none" baseline="0" dirty="0">
                <a:latin typeface="IAS Ribbon Sans Light" pitchFamily="50" charset="0"/>
                <a:ea typeface="IAS Ribbon Sans Light" pitchFamily="50" charset="0"/>
              </a:rPr>
              <a:t>VIH </a:t>
            </a:r>
            <a:r>
              <a:rPr lang="fr" sz="1600" b="0" i="0" u="none" baseline="0" dirty="0">
                <a:latin typeface="IAS Ribbon Sans Light" pitchFamily="50" charset="0"/>
                <a:ea typeface="IAS Ribbon Sans Light" pitchFamily="50" charset="0"/>
              </a:rPr>
              <a:t>dans les cellules</a:t>
            </a:r>
          </a:p>
          <a:p>
            <a:pPr marL="285750" indent="-285750" algn="l" rtl="0">
              <a:buFontTx/>
              <a:buChar char="-"/>
            </a:pPr>
            <a:endParaRPr lang="fr" sz="1600" b="1" dirty="0">
              <a:solidFill>
                <a:schemeClr val="tx1"/>
              </a:solidFill>
              <a:latin typeface="IAS Ribbon Sans Light" pitchFamily="50" charset="0"/>
              <a:ea typeface="IAS Ribbon Sans Light" pitchFamily="50" charset="0"/>
            </a:endParaRPr>
          </a:p>
          <a:p>
            <a:pPr marL="0" indent="0" algn="l" rtl="0">
              <a:buFontTx/>
              <a:buNone/>
            </a:pPr>
            <a:r>
              <a:rPr lang="fr" sz="1800" b="1" i="0" u="none" baseline="0" dirty="0">
                <a:solidFill>
                  <a:schemeClr val="tx1"/>
                </a:solidFill>
                <a:latin typeface="IAS Ribbon Sans Light" pitchFamily="50" charset="0"/>
                <a:ea typeface="IAS Ribbon Sans Light" pitchFamily="50" charset="0"/>
              </a:rPr>
              <a:t>Analyses immunologiques</a:t>
            </a:r>
            <a:endParaRPr lang="fr" sz="1800" b="1" dirty="0">
              <a:solidFill>
                <a:schemeClr val="tx1"/>
              </a:solidFill>
              <a:latin typeface="IAS Ribbon Sans Light" pitchFamily="50" charset="0"/>
              <a:ea typeface="IAS Ribbon Sans Light" pitchFamily="50" charset="0"/>
            </a:endParaRPr>
          </a:p>
          <a:p>
            <a:pPr marL="342900" indent="-342900" algn="l" rtl="0">
              <a:buFontTx/>
              <a:buChar char="-"/>
            </a:pPr>
            <a:r>
              <a:rPr lang="fr" sz="2400" b="0" i="0" u="none" baseline="0" dirty="0">
                <a:solidFill>
                  <a:schemeClr val="tx1"/>
                </a:solidFill>
                <a:latin typeface="IAS Ribbon Sans Light" pitchFamily="50" charset="0"/>
                <a:ea typeface="IAS Ribbon Sans Light" pitchFamily="50" charset="0"/>
              </a:rPr>
              <a:t>Phénotype d</a:t>
            </a:r>
            <a:r>
              <a:rPr lang="fr" sz="2400" b="1" i="0" u="none" baseline="0" dirty="0">
                <a:solidFill>
                  <a:schemeClr val="tx1"/>
                </a:solidFill>
                <a:latin typeface="IAS Ribbon Sans Light" pitchFamily="50" charset="0"/>
                <a:ea typeface="IAS Ribbon Sans Light" pitchFamily="50" charset="0"/>
              </a:rPr>
              <a:t>'activation </a:t>
            </a:r>
            <a:r>
              <a:rPr lang="fr" sz="2400" b="0" i="0" u="none" baseline="0" dirty="0">
                <a:solidFill>
                  <a:schemeClr val="tx1"/>
                </a:solidFill>
                <a:latin typeface="IAS Ribbon Sans Light" pitchFamily="50" charset="0"/>
                <a:ea typeface="IAS Ribbon Sans Light" pitchFamily="50" charset="0"/>
              </a:rPr>
              <a:t>(CD25, CD69, HLA DR, CD38, Ki67)</a:t>
            </a:r>
          </a:p>
          <a:p>
            <a:pPr marL="342900" indent="-342900" algn="l" rtl="0">
              <a:buFontTx/>
              <a:buChar char="-"/>
            </a:pPr>
            <a:r>
              <a:rPr lang="fr" sz="2400" b="1" i="0" u="none" baseline="0" dirty="0">
                <a:solidFill>
                  <a:schemeClr val="tx1"/>
                </a:solidFill>
                <a:latin typeface="IAS Ribbon Sans Light" pitchFamily="50" charset="0"/>
                <a:ea typeface="IAS Ribbon Sans Light" pitchFamily="50" charset="0"/>
              </a:rPr>
              <a:t>IPC </a:t>
            </a:r>
            <a:r>
              <a:rPr lang="fr" sz="2400" b="0" i="0" u="none" baseline="0" dirty="0">
                <a:solidFill>
                  <a:schemeClr val="tx1"/>
                </a:solidFill>
                <a:latin typeface="IAS Ribbon Sans Light" pitchFamily="50" charset="0"/>
                <a:ea typeface="IAS Ribbon Sans Light" pitchFamily="50" charset="0"/>
              </a:rPr>
              <a:t>et </a:t>
            </a:r>
            <a:r>
              <a:rPr lang="fr" sz="2400" b="1" i="0" u="none" baseline="0" dirty="0">
                <a:solidFill>
                  <a:schemeClr val="tx1"/>
                </a:solidFill>
                <a:latin typeface="IAS Ribbon Sans Light" pitchFamily="50" charset="0"/>
                <a:ea typeface="IAS Ribbon Sans Light" pitchFamily="50" charset="0"/>
              </a:rPr>
              <a:t>sous-types</a:t>
            </a:r>
            <a:r>
              <a:rPr lang="fr" sz="2400" b="0" i="0" u="none" baseline="0" dirty="0">
                <a:solidFill>
                  <a:schemeClr val="tx1"/>
                </a:solidFill>
                <a:latin typeface="IAS Ribbon Sans Light" pitchFamily="50" charset="0"/>
                <a:ea typeface="IAS Ribbon Sans Light" pitchFamily="50" charset="0"/>
              </a:rPr>
              <a:t> de phénotypes (PD1, CTLA4, TIM3, CD27, CD45RA, CCR7)</a:t>
            </a:r>
          </a:p>
          <a:p>
            <a:pPr marL="342900" indent="-342900" algn="l" rtl="0">
              <a:buFontTx/>
              <a:buChar char="-"/>
            </a:pPr>
            <a:r>
              <a:rPr lang="fr" sz="2400" b="1" i="0" u="none" baseline="0" dirty="0">
                <a:solidFill>
                  <a:schemeClr val="tx1"/>
                </a:solidFill>
                <a:latin typeface="IAS Ribbon Sans Light" pitchFamily="50" charset="0"/>
                <a:ea typeface="IAS Ribbon Sans Light" pitchFamily="50" charset="0"/>
              </a:rPr>
              <a:t>Lymphocytes T spécifiques du virus</a:t>
            </a:r>
            <a:r>
              <a:rPr lang="fr" sz="2400" b="0" i="0" u="none" baseline="0" dirty="0">
                <a:solidFill>
                  <a:schemeClr val="tx1"/>
                </a:solidFill>
                <a:latin typeface="IAS Ribbon Sans Light" pitchFamily="50" charset="0"/>
                <a:ea typeface="IAS Ribbon Sans Light" pitchFamily="50" charset="0"/>
              </a:rPr>
              <a:t> par marquage des cytokines intracellulaires après stimulation de peptides viraux (IFN-ɣ, TNF-α, IL-2)</a:t>
            </a:r>
          </a:p>
          <a:p>
            <a:pPr marL="0" indent="0" algn="l" rtl="0">
              <a:buFontTx/>
              <a:buNone/>
            </a:pPr>
            <a:endParaRPr lang="fr" sz="1600" b="1" dirty="0">
              <a:latin typeface="IAS Ribbon Sans Light" pitchFamily="50" charset="0"/>
              <a:ea typeface="IAS Ribbon Sans Light" pitchFamily="50" charset="0"/>
            </a:endParaRPr>
          </a:p>
          <a:p>
            <a:pPr marL="0" indent="0" algn="l" rtl="0">
              <a:buFont typeface="+mj-lt"/>
              <a:buNone/>
            </a:pPr>
            <a:endParaRPr lang="fr" sz="1100" dirty="0">
              <a:latin typeface="IAS Ribbon Sans Light" pitchFamily="50" charset="0"/>
              <a:ea typeface="IAS Ribbon Sans Light" pitchFamily="50" charset="0"/>
            </a:endParaRPr>
          </a:p>
          <a:p>
            <a:pPr marL="0" lvl="0" indent="0" algn="l" rtl="0">
              <a:buFontTx/>
              <a:buNone/>
            </a:pPr>
            <a:endParaRPr lang="fr" sz="1200" b="1" dirty="0">
              <a:latin typeface="IAS Ribbon Sans Light" pitchFamily="50" charset="0"/>
              <a:ea typeface="IAS Ribbon Sans Light" pitchFamily="50" charset="0"/>
            </a:endParaRPr>
          </a:p>
          <a:p>
            <a:pPr marL="285750" lvl="0" indent="-285750" algn="l" rtl="0">
              <a:buFontTx/>
              <a:buChar char="-"/>
            </a:pPr>
            <a:endParaRPr lang="fr" sz="1200" b="1" dirty="0">
              <a:latin typeface="IAS Ribbon Sans Light" pitchFamily="50" charset="0"/>
              <a:ea typeface="IAS Ribbon Sans Light" pitchFamily="50" charset="0"/>
            </a:endParaRPr>
          </a:p>
          <a:p>
            <a:pPr marL="285750" lvl="0" indent="-285750" algn="l" rtl="0">
              <a:buFontTx/>
              <a:buChar char="-"/>
            </a:pPr>
            <a:endParaRPr lang="fr" sz="1400" dirty="0">
              <a:latin typeface="IAS Ribbon Sans Light" pitchFamily="50" charset="0"/>
              <a:ea typeface="IAS Ribbon Sans Light" pitchFamily="50" charset="0"/>
            </a:endParaRPr>
          </a:p>
          <a:p>
            <a:pPr marL="0" lvl="0" indent="0" algn="l" rtl="0">
              <a:buFont typeface="Arial" panose="020B0604020202020204" pitchFamily="34" charset="0"/>
              <a:buNone/>
            </a:pPr>
            <a:endParaRPr lang="fr" sz="1200" b="0" dirty="0">
              <a:latin typeface="IAS Ribbon Sans Light" pitchFamily="50" charset="0"/>
              <a:ea typeface="IAS Ribbon Sans Light" pitchFamily="50" charset="0"/>
            </a:endParaRPr>
          </a:p>
          <a:p>
            <a:pPr marL="0" lvl="0" indent="0" algn="l" rtl="0">
              <a:buFont typeface="Arial" panose="020B0604020202020204" pitchFamily="34" charset="0"/>
              <a:buNone/>
            </a:pPr>
            <a:endParaRPr lang="fr" dirty="0">
              <a:latin typeface="IAS Ribbon Sans Light" pitchFamily="50" charset="0"/>
              <a:ea typeface="IAS Ribbon Sans Light" pitchFamily="50" charset="0"/>
            </a:endParaRPr>
          </a:p>
          <a:p>
            <a:pPr lvl="1" algn="l" rtl="0"/>
            <a:endParaRPr lang="fr" dirty="0">
              <a:latin typeface="IAS Ribbon Sans Light" pitchFamily="50" charset="0"/>
              <a:ea typeface="IAS Ribbon Sans Light" pitchFamily="50" charset="0"/>
            </a:endParaRPr>
          </a:p>
          <a:p>
            <a:pPr lvl="1" algn="l" rtl="0"/>
            <a:endParaRPr lang="fr" dirty="0">
              <a:latin typeface="IAS Ribbon Sans Light" pitchFamily="50" charset="0"/>
              <a:ea typeface="IAS Ribbon Sans Light" pitchFamily="50" charset="0"/>
            </a:endParaRPr>
          </a:p>
          <a:p>
            <a:pPr lvl="1" algn="l" rtl="0"/>
            <a:endParaRPr lang="fr" dirty="0">
              <a:latin typeface="IAS Ribbon Sans Light" pitchFamily="50" charset="0"/>
              <a:ea typeface="IAS Ribbon Sans Light" pitchFamily="50" charset="0"/>
            </a:endParaRPr>
          </a:p>
          <a:p>
            <a:pPr algn="l" rtl="0">
              <a:defRPr/>
            </a:pPr>
            <a:endParaRPr lang="fr" dirty="0">
              <a:latin typeface="IAS Ribbon Sans Light" pitchFamily="50" charset="0"/>
              <a:ea typeface="IAS Ribbon Sans Light" pitchFamily="50" charset="0"/>
              <a:cs typeface="Arial"/>
            </a:endParaRPr>
          </a:p>
        </p:txBody>
      </p:sp>
      <p:sp>
        <p:nvSpPr>
          <p:cNvPr id="4" name="Slide Number Placeholder 3"/>
          <p:cNvSpPr>
            <a:spLocks noGrp="1"/>
          </p:cNvSpPr>
          <p:nvPr>
            <p:ph type="sldNum" sz="quarter" idx="5"/>
          </p:nvPr>
        </p:nvSpPr>
        <p:spPr/>
        <p:txBody>
          <a:bodyPr/>
          <a:lstStyle/>
          <a:p>
            <a:pPr algn="l" rtl="0"/>
            <a:fld id="{6FC7D159-9DD4-41A1-915D-943A0A890F2B}" type="slidenum">
              <a:rPr/>
              <a:t>6</a:t>
            </a:fld>
            <a:endParaRPr lang="fr"/>
          </a:p>
        </p:txBody>
      </p:sp>
    </p:spTree>
    <p:extLst>
      <p:ext uri="{BB962C8B-B14F-4D97-AF65-F5344CB8AC3E}">
        <p14:creationId xmlns:p14="http://schemas.microsoft.com/office/powerpoint/2010/main" val="2236594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 sz="1200" b="0" i="0" u="none" baseline="0" dirty="0">
                <a:latin typeface="IAS Ribbon Sans Light" pitchFamily="50" charset="0"/>
                <a:ea typeface="IAS Ribbon Sans Light" pitchFamily="50" charset="0"/>
              </a:rPr>
              <a:t>Essais cliniques avec ATI de courte durée</a:t>
            </a:r>
          </a:p>
          <a:p>
            <a:pPr algn="l" rtl="0"/>
            <a:r>
              <a:rPr lang="fr" sz="2800" b="0" i="0" u="none" baseline="0" dirty="0">
                <a:latin typeface="IAS Ribbon Sans Light" pitchFamily="50" charset="0"/>
                <a:ea typeface="IAS Ribbon Sans Light" pitchFamily="50" charset="0"/>
                <a:cs typeface="Cordia New" panose="020B0304020202020204" pitchFamily="34" charset="-34"/>
              </a:rPr>
              <a:t>L'ATI est un schéma scientifique qui consiste à évaluer l'efficacité d'une intervention lors d'essais cliniques de rémission  </a:t>
            </a:r>
          </a:p>
          <a:p>
            <a:pPr algn="l" rtl="0"/>
            <a:r>
              <a:rPr lang="fr" sz="2800" b="0" i="0" u="none" baseline="0" dirty="0">
                <a:latin typeface="IAS Ribbon Sans Light" pitchFamily="50" charset="0"/>
                <a:ea typeface="IAS Ribbon Sans Light" pitchFamily="50" charset="0"/>
                <a:cs typeface="Cordia New" panose="020B0304020202020204" pitchFamily="34" charset="-34"/>
              </a:rPr>
              <a:t>Questions d'ordre éthique et scientifique </a:t>
            </a:r>
          </a:p>
          <a:p>
            <a:pPr algn="l" rtl="0"/>
            <a:r>
              <a:rPr lang="fr" sz="2800" b="0" i="0" u="none" baseline="0" dirty="0">
                <a:latin typeface="IAS Ribbon Sans Light" pitchFamily="50" charset="0"/>
                <a:ea typeface="IAS Ribbon Sans Light" pitchFamily="50" charset="0"/>
                <a:cs typeface="Cordia New" panose="020B0304020202020204" pitchFamily="34" charset="-34"/>
              </a:rPr>
              <a:t>Les données issues d'essais cliniques de rémission précédents montrent peu d'effets cliniques des ATI de courte durée </a:t>
            </a:r>
          </a:p>
          <a:p>
            <a:pPr algn="l" rtl="0"/>
            <a:r>
              <a:rPr lang="fr" sz="2800" b="0" i="0" u="none" baseline="0" dirty="0">
                <a:latin typeface="IAS Ribbon Sans Light" pitchFamily="50" charset="0"/>
                <a:ea typeface="IAS Ribbon Sans Light" pitchFamily="50" charset="0"/>
                <a:cs typeface="Cordia New" panose="020B0304020202020204" pitchFamily="34" charset="-34"/>
              </a:rPr>
              <a:t>Les personnes se livrent-elles à un « choix irrationnel » ou participent-elles pour les « mauvaises raisons » ?    </a:t>
            </a:r>
          </a:p>
          <a:p>
            <a:pPr algn="l" rtl="0"/>
            <a:r>
              <a:rPr lang="fr" sz="2800" b="0" i="0" u="none" baseline="0" dirty="0">
                <a:latin typeface="IAS Ribbon Sans Light" pitchFamily="50" charset="0"/>
                <a:ea typeface="IAS Ribbon Sans Light" pitchFamily="50" charset="0"/>
                <a:cs typeface="Cordia New" panose="020B0304020202020204" pitchFamily="34" charset="-34"/>
              </a:rPr>
              <a:t>Les décisions d'accepter ou de refuser* de participer sont essentiellement volontaires et éclairées   </a:t>
            </a:r>
          </a:p>
          <a:p>
            <a:pPr marL="0" marR="0" indent="0" algn="l" defTabSz="914400" rtl="0" eaLnBrk="1" fontAlgn="auto" latinLnBrk="0" hangingPunct="1">
              <a:lnSpc>
                <a:spcPct val="100000"/>
              </a:lnSpc>
              <a:spcBef>
                <a:spcPts val="0"/>
              </a:spcBef>
              <a:spcAft>
                <a:spcPts val="0"/>
              </a:spcAft>
              <a:buClrTx/>
              <a:buSzTx/>
              <a:buFontTx/>
              <a:buNone/>
              <a:tabLst/>
              <a:defRPr/>
            </a:pPr>
            <a:endParaRPr lang="fr" sz="1200" dirty="0">
              <a:latin typeface="IAS Ribbon Sans Light" pitchFamily="50" charset="0"/>
              <a:ea typeface="IAS Ribbon Sans Light" pitchFamily="50"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r" sz="1200" b="0" i="0" u="none" baseline="0" dirty="0">
                <a:latin typeface="IAS Ribbon Sans Light" pitchFamily="50" charset="0"/>
                <a:ea typeface="IAS Ribbon Sans Light" pitchFamily="50" charset="0"/>
              </a:rPr>
              <a:t>Essais avec ATI étendue</a:t>
            </a:r>
          </a:p>
          <a:p>
            <a:endParaRPr lang="fr" sz="1200" dirty="0">
              <a:latin typeface="IAS Ribbon Sans Light" pitchFamily="50" charset="0"/>
              <a:ea typeface="IAS Ribbon Sans Light" pitchFamily="50" charset="0"/>
              <a:cs typeface="Cordia New" panose="020B0304020202020204" pitchFamily="34" charset="-34"/>
            </a:endParaRPr>
          </a:p>
          <a:p>
            <a:pPr algn="l" rtl="0"/>
            <a:r>
              <a:rPr lang="fr" sz="1200" b="0" i="0" u="none" baseline="0" dirty="0">
                <a:latin typeface="IAS Ribbon Sans Light" pitchFamily="50" charset="0"/>
                <a:ea typeface="IAS Ribbon Sans Light" pitchFamily="50" charset="0"/>
                <a:cs typeface="Cordia New" panose="020B0304020202020204" pitchFamily="34" charset="-34"/>
              </a:rPr>
              <a:t>Pourtant, ces essais précoces d'ATI n'ont pas permis de contrôler durablement le virus </a:t>
            </a:r>
          </a:p>
          <a:p>
            <a:pPr algn="l" rtl="0"/>
            <a:r>
              <a:rPr lang="fr" sz="1200" b="0" i="0" u="none" baseline="0" dirty="0">
                <a:latin typeface="IAS Ribbon Sans Light" pitchFamily="50" charset="0"/>
                <a:ea typeface="IAS Ribbon Sans Light" pitchFamily="50" charset="0"/>
                <a:cs typeface="Cordia New" panose="020B0304020202020204" pitchFamily="34" charset="-34"/>
              </a:rPr>
              <a:t>La plupart des participants ont présenté une augmentation rapide de la charge virale et ont repris l'ART</a:t>
            </a:r>
          </a:p>
          <a:p>
            <a:pPr algn="l" rtl="0"/>
            <a:r>
              <a:rPr lang="fr" sz="1200" b="0" i="0" u="none" baseline="0" dirty="0">
                <a:latin typeface="IAS Ribbon Sans Light" pitchFamily="50" charset="0"/>
                <a:ea typeface="IAS Ribbon Sans Light" pitchFamily="50" charset="0"/>
                <a:cs typeface="Cordia New" panose="020B0304020202020204" pitchFamily="34" charset="-34"/>
              </a:rPr>
              <a:t>L'ATI et la durée de la virémie étaient-elles trop courtes pour démontrer les bénéfices des agents expérimentaux ?  </a:t>
            </a:r>
          </a:p>
          <a:p>
            <a:pPr algn="l" rtl="0"/>
            <a:r>
              <a:rPr lang="fr" sz="1200" b="0" i="0" u="none" baseline="0" dirty="0">
                <a:latin typeface="IAS Ribbon Sans Light" pitchFamily="50" charset="0"/>
                <a:ea typeface="IAS Ribbon Sans Light" pitchFamily="50" charset="0"/>
                <a:cs typeface="Cordia New" panose="020B0304020202020204" pitchFamily="34" charset="-34"/>
              </a:rPr>
              <a:t>A l'avenir, les essais cliniques de rémission du VIH prévoient d'</a:t>
            </a:r>
            <a:r>
              <a:rPr lang="fr" sz="1200" b="0" i="1" u="none" baseline="0" dirty="0">
                <a:latin typeface="IAS Ribbon Sans Light" pitchFamily="50" charset="0"/>
                <a:ea typeface="IAS Ribbon Sans Light" pitchFamily="50" charset="0"/>
                <a:cs typeface="Cordia New" panose="020B0304020202020204" pitchFamily="34" charset="-34"/>
              </a:rPr>
              <a:t>étendre</a:t>
            </a:r>
            <a:r>
              <a:rPr lang="fr" sz="1200" b="0" i="0" u="none" baseline="0" dirty="0">
                <a:latin typeface="IAS Ribbon Sans Light" pitchFamily="50" charset="0"/>
                <a:ea typeface="IAS Ribbon Sans Light" pitchFamily="50" charset="0"/>
                <a:cs typeface="Cordia New" panose="020B0304020202020204" pitchFamily="34" charset="-34"/>
              </a:rPr>
              <a:t> la période de virémie pendant l'ATI afin d'en évaluer l'efficacité thérapeutique  </a:t>
            </a:r>
          </a:p>
          <a:p>
            <a:pPr algn="l" rtl="0"/>
            <a:r>
              <a:rPr lang="fr" sz="1200" b="0" i="0" u="none" baseline="0" dirty="0">
                <a:latin typeface="IAS Ribbon Sans Light" pitchFamily="50" charset="0"/>
                <a:ea typeface="IAS Ribbon Sans Light" pitchFamily="50" charset="0"/>
              </a:rPr>
              <a:t>CONCLUSIONS</a:t>
            </a:r>
            <a:endParaRPr lang="fr" sz="1200" dirty="0">
              <a:latin typeface="IAS Ribbon Sans Light" pitchFamily="50" charset="0"/>
              <a:ea typeface="IAS Ribbon Sans Light" pitchFamily="50" charset="0"/>
              <a:cs typeface="Cordia New" panose="020B0304020202020204" pitchFamily="34" charset="-34"/>
            </a:endParaRPr>
          </a:p>
          <a:p>
            <a:pPr marL="457200" lvl="0" indent="-457200" algn="l" rtl="0">
              <a:buFont typeface="+mj-lt"/>
              <a:buAutoNum type="arabicPeriod"/>
            </a:pPr>
            <a:r>
              <a:rPr lang="fr" sz="1200" b="0" i="0" u="none" baseline="0" dirty="0">
                <a:latin typeface="IAS Ribbon Sans Light" pitchFamily="50" charset="0"/>
                <a:ea typeface="IAS Ribbon Sans Light" pitchFamily="50" charset="0"/>
                <a:cs typeface="Cordia New" panose="020B0304020202020204" pitchFamily="34" charset="-34"/>
              </a:rPr>
              <a:t>Les entretiens auprès de 33 des membres de la cohorte SEARCH ayant vécu une expérience d'ATI de courte durée ont révélé que la moitié d'entre eux étaient toujours disposés à participer à des essais d'ATI étendue.  Lors d'une enquête auprès de 408 membres de la cohorte SEARCH, utilisant des scénarios hypothétiques, nous avons observé un degré d'acception du principe et d'acceptabilité plus élevé de participation à une ATI de courte durée contre une ATI étendue, même si la plupart des répondants étaient favorables aux deux.  </a:t>
            </a:r>
          </a:p>
          <a:p>
            <a:pPr marL="457200" lvl="0" indent="-457200" algn="l" rtl="0">
              <a:buFont typeface="+mj-lt"/>
              <a:buAutoNum type="arabicPeriod"/>
            </a:pPr>
            <a:r>
              <a:rPr lang="fr" sz="1200" b="0" i="0" u="none" baseline="0" dirty="0">
                <a:latin typeface="IAS Ribbon Sans Light" pitchFamily="50" charset="0"/>
                <a:ea typeface="IAS Ribbon Sans Light" pitchFamily="50" charset="0"/>
                <a:cs typeface="Cordia New" panose="020B0304020202020204" pitchFamily="34" charset="-34"/>
              </a:rPr>
              <a:t>L'intérêt pour et l'approbation de la recherche, bien qu'à des degrés variés, devraient être élevés dans une cohorte de recherche existante telle que SEARCH010/RV254  </a:t>
            </a:r>
          </a:p>
          <a:p>
            <a:pPr marL="457200" lvl="0" indent="-457200" algn="l" rtl="0">
              <a:buFont typeface="+mj-lt"/>
              <a:buAutoNum type="arabicPeriod"/>
            </a:pPr>
            <a:r>
              <a:rPr lang="fr" sz="1200" b="0" i="0" u="none" baseline="0" dirty="0">
                <a:latin typeface="IAS Ribbon Sans Light" pitchFamily="50" charset="0"/>
                <a:ea typeface="IAS Ribbon Sans Light" pitchFamily="50" charset="0"/>
                <a:cs typeface="Cordia New" panose="020B0304020202020204" pitchFamily="34" charset="-34"/>
              </a:rPr>
              <a:t>D'après notre étude d'enquête auprès des membres de la cohorte SEARCH (8,9), les répondants se sentiraient plutôt enclins à refuser un recrutement au sein d'un essai d'ATI étendue.</a:t>
            </a:r>
          </a:p>
          <a:p>
            <a:pPr marL="514350" indent="-514350" algn="l" rtl="0">
              <a:buFont typeface="+mj-lt"/>
              <a:buAutoNum type="arabicPeriod" startAt="4"/>
            </a:pPr>
            <a:r>
              <a:rPr lang="fr" sz="2800" b="0" i="0" u="none" baseline="0" dirty="0">
                <a:latin typeface="IAS Ribbon Sans Light" pitchFamily="50" charset="0"/>
                <a:ea typeface="IAS Ribbon Sans Light" pitchFamily="50" charset="0"/>
                <a:cs typeface="Cordia New" panose="020B0304020202020204" pitchFamily="34" charset="-34"/>
              </a:rPr>
              <a:t>Une attention accrue quant aux risques de transmission aux partenaires des participants aux essais de rémission du VIH, avec une ATI plus longue, soulève des questions d'ordre éthique épineuses (13) qui doivent être traitées</a:t>
            </a:r>
          </a:p>
          <a:p>
            <a:pPr marL="457200" indent="-457200" algn="l" rtl="0">
              <a:buFont typeface="+mj-lt"/>
              <a:buAutoNum type="arabicPeriod" startAt="4"/>
            </a:pPr>
            <a:r>
              <a:rPr lang="fr" sz="2800" b="0" i="0" u="none" baseline="0" dirty="0">
                <a:latin typeface="IAS Ribbon Sans Light" pitchFamily="50" charset="0"/>
                <a:ea typeface="IAS Ribbon Sans Light" pitchFamily="50" charset="0"/>
                <a:cs typeface="Cordia New" panose="020B0304020202020204" pitchFamily="34" charset="-34"/>
              </a:rPr>
              <a:t>Les facteurs liés au risque de transmission sont :</a:t>
            </a:r>
          </a:p>
          <a:p>
            <a:pPr marL="857250" lvl="1" indent="-457200" algn="l" rtl="0">
              <a:buFont typeface="Courier New" panose="02070309020205020404" pitchFamily="49" charset="0"/>
              <a:buChar char="‒"/>
            </a:pPr>
            <a:r>
              <a:rPr lang="fr" sz="2800" b="0" i="0" u="none" baseline="0" dirty="0">
                <a:latin typeface="IAS Ribbon Sans Light" pitchFamily="50" charset="0"/>
                <a:ea typeface="IAS Ribbon Sans Light" pitchFamily="50" charset="0"/>
                <a:cs typeface="Cordia New" panose="020B0304020202020204" pitchFamily="34" charset="-34"/>
              </a:rPr>
              <a:t>une stigmatisation persistante et intériorisée</a:t>
            </a:r>
          </a:p>
          <a:p>
            <a:pPr marL="857250" lvl="1" indent="-457200" algn="l" rtl="0">
              <a:buFont typeface="Courier New" panose="02070309020205020404" pitchFamily="49" charset="0"/>
              <a:buChar char="‒"/>
            </a:pPr>
            <a:r>
              <a:rPr lang="fr" sz="2800" b="0" i="0" u="none" baseline="0" dirty="0">
                <a:latin typeface="IAS Ribbon Sans Light" pitchFamily="50" charset="0"/>
                <a:ea typeface="IAS Ribbon Sans Light" pitchFamily="50" charset="0"/>
                <a:cs typeface="Cordia New" panose="020B0304020202020204" pitchFamily="34" charset="-34"/>
              </a:rPr>
              <a:t>de faibles taux de divulgation du statut VIH </a:t>
            </a:r>
          </a:p>
          <a:p>
            <a:pPr marL="857250" lvl="1" indent="-457200" algn="l" rtl="0">
              <a:buFont typeface="Courier New" panose="02070309020205020404" pitchFamily="49" charset="0"/>
              <a:buChar char="‒"/>
            </a:pPr>
            <a:r>
              <a:rPr lang="fr" sz="2800" b="0" i="0" u="none" baseline="0" dirty="0">
                <a:latin typeface="IAS Ribbon Sans Light" pitchFamily="50" charset="0"/>
                <a:ea typeface="IAS Ribbon Sans Light" pitchFamily="50" charset="0"/>
                <a:cs typeface="Cordia New" panose="020B0304020202020204" pitchFamily="34" charset="-34"/>
              </a:rPr>
              <a:t>les complications liées au fait d'avoir plus d'un·e partenaire </a:t>
            </a:r>
          </a:p>
          <a:p>
            <a:pPr marL="857250" lvl="1" indent="-457200" algn="l" rtl="0">
              <a:buFont typeface="Courier New" panose="02070309020205020404" pitchFamily="49" charset="0"/>
              <a:buChar char="‒"/>
            </a:pPr>
            <a:r>
              <a:rPr lang="fr" sz="2800" b="0" i="0" u="none" baseline="0" dirty="0">
                <a:latin typeface="IAS Ribbon Sans Light" pitchFamily="50" charset="0"/>
                <a:ea typeface="IAS Ribbon Sans Light" pitchFamily="50" charset="0"/>
                <a:cs typeface="Cordia New" panose="020B0304020202020204" pitchFamily="34" charset="-34"/>
              </a:rPr>
              <a:t>un faible niveau de compréhension du concept indétectable=intransmissible</a:t>
            </a:r>
          </a:p>
          <a:p>
            <a:pPr marL="457200" lvl="0" indent="-457200" algn="l" rtl="0">
              <a:buFont typeface="+mj-lt"/>
              <a:buAutoNum type="arabicPeriod" startAt="4"/>
            </a:pPr>
            <a:r>
              <a:rPr lang="fr" sz="2800" b="0" i="0" u="none" baseline="0" dirty="0">
                <a:latin typeface="IAS Ribbon Sans Light" pitchFamily="50" charset="0"/>
                <a:ea typeface="IAS Ribbon Sans Light" pitchFamily="50" charset="0"/>
                <a:cs typeface="Cordia New" panose="020B0304020202020204" pitchFamily="34" charset="-34"/>
              </a:rPr>
              <a:t>S'il n'est pas possible de lever ces obstacles, doit-on continuer à proposer l'ATI étendue ?  Qui devrait en décider ? Que pourraient faire les représentants des communautés ou d'autres parties prenantes pour répondre à ces inquiétudes ? </a:t>
            </a:r>
          </a:p>
          <a:p>
            <a:pPr marL="457200" lvl="0" indent="-457200" algn="l" rtl="0">
              <a:buFont typeface="+mj-lt"/>
              <a:buAutoNum type="arabicPeriod"/>
            </a:pPr>
            <a:endParaRPr lang="fr" sz="1200" dirty="0">
              <a:latin typeface="+mn-lt"/>
              <a:cs typeface="Cordia New" panose="020B0304020202020204" pitchFamily="34" charset="-34"/>
            </a:endParaRPr>
          </a:p>
          <a:p>
            <a:endParaRPr lang="fr" sz="1200" dirty="0">
              <a:latin typeface="+mn-lt"/>
              <a:cs typeface="Cordia New" panose="020B0304020202020204" pitchFamily="34" charset="-34"/>
            </a:endParaRPr>
          </a:p>
          <a:p>
            <a:pPr marL="0" indent="0" algn="l" rtl="0">
              <a:buNone/>
            </a:pPr>
            <a:endParaRPr lang="fr" dirty="0">
              <a:latin typeface="+mn-lt"/>
            </a:endParaRPr>
          </a:p>
          <a:p>
            <a:pPr algn="l" rtl="0">
              <a:defRPr/>
            </a:pPr>
            <a:endParaRPr lang="fr" dirty="0">
              <a:latin typeface="+mn-lt"/>
              <a:cs typeface="Arial"/>
            </a:endParaRPr>
          </a:p>
        </p:txBody>
      </p:sp>
      <p:sp>
        <p:nvSpPr>
          <p:cNvPr id="4" name="Slide Number Placeholder 3"/>
          <p:cNvSpPr>
            <a:spLocks noGrp="1"/>
          </p:cNvSpPr>
          <p:nvPr>
            <p:ph type="sldNum" sz="quarter" idx="5"/>
          </p:nvPr>
        </p:nvSpPr>
        <p:spPr/>
        <p:txBody>
          <a:bodyPr/>
          <a:lstStyle/>
          <a:p>
            <a:pPr algn="l" rtl="0"/>
            <a:fld id="{6FC7D159-9DD4-41A1-915D-943A0A890F2B}" type="slidenum">
              <a:rPr/>
              <a:t>7</a:t>
            </a:fld>
            <a:endParaRPr lang="fr"/>
          </a:p>
        </p:txBody>
      </p:sp>
    </p:spTree>
    <p:extLst>
      <p:ext uri="{BB962C8B-B14F-4D97-AF65-F5344CB8AC3E}">
        <p14:creationId xmlns:p14="http://schemas.microsoft.com/office/powerpoint/2010/main" val="1830246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800" b="0" i="0" u="none" baseline="0" dirty="0">
                <a:latin typeface="IAS Ribbon Sans Light" pitchFamily="50" charset="0"/>
                <a:ea typeface="IAS Ribbon Sans Light" pitchFamily="50" charset="0"/>
              </a:rPr>
              <a:t>Les études qui s'intéressent à la transmission vaginale se heurtent à l'incapacité de détecter de manière fiable les cellules infectées rares.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 sz="1800" dirty="0">
              <a:latin typeface="IAS Ribbon Sans Light" pitchFamily="50" charset="0"/>
              <a:ea typeface="IAS Ribbon Sans Light"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 sz="1800" b="0" i="0" u="none" baseline="0" dirty="0">
                <a:latin typeface="IAS Ribbon Sans Light" pitchFamily="50" charset="0"/>
                <a:ea typeface="IAS Ribbon Sans Light" pitchFamily="50" charset="0"/>
              </a:rPr>
              <a:t>Utiliser le gène rapporteur de la luciférase et le mélange SIVmac239 du virus de l'immunodéficience simienne (VIS) dans la muqueuse vaginale permet une identification de routine des foyers de cellules infectées par le VIS. Ce procédé nous permet de découvrir quels sont les types de cellules infectés en premier et préférentiellement par le VIH au niveau de la muqueuse vaginale. Il est important de connaître les types de cellules ciblées durant la transmission du VIS/VIH car cela pourrait permettre de mieux comprendre les interactions entre le virus et l'hôte au cours des tout premiers événements de la transmission. Cela pourrait également permettre de concevoir de meilleures stratégies de traitement, de prévention et de remèdes pour le contrôle/la rémission du VIH.</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 sz="1800" dirty="0">
              <a:latin typeface="IAS Ribbon Sans Light" pitchFamily="50" charset="0"/>
              <a:ea typeface="IAS Ribbon Sans Light"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 sz="1800" b="0" i="0" u="none" baseline="0" dirty="0">
                <a:latin typeface="IAS Ribbon Sans Light" pitchFamily="50" charset="0"/>
                <a:ea typeface="IAS Ribbon Sans Light" pitchFamily="50" charset="0"/>
              </a:rPr>
              <a:t>Il s'agissait d'un étude longitudinale reposant sur un modèle d'infection vaginale chez le macaque rhésus afin d'identifier les premières cibles de l'infection et de suivre les changements de phénotype des cellules infectées au fil du temps, utilisant un rapporteur non-répliquant de la luciférase et un mélange SIVmac239.</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 sz="1800" dirty="0">
              <a:latin typeface="IAS Ribbon Sans Light" pitchFamily="50" charset="0"/>
              <a:ea typeface="IAS Ribbon Sans Light"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 sz="1800" b="0" i="0" u="none" baseline="0" dirty="0">
                <a:latin typeface="IAS Ribbon Sans Light" pitchFamily="50" charset="0"/>
                <a:ea typeface="IAS Ribbon Sans Light" pitchFamily="50" charset="0"/>
              </a:rPr>
              <a:t>Douze macaques rhésus femelles ont été infectées par voie intravaginale avec un mélange comportant un rapporteur non-répliquant de la luciférase, un vecteur LiCH et un mélange à base de virus SIVmac239. Les animaux ont été sacrifiés 48, 72 ou 96 heures après infection. Le signal macroscopique de la luciférase détecté par imagerie in vivo (IVIS) a été utilisé pour identifier les régions de l'AFR susceptibles de contenir des cellules infectées. Les cellules infectées ont été phénotypées au microscope afin d'identifier les lymphocytes Th17 (CD3+CCR6+) et les autres types de cellules impliquées.</a:t>
            </a:r>
          </a:p>
          <a:p>
            <a:endParaRPr lang="fr" sz="1800" dirty="0">
              <a:latin typeface="IAS Ribbon Sans Light" pitchFamily="50" charset="0"/>
              <a:ea typeface="IAS Ribbon Sans Light" pitchFamily="50" charset="0"/>
            </a:endParaRPr>
          </a:p>
          <a:p>
            <a:pPr algn="l" rtl="0"/>
            <a:r>
              <a:rPr lang="fr" sz="1800" b="0" i="0" u="none" baseline="0" dirty="0">
                <a:latin typeface="IAS Ribbon Sans Light" pitchFamily="50" charset="0"/>
                <a:ea typeface="IAS Ribbon Sans Light" pitchFamily="50" charset="0"/>
              </a:rPr>
              <a:t>Le phénotypage de &gt;5 000 cellules infectées au VIS dans l'appareil reproducteur femelle (ARF) de huit macaques rhésus sacrifiés à 72 heures et 96 heures après infection a permis de localiser l'infection dans l'ensemble de l'AFR chez 3/4 et 4/4 des animaux à 72 heures et à 96 heures, respectivement. </a:t>
            </a:r>
          </a:p>
          <a:p>
            <a:endParaRPr lang="fr" sz="1800" dirty="0">
              <a:latin typeface="IAS Ribbon Sans Light" pitchFamily="50" charset="0"/>
              <a:ea typeface="IAS Ribbon Sans Light" pitchFamily="50" charset="0"/>
            </a:endParaRPr>
          </a:p>
          <a:p>
            <a:pPr algn="l" rtl="0"/>
            <a:r>
              <a:rPr lang="fr" sz="1800" b="0" i="0" u="none" baseline="0" dirty="0">
                <a:latin typeface="IAS Ribbon Sans Light" pitchFamily="50" charset="0"/>
                <a:ea typeface="IAS Ribbon Sans Light" pitchFamily="50" charset="0"/>
              </a:rPr>
              <a:t>La comparaison des deux moments dans le temps montre que la proportion de Th17 infectés demeure constante (85 % contre 70 %). Cependant, nous pouvons détecter une augmentation du taux d'infection des CD immatures (de 10 % à 30 %) et d'autres lymphocytes T (de 1 % à 3 %) au fur et à mesure que progresse l'infection. Le recours au sectionnement en série nous a permis d'identifier la propagation de l'infection sur de multiples cryosections du même tissu. Par ailleurs, le fait de tracer les coordonnées des cellules infectées à partir de sections multiples nous a permis de visualiser les cellules infectées dans un espace tridimensionnel et de suivre la diffusion des cellules au fil du temps.</a:t>
            </a:r>
          </a:p>
          <a:p>
            <a:endParaRPr lang="fr" sz="1800" dirty="0">
              <a:latin typeface="IAS Ribbon Sans Light" pitchFamily="50" charset="0"/>
              <a:ea typeface="IAS Ribbon Sans Light" pitchFamily="50" charset="0"/>
            </a:endParaRPr>
          </a:p>
          <a:p>
            <a:pPr algn="l" rtl="0"/>
            <a:r>
              <a:rPr lang="fr" sz="1800" b="0" i="0" u="none" baseline="0" dirty="0">
                <a:latin typeface="IAS Ribbon Sans Light" pitchFamily="50" charset="0"/>
                <a:ea typeface="IAS Ribbon Sans Light" pitchFamily="50" charset="0"/>
              </a:rPr>
              <a:t>Pour résumer, les résultats de cette étude ont trouvé des foyers d'infection dans l'ensemble de l'appareil reproducteur. Le phénotypage des cellules infectées a révélé que le VIS constitue un biais significatif d'infection des lymphocytes T CCR6+ et CD4+. L'étude montre également que la lignée Th17 de lymphocytes T CCR6+ et CD4+ constitue une cible privilégiée du VIS lors de la transmission par voie vaginale. </a:t>
            </a:r>
          </a:p>
        </p:txBody>
      </p:sp>
      <p:sp>
        <p:nvSpPr>
          <p:cNvPr id="4" name="Slide Number Placeholder 3"/>
          <p:cNvSpPr>
            <a:spLocks noGrp="1"/>
          </p:cNvSpPr>
          <p:nvPr>
            <p:ph type="sldNum" sz="quarter" idx="5"/>
          </p:nvPr>
        </p:nvSpPr>
        <p:spPr/>
        <p:txBody>
          <a:bodyPr/>
          <a:lstStyle/>
          <a:p>
            <a:pPr algn="l" rtl="0"/>
            <a:fld id="{6FC7D159-9DD4-41A1-915D-943A0A890F2B}" type="slidenum">
              <a:rPr/>
              <a:t>8</a:t>
            </a:fld>
            <a:endParaRPr lang="fr"/>
          </a:p>
        </p:txBody>
      </p:sp>
    </p:spTree>
    <p:extLst>
      <p:ext uri="{BB962C8B-B14F-4D97-AF65-F5344CB8AC3E}">
        <p14:creationId xmlns:p14="http://schemas.microsoft.com/office/powerpoint/2010/main" val="4226129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lgn="l" rtl="0">
              <a:buFont typeface="Arial"/>
              <a:buChar char="•"/>
              <a:defRPr/>
            </a:pPr>
            <a:endParaRPr lang="fr" dirty="0">
              <a:cs typeface="Arial" panose="020B0604020202020204"/>
            </a:endParaRPr>
          </a:p>
        </p:txBody>
      </p:sp>
      <p:sp>
        <p:nvSpPr>
          <p:cNvPr id="4" name="Slide Number Placeholder 3"/>
          <p:cNvSpPr>
            <a:spLocks noGrp="1"/>
          </p:cNvSpPr>
          <p:nvPr>
            <p:ph type="sldNum" sz="quarter" idx="10"/>
          </p:nvPr>
        </p:nvSpPr>
        <p:spPr/>
        <p:txBody>
          <a:bodyPr/>
          <a:lstStyle/>
          <a:p>
            <a:pPr algn="l" rtl="0"/>
            <a:fld id="{6FC7D159-9DD4-41A1-915D-943A0A890F2B}" type="slidenum">
              <a:rPr/>
              <a:t>9</a:t>
            </a:fld>
            <a:endParaRPr lang="fr"/>
          </a:p>
        </p:txBody>
      </p:sp>
    </p:spTree>
    <p:extLst>
      <p:ext uri="{BB962C8B-B14F-4D97-AF65-F5344CB8AC3E}">
        <p14:creationId xmlns:p14="http://schemas.microsoft.com/office/powerpoint/2010/main" val="7848926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4" name="Picture 3">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6" name="TextBox 5"/>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8694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8" name="TextBox 7"/>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1997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8" name="TextBox 7"/>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9996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elfolie">
    <p:bg bwMode="gray">
      <p:bgRef idx="1001">
        <a:schemeClr val="bg1"/>
      </p:bgRef>
    </p:bg>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9140E9AE-AB8C-45D2-8169-8A8F93E9393A}"/>
              </a:ext>
            </a:extLst>
          </p:cNvPr>
          <p:cNvSpPr>
            <a:spLocks noGrp="1"/>
          </p:cNvSpPr>
          <p:nvPr>
            <p:ph type="title"/>
          </p:nvPr>
        </p:nvSpPr>
        <p:spPr>
          <a:xfrm>
            <a:off x="3719512" y="1294944"/>
            <a:ext cx="8137526" cy="4762956"/>
          </a:xfrm>
        </p:spPr>
        <p:txBody>
          <a:bodyPr/>
          <a:lstStyle>
            <a:lvl1pPr>
              <a:lnSpc>
                <a:spcPct val="85000"/>
              </a:lnSpc>
              <a:defRPr sz="7500">
                <a:solidFill>
                  <a:schemeClr val="accent1"/>
                </a:solidFill>
              </a:defRPr>
            </a:lvl1pPr>
          </a:lstStyle>
          <a:p>
            <a:r>
              <a:rPr lang="en-US" smtClean="0"/>
              <a:t>Click to edit Master title style</a:t>
            </a:r>
            <a:endParaRPr lang="de-DE" dirty="0"/>
          </a:p>
        </p:txBody>
      </p:sp>
      <p:pic>
        <p:nvPicPr>
          <p:cNvPr id="34" name="Grafik 33">
            <a:extLst>
              <a:ext uri="{FF2B5EF4-FFF2-40B4-BE49-F238E27FC236}">
                <a16:creationId xmlns:a16="http://schemas.microsoft.com/office/drawing/2014/main" id="{0583FDD7-9A57-49D6-92B5-D5F33EBBFF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1963" y="454977"/>
            <a:ext cx="1233487" cy="450502"/>
          </a:xfrm>
          <a:prstGeom prst="rect">
            <a:avLst/>
          </a:prstGeom>
        </p:spPr>
      </p:pic>
      <p:sp>
        <p:nvSpPr>
          <p:cNvPr id="35" name="Textplatzhalter 34">
            <a:extLst>
              <a:ext uri="{FF2B5EF4-FFF2-40B4-BE49-F238E27FC236}">
                <a16:creationId xmlns:a16="http://schemas.microsoft.com/office/drawing/2014/main" id="{03A5B761-8BC0-42AF-81B9-7B9A73AAEDFA}"/>
              </a:ext>
            </a:extLst>
          </p:cNvPr>
          <p:cNvSpPr>
            <a:spLocks noGrp="1"/>
          </p:cNvSpPr>
          <p:nvPr>
            <p:ph type="body" sz="quarter" idx="10"/>
          </p:nvPr>
        </p:nvSpPr>
        <p:spPr>
          <a:xfrm>
            <a:off x="3719512" y="6248400"/>
            <a:ext cx="8137526" cy="396240"/>
          </a:xfrm>
        </p:spPr>
        <p:txBody>
          <a:bodyPr/>
          <a:lstStyle>
            <a:lvl1pPr marL="0" indent="0">
              <a:buNone/>
              <a:defRPr sz="1000"/>
            </a:lvl1pPr>
          </a:lstStyle>
          <a:p>
            <a:pPr lvl="0"/>
            <a:r>
              <a:rPr lang="en-US" smtClean="0"/>
              <a:t>Edit Master text styles</a:t>
            </a:r>
          </a:p>
        </p:txBody>
      </p:sp>
      <p:sp>
        <p:nvSpPr>
          <p:cNvPr id="37" name="Textfeld 36">
            <a:extLst>
              <a:ext uri="{FF2B5EF4-FFF2-40B4-BE49-F238E27FC236}">
                <a16:creationId xmlns:a16="http://schemas.microsoft.com/office/drawing/2014/main" id="{98BC6A7D-A966-48AF-8316-B852FFDEEF66}"/>
              </a:ext>
            </a:extLst>
          </p:cNvPr>
          <p:cNvSpPr txBox="1"/>
          <p:nvPr userDrawn="1"/>
        </p:nvSpPr>
        <p:spPr>
          <a:xfrm>
            <a:off x="3733801" y="444583"/>
            <a:ext cx="1471612" cy="184067"/>
          </a:xfrm>
          <a:prstGeom prst="rect">
            <a:avLst/>
          </a:prstGeom>
          <a:noFill/>
        </p:spPr>
        <p:txBody>
          <a:bodyPr wrap="square" lIns="0" tIns="0" rIns="0" bIns="0">
            <a:noAutofit/>
          </a:bodyPr>
          <a:lstStyle/>
          <a:p>
            <a:r>
              <a:rPr lang="de-DE" sz="750" dirty="0">
                <a:solidFill>
                  <a:prstClr val="black"/>
                </a:solidFill>
              </a:rPr>
              <a:t>International AIDS Society</a:t>
            </a:r>
          </a:p>
        </p:txBody>
      </p:sp>
      <p:sp>
        <p:nvSpPr>
          <p:cNvPr id="38" name="Textfeld 37">
            <a:extLst>
              <a:ext uri="{FF2B5EF4-FFF2-40B4-BE49-F238E27FC236}">
                <a16:creationId xmlns:a16="http://schemas.microsoft.com/office/drawing/2014/main" id="{855D9016-FECC-4E5D-ADF2-7843F8F8B2A1}"/>
              </a:ext>
            </a:extLst>
          </p:cNvPr>
          <p:cNvSpPr txBox="1"/>
          <p:nvPr userDrawn="1"/>
        </p:nvSpPr>
        <p:spPr>
          <a:xfrm>
            <a:off x="5360194" y="444583"/>
            <a:ext cx="1275556" cy="184067"/>
          </a:xfrm>
          <a:prstGeom prst="rect">
            <a:avLst/>
          </a:prstGeom>
          <a:noFill/>
        </p:spPr>
        <p:txBody>
          <a:bodyPr wrap="square" lIns="0" tIns="0" rIns="0" bIns="0">
            <a:noAutofit/>
          </a:bodyPr>
          <a:lstStyle/>
          <a:p>
            <a:r>
              <a:rPr lang="de-DE" sz="750" dirty="0">
                <a:solidFill>
                  <a:prstClr val="black"/>
                </a:solidFill>
              </a:rPr>
              <a:t>iasociety.org</a:t>
            </a:r>
          </a:p>
        </p:txBody>
      </p:sp>
    </p:spTree>
    <p:extLst>
      <p:ext uri="{BB962C8B-B14F-4D97-AF65-F5344CB8AC3E}">
        <p14:creationId xmlns:p14="http://schemas.microsoft.com/office/powerpoint/2010/main" val="3373432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p:bg bwMode="gray">
      <p:bgRef idx="1001">
        <a:schemeClr val="bg1"/>
      </p:bgRef>
    </p:bg>
    <p:spTree>
      <p:nvGrpSpPr>
        <p:cNvPr id="1" name=""/>
        <p:cNvGrpSpPr/>
        <p:nvPr/>
      </p:nvGrpSpPr>
      <p:grpSpPr>
        <a:xfrm>
          <a:off x="0" y="0"/>
          <a:ext cx="0" cy="0"/>
          <a:chOff x="0" y="0"/>
          <a:chExt cx="0" cy="0"/>
        </a:xfrm>
      </p:grpSpPr>
      <p:pic>
        <p:nvPicPr>
          <p:cNvPr id="34" name="Grafik 33">
            <a:extLst>
              <a:ext uri="{FF2B5EF4-FFF2-40B4-BE49-F238E27FC236}">
                <a16:creationId xmlns:a16="http://schemas.microsoft.com/office/drawing/2014/main" id="{0583FDD7-9A57-49D6-92B5-D5F33EBBFF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1963" y="454977"/>
            <a:ext cx="1233487" cy="450502"/>
          </a:xfrm>
          <a:prstGeom prst="rect">
            <a:avLst/>
          </a:prstGeom>
        </p:spPr>
      </p:pic>
      <p:sp>
        <p:nvSpPr>
          <p:cNvPr id="37" name="Textfeld 36">
            <a:extLst>
              <a:ext uri="{FF2B5EF4-FFF2-40B4-BE49-F238E27FC236}">
                <a16:creationId xmlns:a16="http://schemas.microsoft.com/office/drawing/2014/main" id="{98BC6A7D-A966-48AF-8316-B852FFDEEF66}"/>
              </a:ext>
            </a:extLst>
          </p:cNvPr>
          <p:cNvSpPr txBox="1"/>
          <p:nvPr userDrawn="1"/>
        </p:nvSpPr>
        <p:spPr>
          <a:xfrm>
            <a:off x="3733801" y="444583"/>
            <a:ext cx="1471612" cy="184067"/>
          </a:xfrm>
          <a:prstGeom prst="rect">
            <a:avLst/>
          </a:prstGeom>
          <a:noFill/>
        </p:spPr>
        <p:txBody>
          <a:bodyPr wrap="square" lIns="0" tIns="0" rIns="0" bIns="0">
            <a:noAutofit/>
          </a:bodyPr>
          <a:lstStyle/>
          <a:p>
            <a:r>
              <a:rPr lang="de-DE" sz="750" dirty="0">
                <a:solidFill>
                  <a:prstClr val="black"/>
                </a:solidFill>
              </a:rPr>
              <a:t>International AIDS Society</a:t>
            </a:r>
          </a:p>
        </p:txBody>
      </p:sp>
      <p:sp>
        <p:nvSpPr>
          <p:cNvPr id="38" name="Textfeld 37">
            <a:extLst>
              <a:ext uri="{FF2B5EF4-FFF2-40B4-BE49-F238E27FC236}">
                <a16:creationId xmlns:a16="http://schemas.microsoft.com/office/drawing/2014/main" id="{855D9016-FECC-4E5D-ADF2-7843F8F8B2A1}"/>
              </a:ext>
            </a:extLst>
          </p:cNvPr>
          <p:cNvSpPr txBox="1"/>
          <p:nvPr userDrawn="1"/>
        </p:nvSpPr>
        <p:spPr>
          <a:xfrm>
            <a:off x="5360194" y="444583"/>
            <a:ext cx="1275556" cy="184067"/>
          </a:xfrm>
          <a:prstGeom prst="rect">
            <a:avLst/>
          </a:prstGeom>
          <a:noFill/>
        </p:spPr>
        <p:txBody>
          <a:bodyPr wrap="square" lIns="0" tIns="0" rIns="0" bIns="0">
            <a:noAutofit/>
          </a:bodyPr>
          <a:lstStyle/>
          <a:p>
            <a:r>
              <a:rPr lang="de-DE" sz="750" dirty="0">
                <a:solidFill>
                  <a:prstClr val="black"/>
                </a:solidFill>
              </a:rPr>
              <a:t>iasociety.org</a:t>
            </a:r>
          </a:p>
        </p:txBody>
      </p:sp>
      <p:sp>
        <p:nvSpPr>
          <p:cNvPr id="2" name="Titel 1">
            <a:extLst>
              <a:ext uri="{FF2B5EF4-FFF2-40B4-BE49-F238E27FC236}">
                <a16:creationId xmlns:a16="http://schemas.microsoft.com/office/drawing/2014/main" id="{933EC23C-51C9-47E8-9EC0-51E75A9906EB}"/>
              </a:ext>
            </a:extLst>
          </p:cNvPr>
          <p:cNvSpPr>
            <a:spLocks noGrp="1"/>
          </p:cNvSpPr>
          <p:nvPr>
            <p:ph type="title"/>
          </p:nvPr>
        </p:nvSpPr>
        <p:spPr>
          <a:xfrm>
            <a:off x="442913" y="1401624"/>
            <a:ext cx="6192838" cy="1151076"/>
          </a:xfrm>
        </p:spPr>
        <p:txBody>
          <a:bodyPr/>
          <a:lstStyle>
            <a:lvl1pPr>
              <a:defRPr>
                <a:solidFill>
                  <a:schemeClr val="accent1"/>
                </a:solidFill>
              </a:defRPr>
            </a:lvl1pPr>
          </a:lstStyle>
          <a:p>
            <a:r>
              <a:rPr lang="en-US" smtClean="0"/>
              <a:t>Click to edit Master title style</a:t>
            </a:r>
            <a:endParaRPr lang="de-DE" dirty="0"/>
          </a:p>
        </p:txBody>
      </p:sp>
      <p:sp>
        <p:nvSpPr>
          <p:cNvPr id="4" name="Textplatzhalter 3">
            <a:extLst>
              <a:ext uri="{FF2B5EF4-FFF2-40B4-BE49-F238E27FC236}">
                <a16:creationId xmlns:a16="http://schemas.microsoft.com/office/drawing/2014/main" id="{F79E4F12-16AF-4CA2-9394-804A19491551}"/>
              </a:ext>
            </a:extLst>
          </p:cNvPr>
          <p:cNvSpPr>
            <a:spLocks noGrp="1"/>
          </p:cNvSpPr>
          <p:nvPr>
            <p:ph type="body" sz="quarter" idx="11"/>
          </p:nvPr>
        </p:nvSpPr>
        <p:spPr>
          <a:xfrm>
            <a:off x="442912" y="2552700"/>
            <a:ext cx="6192837" cy="3505200"/>
          </a:xfrm>
        </p:spPr>
        <p:txBody>
          <a:bodyPr/>
          <a:lstStyle>
            <a:lvl1pPr marL="0" indent="0">
              <a:lnSpc>
                <a:spcPct val="90000"/>
              </a:lnSpc>
              <a:buNone/>
              <a:defRPr sz="4200"/>
            </a:lvl1pPr>
          </a:lstStyle>
          <a:p>
            <a:pPr lvl="0"/>
            <a:r>
              <a:rPr lang="en-US" smtClean="0"/>
              <a:t>Edit Master text styles</a:t>
            </a:r>
          </a:p>
        </p:txBody>
      </p:sp>
      <p:sp>
        <p:nvSpPr>
          <p:cNvPr id="11" name="Bildplatzhalter 7">
            <a:extLst>
              <a:ext uri="{FF2B5EF4-FFF2-40B4-BE49-F238E27FC236}">
                <a16:creationId xmlns:a16="http://schemas.microsoft.com/office/drawing/2014/main" id="{0222BDBD-0C76-472C-A496-F0F76AC3E687}"/>
              </a:ext>
            </a:extLst>
          </p:cNvPr>
          <p:cNvSpPr>
            <a:spLocks noGrp="1"/>
          </p:cNvSpPr>
          <p:nvPr>
            <p:ph type="pic" sz="quarter" idx="12"/>
          </p:nvPr>
        </p:nvSpPr>
        <p:spPr bwMode="gray">
          <a:xfrm>
            <a:off x="6996113" y="0"/>
            <a:ext cx="5195887" cy="6858000"/>
          </a:xfrm>
          <a:solidFill>
            <a:schemeClr val="bg1">
              <a:lumMod val="85000"/>
            </a:schemeClr>
          </a:solidFill>
        </p:spPr>
        <p:txBody>
          <a:bodyPr anchor="ctr"/>
          <a:lstStyle>
            <a:lvl1pPr algn="ctr">
              <a:buNone/>
              <a:defRPr sz="1400"/>
            </a:lvl1pPr>
          </a:lstStyle>
          <a:p>
            <a:r>
              <a:rPr lang="en-US" smtClean="0"/>
              <a:t>Click icon to add picture</a:t>
            </a:r>
            <a:endParaRPr lang="de-DE"/>
          </a:p>
        </p:txBody>
      </p:sp>
    </p:spTree>
    <p:extLst>
      <p:ext uri="{BB962C8B-B14F-4D97-AF65-F5344CB8AC3E}">
        <p14:creationId xmlns:p14="http://schemas.microsoft.com/office/powerpoint/2010/main" val="41762984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und Inhalt">
    <p:bg bwMode="gray">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9F3A56-2912-4F6C-B763-FA01B5A3DBD6}"/>
              </a:ext>
            </a:extLst>
          </p:cNvPr>
          <p:cNvSpPr>
            <a:spLocks noGrp="1"/>
          </p:cNvSpPr>
          <p:nvPr>
            <p:ph type="title"/>
          </p:nvPr>
        </p:nvSpPr>
        <p:spPr bwMode="gray"/>
        <p:txBody>
          <a:bodyPr/>
          <a:lstStyle/>
          <a:p>
            <a:r>
              <a:rPr lang="en-US" smtClean="0"/>
              <a:t>Click to edit Master title style</a:t>
            </a:r>
            <a:endParaRPr lang="de-DE" dirty="0"/>
          </a:p>
        </p:txBody>
      </p:sp>
      <p:sp>
        <p:nvSpPr>
          <p:cNvPr id="3" name="Inhaltsplatzhalter 2">
            <a:extLst>
              <a:ext uri="{FF2B5EF4-FFF2-40B4-BE49-F238E27FC236}">
                <a16:creationId xmlns:a16="http://schemas.microsoft.com/office/drawing/2014/main" id="{A978F880-622A-4AD4-AD12-DB8ACC4A855D}"/>
              </a:ext>
            </a:extLst>
          </p:cNvPr>
          <p:cNvSpPr>
            <a:spLocks noGrp="1"/>
          </p:cNvSpPr>
          <p:nvPr>
            <p:ph idx="1"/>
          </p:nvPr>
        </p:nvSpPr>
        <p:spPr bwMode="gray"/>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4" name="Datumsplatzhalter 3">
            <a:extLst>
              <a:ext uri="{FF2B5EF4-FFF2-40B4-BE49-F238E27FC236}">
                <a16:creationId xmlns:a16="http://schemas.microsoft.com/office/drawing/2014/main" id="{C42E4203-C6EB-4A6B-B123-7F7ECE103EA1}"/>
              </a:ext>
            </a:extLst>
          </p:cNvPr>
          <p:cNvSpPr>
            <a:spLocks noGrp="1"/>
          </p:cNvSpPr>
          <p:nvPr>
            <p:ph type="dt" sz="half" idx="10"/>
          </p:nvPr>
        </p:nvSpPr>
        <p:spPr bwMode="gray"/>
        <p:txBody>
          <a:bodyPr/>
          <a:lstStyle/>
          <a:p>
            <a:r>
              <a:rPr lang="de-DE">
                <a:solidFill>
                  <a:prstClr val="black"/>
                </a:solidFill>
              </a:rPr>
              <a:t>Name of the Speaker</a:t>
            </a:r>
          </a:p>
        </p:txBody>
      </p:sp>
      <p:sp>
        <p:nvSpPr>
          <p:cNvPr id="5" name="Fußzeilenplatzhalter 4">
            <a:extLst>
              <a:ext uri="{FF2B5EF4-FFF2-40B4-BE49-F238E27FC236}">
                <a16:creationId xmlns:a16="http://schemas.microsoft.com/office/drawing/2014/main" id="{F5ACFDB4-E040-4C21-85D2-79A7480946FD}"/>
              </a:ext>
            </a:extLst>
          </p:cNvPr>
          <p:cNvSpPr>
            <a:spLocks noGrp="1"/>
          </p:cNvSpPr>
          <p:nvPr>
            <p:ph type="ftr" sz="quarter" idx="11"/>
          </p:nvPr>
        </p:nvSpPr>
        <p:spPr bwMode="gray"/>
        <p:txBody>
          <a:bodyPr/>
          <a:lstStyle/>
          <a:p>
            <a:r>
              <a:rPr lang="de-DE">
                <a:solidFill>
                  <a:prstClr val="black"/>
                </a:solidFill>
              </a:rPr>
              <a:t>Topic Lore Ipsum</a:t>
            </a:r>
          </a:p>
        </p:txBody>
      </p:sp>
    </p:spTree>
    <p:extLst>
      <p:ext uri="{BB962C8B-B14F-4D97-AF65-F5344CB8AC3E}">
        <p14:creationId xmlns:p14="http://schemas.microsoft.com/office/powerpoint/2010/main" val="15410820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und Bild">
    <p:bg bwMode="gray">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9F3A56-2912-4F6C-B763-FA01B5A3DBD6}"/>
              </a:ext>
            </a:extLst>
          </p:cNvPr>
          <p:cNvSpPr>
            <a:spLocks noGrp="1"/>
          </p:cNvSpPr>
          <p:nvPr>
            <p:ph type="title"/>
          </p:nvPr>
        </p:nvSpPr>
        <p:spPr bwMode="gray"/>
        <p:txBody>
          <a:bodyPr/>
          <a:lstStyle/>
          <a:p>
            <a:r>
              <a:rPr lang="en-US" smtClean="0"/>
              <a:t>Click to edit Master title style</a:t>
            </a:r>
            <a:endParaRPr lang="de-DE" dirty="0"/>
          </a:p>
        </p:txBody>
      </p:sp>
      <p:sp>
        <p:nvSpPr>
          <p:cNvPr id="3" name="Inhaltsplatzhalter 2">
            <a:extLst>
              <a:ext uri="{FF2B5EF4-FFF2-40B4-BE49-F238E27FC236}">
                <a16:creationId xmlns:a16="http://schemas.microsoft.com/office/drawing/2014/main" id="{A978F880-622A-4AD4-AD12-DB8ACC4A855D}"/>
              </a:ext>
            </a:extLst>
          </p:cNvPr>
          <p:cNvSpPr>
            <a:spLocks noGrp="1"/>
          </p:cNvSpPr>
          <p:nvPr>
            <p:ph idx="1"/>
          </p:nvPr>
        </p:nvSpPr>
        <p:spPr bwMode="gray"/>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4" name="Datumsplatzhalter 3">
            <a:extLst>
              <a:ext uri="{FF2B5EF4-FFF2-40B4-BE49-F238E27FC236}">
                <a16:creationId xmlns:a16="http://schemas.microsoft.com/office/drawing/2014/main" id="{C42E4203-C6EB-4A6B-B123-7F7ECE103EA1}"/>
              </a:ext>
            </a:extLst>
          </p:cNvPr>
          <p:cNvSpPr>
            <a:spLocks noGrp="1"/>
          </p:cNvSpPr>
          <p:nvPr>
            <p:ph type="dt" sz="half" idx="10"/>
          </p:nvPr>
        </p:nvSpPr>
        <p:spPr bwMode="gray"/>
        <p:txBody>
          <a:bodyPr/>
          <a:lstStyle/>
          <a:p>
            <a:r>
              <a:rPr lang="de-DE">
                <a:solidFill>
                  <a:prstClr val="black"/>
                </a:solidFill>
              </a:rPr>
              <a:t>Name of the Speaker</a:t>
            </a:r>
          </a:p>
        </p:txBody>
      </p:sp>
      <p:sp>
        <p:nvSpPr>
          <p:cNvPr id="5" name="Fußzeilenplatzhalter 4">
            <a:extLst>
              <a:ext uri="{FF2B5EF4-FFF2-40B4-BE49-F238E27FC236}">
                <a16:creationId xmlns:a16="http://schemas.microsoft.com/office/drawing/2014/main" id="{F5ACFDB4-E040-4C21-85D2-79A7480946FD}"/>
              </a:ext>
            </a:extLst>
          </p:cNvPr>
          <p:cNvSpPr>
            <a:spLocks noGrp="1"/>
          </p:cNvSpPr>
          <p:nvPr>
            <p:ph type="ftr" sz="quarter" idx="11"/>
          </p:nvPr>
        </p:nvSpPr>
        <p:spPr bwMode="gray"/>
        <p:txBody>
          <a:bodyPr/>
          <a:lstStyle/>
          <a:p>
            <a:r>
              <a:rPr lang="de-DE">
                <a:solidFill>
                  <a:prstClr val="black"/>
                </a:solidFill>
              </a:rPr>
              <a:t>Topic Lore Ipsum</a:t>
            </a:r>
          </a:p>
        </p:txBody>
      </p:sp>
      <p:sp>
        <p:nvSpPr>
          <p:cNvPr id="8" name="Bildplatzhalter 7">
            <a:extLst>
              <a:ext uri="{FF2B5EF4-FFF2-40B4-BE49-F238E27FC236}">
                <a16:creationId xmlns:a16="http://schemas.microsoft.com/office/drawing/2014/main" id="{F5E3B62B-CF09-471B-9761-31105E803B91}"/>
              </a:ext>
            </a:extLst>
          </p:cNvPr>
          <p:cNvSpPr>
            <a:spLocks noGrp="1"/>
          </p:cNvSpPr>
          <p:nvPr>
            <p:ph type="pic" sz="quarter" idx="12"/>
          </p:nvPr>
        </p:nvSpPr>
        <p:spPr bwMode="gray">
          <a:xfrm>
            <a:off x="6996113" y="0"/>
            <a:ext cx="5195887" cy="6858000"/>
          </a:xfrm>
          <a:solidFill>
            <a:schemeClr val="bg1">
              <a:lumMod val="85000"/>
            </a:schemeClr>
          </a:solidFill>
        </p:spPr>
        <p:txBody>
          <a:bodyPr anchor="ctr"/>
          <a:lstStyle>
            <a:lvl1pPr algn="ctr">
              <a:buNone/>
              <a:defRPr sz="1400"/>
            </a:lvl1pPr>
          </a:lstStyle>
          <a:p>
            <a:r>
              <a:rPr lang="en-US" smtClean="0"/>
              <a:t>Click icon to add picture</a:t>
            </a:r>
            <a:endParaRPr lang="de-DE"/>
          </a:p>
        </p:txBody>
      </p:sp>
    </p:spTree>
    <p:extLst>
      <p:ext uri="{BB962C8B-B14F-4D97-AF65-F5344CB8AC3E}">
        <p14:creationId xmlns:p14="http://schemas.microsoft.com/office/powerpoint/2010/main" val="16711627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Nur Titel">
    <p:bg bwMode="gray">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67EA35-F68A-454D-A1CC-5E137F915BE5}"/>
              </a:ext>
            </a:extLst>
          </p:cNvPr>
          <p:cNvSpPr>
            <a:spLocks noGrp="1"/>
          </p:cNvSpPr>
          <p:nvPr>
            <p:ph type="title"/>
          </p:nvPr>
        </p:nvSpPr>
        <p:spPr bwMode="gray"/>
        <p:txBody>
          <a:bodyPr/>
          <a:lstStyle/>
          <a:p>
            <a:r>
              <a:rPr lang="en-US" smtClean="0"/>
              <a:t>Click to edit Master title style</a:t>
            </a:r>
            <a:endParaRPr lang="de-DE"/>
          </a:p>
        </p:txBody>
      </p:sp>
      <p:sp>
        <p:nvSpPr>
          <p:cNvPr id="3" name="Datumsplatzhalter 2">
            <a:extLst>
              <a:ext uri="{FF2B5EF4-FFF2-40B4-BE49-F238E27FC236}">
                <a16:creationId xmlns:a16="http://schemas.microsoft.com/office/drawing/2014/main" id="{CEC0582F-CD7C-43A1-A31F-61C84AF5187C}"/>
              </a:ext>
            </a:extLst>
          </p:cNvPr>
          <p:cNvSpPr>
            <a:spLocks noGrp="1"/>
          </p:cNvSpPr>
          <p:nvPr>
            <p:ph type="dt" sz="half" idx="10"/>
          </p:nvPr>
        </p:nvSpPr>
        <p:spPr bwMode="gray"/>
        <p:txBody>
          <a:bodyPr/>
          <a:lstStyle/>
          <a:p>
            <a:r>
              <a:rPr lang="de-DE">
                <a:solidFill>
                  <a:prstClr val="black"/>
                </a:solidFill>
              </a:rPr>
              <a:t>Name of the Speaker</a:t>
            </a:r>
          </a:p>
        </p:txBody>
      </p:sp>
      <p:sp>
        <p:nvSpPr>
          <p:cNvPr id="4" name="Fußzeilenplatzhalter 3">
            <a:extLst>
              <a:ext uri="{FF2B5EF4-FFF2-40B4-BE49-F238E27FC236}">
                <a16:creationId xmlns:a16="http://schemas.microsoft.com/office/drawing/2014/main" id="{765BDC8B-AC16-40EC-9659-81A213A0A1B0}"/>
              </a:ext>
            </a:extLst>
          </p:cNvPr>
          <p:cNvSpPr>
            <a:spLocks noGrp="1"/>
          </p:cNvSpPr>
          <p:nvPr>
            <p:ph type="ftr" sz="quarter" idx="11"/>
          </p:nvPr>
        </p:nvSpPr>
        <p:spPr bwMode="gray"/>
        <p:txBody>
          <a:bodyPr/>
          <a:lstStyle/>
          <a:p>
            <a:r>
              <a:rPr lang="de-DE">
                <a:solidFill>
                  <a:prstClr val="black"/>
                </a:solidFill>
              </a:rPr>
              <a:t>Topic Lore Ipsum</a:t>
            </a:r>
          </a:p>
        </p:txBody>
      </p:sp>
    </p:spTree>
    <p:extLst>
      <p:ext uri="{BB962C8B-B14F-4D97-AF65-F5344CB8AC3E}">
        <p14:creationId xmlns:p14="http://schemas.microsoft.com/office/powerpoint/2010/main" val="17044152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aption">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CEC0582F-CD7C-43A1-A31F-61C84AF5187C}"/>
              </a:ext>
            </a:extLst>
          </p:cNvPr>
          <p:cNvSpPr>
            <a:spLocks noGrp="1"/>
          </p:cNvSpPr>
          <p:nvPr>
            <p:ph type="dt" sz="half" idx="10"/>
          </p:nvPr>
        </p:nvSpPr>
        <p:spPr bwMode="gray"/>
        <p:txBody>
          <a:bodyPr/>
          <a:lstStyle/>
          <a:p>
            <a:r>
              <a:rPr lang="de-DE">
                <a:solidFill>
                  <a:prstClr val="black"/>
                </a:solidFill>
              </a:rPr>
              <a:t>Name of the Speaker</a:t>
            </a:r>
          </a:p>
        </p:txBody>
      </p:sp>
      <p:sp>
        <p:nvSpPr>
          <p:cNvPr id="4" name="Fußzeilenplatzhalter 3">
            <a:extLst>
              <a:ext uri="{FF2B5EF4-FFF2-40B4-BE49-F238E27FC236}">
                <a16:creationId xmlns:a16="http://schemas.microsoft.com/office/drawing/2014/main" id="{765BDC8B-AC16-40EC-9659-81A213A0A1B0}"/>
              </a:ext>
            </a:extLst>
          </p:cNvPr>
          <p:cNvSpPr>
            <a:spLocks noGrp="1"/>
          </p:cNvSpPr>
          <p:nvPr>
            <p:ph type="ftr" sz="quarter" idx="11"/>
          </p:nvPr>
        </p:nvSpPr>
        <p:spPr bwMode="gray"/>
        <p:txBody>
          <a:bodyPr/>
          <a:lstStyle/>
          <a:p>
            <a:r>
              <a:rPr lang="de-DE">
                <a:solidFill>
                  <a:prstClr val="black"/>
                </a:solidFill>
              </a:rPr>
              <a:t>Topic Lore Ipsum</a:t>
            </a:r>
          </a:p>
        </p:txBody>
      </p:sp>
      <p:sp>
        <p:nvSpPr>
          <p:cNvPr id="9" name="Textplatzhalter 8">
            <a:extLst>
              <a:ext uri="{FF2B5EF4-FFF2-40B4-BE49-F238E27FC236}">
                <a16:creationId xmlns:a16="http://schemas.microsoft.com/office/drawing/2014/main" id="{CA3000E4-2BD5-435D-AE69-C20EC0E3F2C1}"/>
              </a:ext>
            </a:extLst>
          </p:cNvPr>
          <p:cNvSpPr>
            <a:spLocks noGrp="1"/>
          </p:cNvSpPr>
          <p:nvPr>
            <p:ph type="body" sz="quarter" idx="12"/>
          </p:nvPr>
        </p:nvSpPr>
        <p:spPr bwMode="gray">
          <a:xfrm>
            <a:off x="3725862" y="1346515"/>
            <a:ext cx="8131175" cy="4711385"/>
          </a:xfrm>
        </p:spPr>
        <p:txBody>
          <a:bodyPr/>
          <a:lstStyle>
            <a:lvl1pPr marL="266700" indent="-266700">
              <a:lnSpc>
                <a:spcPct val="90000"/>
              </a:lnSpc>
              <a:buFont typeface="Ping LCG Light" pitchFamily="50" charset="0"/>
              <a:buChar char="»"/>
              <a:defRPr sz="4200">
                <a:solidFill>
                  <a:schemeClr val="accent1"/>
                </a:solidFill>
              </a:defRPr>
            </a:lvl1pPr>
            <a:lvl2pPr marL="182563" indent="0" algn="r">
              <a:lnSpc>
                <a:spcPct val="90000"/>
              </a:lnSpc>
              <a:buNone/>
              <a:defRPr sz="2000">
                <a:solidFill>
                  <a:schemeClr val="accent1"/>
                </a:solidFill>
              </a:defRPr>
            </a:lvl2pPr>
            <a:lvl3pPr>
              <a:lnSpc>
                <a:spcPct val="90000"/>
              </a:lnSpc>
              <a:defRPr sz="4200"/>
            </a:lvl3pPr>
            <a:lvl4pPr>
              <a:lnSpc>
                <a:spcPct val="90000"/>
              </a:lnSpc>
              <a:defRPr sz="4200"/>
            </a:lvl4pPr>
            <a:lvl5pPr>
              <a:lnSpc>
                <a:spcPct val="90000"/>
              </a:lnSpc>
              <a:defRPr sz="4200"/>
            </a:lvl5pPr>
          </a:lstStyle>
          <a:p>
            <a:pPr lvl="0"/>
            <a:r>
              <a:rPr lang="en-US" smtClean="0"/>
              <a:t>Edit Master text styles</a:t>
            </a:r>
          </a:p>
          <a:p>
            <a:pPr lvl="1"/>
            <a:r>
              <a:rPr lang="en-US" smtClean="0"/>
              <a:t>Second level</a:t>
            </a:r>
          </a:p>
        </p:txBody>
      </p:sp>
    </p:spTree>
    <p:extLst>
      <p:ext uri="{BB962C8B-B14F-4D97-AF65-F5344CB8AC3E}">
        <p14:creationId xmlns:p14="http://schemas.microsoft.com/office/powerpoint/2010/main" val="14526789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bg bwMode="gray">
      <p:bgRef idx="1001">
        <a:schemeClr val="bg1"/>
      </p:bgRef>
    </p:bg>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82CC7437-6059-43F9-AED7-852A052197E8}"/>
              </a:ext>
            </a:extLst>
          </p:cNvPr>
          <p:cNvSpPr>
            <a:spLocks noGrp="1"/>
          </p:cNvSpPr>
          <p:nvPr>
            <p:ph type="dt" sz="half" idx="10"/>
          </p:nvPr>
        </p:nvSpPr>
        <p:spPr bwMode="gray"/>
        <p:txBody>
          <a:bodyPr/>
          <a:lstStyle/>
          <a:p>
            <a:r>
              <a:rPr lang="de-DE">
                <a:solidFill>
                  <a:prstClr val="black"/>
                </a:solidFill>
              </a:rPr>
              <a:t>Name of the Speaker</a:t>
            </a:r>
          </a:p>
        </p:txBody>
      </p:sp>
      <p:sp>
        <p:nvSpPr>
          <p:cNvPr id="3" name="Fußzeilenplatzhalter 2">
            <a:extLst>
              <a:ext uri="{FF2B5EF4-FFF2-40B4-BE49-F238E27FC236}">
                <a16:creationId xmlns:a16="http://schemas.microsoft.com/office/drawing/2014/main" id="{EDC35EB0-B8D6-413D-890C-D0905B12D5B2}"/>
              </a:ext>
            </a:extLst>
          </p:cNvPr>
          <p:cNvSpPr>
            <a:spLocks noGrp="1"/>
          </p:cNvSpPr>
          <p:nvPr>
            <p:ph type="ftr" sz="quarter" idx="11"/>
          </p:nvPr>
        </p:nvSpPr>
        <p:spPr bwMode="gray"/>
        <p:txBody>
          <a:bodyPr/>
          <a:lstStyle/>
          <a:p>
            <a:r>
              <a:rPr lang="de-DE">
                <a:solidFill>
                  <a:prstClr val="black"/>
                </a:solidFill>
              </a:rPr>
              <a:t>Topic Lore Ipsum</a:t>
            </a:r>
          </a:p>
        </p:txBody>
      </p:sp>
    </p:spTree>
    <p:extLst>
      <p:ext uri="{BB962C8B-B14F-4D97-AF65-F5344CB8AC3E}">
        <p14:creationId xmlns:p14="http://schemas.microsoft.com/office/powerpoint/2010/main" val="2903978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8" name="TextBox 7"/>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2383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4" name="Picture 3">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8" name="TextBox 7"/>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0959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9" name="TextBox 8"/>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3523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11" name="TextBox 10"/>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7539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pic>
        <p:nvPicPr>
          <p:cNvPr id="3" name="Picture 2">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7" name="TextBox 6"/>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9362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5381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5" name="Picture 4">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9" name="TextBox 8"/>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3083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5" name="Picture 4">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9" name="TextBox 8"/>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5870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9509" y="188640"/>
            <a:ext cx="9902891"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26768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097AD9D-CB55-4687-8CA2-BD97C7BC954E}"/>
              </a:ext>
            </a:extLst>
          </p:cNvPr>
          <p:cNvSpPr>
            <a:spLocks noGrp="1"/>
          </p:cNvSpPr>
          <p:nvPr>
            <p:ph type="title"/>
          </p:nvPr>
        </p:nvSpPr>
        <p:spPr bwMode="gray">
          <a:xfrm>
            <a:off x="442913" y="1401624"/>
            <a:ext cx="6192838" cy="1260000"/>
          </a:xfrm>
          <a:prstGeom prst="rect">
            <a:avLst/>
          </a:prstGeom>
        </p:spPr>
        <p:txBody>
          <a:bodyPr vert="horz" lIns="0" tIns="0" rIns="0" bIns="0" rtlCol="0" anchor="t" anchorCtr="0">
            <a:noAutofit/>
          </a:bodyPr>
          <a:lstStyle/>
          <a:p>
            <a:r>
              <a:rPr lang="de-DE" dirty="0"/>
              <a:t>Mastertitelformat bearbeiten</a:t>
            </a:r>
          </a:p>
        </p:txBody>
      </p:sp>
      <p:sp>
        <p:nvSpPr>
          <p:cNvPr id="3" name="Textplatzhalter 2">
            <a:extLst>
              <a:ext uri="{FF2B5EF4-FFF2-40B4-BE49-F238E27FC236}">
                <a16:creationId xmlns:a16="http://schemas.microsoft.com/office/drawing/2014/main" id="{2934E4A2-260E-40E9-AC47-DF4CBDE6A31B}"/>
              </a:ext>
            </a:extLst>
          </p:cNvPr>
          <p:cNvSpPr>
            <a:spLocks noGrp="1"/>
          </p:cNvSpPr>
          <p:nvPr>
            <p:ph type="body" idx="1"/>
          </p:nvPr>
        </p:nvSpPr>
        <p:spPr bwMode="gray">
          <a:xfrm>
            <a:off x="442913" y="2766059"/>
            <a:ext cx="6192837" cy="3291841"/>
          </a:xfrm>
          <a:prstGeom prst="rect">
            <a:avLst/>
          </a:prstGeom>
        </p:spPr>
        <p:txBody>
          <a:bodyPr vert="horz" lIns="0" tIns="0" rIns="0" bIns="0" rtlCol="0" anchor="t" anchorCtr="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C24889AC-79BD-4225-8067-CB3E052B3BBB}"/>
              </a:ext>
            </a:extLst>
          </p:cNvPr>
          <p:cNvSpPr>
            <a:spLocks noGrp="1"/>
          </p:cNvSpPr>
          <p:nvPr>
            <p:ph type="dt" sz="half" idx="2"/>
          </p:nvPr>
        </p:nvSpPr>
        <p:spPr bwMode="gray">
          <a:xfrm>
            <a:off x="442913" y="6276101"/>
            <a:ext cx="3130867" cy="244317"/>
          </a:xfrm>
          <a:prstGeom prst="rect">
            <a:avLst/>
          </a:prstGeom>
        </p:spPr>
        <p:txBody>
          <a:bodyPr vert="horz" lIns="0" tIns="0" rIns="0" bIns="0" rtlCol="0" anchor="t" anchorCtr="0">
            <a:noAutofit/>
          </a:bodyPr>
          <a:lstStyle>
            <a:lvl1pPr algn="l">
              <a:defRPr sz="1000">
                <a:solidFill>
                  <a:schemeClr val="tx1"/>
                </a:solidFill>
              </a:defRPr>
            </a:lvl1pPr>
          </a:lstStyle>
          <a:p>
            <a:r>
              <a:rPr lang="de-DE" dirty="0">
                <a:solidFill>
                  <a:prstClr val="black"/>
                </a:solidFill>
              </a:rPr>
              <a:t>Name </a:t>
            </a:r>
            <a:r>
              <a:rPr lang="de-DE" dirty="0" err="1">
                <a:solidFill>
                  <a:prstClr val="black"/>
                </a:solidFill>
              </a:rPr>
              <a:t>of</a:t>
            </a:r>
            <a:r>
              <a:rPr lang="de-DE" dirty="0">
                <a:solidFill>
                  <a:prstClr val="black"/>
                </a:solidFill>
              </a:rPr>
              <a:t> </a:t>
            </a:r>
            <a:r>
              <a:rPr lang="de-DE" dirty="0" err="1">
                <a:solidFill>
                  <a:prstClr val="black"/>
                </a:solidFill>
              </a:rPr>
              <a:t>the</a:t>
            </a:r>
            <a:r>
              <a:rPr lang="de-DE" dirty="0">
                <a:solidFill>
                  <a:prstClr val="black"/>
                </a:solidFill>
              </a:rPr>
              <a:t> Speaker</a:t>
            </a:r>
          </a:p>
        </p:txBody>
      </p:sp>
      <p:sp>
        <p:nvSpPr>
          <p:cNvPr id="5" name="Fußzeilenplatzhalter 4">
            <a:extLst>
              <a:ext uri="{FF2B5EF4-FFF2-40B4-BE49-F238E27FC236}">
                <a16:creationId xmlns:a16="http://schemas.microsoft.com/office/drawing/2014/main" id="{A94A541A-BF46-4134-A473-7ECADFE557E6}"/>
              </a:ext>
            </a:extLst>
          </p:cNvPr>
          <p:cNvSpPr>
            <a:spLocks noGrp="1"/>
          </p:cNvSpPr>
          <p:nvPr>
            <p:ph type="ftr" sz="quarter" idx="3"/>
          </p:nvPr>
        </p:nvSpPr>
        <p:spPr bwMode="gray">
          <a:xfrm>
            <a:off x="3725863" y="6276101"/>
            <a:ext cx="2909887" cy="244317"/>
          </a:xfrm>
          <a:prstGeom prst="rect">
            <a:avLst/>
          </a:prstGeom>
        </p:spPr>
        <p:txBody>
          <a:bodyPr vert="horz" wrap="none" lIns="0" tIns="0" rIns="0" bIns="0" rtlCol="0" anchor="t" anchorCtr="0">
            <a:noAutofit/>
          </a:bodyPr>
          <a:lstStyle>
            <a:lvl1pPr algn="l">
              <a:defRPr sz="1000">
                <a:solidFill>
                  <a:schemeClr val="tx1"/>
                </a:solidFill>
              </a:defRPr>
            </a:lvl1pPr>
          </a:lstStyle>
          <a:p>
            <a:r>
              <a:rPr lang="de-DE" dirty="0">
                <a:solidFill>
                  <a:prstClr val="black"/>
                </a:solidFill>
              </a:rPr>
              <a:t>Topic Lore Ipsum</a:t>
            </a:r>
          </a:p>
        </p:txBody>
      </p:sp>
      <p:pic>
        <p:nvPicPr>
          <p:cNvPr id="8" name="Grafik 7">
            <a:extLst>
              <a:ext uri="{FF2B5EF4-FFF2-40B4-BE49-F238E27FC236}">
                <a16:creationId xmlns:a16="http://schemas.microsoft.com/office/drawing/2014/main" id="{A833CDCE-25B5-4F69-9C0F-55D421676E24}"/>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61963" y="459740"/>
            <a:ext cx="728662" cy="266127"/>
          </a:xfrm>
          <a:prstGeom prst="rect">
            <a:avLst/>
          </a:prstGeom>
        </p:spPr>
      </p:pic>
    </p:spTree>
    <p:extLst>
      <p:ext uri="{BB962C8B-B14F-4D97-AF65-F5344CB8AC3E}">
        <p14:creationId xmlns:p14="http://schemas.microsoft.com/office/powerpoint/2010/main" val="42456594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sldNum="0" hdr="0"/>
  <p:txStyles>
    <p:titleStyle>
      <a:lvl1pPr algn="l" defTabSz="914400" rtl="0" eaLnBrk="1" latinLnBrk="0" hangingPunct="1">
        <a:lnSpc>
          <a:spcPct val="90000"/>
        </a:lnSpc>
        <a:spcBef>
          <a:spcPct val="0"/>
        </a:spcBef>
        <a:buNone/>
        <a:defRPr sz="4200" b="0" kern="1200">
          <a:solidFill>
            <a:schemeClr val="tx1"/>
          </a:solidFill>
          <a:latin typeface="+mj-lt"/>
          <a:ea typeface="+mj-ea"/>
          <a:cs typeface="+mj-cs"/>
        </a:defRPr>
      </a:lvl1pPr>
    </p:titleStyle>
    <p:bodyStyle>
      <a:lvl1pPr marL="220663" indent="-220663"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449263"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655638" indent="-21272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898525" indent="-23495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127125" indent="-23495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407">
          <p15:clr>
            <a:srgbClr val="F26B43"/>
          </p15:clr>
        </p15:guide>
        <p15:guide id="2" pos="279">
          <p15:clr>
            <a:srgbClr val="F26B43"/>
          </p15:clr>
        </p15:guide>
        <p15:guide id="3" pos="7469">
          <p15:clr>
            <a:srgbClr val="F26B43"/>
          </p15:clr>
        </p15:guide>
        <p15:guide id="4" pos="4180">
          <p15:clr>
            <a:srgbClr val="F26B43"/>
          </p15:clr>
        </p15:guide>
        <p15:guide id="5" orient="horz" pos="381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slide" Target="slide9.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cattendee.abstractsonline.com/meeting/9289/Session/213" TargetMode="External"/><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hyperlink" Target="http://programme.aids2020.org/Abstract/Abstract/11452" TargetMode="External"/><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notesSlide" Target="../notesSlides/notesSlide4.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hyperlink" Target="http://programme.aids2020.org/Abstract/Abstract/5818" TargetMode="External"/><Relationship Id="rId9" Type="http://schemas.openxmlformats.org/officeDocument/2006/relationships/image" Target="../media/image12.emf"/></Relationships>
</file>

<file path=ppt/slides/_rels/slide7.xml.rels><?xml version="1.0" encoding="UTF-8" standalone="yes"?>
<Relationships xmlns="http://schemas.openxmlformats.org/package/2006/relationships"><Relationship Id="rId3" Type="http://schemas.openxmlformats.org/officeDocument/2006/relationships/hyperlink" Target="http://programme.aids2020.org/Abstract/Abstract/9303"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programme.aids2020.org/Programme/Session/245"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programme.aids2020.org/Abstract/Abstract/5354"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21.tiff"/><Relationship Id="rId3" Type="http://schemas.openxmlformats.org/officeDocument/2006/relationships/image" Target="../media/image17.tiff"/><Relationship Id="rId7" Type="http://schemas.openxmlformats.org/officeDocument/2006/relationships/hyperlink" Target="http://programme.aids2020.org/Abstract/Abstract/10515"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tiff"/><Relationship Id="rId5" Type="http://schemas.openxmlformats.org/officeDocument/2006/relationships/image" Target="../media/image19.tiff"/><Relationship Id="rId4" Type="http://schemas.openxmlformats.org/officeDocument/2006/relationships/image" Target="../media/image18.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49F560-D0D1-4B76-8B86-EA3E033B96AE}"/>
              </a:ext>
            </a:extLst>
          </p:cNvPr>
          <p:cNvSpPr>
            <a:spLocks noGrp="1"/>
          </p:cNvSpPr>
          <p:nvPr>
            <p:ph type="title"/>
          </p:nvPr>
        </p:nvSpPr>
        <p:spPr/>
        <p:txBody>
          <a:bodyPr/>
          <a:lstStyle/>
          <a:p>
            <a:r>
              <a:rPr lang="en-US" dirty="0" smtClean="0">
                <a:solidFill>
                  <a:schemeClr val="tx1"/>
                </a:solidFill>
                <a:latin typeface="+mn-lt"/>
              </a:rPr>
              <a:t>AIDS 2020 </a:t>
            </a:r>
            <a:br>
              <a:rPr lang="en-US" dirty="0" smtClean="0">
                <a:solidFill>
                  <a:schemeClr val="tx1"/>
                </a:solidFill>
                <a:latin typeface="+mn-lt"/>
              </a:rPr>
            </a:br>
            <a:r>
              <a:rPr lang="en-US" dirty="0" smtClean="0">
                <a:solidFill>
                  <a:schemeClr val="tx1"/>
                </a:solidFill>
                <a:latin typeface="+mn-lt"/>
              </a:rPr>
              <a:t>Toolkits</a:t>
            </a:r>
            <a:r>
              <a:rPr lang="en-US" dirty="0"/>
              <a:t/>
            </a:r>
            <a:br>
              <a:rPr lang="en-US" dirty="0"/>
            </a:br>
            <a:r>
              <a:rPr lang="en-US" dirty="0" err="1"/>
              <a:t>Remède</a:t>
            </a:r>
            <a:r>
              <a:rPr lang="en-US" dirty="0"/>
              <a:t> </a:t>
            </a:r>
            <a:r>
              <a:rPr lang="en-US" dirty="0" err="1"/>
              <a:t>contre</a:t>
            </a:r>
            <a:r>
              <a:rPr lang="en-US" dirty="0"/>
              <a:t> le VIH</a:t>
            </a:r>
            <a:endParaRPr lang="de-DE" dirty="0"/>
          </a:p>
        </p:txBody>
      </p:sp>
      <p:sp>
        <p:nvSpPr>
          <p:cNvPr id="5" name="Textplatzhalter 2">
            <a:extLst>
              <a:ext uri="{FF2B5EF4-FFF2-40B4-BE49-F238E27FC236}">
                <a16:creationId xmlns:a16="http://schemas.microsoft.com/office/drawing/2014/main" id="{B1D70F63-F5E4-490E-9A28-8139D161CABC}"/>
              </a:ext>
            </a:extLst>
          </p:cNvPr>
          <p:cNvSpPr>
            <a:spLocks noGrp="1"/>
          </p:cNvSpPr>
          <p:nvPr>
            <p:ph type="body" sz="quarter" idx="10"/>
          </p:nvPr>
        </p:nvSpPr>
        <p:spPr>
          <a:xfrm>
            <a:off x="1761316" y="6188015"/>
            <a:ext cx="8137526" cy="396240"/>
          </a:xfrm>
        </p:spPr>
        <p:txBody>
          <a:bodyPr/>
          <a:lstStyle/>
          <a:p>
            <a:pPr algn="ctr"/>
            <a:r>
              <a:rPr lang="fr-FR" sz="1200" dirty="0"/>
              <a:t>PRODUIT PAR IAS – INTERNATIONAL AIDS SOCIETY</a:t>
            </a:r>
            <a:r>
              <a:rPr lang="de-DE" sz="1200" dirty="0"/>
              <a:t> </a:t>
            </a:r>
          </a:p>
          <a:p>
            <a:pPr algn="ctr"/>
            <a:r>
              <a:rPr lang="de-DE" sz="1200" dirty="0" smtClean="0"/>
              <a:t>Juillet </a:t>
            </a:r>
            <a:r>
              <a:rPr lang="de-DE" sz="1200" dirty="0"/>
              <a:t>2021</a:t>
            </a:r>
          </a:p>
        </p:txBody>
      </p:sp>
    </p:spTree>
    <p:extLst>
      <p:ext uri="{BB962C8B-B14F-4D97-AF65-F5344CB8AC3E}">
        <p14:creationId xmlns:p14="http://schemas.microsoft.com/office/powerpoint/2010/main" val="4965580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fr" b="0" i="0" u="none" baseline="0" dirty="0">
                <a:latin typeface="IAS Ribbon Sans Bold" pitchFamily="50" charset="0"/>
                <a:ea typeface="IAS Ribbon Sans Bold" pitchFamily="50" charset="0"/>
              </a:rPr>
              <a:t>Remerciements</a:t>
            </a:r>
            <a:r>
              <a:rPr lang="fr" b="0" i="0" u="none" baseline="0" dirty="0"/>
              <a:t> </a:t>
            </a:r>
            <a:endParaRPr lang="fr" dirty="0"/>
          </a:p>
        </p:txBody>
      </p:sp>
      <p:sp>
        <p:nvSpPr>
          <p:cNvPr id="3" name="TextBox 2">
            <a:extLst>
              <a:ext uri="{FF2B5EF4-FFF2-40B4-BE49-F238E27FC236}">
                <a16:creationId xmlns:a16="http://schemas.microsoft.com/office/drawing/2014/main" id="{51D789E5-9EFC-9549-92FA-BD98497C2CD8}"/>
              </a:ext>
            </a:extLst>
          </p:cNvPr>
          <p:cNvSpPr txBox="1"/>
          <p:nvPr/>
        </p:nvSpPr>
        <p:spPr>
          <a:xfrm>
            <a:off x="1318825" y="1822878"/>
            <a:ext cx="9664992" cy="646331"/>
          </a:xfrm>
          <a:prstGeom prst="rect">
            <a:avLst/>
          </a:prstGeom>
          <a:noFill/>
        </p:spPr>
        <p:txBody>
          <a:bodyPr wrap="square" rtlCol="0">
            <a:spAutoFit/>
          </a:bodyPr>
          <a:lstStyle/>
          <a:p>
            <a:pPr algn="just" rtl="0"/>
            <a:r>
              <a:rPr lang="fr" b="0" i="1" u="none" baseline="0" dirty="0">
                <a:latin typeface="IAS Ribbon Sans Light" pitchFamily="50" charset="0"/>
                <a:ea typeface="IAS Ribbon Sans Light" pitchFamily="50" charset="0"/>
                <a:cs typeface="Arial" panose="020B0604020202020204" pitchFamily="34" charset="0"/>
              </a:rPr>
              <a:t>Ces diapositives ont été élaborées avec l'aide des lauréats du prix académique IAS/Abivax Research-for-Cure, Natalia Laufer, Rose Magala et Paradise Madlala</a:t>
            </a:r>
            <a:endParaRPr lang="fr" i="1" dirty="0">
              <a:latin typeface="IAS Ribbon Sans Light" pitchFamily="50" charset="0"/>
              <a:ea typeface="IAS Ribbon Sans Light" pitchFamily="50" charset="0"/>
              <a:cs typeface="Arial" panose="020B0604020202020204" pitchFamily="34" charset="0"/>
            </a:endParaRPr>
          </a:p>
        </p:txBody>
      </p:sp>
    </p:spTree>
    <p:extLst>
      <p:ext uri="{BB962C8B-B14F-4D97-AF65-F5344CB8AC3E}">
        <p14:creationId xmlns:p14="http://schemas.microsoft.com/office/powerpoint/2010/main" val="9261081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24000" y="0"/>
            <a:ext cx="9144000" cy="14847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rtl="0"/>
            <a:r>
              <a:rPr lang="fr" sz="3500" b="1" i="0" u="none" baseline="0" dirty="0">
                <a:solidFill>
                  <a:srgbClr val="E0001B"/>
                </a:solidFill>
                <a:latin typeface="IAS Ribbon Sans Bold" pitchFamily="50" charset="0"/>
                <a:ea typeface="IAS Ribbon Sans Bold" pitchFamily="50" charset="0"/>
              </a:rPr>
              <a:t>Table des matières</a:t>
            </a:r>
          </a:p>
        </p:txBody>
      </p:sp>
      <p:sp>
        <p:nvSpPr>
          <p:cNvPr id="3" name="TextBox 2"/>
          <p:cNvSpPr txBox="1"/>
          <p:nvPr/>
        </p:nvSpPr>
        <p:spPr>
          <a:xfrm>
            <a:off x="205740" y="1484784"/>
            <a:ext cx="11430000" cy="2893100"/>
          </a:xfrm>
          <a:prstGeom prst="rect">
            <a:avLst/>
          </a:prstGeom>
          <a:noFill/>
        </p:spPr>
        <p:txBody>
          <a:bodyPr wrap="square" rtlCol="0">
            <a:spAutoFit/>
          </a:bodyPr>
          <a:lstStyle/>
          <a:p>
            <a:pPr algn="l" rtl="0"/>
            <a:r>
              <a:rPr lang="fr" sz="1400" b="0" i="0" u="none" baseline="0" dirty="0">
                <a:latin typeface="IAS Ribbon Sans Light" pitchFamily="50" charset="0"/>
                <a:ea typeface="IAS Ribbon Sans Light" pitchFamily="50" charset="0"/>
                <a:cs typeface="Arial" panose="020B0604020202020204" pitchFamily="34" charset="0"/>
              </a:rPr>
              <a:t>Introduction</a:t>
            </a:r>
            <a:r>
              <a:rPr lang="fr" sz="1400" b="0" i="0" u="none" baseline="0" dirty="0" smtClean="0">
                <a:latin typeface="IAS Ribbon Sans Light" pitchFamily="50" charset="0"/>
                <a:ea typeface="IAS Ribbon Sans Light" pitchFamily="50" charset="0"/>
                <a:cs typeface="Arial" panose="020B0604020202020204" pitchFamily="34" charset="0"/>
              </a:rPr>
              <a:t>……………...…………………………………………………………………………………...........................................................................</a:t>
            </a:r>
            <a:r>
              <a:rPr lang="en-CH" sz="1400" b="0" i="0" u="none" baseline="0" dirty="0" smtClean="0">
                <a:latin typeface="IAS Ribbon Sans Light" pitchFamily="50" charset="0"/>
                <a:ea typeface="IAS Ribbon Sans Light" pitchFamily="50" charset="0"/>
                <a:cs typeface="Arial" panose="020B0604020202020204" pitchFamily="34" charset="0"/>
              </a:rPr>
              <a:t>...........................................................</a:t>
            </a:r>
            <a:r>
              <a:rPr lang="fr" sz="1400" b="0" i="0" u="none" baseline="0" dirty="0" smtClean="0">
                <a:latin typeface="IAS Ribbon Sans Light" pitchFamily="50" charset="0"/>
                <a:ea typeface="IAS Ribbon Sans Light" pitchFamily="50" charset="0"/>
                <a:cs typeface="Arial" panose="020B0604020202020204" pitchFamily="34" charset="0"/>
              </a:rPr>
              <a:t>.......</a:t>
            </a:r>
            <a:r>
              <a:rPr lang="fr" sz="1400" b="0" i="0" u="none" baseline="0" dirty="0">
                <a:latin typeface="IAS Ribbon Sans Light" pitchFamily="50" charset="0"/>
                <a:ea typeface="IAS Ribbon Sans Light" pitchFamily="50" charset="0"/>
                <a:cs typeface="Arial" panose="020B0604020202020204" pitchFamily="34" charset="0"/>
              </a:rPr>
              <a:t>3</a:t>
            </a:r>
          </a:p>
          <a:p>
            <a:pPr algn="l" rtl="0"/>
            <a:r>
              <a:rPr lang="fr" sz="1400" b="0" i="0" u="none" baseline="0" dirty="0">
                <a:latin typeface="IAS Ribbon Sans Light" pitchFamily="50" charset="0"/>
                <a:ea typeface="IAS Ribbon Sans Light" pitchFamily="50" charset="0"/>
                <a:cs typeface="Arial" panose="020B0604020202020204" pitchFamily="34" charset="0"/>
              </a:rPr>
              <a:t>Une première rémission à long terme de l'infection chronique au VIH-1 sans </a:t>
            </a:r>
            <a:r>
              <a:rPr lang="en-CH" sz="1400" b="0" i="0" u="none" baseline="0" dirty="0" smtClean="0">
                <a:latin typeface="IAS Ribbon Sans Light" pitchFamily="50" charset="0"/>
                <a:ea typeface="IAS Ribbon Sans Light" pitchFamily="50" charset="0"/>
                <a:cs typeface="Arial" panose="020B0604020202020204" pitchFamily="34" charset="0"/>
              </a:rPr>
              <a:t> </a:t>
            </a:r>
            <a:r>
              <a:rPr lang="fr" sz="1400" b="0" i="0" u="none" baseline="0" dirty="0" smtClean="0">
                <a:latin typeface="IAS Ribbon Sans Light" pitchFamily="50" charset="0"/>
                <a:ea typeface="IAS Ribbon Sans Light" pitchFamily="50" charset="0"/>
                <a:cs typeface="Arial" panose="020B0604020202020204" pitchFamily="34" charset="0"/>
              </a:rPr>
              <a:t>myéloablation</a:t>
            </a:r>
            <a:r>
              <a:rPr lang="fr" sz="1400" b="0" i="0" u="none" baseline="0" dirty="0">
                <a:latin typeface="IAS Ribbon Sans Light" pitchFamily="50" charset="0"/>
                <a:ea typeface="IAS Ribbon Sans Light" pitchFamily="50" charset="0"/>
                <a:cs typeface="Arial" panose="020B0604020202020204" pitchFamily="34" charset="0"/>
              </a:rPr>
              <a:t> </a:t>
            </a:r>
            <a:r>
              <a:rPr lang="fr" sz="1400" b="0" i="0" u="none" baseline="0" dirty="0" smtClean="0">
                <a:latin typeface="IAS Ribbon Sans Light" pitchFamily="50" charset="0"/>
                <a:ea typeface="IAS Ribbon Sans Light" pitchFamily="50" charset="0"/>
                <a:cs typeface="Arial" panose="020B0604020202020204" pitchFamily="34" charset="0"/>
              </a:rPr>
              <a:t>?...................</a:t>
            </a:r>
            <a:r>
              <a:rPr lang="en-CH" sz="1400" b="0" i="0" u="none" baseline="0" dirty="0" smtClean="0">
                <a:latin typeface="IAS Ribbon Sans Light" pitchFamily="50" charset="0"/>
                <a:ea typeface="IAS Ribbon Sans Light" pitchFamily="50" charset="0"/>
                <a:cs typeface="Arial" panose="020B0604020202020204" pitchFamily="34" charset="0"/>
              </a:rPr>
              <a:t>........................</a:t>
            </a:r>
            <a:r>
              <a:rPr lang="fr" sz="1400" b="0" i="0" u="none" baseline="0" dirty="0" smtClean="0">
                <a:latin typeface="IAS Ribbon Sans Light" pitchFamily="50" charset="0"/>
                <a:ea typeface="IAS Ribbon Sans Light" pitchFamily="50" charset="0"/>
                <a:cs typeface="Arial" panose="020B0604020202020204" pitchFamily="34" charset="0"/>
              </a:rPr>
              <a:t>..................................5</a:t>
            </a:r>
            <a:endParaRPr lang="fr" sz="1400" b="0" i="0" u="none" baseline="0" dirty="0">
              <a:latin typeface="IAS Ribbon Sans Light" pitchFamily="50" charset="0"/>
              <a:ea typeface="IAS Ribbon Sans Light" pitchFamily="50" charset="0"/>
              <a:cs typeface="Arial" panose="020B0604020202020204" pitchFamily="34" charset="0"/>
            </a:endParaRPr>
          </a:p>
          <a:p>
            <a:r>
              <a:rPr lang="fr" sz="1400" b="0" i="0" u="none" baseline="0" dirty="0">
                <a:latin typeface="IAS Ribbon Sans Light" pitchFamily="50" charset="0"/>
                <a:ea typeface="IAS Ribbon Sans Light" pitchFamily="50" charset="0"/>
                <a:cs typeface="Arial" panose="020B0604020202020204" pitchFamily="34" charset="0"/>
              </a:rPr>
              <a:t>Effets des inhibiteurs des points de contrôle immunitaires sur les réponses immunitaires spécifiques </a:t>
            </a:r>
            <a:endParaRPr lang="en-CH" sz="1400" b="0" i="0" u="none" baseline="0" dirty="0" smtClean="0">
              <a:latin typeface="IAS Ribbon Sans Light" pitchFamily="50" charset="0"/>
              <a:ea typeface="IAS Ribbon Sans Light" pitchFamily="50" charset="0"/>
              <a:cs typeface="Arial" panose="020B0604020202020204" pitchFamily="34" charset="0"/>
            </a:endParaRPr>
          </a:p>
          <a:p>
            <a:r>
              <a:rPr lang="fr" sz="1400" b="0" i="0" u="none" baseline="0" dirty="0" smtClean="0">
                <a:latin typeface="IAS Ribbon Sans Light" pitchFamily="50" charset="0"/>
                <a:ea typeface="IAS Ribbon Sans Light" pitchFamily="50" charset="0"/>
                <a:cs typeface="Arial" panose="020B0604020202020204" pitchFamily="34" charset="0"/>
              </a:rPr>
              <a:t>anti-VIH </a:t>
            </a:r>
            <a:r>
              <a:rPr lang="fr" sz="1400" b="0" i="0" u="none" baseline="0" dirty="0">
                <a:latin typeface="IAS Ribbon Sans Light" pitchFamily="50" charset="0"/>
                <a:ea typeface="IAS Ribbon Sans Light" pitchFamily="50" charset="0"/>
                <a:cs typeface="Arial" panose="020B0604020202020204" pitchFamily="34" charset="0"/>
              </a:rPr>
              <a:t>et sur le réservoir du VIH chez les personnes vivant avec le VIH atteintes </a:t>
            </a:r>
            <a:r>
              <a:rPr lang="fr" sz="1400" b="0" i="0" u="none" baseline="0" dirty="0" smtClean="0">
                <a:latin typeface="IAS Ribbon Sans Light" pitchFamily="50" charset="0"/>
                <a:ea typeface="IAS Ribbon Sans Light" pitchFamily="50" charset="0"/>
                <a:cs typeface="Arial" panose="020B0604020202020204" pitchFamily="34" charset="0"/>
              </a:rPr>
              <a:t>de</a:t>
            </a:r>
            <a:r>
              <a:rPr lang="en-CH" sz="1400" b="0" i="0" u="none" dirty="0" smtClean="0">
                <a:latin typeface="IAS Ribbon Sans Light" pitchFamily="50" charset="0"/>
                <a:ea typeface="IAS Ribbon Sans Light" pitchFamily="50" charset="0"/>
                <a:cs typeface="Arial" panose="020B0604020202020204" pitchFamily="34" charset="0"/>
              </a:rPr>
              <a:t> </a:t>
            </a:r>
            <a:r>
              <a:rPr lang="fr" sz="1400" b="0" i="0" u="none" baseline="0" dirty="0" smtClean="0">
                <a:latin typeface="IAS Ribbon Sans Light" pitchFamily="50" charset="0"/>
                <a:ea typeface="IAS Ribbon Sans Light" pitchFamily="50" charset="0"/>
                <a:cs typeface="Arial" panose="020B0604020202020204" pitchFamily="34" charset="0"/>
              </a:rPr>
              <a:t>cancer</a:t>
            </a:r>
            <a:r>
              <a:rPr lang="fr" sz="1400" dirty="0" smtClean="0">
                <a:latin typeface="IAS Ribbon Sans Light" pitchFamily="50" charset="0"/>
                <a:ea typeface="IAS Ribbon Sans Light" pitchFamily="50" charset="0"/>
                <a:cs typeface="Arial" panose="020B0604020202020204" pitchFamily="34" charset="0"/>
              </a:rPr>
              <a:t>...........................</a:t>
            </a:r>
            <a:r>
              <a:rPr lang="en-CH" sz="1400" dirty="0" smtClean="0">
                <a:latin typeface="IAS Ribbon Sans Light" pitchFamily="50" charset="0"/>
                <a:ea typeface="IAS Ribbon Sans Light" pitchFamily="50" charset="0"/>
                <a:cs typeface="Arial" panose="020B0604020202020204" pitchFamily="34" charset="0"/>
              </a:rPr>
              <a:t>..............................................</a:t>
            </a:r>
            <a:r>
              <a:rPr lang="fr" sz="1400" dirty="0" smtClean="0">
                <a:latin typeface="IAS Ribbon Sans Light" pitchFamily="50" charset="0"/>
                <a:ea typeface="IAS Ribbon Sans Light" pitchFamily="50" charset="0"/>
                <a:cs typeface="Arial" panose="020B0604020202020204" pitchFamily="34" charset="0"/>
              </a:rPr>
              <a:t>.........6</a:t>
            </a:r>
            <a:endParaRPr lang="fr" sz="1400" dirty="0">
              <a:latin typeface="IAS Ribbon Sans Light" pitchFamily="50" charset="0"/>
              <a:ea typeface="IAS Ribbon Sans Light" pitchFamily="50" charset="0"/>
              <a:cs typeface="Arial" panose="020B0604020202020204" pitchFamily="34" charset="0"/>
            </a:endParaRPr>
          </a:p>
          <a:p>
            <a:r>
              <a:rPr lang="fr" sz="1400" b="0" i="0" u="none" baseline="0" dirty="0">
                <a:latin typeface="IAS Ribbon Sans Light" pitchFamily="50" charset="0"/>
                <a:ea typeface="IAS Ribbon Sans Light" pitchFamily="50" charset="0"/>
                <a:cs typeface="Arial" panose="020B0604020202020204" pitchFamily="34" charset="0"/>
              </a:rPr>
              <a:t>Participation volontaire à des interruptions analytiques de traitement (ATI) de courte et longue durée pendant des essais </a:t>
            </a:r>
            <a:endParaRPr lang="en-CH" sz="1400" b="0" i="0" u="none" baseline="0" dirty="0" smtClean="0">
              <a:latin typeface="IAS Ribbon Sans Light" pitchFamily="50" charset="0"/>
              <a:ea typeface="IAS Ribbon Sans Light" pitchFamily="50" charset="0"/>
              <a:cs typeface="Arial" panose="020B0604020202020204" pitchFamily="34" charset="0"/>
            </a:endParaRPr>
          </a:p>
          <a:p>
            <a:r>
              <a:rPr lang="fr" sz="1400" b="0" i="0" u="none" baseline="0" dirty="0" smtClean="0">
                <a:latin typeface="IAS Ribbon Sans Light" pitchFamily="50" charset="0"/>
                <a:ea typeface="IAS Ribbon Sans Light" pitchFamily="50" charset="0"/>
                <a:cs typeface="Arial" panose="020B0604020202020204" pitchFamily="34" charset="0"/>
              </a:rPr>
              <a:t>cliniques </a:t>
            </a:r>
            <a:r>
              <a:rPr lang="fr" sz="1400" b="0" i="0" u="none" baseline="0" dirty="0">
                <a:latin typeface="IAS Ribbon Sans Light" pitchFamily="50" charset="0"/>
                <a:ea typeface="IAS Ribbon Sans Light" pitchFamily="50" charset="0"/>
                <a:cs typeface="Arial" panose="020B0604020202020204" pitchFamily="34" charset="0"/>
              </a:rPr>
              <a:t>de rémission du VIH</a:t>
            </a:r>
            <a:r>
              <a:rPr lang="fr" sz="1400" dirty="0" smtClean="0">
                <a:latin typeface="IAS Ribbon Sans Light" pitchFamily="50" charset="0"/>
                <a:ea typeface="IAS Ribbon Sans Light" pitchFamily="50" charset="0"/>
                <a:cs typeface="Arial" panose="020B0604020202020204" pitchFamily="34" charset="0"/>
              </a:rPr>
              <a:t>................................................................................................................................................................ ...............................................</a:t>
            </a:r>
            <a:r>
              <a:rPr lang="fr" sz="1400" b="0" i="0" u="none" baseline="0" dirty="0" smtClean="0">
                <a:latin typeface="IAS Ribbon Sans Light" pitchFamily="50" charset="0"/>
                <a:ea typeface="IAS Ribbon Sans Light" pitchFamily="50" charset="0"/>
                <a:cs typeface="Arial" panose="020B0604020202020204" pitchFamily="34" charset="0"/>
              </a:rPr>
              <a:t>7</a:t>
            </a:r>
            <a:endParaRPr lang="fr" sz="1400" b="0" i="0" u="none" baseline="0" dirty="0">
              <a:latin typeface="IAS Ribbon Sans Light" pitchFamily="50" charset="0"/>
              <a:ea typeface="IAS Ribbon Sans Light" pitchFamily="50" charset="0"/>
              <a:cs typeface="Arial" panose="020B0604020202020204" pitchFamily="34" charset="0"/>
            </a:endParaRPr>
          </a:p>
          <a:p>
            <a:r>
              <a:rPr lang="fr" sz="1400" b="0" i="0" u="none" baseline="0" dirty="0">
                <a:latin typeface="IAS Ribbon Sans Light" pitchFamily="50" charset="0"/>
                <a:ea typeface="IAS Ribbon Sans Light" pitchFamily="50" charset="0"/>
                <a:cs typeface="Arial" panose="020B0604020202020204" pitchFamily="34" charset="0"/>
              </a:rPr>
              <a:t>Les lymphocytes Th17 sont des cibles précoces du VIS lors de la phase aigüe d'infection par voie vaginale de macaques rhésus</a:t>
            </a:r>
            <a:r>
              <a:rPr lang="fr" sz="1400" dirty="0" smtClean="0">
                <a:latin typeface="IAS Ribbon Sans Light" pitchFamily="50" charset="0"/>
                <a:ea typeface="IAS Ribbon Sans Light" pitchFamily="50" charset="0"/>
                <a:cs typeface="Arial" panose="020B0604020202020204" pitchFamily="34" charset="0"/>
              </a:rPr>
              <a:t>.............................................................................................................................................................................................................</a:t>
            </a:r>
            <a:r>
              <a:rPr lang="en-CH" sz="1400" dirty="0" smtClean="0">
                <a:latin typeface="IAS Ribbon Sans Light" pitchFamily="50" charset="0"/>
                <a:ea typeface="IAS Ribbon Sans Light" pitchFamily="50" charset="0"/>
                <a:cs typeface="Arial" panose="020B0604020202020204" pitchFamily="34" charset="0"/>
              </a:rPr>
              <a:t>..............................</a:t>
            </a:r>
            <a:r>
              <a:rPr lang="fr" sz="1400" dirty="0" smtClean="0">
                <a:latin typeface="IAS Ribbon Sans Light" pitchFamily="50" charset="0"/>
                <a:ea typeface="IAS Ribbon Sans Light" pitchFamily="50" charset="0"/>
                <a:cs typeface="Arial" panose="020B0604020202020204" pitchFamily="34" charset="0"/>
              </a:rPr>
              <a:t>.................</a:t>
            </a:r>
            <a:r>
              <a:rPr lang="en-CH" sz="1400" dirty="0" smtClean="0">
                <a:latin typeface="IAS Ribbon Sans Light" pitchFamily="50" charset="0"/>
                <a:ea typeface="IAS Ribbon Sans Light" pitchFamily="50" charset="0"/>
                <a:cs typeface="Arial" panose="020B0604020202020204" pitchFamily="34" charset="0"/>
              </a:rPr>
              <a:t>.</a:t>
            </a:r>
            <a:r>
              <a:rPr lang="fr" sz="1400" dirty="0" smtClean="0">
                <a:latin typeface="IAS Ribbon Sans Light" pitchFamily="50" charset="0"/>
                <a:ea typeface="IAS Ribbon Sans Light" pitchFamily="50" charset="0"/>
                <a:cs typeface="Arial" panose="020B0604020202020204" pitchFamily="34" charset="0"/>
              </a:rPr>
              <a:t>.</a:t>
            </a:r>
            <a:r>
              <a:rPr lang="fr" sz="1400" b="0" i="0" u="none" baseline="0" dirty="0">
                <a:latin typeface="IAS Ribbon Sans Light" pitchFamily="50" charset="0"/>
                <a:ea typeface="IAS Ribbon Sans Light" pitchFamily="50" charset="0"/>
                <a:cs typeface="Arial" panose="020B0604020202020204" pitchFamily="34" charset="0"/>
              </a:rPr>
              <a:t>8</a:t>
            </a:r>
          </a:p>
          <a:p>
            <a:pPr algn="l" rtl="0"/>
            <a:r>
              <a:rPr lang="fr" sz="1400" b="0" i="0" u="none" baseline="0" dirty="0">
                <a:latin typeface="IAS Ribbon Sans Light" pitchFamily="50" charset="0"/>
                <a:ea typeface="IAS Ribbon Sans Light" pitchFamily="50" charset="0"/>
                <a:cs typeface="Arial" panose="020B0604020202020204" pitchFamily="34" charset="0"/>
              </a:rPr>
              <a:t>Induction d'anticorps neutralisants à large spectre et protection contre une infection par un virus chimérique pathogène </a:t>
            </a:r>
            <a:endParaRPr lang="en-CH" sz="1400" b="0" i="0" u="none" baseline="0" dirty="0" smtClean="0">
              <a:latin typeface="IAS Ribbon Sans Light" pitchFamily="50" charset="0"/>
              <a:ea typeface="IAS Ribbon Sans Light" pitchFamily="50" charset="0"/>
              <a:cs typeface="Arial" panose="020B0604020202020204" pitchFamily="34" charset="0"/>
            </a:endParaRPr>
          </a:p>
          <a:p>
            <a:pPr algn="l" rtl="0"/>
            <a:r>
              <a:rPr lang="fr" sz="1400" b="0" i="0" u="none" baseline="0" dirty="0" smtClean="0">
                <a:latin typeface="IAS Ribbon Sans Light" pitchFamily="50" charset="0"/>
                <a:ea typeface="IAS Ribbon Sans Light" pitchFamily="50" charset="0"/>
                <a:cs typeface="Arial" panose="020B0604020202020204" pitchFamily="34" charset="0"/>
              </a:rPr>
              <a:t>SHIV </a:t>
            </a:r>
            <a:r>
              <a:rPr lang="fr" sz="1400" b="0" i="0" u="none" baseline="0" dirty="0">
                <a:latin typeface="IAS Ribbon Sans Light" pitchFamily="50" charset="0"/>
                <a:ea typeface="IAS Ribbon Sans Light" pitchFamily="50" charset="0"/>
                <a:cs typeface="Arial" panose="020B0604020202020204" pitchFamily="34" charset="0"/>
              </a:rPr>
              <a:t>(HIV-1/SIV) hétérologue de niveau 2 ("tier-2", plus résistants à la neutralisation) grâce à un vaccin à ARN messager chez les macaques</a:t>
            </a:r>
            <a:r>
              <a:rPr lang="fr" sz="1400" b="0" i="0" u="none" baseline="0" dirty="0" smtClean="0">
                <a:latin typeface="IAS Ribbon Sans Light" pitchFamily="50" charset="0"/>
                <a:ea typeface="IAS Ribbon Sans Light" pitchFamily="50" charset="0"/>
                <a:cs typeface="Arial" panose="020B0604020202020204" pitchFamily="34" charset="0"/>
              </a:rPr>
              <a:t>..................</a:t>
            </a:r>
            <a:r>
              <a:rPr lang="en-CH" sz="1400" b="0" i="0" u="none" baseline="0" dirty="0" smtClean="0">
                <a:latin typeface="IAS Ribbon Sans Light" pitchFamily="50" charset="0"/>
                <a:ea typeface="IAS Ribbon Sans Light" pitchFamily="50" charset="0"/>
                <a:cs typeface="Arial" panose="020B0604020202020204" pitchFamily="34" charset="0"/>
              </a:rPr>
              <a:t>............................................................................................................................................................................................................................</a:t>
            </a:r>
            <a:r>
              <a:rPr lang="fr" sz="1400" b="0" i="0" u="none" baseline="0" dirty="0" smtClean="0">
                <a:latin typeface="IAS Ribbon Sans Light" pitchFamily="50" charset="0"/>
                <a:ea typeface="IAS Ribbon Sans Light" pitchFamily="50" charset="0"/>
                <a:cs typeface="Arial" panose="020B0604020202020204" pitchFamily="34" charset="0"/>
              </a:rPr>
              <a:t>.......</a:t>
            </a:r>
            <a:r>
              <a:rPr lang="fr" sz="1400" b="0" i="0" u="none" baseline="0" dirty="0">
                <a:latin typeface="IAS Ribbon Sans Light" pitchFamily="50" charset="0"/>
                <a:ea typeface="IAS Ribbon Sans Light" pitchFamily="50" charset="0"/>
                <a:cs typeface="Arial" panose="020B0604020202020204" pitchFamily="34" charset="0"/>
              </a:rPr>
              <a:t>9</a:t>
            </a:r>
            <a:endParaRPr lang="fr" sz="1400" dirty="0">
              <a:latin typeface="IAS Ribbon Sans Light" pitchFamily="50" charset="0"/>
              <a:ea typeface="IAS Ribbon Sans Light" pitchFamily="50" charset="0"/>
              <a:cs typeface="Arial" panose="020B0604020202020204" pitchFamily="34" charset="0"/>
            </a:endParaRPr>
          </a:p>
          <a:p>
            <a:endParaRPr lang="fr" sz="1400" dirty="0">
              <a:latin typeface="IAS Ribbon Sans Light" pitchFamily="50" charset="0"/>
              <a:ea typeface="IAS Ribbon Sans Light" pitchFamily="50" charset="0"/>
              <a:cs typeface="Arial" panose="020B0604020202020204" pitchFamily="34" charset="0"/>
            </a:endParaRPr>
          </a:p>
          <a:p>
            <a:endParaRPr lang="fr" sz="1400" dirty="0">
              <a:latin typeface="IAS Ribbon Sans Light" pitchFamily="50" charset="0"/>
              <a:ea typeface="IAS Ribbon Sans Light" pitchFamily="50" charset="0"/>
              <a:cs typeface="Arial" panose="020B0604020202020204" pitchFamily="34" charset="0"/>
            </a:endParaRPr>
          </a:p>
        </p:txBody>
      </p:sp>
    </p:spTree>
    <p:extLst>
      <p:ext uri="{BB962C8B-B14F-4D97-AF65-F5344CB8AC3E}">
        <p14:creationId xmlns:p14="http://schemas.microsoft.com/office/powerpoint/2010/main" val="38848526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052BC-87EA-4431-98D8-4058AFA66F9F}"/>
              </a:ext>
            </a:extLst>
          </p:cNvPr>
          <p:cNvSpPr>
            <a:spLocks noGrp="1"/>
          </p:cNvSpPr>
          <p:nvPr>
            <p:ph type="title"/>
          </p:nvPr>
        </p:nvSpPr>
        <p:spPr>
          <a:xfrm>
            <a:off x="1679509" y="188640"/>
            <a:ext cx="9076723" cy="1143000"/>
          </a:xfrm>
        </p:spPr>
        <p:txBody>
          <a:bodyPr>
            <a:normAutofit/>
          </a:bodyPr>
          <a:lstStyle/>
          <a:p>
            <a:pPr rtl="0"/>
            <a:r>
              <a:rPr lang="fr" sz="3600" b="1" i="0" u="none" baseline="0" dirty="0">
                <a:solidFill>
                  <a:srgbClr val="E0001B"/>
                </a:solidFill>
                <a:latin typeface="IAS Ribbon Sans Bold" pitchFamily="50" charset="0"/>
                <a:ea typeface="IAS Ribbon Sans Bold" pitchFamily="50" charset="0"/>
                <a:cs typeface="Arial"/>
              </a:rPr>
              <a:t>Introduction</a:t>
            </a:r>
            <a:endParaRPr lang="fr" sz="3600" b="1" dirty="0">
              <a:solidFill>
                <a:srgbClr val="E0001B"/>
              </a:solidFill>
              <a:latin typeface="IAS Ribbon Sans Bold" pitchFamily="50" charset="0"/>
              <a:ea typeface="IAS Ribbon Sans Bold" pitchFamily="50" charset="0"/>
            </a:endParaRPr>
          </a:p>
        </p:txBody>
      </p:sp>
      <p:sp>
        <p:nvSpPr>
          <p:cNvPr id="4" name="Content Placeholder 3"/>
          <p:cNvSpPr>
            <a:spLocks noGrp="1"/>
          </p:cNvSpPr>
          <p:nvPr>
            <p:ph idx="1"/>
          </p:nvPr>
        </p:nvSpPr>
        <p:spPr/>
        <p:txBody>
          <a:bodyPr>
            <a:normAutofit fontScale="70000" lnSpcReduction="20000"/>
          </a:bodyPr>
          <a:lstStyle/>
          <a:p>
            <a:pPr algn="just" rtl="0"/>
            <a:r>
              <a:rPr lang="fr" b="0" i="0" u="none" baseline="0" dirty="0">
                <a:latin typeface="IAS Ribbon Sans Light" pitchFamily="50" charset="0"/>
                <a:ea typeface="IAS Ribbon Sans Light" pitchFamily="50" charset="0"/>
              </a:rPr>
              <a:t>Bien que l'ART associant trois médicaments ait permis de substantiellement améliorer la santé des personnes vivant avec le VIH, il est peu probable que l'ART seule puisse mettre fin à l'épidémie. Afin de pleinement enrayer la trajectoire de l'épidémie, une intervention à court terme qui entraînerait l'éradication ou un contrôle durable du virus, pourrait être nécessaire. </a:t>
            </a:r>
          </a:p>
          <a:p>
            <a:pPr algn="just" rtl="0"/>
            <a:r>
              <a:rPr lang="fr" b="0" i="0" u="none" baseline="0" dirty="0">
                <a:latin typeface="IAS Ribbon Sans Light" pitchFamily="50" charset="0"/>
                <a:ea typeface="IAS Ribbon Sans Light" pitchFamily="50" charset="0"/>
              </a:rPr>
              <a:t>Une stratégie de guérison serait susceptible d'améliorer considérablement la qualité de vie des individus en réduisant les risques de comorbidités, les inconvénients liés au traitement, la stigmatisation et le fardeau socioéconomique. </a:t>
            </a:r>
          </a:p>
          <a:p>
            <a:pPr algn="just" rtl="0"/>
            <a:r>
              <a:rPr lang="fr" b="0" i="0" u="none" baseline="0" dirty="0">
                <a:latin typeface="IAS Ribbon Sans Light" pitchFamily="50" charset="0"/>
                <a:ea typeface="IAS Ribbon Sans Light" pitchFamily="50" charset="0"/>
              </a:rPr>
              <a:t>Face à la récente stagnation des financements pour les programmes anti-VIH et à l'incertitude quant à la stabilité à long terme des programmes existants, un remède contre le VIH pourrait s'avérer une solution financièrement durable pour consolider les progrès durement obtenus jusqu'à maintenant pour réduire le risque de résurgence de l'épidémie.</a:t>
            </a:r>
          </a:p>
          <a:p>
            <a:endParaRPr lang="fr" dirty="0"/>
          </a:p>
        </p:txBody>
      </p:sp>
    </p:spTree>
    <p:extLst>
      <p:ext uri="{BB962C8B-B14F-4D97-AF65-F5344CB8AC3E}">
        <p14:creationId xmlns:p14="http://schemas.microsoft.com/office/powerpoint/2010/main" val="23027887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24000" y="0"/>
            <a:ext cx="9144000" cy="14847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rtl="0"/>
            <a:r>
              <a:rPr lang="fr" sz="3500" b="1" i="0" u="none" baseline="0" dirty="0">
                <a:solidFill>
                  <a:srgbClr val="E0001B"/>
                </a:solidFill>
                <a:latin typeface="IAS Ribbon Sans Bold" pitchFamily="50" charset="0"/>
                <a:ea typeface="IAS Ribbon Sans Bold" pitchFamily="50" charset="0"/>
              </a:rPr>
              <a:t>Vue d’ensemble</a:t>
            </a:r>
          </a:p>
        </p:txBody>
      </p:sp>
      <p:sp>
        <p:nvSpPr>
          <p:cNvPr id="4" name="Rectangle: Rounded Corners 3">
            <a:hlinkClick r:id="rId3" action="ppaction://hlinksldjump"/>
            <a:extLst>
              <a:ext uri="{FF2B5EF4-FFF2-40B4-BE49-F238E27FC236}">
                <a16:creationId xmlns:a16="http://schemas.microsoft.com/office/drawing/2014/main" id="{8D55469F-B6E0-426A-BBB5-91E9D6B6714B}"/>
              </a:ext>
            </a:extLst>
          </p:cNvPr>
          <p:cNvSpPr/>
          <p:nvPr/>
        </p:nvSpPr>
        <p:spPr>
          <a:xfrm>
            <a:off x="838200" y="1967491"/>
            <a:ext cx="2910840" cy="2140118"/>
          </a:xfrm>
          <a:prstGeom prst="roundRect">
            <a:avLst/>
          </a:prstGeom>
          <a:solidFill>
            <a:srgbClr val="1A998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 sz="2400" b="0" i="0" u="none" baseline="0" dirty="0">
                <a:latin typeface="IAS Ribbon Sans Light" pitchFamily="50" charset="0"/>
                <a:ea typeface="IAS Ribbon Sans Light" pitchFamily="50" charset="0"/>
                <a:cs typeface="Arial"/>
              </a:rPr>
              <a:t>Remède contre le VIH</a:t>
            </a:r>
          </a:p>
        </p:txBody>
      </p:sp>
      <p:sp>
        <p:nvSpPr>
          <p:cNvPr id="14" name="Rectangle: Rounded Corners 13">
            <a:hlinkClick r:id="rId4" action="ppaction://hlinksldjump"/>
            <a:extLst>
              <a:ext uri="{FF2B5EF4-FFF2-40B4-BE49-F238E27FC236}">
                <a16:creationId xmlns:a16="http://schemas.microsoft.com/office/drawing/2014/main" id="{AF786AC2-9687-4A09-A6F8-26C0BC5279EC}"/>
              </a:ext>
            </a:extLst>
          </p:cNvPr>
          <p:cNvSpPr/>
          <p:nvPr/>
        </p:nvSpPr>
        <p:spPr>
          <a:xfrm>
            <a:off x="7348686" y="1967491"/>
            <a:ext cx="3692694" cy="954196"/>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 b="0" i="0" u="none" baseline="0" dirty="0">
                <a:latin typeface="IAS Ribbon Sans Light" pitchFamily="50" charset="0"/>
                <a:ea typeface="IAS Ribbon Sans Light" pitchFamily="50" charset="0"/>
                <a:cs typeface="Arial"/>
              </a:rPr>
              <a:t>Inhibiteurs des points de contrôle immunitaire</a:t>
            </a:r>
            <a:endParaRPr lang="fr" dirty="0">
              <a:latin typeface="IAS Ribbon Sans Light" pitchFamily="50" charset="0"/>
              <a:ea typeface="IAS Ribbon Sans Light" pitchFamily="50" charset="0"/>
              <a:cs typeface="Arial"/>
            </a:endParaRPr>
          </a:p>
        </p:txBody>
      </p:sp>
      <p:sp>
        <p:nvSpPr>
          <p:cNvPr id="22" name="Rectangle: Rounded Corners 21">
            <a:hlinkClick r:id="rId3" action="ppaction://hlinksldjump"/>
            <a:extLst>
              <a:ext uri="{FF2B5EF4-FFF2-40B4-BE49-F238E27FC236}">
                <a16:creationId xmlns:a16="http://schemas.microsoft.com/office/drawing/2014/main" id="{A8B2A63A-B3B4-4782-B778-2239C0083A63}"/>
              </a:ext>
            </a:extLst>
          </p:cNvPr>
          <p:cNvSpPr/>
          <p:nvPr/>
        </p:nvSpPr>
        <p:spPr>
          <a:xfrm>
            <a:off x="3897630" y="1973734"/>
            <a:ext cx="3302466" cy="100298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rtl="0"/>
            <a:r>
              <a:rPr lang="fr" b="0" i="0" u="none" baseline="0" dirty="0">
                <a:latin typeface="IAS Ribbon Sans Light" pitchFamily="50" charset="0"/>
                <a:ea typeface="IAS Ribbon Sans Light" pitchFamily="50" charset="0"/>
                <a:cs typeface="Arial"/>
              </a:rPr>
              <a:t>Rémission à long terme de l'infection chronique au VIH-1</a:t>
            </a:r>
            <a:endParaRPr lang="fr" dirty="0">
              <a:latin typeface="IAS Ribbon Sans Light" pitchFamily="50" charset="0"/>
              <a:ea typeface="IAS Ribbon Sans Light" pitchFamily="50" charset="0"/>
              <a:cs typeface="Arial"/>
            </a:endParaRPr>
          </a:p>
        </p:txBody>
      </p:sp>
      <p:sp>
        <p:nvSpPr>
          <p:cNvPr id="30" name="Rectangle: Rounded Corners 29">
            <a:hlinkClick r:id="rId5" action="ppaction://hlinksldjump"/>
            <a:extLst>
              <a:ext uri="{FF2B5EF4-FFF2-40B4-BE49-F238E27FC236}">
                <a16:creationId xmlns:a16="http://schemas.microsoft.com/office/drawing/2014/main" id="{09A24881-7331-4039-BA79-2CF2A16F3856}"/>
              </a:ext>
            </a:extLst>
          </p:cNvPr>
          <p:cNvSpPr/>
          <p:nvPr/>
        </p:nvSpPr>
        <p:spPr>
          <a:xfrm>
            <a:off x="3906789" y="3171505"/>
            <a:ext cx="2846732" cy="936104"/>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 b="0" i="0" u="none" baseline="0" dirty="0">
                <a:latin typeface="IAS Ribbon Sans Light" pitchFamily="50" charset="0"/>
                <a:ea typeface="IAS Ribbon Sans Light" pitchFamily="50" charset="0"/>
                <a:cs typeface="Arial"/>
              </a:rPr>
              <a:t>ATI de courte et longue durée</a:t>
            </a:r>
            <a:endParaRPr lang="fr" dirty="0">
              <a:latin typeface="IAS Ribbon Sans Light" pitchFamily="50" charset="0"/>
              <a:ea typeface="IAS Ribbon Sans Light" pitchFamily="50" charset="0"/>
              <a:cs typeface="Arial"/>
            </a:endParaRPr>
          </a:p>
        </p:txBody>
      </p:sp>
      <p:sp>
        <p:nvSpPr>
          <p:cNvPr id="8" name="Rectangle: Rounded Corners 29">
            <a:hlinkClick r:id="rId6" action="ppaction://hlinksldjump"/>
            <a:extLst>
              <a:ext uri="{FF2B5EF4-FFF2-40B4-BE49-F238E27FC236}">
                <a16:creationId xmlns:a16="http://schemas.microsoft.com/office/drawing/2014/main" id="{09A24881-7331-4039-BA79-2CF2A16F3856}"/>
              </a:ext>
            </a:extLst>
          </p:cNvPr>
          <p:cNvSpPr/>
          <p:nvPr/>
        </p:nvSpPr>
        <p:spPr>
          <a:xfrm>
            <a:off x="6971268" y="3171505"/>
            <a:ext cx="1892694" cy="936104"/>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 b="0" i="0" u="none" baseline="0" dirty="0">
                <a:latin typeface="IAS Ribbon Sans Light" pitchFamily="50" charset="0"/>
                <a:ea typeface="IAS Ribbon Sans Light" pitchFamily="50" charset="0"/>
                <a:cs typeface="Arial"/>
              </a:rPr>
              <a:t>Lymphocytes Th17</a:t>
            </a:r>
            <a:endParaRPr lang="fr" dirty="0">
              <a:latin typeface="IAS Ribbon Sans Light" pitchFamily="50" charset="0"/>
              <a:ea typeface="IAS Ribbon Sans Light" pitchFamily="50" charset="0"/>
              <a:cs typeface="Arial"/>
            </a:endParaRPr>
          </a:p>
        </p:txBody>
      </p:sp>
      <p:sp>
        <p:nvSpPr>
          <p:cNvPr id="9" name="Rectangle: Rounded Corners 29">
            <a:hlinkClick r:id="rId7" action="ppaction://hlinksldjump"/>
            <a:extLst>
              <a:ext uri="{FF2B5EF4-FFF2-40B4-BE49-F238E27FC236}">
                <a16:creationId xmlns:a16="http://schemas.microsoft.com/office/drawing/2014/main" id="{09A24881-7331-4039-BA79-2CF2A16F3856}"/>
              </a:ext>
            </a:extLst>
          </p:cNvPr>
          <p:cNvSpPr/>
          <p:nvPr/>
        </p:nvSpPr>
        <p:spPr>
          <a:xfrm>
            <a:off x="9021710" y="3189714"/>
            <a:ext cx="2122539" cy="936104"/>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 b="0" i="0" u="none" baseline="0" dirty="0">
                <a:latin typeface="IAS Ribbon Sans Light" pitchFamily="50" charset="0"/>
                <a:ea typeface="IAS Ribbon Sans Light" pitchFamily="50" charset="0"/>
                <a:cs typeface="Arial"/>
              </a:rPr>
              <a:t>Anticorps neutralisants à large spectre</a:t>
            </a:r>
            <a:endParaRPr lang="fr" dirty="0">
              <a:latin typeface="IAS Ribbon Sans Light" pitchFamily="50" charset="0"/>
              <a:ea typeface="IAS Ribbon Sans Light" pitchFamily="50" charset="0"/>
              <a:cs typeface="Arial"/>
            </a:endParaRPr>
          </a:p>
        </p:txBody>
      </p:sp>
    </p:spTree>
    <p:extLst>
      <p:ext uri="{BB962C8B-B14F-4D97-AF65-F5344CB8AC3E}">
        <p14:creationId xmlns:p14="http://schemas.microsoft.com/office/powerpoint/2010/main" val="42510039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634489" y="63151"/>
            <a:ext cx="10311341" cy="12252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gn="l" rtl="0"/>
            <a:r>
              <a:rPr lang="fr" sz="2000" b="1" i="0" u="none" baseline="0" dirty="0">
                <a:solidFill>
                  <a:srgbClr val="E3000F"/>
                </a:solidFill>
                <a:latin typeface="IAS Ribbon Sans Bold" pitchFamily="50" charset="0"/>
                <a:ea typeface="IAS Ribbon Sans Bold" pitchFamily="50" charset="0"/>
              </a:rPr>
              <a:t>Remède contre le </a:t>
            </a:r>
            <a:r>
              <a:rPr lang="fr" sz="2000" b="1" i="0" u="none" baseline="0" dirty="0" smtClean="0">
                <a:solidFill>
                  <a:srgbClr val="E3000F"/>
                </a:solidFill>
                <a:latin typeface="IAS Ribbon Sans Bold" pitchFamily="50" charset="0"/>
                <a:ea typeface="IAS Ribbon Sans Bold" pitchFamily="50" charset="0"/>
              </a:rPr>
              <a:t>VIH</a:t>
            </a:r>
            <a:endParaRPr lang="fr" sz="900" b="0" i="0" u="none" baseline="0" dirty="0">
              <a:solidFill>
                <a:schemeClr val="bg1"/>
              </a:solidFill>
              <a:latin typeface="IAS Ribbon Sans Bold" pitchFamily="50" charset="0"/>
              <a:ea typeface="IAS Ribbon Sans Bold" pitchFamily="50" charset="0"/>
            </a:endParaRPr>
          </a:p>
          <a:p>
            <a:pPr algn="l" rtl="0"/>
            <a:r>
              <a:rPr lang="fr" sz="2400" b="1" i="0" u="none" baseline="0" dirty="0">
                <a:latin typeface="IAS Ribbon Sans Bold" pitchFamily="50" charset="0"/>
                <a:ea typeface="IAS Ribbon Sans Bold" pitchFamily="50" charset="0"/>
              </a:rPr>
              <a:t>Une première rémission à long terme de l'infection chronique au VIH-1 sans myéloablation ?</a:t>
            </a:r>
          </a:p>
        </p:txBody>
      </p:sp>
      <p:sp>
        <p:nvSpPr>
          <p:cNvPr id="5" name="Content Placeholder 4">
            <a:extLst>
              <a:ext uri="{FF2B5EF4-FFF2-40B4-BE49-F238E27FC236}">
                <a16:creationId xmlns:a16="http://schemas.microsoft.com/office/drawing/2014/main" id="{EE5DCA1A-5E16-4017-B4CE-CEB6C7C6CBCC}"/>
              </a:ext>
            </a:extLst>
          </p:cNvPr>
          <p:cNvSpPr>
            <a:spLocks noGrp="1"/>
          </p:cNvSpPr>
          <p:nvPr>
            <p:ph idx="1"/>
          </p:nvPr>
        </p:nvSpPr>
        <p:spPr>
          <a:xfrm>
            <a:off x="149003" y="1474284"/>
            <a:ext cx="4880197" cy="4362749"/>
          </a:xfrm>
        </p:spPr>
        <p:txBody>
          <a:bodyPr vert="horz" lIns="91440" tIns="45720" rIns="91440" bIns="45720" rtlCol="0" anchor="t">
            <a:noAutofit/>
          </a:bodyPr>
          <a:lstStyle/>
          <a:p>
            <a:pPr algn="just" rtl="0"/>
            <a:r>
              <a:rPr lang="fr" sz="1200" b="0" i="0" u="none" baseline="0" dirty="0">
                <a:latin typeface="IAS Ribbon Sans Light" pitchFamily="50" charset="0"/>
                <a:ea typeface="IAS Ribbon Sans Light" pitchFamily="50" charset="0"/>
                <a:cs typeface="Arial"/>
              </a:rPr>
              <a:t>La rémission se définit comme la maintenance de niveaux indétectables du virus pendant une période de temps longue sans effets négatifs sur la santé, suite à une interruption de l'ART.</a:t>
            </a:r>
          </a:p>
          <a:p>
            <a:pPr algn="just" rtl="0"/>
            <a:r>
              <a:rPr lang="fr" sz="1200" b="0" i="0" u="none" baseline="0" dirty="0">
                <a:latin typeface="IAS Ribbon Sans Light" pitchFamily="50" charset="0"/>
                <a:ea typeface="IAS Ribbon Sans Light" pitchFamily="50" charset="0"/>
                <a:cs typeface="Arial"/>
              </a:rPr>
              <a:t>Un sujet masculin de 35 ans inclus dans l'essai clinique SPARC 7, intégré dans le bras d'étude ayant reçu du nicotinamide et une ART intensifiée, a présenté une rémission à long terme (64,7 semaines) suite à une ATI.</a:t>
            </a:r>
          </a:p>
          <a:p>
            <a:pPr algn="just" rtl="0"/>
            <a:r>
              <a:rPr lang="fr" sz="1200" b="0" i="0" u="none" baseline="0" dirty="0">
                <a:latin typeface="IAS Ribbon Sans Light" pitchFamily="50" charset="0"/>
                <a:ea typeface="IAS Ribbon Sans Light" pitchFamily="50" charset="0"/>
                <a:cs typeface="Arial"/>
              </a:rPr>
              <a:t>Le nicotinamide a été utilisé en tant qu'agent de réversion et amplificateur de l'activité cytotoxique des lymphocytes T. Les médicaments utilisés pour l'intensification de l'ART étaient le maraviroc (MRV) et le dolutégravir (DLG). </a:t>
            </a:r>
            <a:endParaRPr lang="fr" sz="1200" dirty="0">
              <a:latin typeface="IAS Ribbon Sans Light" pitchFamily="50" charset="0"/>
              <a:ea typeface="IAS Ribbon Sans Light" pitchFamily="50" charset="0"/>
            </a:endParaRPr>
          </a:p>
          <a:p>
            <a:pPr algn="just" rtl="0"/>
            <a:r>
              <a:rPr lang="fr" sz="1200" b="0" i="0" u="none" baseline="0" dirty="0">
                <a:latin typeface="IAS Ribbon Sans Light" pitchFamily="50" charset="0"/>
                <a:ea typeface="IAS Ribbon Sans Light" pitchFamily="50" charset="0"/>
                <a:cs typeface="Arial"/>
              </a:rPr>
              <a:t>Pendant l'ATI, aucun blip de charge virale (CV) n'a été enregistré ; les marqueurs de </a:t>
            </a:r>
            <a:r>
              <a:rPr lang="fr" sz="1200" dirty="0">
                <a:latin typeface="IAS Ribbon Sans Light" pitchFamily="50" charset="0"/>
                <a:ea typeface="IAS Ribbon Sans Light" pitchFamily="50" charset="0"/>
                <a:cs typeface="Arial"/>
              </a:rPr>
              <a:t/>
            </a:r>
            <a:br>
              <a:rPr lang="fr" sz="1200" dirty="0">
                <a:latin typeface="IAS Ribbon Sans Light" pitchFamily="50" charset="0"/>
                <a:ea typeface="IAS Ribbon Sans Light" pitchFamily="50" charset="0"/>
                <a:cs typeface="Arial"/>
              </a:rPr>
            </a:br>
            <a:r>
              <a:rPr lang="fr" sz="1200" b="0" i="0" u="none" baseline="0" dirty="0">
                <a:latin typeface="IAS Ribbon Sans Light" pitchFamily="50" charset="0"/>
                <a:ea typeface="IAS Ribbon Sans Light" pitchFamily="50" charset="0"/>
                <a:cs typeface="Arial"/>
              </a:rPr>
              <a:t>lymphocytes-TCD8 ont diminué, ainsi que les titres d'anticorps du VIH, et aucun changement n'a été observé en Western Blot (WB). </a:t>
            </a:r>
          </a:p>
          <a:p>
            <a:pPr algn="just" rtl="0"/>
            <a:r>
              <a:rPr lang="fr" sz="1200" b="0" i="0" u="none" baseline="0" dirty="0">
                <a:latin typeface="IAS Ribbon Sans Light" pitchFamily="50" charset="0"/>
                <a:ea typeface="IAS Ribbon Sans Light" pitchFamily="50" charset="0"/>
                <a:cs typeface="Arial"/>
              </a:rPr>
              <a:t>Pas de détection de l'ADN total du VIH dans les cellules mononucléaires périphériques du sang suite à l'ATI.</a:t>
            </a:r>
          </a:p>
          <a:p>
            <a:pPr algn="just" rtl="0"/>
            <a:r>
              <a:rPr lang="fr" sz="1200" b="0" i="0" u="none" baseline="0" dirty="0">
                <a:latin typeface="IAS Ribbon Sans Light" pitchFamily="50" charset="0"/>
                <a:ea typeface="IAS Ribbon Sans Light" pitchFamily="50" charset="0"/>
                <a:cs typeface="Arial"/>
              </a:rPr>
              <a:t>Un suivi approfondi de tous ces paramètres, ainsi que le suivi des résultats des autres sujets inclus dans l'essai, sera essentiel pour évaluer la réussite de cette intervention. </a:t>
            </a:r>
            <a:endParaRPr lang="fr" sz="1200" dirty="0">
              <a:latin typeface="IAS Ribbon Sans Light" pitchFamily="50" charset="0"/>
              <a:ea typeface="IAS Ribbon Sans Light" pitchFamily="50" charset="0"/>
            </a:endParaRPr>
          </a:p>
        </p:txBody>
      </p:sp>
      <p:sp>
        <p:nvSpPr>
          <p:cNvPr id="2" name="TextBox 1">
            <a:hlinkClick r:id="rId3"/>
            <a:extLst>
              <a:ext uri="{FF2B5EF4-FFF2-40B4-BE49-F238E27FC236}">
                <a16:creationId xmlns:a16="http://schemas.microsoft.com/office/drawing/2014/main" id="{C45F2F97-193D-412C-816A-7676B957C5A9}"/>
              </a:ext>
            </a:extLst>
          </p:cNvPr>
          <p:cNvSpPr txBox="1"/>
          <p:nvPr/>
        </p:nvSpPr>
        <p:spPr>
          <a:xfrm>
            <a:off x="493294" y="6071352"/>
            <a:ext cx="2857787" cy="276999"/>
          </a:xfrm>
          <a:prstGeom prst="rect">
            <a:avLst/>
          </a:prstGeom>
          <a:noFill/>
        </p:spPr>
        <p:txBody>
          <a:bodyPr wrap="square" rtlCol="0">
            <a:spAutoFit/>
          </a:bodyPr>
          <a:lstStyle/>
          <a:p>
            <a:pPr algn="l" rtl="0"/>
            <a:r>
              <a:rPr lang="fr" sz="1200" b="0" i="0" u="none" baseline="0" dirty="0">
                <a:latin typeface="IAS Ribbon Sans Light" pitchFamily="50" charset="0"/>
                <a:ea typeface="IAS Ribbon Sans Light" pitchFamily="50" charset="0"/>
                <a:cs typeface="Arial" panose="020B0604020202020204" pitchFamily="34" charset="0"/>
                <a:hlinkClick r:id="rId4"/>
              </a:rPr>
              <a:t>Ricardo Diaz, OAXLB0105</a:t>
            </a:r>
            <a:endParaRPr lang="fr" sz="1200" dirty="0">
              <a:latin typeface="IAS Ribbon Sans Light" pitchFamily="50" charset="0"/>
              <a:ea typeface="IAS Ribbon Sans Light" pitchFamily="50" charset="0"/>
              <a:cs typeface="Arial" panose="020B0604020202020204" pitchFamily="34" charset="0"/>
            </a:endParaRPr>
          </a:p>
        </p:txBody>
      </p:sp>
      <p:pic>
        <p:nvPicPr>
          <p:cNvPr id="7" name="Imagen 6" descr="Gráfico, Gráfico de dispersión&#10;&#10;Descripción generada automáticamente">
            <a:extLst>
              <a:ext uri="{FF2B5EF4-FFF2-40B4-BE49-F238E27FC236}">
                <a16:creationId xmlns:a16="http://schemas.microsoft.com/office/drawing/2014/main" id="{0A627490-9D33-4761-84D3-7CE3402B2A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37447" y="4289380"/>
            <a:ext cx="3856975" cy="2117674"/>
          </a:xfrm>
          <a:prstGeom prst="rect">
            <a:avLst/>
          </a:prstGeom>
        </p:spPr>
      </p:pic>
      <p:pic>
        <p:nvPicPr>
          <p:cNvPr id="9" name="Imagen 8">
            <a:extLst>
              <a:ext uri="{FF2B5EF4-FFF2-40B4-BE49-F238E27FC236}">
                <a16:creationId xmlns:a16="http://schemas.microsoft.com/office/drawing/2014/main" id="{4C9D0C91-851F-46F6-8F8D-3BC60EAC97CE}"/>
              </a:ext>
            </a:extLst>
          </p:cNvPr>
          <p:cNvPicPr>
            <a:picLocks noChangeAspect="1"/>
          </p:cNvPicPr>
          <p:nvPr/>
        </p:nvPicPr>
        <p:blipFill>
          <a:blip r:embed="rId6"/>
          <a:stretch>
            <a:fillRect/>
          </a:stretch>
        </p:blipFill>
        <p:spPr>
          <a:xfrm>
            <a:off x="8812672" y="4383943"/>
            <a:ext cx="3308658" cy="1943626"/>
          </a:xfrm>
          <a:prstGeom prst="rect">
            <a:avLst/>
          </a:prstGeom>
        </p:spPr>
      </p:pic>
      <p:pic>
        <p:nvPicPr>
          <p:cNvPr id="11" name="Imagen 10" descr="Texto&#10;&#10;Descripción generada automáticamente">
            <a:extLst>
              <a:ext uri="{FF2B5EF4-FFF2-40B4-BE49-F238E27FC236}">
                <a16:creationId xmlns:a16="http://schemas.microsoft.com/office/drawing/2014/main" id="{1628E9FE-87DC-485D-994C-E39D3014F2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75982" y="858622"/>
            <a:ext cx="6145348" cy="924428"/>
          </a:xfrm>
          <a:prstGeom prst="rect">
            <a:avLst/>
          </a:prstGeom>
        </p:spPr>
      </p:pic>
      <p:pic>
        <p:nvPicPr>
          <p:cNvPr id="13" name="Imagen 12" descr="Gráfico&#10;&#10;Descripción generada automáticamente">
            <a:extLst>
              <a:ext uri="{FF2B5EF4-FFF2-40B4-BE49-F238E27FC236}">
                <a16:creationId xmlns:a16="http://schemas.microsoft.com/office/drawing/2014/main" id="{B67A51B3-3C21-4A00-994C-7BD56404057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84744" y="2618493"/>
            <a:ext cx="2834640" cy="1675865"/>
          </a:xfrm>
          <a:prstGeom prst="rect">
            <a:avLst/>
          </a:prstGeom>
        </p:spPr>
      </p:pic>
      <p:pic>
        <p:nvPicPr>
          <p:cNvPr id="15" name="Imagen 14" descr="Gráfico, Gráfico de líneas&#10;&#10;Descripción generada automáticamente">
            <a:extLst>
              <a:ext uri="{FF2B5EF4-FFF2-40B4-BE49-F238E27FC236}">
                <a16:creationId xmlns:a16="http://schemas.microsoft.com/office/drawing/2014/main" id="{C83BAF2D-CC13-4235-BDB8-B2D619FB66E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89192" y="2611512"/>
            <a:ext cx="3156639" cy="1780344"/>
          </a:xfrm>
          <a:prstGeom prst="rect">
            <a:avLst/>
          </a:prstGeom>
        </p:spPr>
      </p:pic>
      <p:pic>
        <p:nvPicPr>
          <p:cNvPr id="17" name="Imagen 16" descr="Diagrama&#10;&#10;Descripción generada automáticamente">
            <a:extLst>
              <a:ext uri="{FF2B5EF4-FFF2-40B4-BE49-F238E27FC236}">
                <a16:creationId xmlns:a16="http://schemas.microsoft.com/office/drawing/2014/main" id="{C2EA7358-470E-42D8-9EF0-487F08D5FFB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19073" y="1814050"/>
            <a:ext cx="3648438" cy="603216"/>
          </a:xfrm>
          <a:prstGeom prst="rect">
            <a:avLst/>
          </a:prstGeom>
        </p:spPr>
      </p:pic>
      <p:sp>
        <p:nvSpPr>
          <p:cNvPr id="12" name="TextBox 11">
            <a:hlinkClick r:id="rId3"/>
            <a:extLst>
              <a:ext uri="{FF2B5EF4-FFF2-40B4-BE49-F238E27FC236}">
                <a16:creationId xmlns:a16="http://schemas.microsoft.com/office/drawing/2014/main" id="{C45F2F97-193D-412C-816A-7676B957C5A9}"/>
              </a:ext>
            </a:extLst>
          </p:cNvPr>
          <p:cNvSpPr txBox="1"/>
          <p:nvPr/>
        </p:nvSpPr>
        <p:spPr>
          <a:xfrm>
            <a:off x="149003" y="6519607"/>
            <a:ext cx="3463243" cy="276999"/>
          </a:xfrm>
          <a:prstGeom prst="rect">
            <a:avLst/>
          </a:prstGeom>
          <a:noFill/>
        </p:spPr>
        <p:txBody>
          <a:bodyPr wrap="square" rtlCol="0">
            <a:spAutoFit/>
          </a:bodyPr>
          <a:lstStyle/>
          <a:p>
            <a:pPr algn="l" rtl="0"/>
            <a:r>
              <a:rPr lang="fr" sz="1200" b="1" i="0" u="none" baseline="0">
                <a:solidFill>
                  <a:schemeClr val="bg1"/>
                </a:solidFill>
                <a:latin typeface="Arial" panose="020B0604020202020204" pitchFamily="34" charset="0"/>
                <a:cs typeface="Arial" panose="020B0604020202020204" pitchFamily="34" charset="0"/>
              </a:rPr>
              <a:t>Cette diapositive a été élaborée par Natalia Laufer</a:t>
            </a:r>
            <a:endParaRPr lang="fr" sz="1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80839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0EF20-6899-43AE-9944-8FA4120FAC1F}"/>
              </a:ext>
            </a:extLst>
          </p:cNvPr>
          <p:cNvSpPr>
            <a:spLocks noGrp="1"/>
          </p:cNvSpPr>
          <p:nvPr>
            <p:ph type="title"/>
          </p:nvPr>
        </p:nvSpPr>
        <p:spPr>
          <a:xfrm>
            <a:off x="1602718" y="172205"/>
            <a:ext cx="10393134" cy="1250374"/>
          </a:xfrm>
        </p:spPr>
        <p:txBody>
          <a:bodyPr>
            <a:normAutofit/>
          </a:bodyPr>
          <a:lstStyle/>
          <a:p>
            <a:pPr algn="l" rtl="0"/>
            <a:r>
              <a:rPr lang="fr" sz="1800" b="1" i="0" u="none" baseline="0" dirty="0">
                <a:solidFill>
                  <a:srgbClr val="333333"/>
                </a:solidFill>
                <a:effectLst/>
                <a:latin typeface="IAS Ribbon Sans Bold" pitchFamily="50" charset="0"/>
                <a:ea typeface="IAS Ribbon Sans Bold" pitchFamily="50" charset="0"/>
              </a:rPr>
              <a:t>Effets des inhibiteurs des points de contrôle immunitaires sur les réponses immunitaires spécifiques anti-VIH et le réservoir du VIH chez les personnes vivant avec le VIH et atteintes de cancer</a:t>
            </a:r>
            <a:endParaRPr lang="fr" sz="1800" b="1" dirty="0">
              <a:solidFill>
                <a:srgbClr val="000000"/>
              </a:solidFill>
              <a:latin typeface="IAS Ribbon Sans Bold" pitchFamily="50" charset="0"/>
              <a:ea typeface="IAS Ribbon Sans Bold" pitchFamily="50" charset="0"/>
            </a:endParaRPr>
          </a:p>
        </p:txBody>
      </p:sp>
      <p:sp>
        <p:nvSpPr>
          <p:cNvPr id="3" name="Content Placeholder 2">
            <a:extLst>
              <a:ext uri="{FF2B5EF4-FFF2-40B4-BE49-F238E27FC236}">
                <a16:creationId xmlns:a16="http://schemas.microsoft.com/office/drawing/2014/main" id="{A23006BC-217B-4E9F-80B5-22659E025C74}"/>
              </a:ext>
            </a:extLst>
          </p:cNvPr>
          <p:cNvSpPr>
            <a:spLocks noGrp="1"/>
          </p:cNvSpPr>
          <p:nvPr>
            <p:ph idx="1"/>
          </p:nvPr>
        </p:nvSpPr>
        <p:spPr>
          <a:xfrm>
            <a:off x="141435" y="1460113"/>
            <a:ext cx="5976664" cy="4525963"/>
          </a:xfrm>
        </p:spPr>
        <p:txBody>
          <a:bodyPr vert="horz" lIns="91440" tIns="45720" rIns="91440" bIns="45720" rtlCol="0" anchor="t">
            <a:normAutofit fontScale="77500" lnSpcReduction="20000"/>
          </a:bodyPr>
          <a:lstStyle/>
          <a:p>
            <a:pPr algn="just" rtl="0"/>
            <a:r>
              <a:rPr lang="fr" sz="1700" b="0" i="0" u="none" baseline="0" dirty="0">
                <a:latin typeface="IAS Ribbon Sans Light" pitchFamily="50" charset="0"/>
                <a:ea typeface="IAS Ribbon Sans Light" pitchFamily="50" charset="0"/>
                <a:cs typeface="Arial"/>
              </a:rPr>
              <a:t>Les inhibiteurs des points de contrôle immunitaire (IPC) représentent une avancée majeure dans le traitement du cancer. Mais on ne sait pas encore s'ils peuvent agir en tant qu'agent d'inversion de la latence dans le cadre d'un remède contre le VIH.</a:t>
            </a:r>
          </a:p>
          <a:p>
            <a:pPr algn="just"/>
            <a:endParaRPr lang="fr" sz="1700" dirty="0">
              <a:latin typeface="IAS Ribbon Sans Light" pitchFamily="50" charset="0"/>
              <a:ea typeface="IAS Ribbon Sans Light" pitchFamily="50" charset="0"/>
              <a:cs typeface="Arial"/>
            </a:endParaRPr>
          </a:p>
          <a:p>
            <a:pPr algn="just" rtl="0"/>
            <a:r>
              <a:rPr lang="fr" sz="1700" b="0" i="0" u="none" baseline="0" dirty="0">
                <a:latin typeface="IAS Ribbon Sans Light" pitchFamily="50" charset="0"/>
                <a:ea typeface="IAS Ribbon Sans Light" pitchFamily="50" charset="0"/>
                <a:cs typeface="Arial"/>
              </a:rPr>
              <a:t>Des candidats dans le cadre d'une</a:t>
            </a:r>
            <a:r>
              <a:rPr lang="fr" sz="1700" b="1" i="0" u="none" baseline="0" dirty="0">
                <a:latin typeface="IAS Ribbon Sans Light" pitchFamily="50" charset="0"/>
                <a:ea typeface="IAS Ribbon Sans Light" pitchFamily="50" charset="0"/>
              </a:rPr>
              <a:t> stratégie « shock and kill »</a:t>
            </a:r>
            <a:r>
              <a:rPr lang="fr" sz="1700" b="0" i="0" u="none" baseline="0" dirty="0">
                <a:latin typeface="IAS Ribbon Sans Light" pitchFamily="50" charset="0"/>
                <a:ea typeface="IAS Ribbon Sans Light" pitchFamily="50" charset="0"/>
              </a:rPr>
              <a:t> </a:t>
            </a:r>
            <a:r>
              <a:rPr lang="fr" sz="1700" b="1" i="0" u="none" baseline="0" dirty="0">
                <a:latin typeface="IAS Ribbon Sans Light" pitchFamily="50" charset="0"/>
                <a:ea typeface="IAS Ribbon Sans Light" pitchFamily="50" charset="0"/>
              </a:rPr>
              <a:t>?</a:t>
            </a:r>
          </a:p>
          <a:p>
            <a:pPr algn="just"/>
            <a:endParaRPr lang="fr" sz="1700" dirty="0">
              <a:latin typeface="IAS Ribbon Sans Light" pitchFamily="50" charset="0"/>
              <a:ea typeface="IAS Ribbon Sans Light" pitchFamily="50" charset="0"/>
              <a:cs typeface="Arial"/>
            </a:endParaRPr>
          </a:p>
          <a:p>
            <a:pPr algn="just" rtl="0"/>
            <a:r>
              <a:rPr lang="fr" sz="1700" b="0" i="0" u="none" baseline="0" dirty="0">
                <a:latin typeface="IAS Ribbon Sans Light" pitchFamily="50" charset="0"/>
                <a:ea typeface="IAS Ribbon Sans Light" pitchFamily="50" charset="0"/>
              </a:rPr>
              <a:t>OncoVIRIM est une sous-étude biologique de la cohorte prospective de l'ANRS OncoVIHac : Dix-neuf individus ont été inclus dans l'étude.</a:t>
            </a:r>
          </a:p>
          <a:p>
            <a:pPr algn="just"/>
            <a:endParaRPr lang="fr" sz="1600" dirty="0">
              <a:latin typeface="IAS Ribbon Sans Light" pitchFamily="50" charset="0"/>
              <a:ea typeface="IAS Ribbon Sans Light" pitchFamily="50" charset="0"/>
            </a:endParaRPr>
          </a:p>
          <a:p>
            <a:pPr algn="just" rtl="0"/>
            <a:r>
              <a:rPr lang="fr" sz="1700" b="0" i="0" u="none" baseline="0" dirty="0">
                <a:latin typeface="IAS Ribbon Sans Light" pitchFamily="50" charset="0"/>
                <a:ea typeface="IAS Ribbon Sans Light" pitchFamily="50" charset="0"/>
              </a:rPr>
              <a:t>Le traitement à base d'anticorps anti-PD-1 a été associé à : </a:t>
            </a:r>
          </a:p>
          <a:p>
            <a:pPr lvl="1" algn="just" rtl="0"/>
            <a:r>
              <a:rPr lang="fr" sz="1500" b="0" i="0" u="none" baseline="0" dirty="0">
                <a:latin typeface="IAS Ribbon Sans Light" pitchFamily="50" charset="0"/>
                <a:ea typeface="IAS Ribbon Sans Light" pitchFamily="50" charset="0"/>
              </a:rPr>
              <a:t>Une activation précoce et transitoire des lymphocytes T</a:t>
            </a:r>
          </a:p>
          <a:p>
            <a:pPr lvl="1" algn="just" rtl="0"/>
            <a:r>
              <a:rPr lang="fr" sz="1500" b="0" i="0" u="none" baseline="0" dirty="0">
                <a:latin typeface="IAS Ribbon Sans Light" pitchFamily="50" charset="0"/>
                <a:ea typeface="IAS Ribbon Sans Light" pitchFamily="50" charset="0"/>
              </a:rPr>
              <a:t>Une augmentation non significative des lymphocytes T CD8+ spécifiques du VIH malgré une expression plus élevée à l'inclusion des récepteurs PD-1 sur les lymphocytes T CD8+ spécifiques du VIH.</a:t>
            </a:r>
          </a:p>
          <a:p>
            <a:pPr algn="just"/>
            <a:endParaRPr lang="fr" sz="1600" dirty="0">
              <a:latin typeface="IAS Ribbon Sans Light" pitchFamily="50" charset="0"/>
              <a:ea typeface="IAS Ribbon Sans Light" pitchFamily="50" charset="0"/>
            </a:endParaRPr>
          </a:p>
          <a:p>
            <a:pPr algn="just" rtl="0"/>
            <a:r>
              <a:rPr lang="fr" sz="1700" b="0" i="0" u="none" baseline="0" dirty="0">
                <a:latin typeface="IAS Ribbon Sans Light" pitchFamily="50" charset="0"/>
                <a:ea typeface="IAS Ribbon Sans Light" pitchFamily="50" charset="0"/>
              </a:rPr>
              <a:t>Aucun changement significatif du réservoir du VIH n'a été observé, mais deux des sujets présentaient une diminution persistante de l'ADN du VIH.</a:t>
            </a:r>
          </a:p>
          <a:p>
            <a:pPr algn="just"/>
            <a:endParaRPr lang="fr" sz="1700" dirty="0">
              <a:latin typeface="IAS Ribbon Sans Light" pitchFamily="50" charset="0"/>
              <a:ea typeface="IAS Ribbon Sans Light" pitchFamily="50" charset="0"/>
            </a:endParaRPr>
          </a:p>
          <a:p>
            <a:pPr algn="just" rtl="0"/>
            <a:r>
              <a:rPr lang="fr" sz="1700" b="1" i="0" u="none" baseline="0" dirty="0">
                <a:latin typeface="IAS Ribbon Sans Light" pitchFamily="50" charset="0"/>
                <a:ea typeface="IAS Ribbon Sans Light" pitchFamily="50" charset="0"/>
              </a:rPr>
              <a:t>Les anticorps anti-PD-1 en monothérapie n'affectent pas de manière significative le réservoir du VIH</a:t>
            </a:r>
            <a:r>
              <a:rPr lang="fr" sz="1700" b="0" i="0" u="none" baseline="0" dirty="0">
                <a:latin typeface="IAS Ribbon Sans Light" pitchFamily="50" charset="0"/>
                <a:ea typeface="IAS Ribbon Sans Light" pitchFamily="50" charset="0"/>
              </a:rPr>
              <a:t> chez les sujets sous traitement anti-cancer.</a:t>
            </a:r>
          </a:p>
          <a:p>
            <a:pPr algn="just"/>
            <a:endParaRPr lang="fr" sz="1700" dirty="0">
              <a:latin typeface="IAS Ribbon Sans Light" pitchFamily="50" charset="0"/>
              <a:ea typeface="IAS Ribbon Sans Light" pitchFamily="50" charset="0"/>
            </a:endParaRPr>
          </a:p>
          <a:p>
            <a:pPr algn="just" rtl="0"/>
            <a:r>
              <a:rPr lang="fr" sz="1700" b="0" i="0" u="none" baseline="0" dirty="0">
                <a:latin typeface="IAS Ribbon Sans Light" pitchFamily="50" charset="0"/>
                <a:ea typeface="IAS Ribbon Sans Light" pitchFamily="50" charset="0"/>
              </a:rPr>
              <a:t>Les biomarqueurs prédictifs restent à définir.</a:t>
            </a:r>
          </a:p>
          <a:p>
            <a:pPr algn="just"/>
            <a:endParaRPr lang="fr" sz="1700" dirty="0">
              <a:latin typeface="IAS Ribbon Sans Light" pitchFamily="50" charset="0"/>
              <a:ea typeface="IAS Ribbon Sans Light" pitchFamily="50" charset="0"/>
            </a:endParaRPr>
          </a:p>
          <a:p>
            <a:pPr algn="just"/>
            <a:endParaRPr lang="fr" sz="1600" dirty="0">
              <a:latin typeface="IAS Ribbon Sans Light" pitchFamily="50" charset="0"/>
              <a:ea typeface="IAS Ribbon Sans Light" pitchFamily="50" charset="0"/>
            </a:endParaRPr>
          </a:p>
          <a:p>
            <a:pPr marL="0" indent="0" algn="l" rtl="0">
              <a:buNone/>
            </a:pPr>
            <a:endParaRPr lang="fr" dirty="0"/>
          </a:p>
        </p:txBody>
      </p:sp>
      <p:sp>
        <p:nvSpPr>
          <p:cNvPr id="8" name="CuadroTexto 7">
            <a:extLst>
              <a:ext uri="{FF2B5EF4-FFF2-40B4-BE49-F238E27FC236}">
                <a16:creationId xmlns:a16="http://schemas.microsoft.com/office/drawing/2014/main" id="{2F480500-172F-4499-B1DE-201D8920B72C}"/>
              </a:ext>
            </a:extLst>
          </p:cNvPr>
          <p:cNvSpPr txBox="1"/>
          <p:nvPr/>
        </p:nvSpPr>
        <p:spPr>
          <a:xfrm>
            <a:off x="1592558" y="34192"/>
            <a:ext cx="6099048" cy="369332"/>
          </a:xfrm>
          <a:prstGeom prst="rect">
            <a:avLst/>
          </a:prstGeom>
          <a:noFill/>
        </p:spPr>
        <p:txBody>
          <a:bodyPr wrap="square">
            <a:spAutoFit/>
          </a:bodyPr>
          <a:lstStyle/>
          <a:p>
            <a:pPr algn="l" rtl="0"/>
            <a:r>
              <a:rPr lang="fr" sz="1800" b="1" i="0" u="none" baseline="0" dirty="0">
                <a:solidFill>
                  <a:srgbClr val="E3000F"/>
                </a:solidFill>
                <a:latin typeface="IAS Ribbon Sans Bold" pitchFamily="50" charset="0"/>
                <a:ea typeface="IAS Ribbon Sans Bold" pitchFamily="50" charset="0"/>
                <a:cs typeface="Arial" panose="020B0604020202020204" pitchFamily="34" charset="0"/>
              </a:rPr>
              <a:t>Remède contre le VIH</a:t>
            </a:r>
            <a:r>
              <a:rPr lang="fr" sz="1400" b="0" i="0" u="none" baseline="0" dirty="0">
                <a:solidFill>
                  <a:schemeClr val="bg1"/>
                </a:solidFill>
                <a:latin typeface="IAS Ribbon Sans Bold" pitchFamily="50" charset="0"/>
                <a:ea typeface="IAS Ribbon Sans Bold" pitchFamily="50" charset="0"/>
                <a:cs typeface="Arial"/>
              </a:rPr>
              <a:t>Y</a:t>
            </a:r>
            <a:endParaRPr lang="fr" dirty="0">
              <a:latin typeface="IAS Ribbon Sans Bold" pitchFamily="50" charset="0"/>
              <a:ea typeface="IAS Ribbon Sans Bold" pitchFamily="50" charset="0"/>
            </a:endParaRPr>
          </a:p>
        </p:txBody>
      </p:sp>
      <p:sp>
        <p:nvSpPr>
          <p:cNvPr id="10" name="CuadroTexto 9">
            <a:extLst>
              <a:ext uri="{FF2B5EF4-FFF2-40B4-BE49-F238E27FC236}">
                <a16:creationId xmlns:a16="http://schemas.microsoft.com/office/drawing/2014/main" id="{7AC69D99-A6D1-4A17-A15F-BD398BB4916A}"/>
              </a:ext>
            </a:extLst>
          </p:cNvPr>
          <p:cNvSpPr txBox="1"/>
          <p:nvPr/>
        </p:nvSpPr>
        <p:spPr>
          <a:xfrm>
            <a:off x="141435" y="6023610"/>
            <a:ext cx="2763564" cy="276999"/>
          </a:xfrm>
          <a:prstGeom prst="rect">
            <a:avLst/>
          </a:prstGeom>
          <a:noFill/>
        </p:spPr>
        <p:txBody>
          <a:bodyPr wrap="square">
            <a:spAutoFit/>
          </a:bodyPr>
          <a:lstStyle/>
          <a:p>
            <a:pPr algn="l" rtl="0"/>
            <a:r>
              <a:rPr lang="fr" sz="1200" b="0" i="0" u="sng" baseline="0" dirty="0">
                <a:effectLst/>
                <a:latin typeface="IAS Ribbon Sans Light" pitchFamily="50" charset="0"/>
                <a:ea typeface="IAS Ribbon Sans Light" pitchFamily="50" charset="0"/>
                <a:cs typeface="Arial" panose="020B0604020202020204" pitchFamily="34" charset="0"/>
                <a:hlinkClick r:id="rId4"/>
              </a:rPr>
              <a:t>Marine Baron, </a:t>
            </a:r>
            <a:r>
              <a:rPr lang="fr" sz="1200" b="0" i="0" u="sng" baseline="0" dirty="0">
                <a:latin typeface="IAS Ribbon Sans Light" pitchFamily="50" charset="0"/>
                <a:ea typeface="IAS Ribbon Sans Light" pitchFamily="50" charset="0"/>
                <a:cs typeface="Arial" panose="020B0604020202020204" pitchFamily="34" charset="0"/>
                <a:hlinkClick r:id="rId4"/>
              </a:rPr>
              <a:t>OAB0203 </a:t>
            </a:r>
            <a:endParaRPr lang="fr" sz="1200" dirty="0">
              <a:latin typeface="IAS Ribbon Sans Light" pitchFamily="50" charset="0"/>
              <a:ea typeface="IAS Ribbon Sans Light" pitchFamily="50" charset="0"/>
              <a:cs typeface="Arial" panose="020B0604020202020204" pitchFamily="34" charset="0"/>
            </a:endParaRPr>
          </a:p>
        </p:txBody>
      </p:sp>
      <p:grpSp>
        <p:nvGrpSpPr>
          <p:cNvPr id="11" name="Groupe 9">
            <a:extLst>
              <a:ext uri="{FF2B5EF4-FFF2-40B4-BE49-F238E27FC236}">
                <a16:creationId xmlns:a16="http://schemas.microsoft.com/office/drawing/2014/main" id="{669F754F-34B1-4CEA-AA57-BFD9DBB9D8FC}"/>
              </a:ext>
            </a:extLst>
          </p:cNvPr>
          <p:cNvGrpSpPr/>
          <p:nvPr/>
        </p:nvGrpSpPr>
        <p:grpSpPr>
          <a:xfrm>
            <a:off x="6816568" y="1092115"/>
            <a:ext cx="2157985" cy="1250375"/>
            <a:chOff x="4310947" y="2025689"/>
            <a:chExt cx="3044539" cy="2983654"/>
          </a:xfrm>
        </p:grpSpPr>
        <p:pic>
          <p:nvPicPr>
            <p:cNvPr id="12" name="Image 10">
              <a:extLst>
                <a:ext uri="{FF2B5EF4-FFF2-40B4-BE49-F238E27FC236}">
                  <a16:creationId xmlns:a16="http://schemas.microsoft.com/office/drawing/2014/main" id="{4EFB176A-7AFF-44E0-AC6C-3888187396C0}"/>
                </a:ext>
              </a:extLst>
            </p:cNvPr>
            <p:cNvPicPr>
              <a:picLocks noChangeAspect="1"/>
            </p:cNvPicPr>
            <p:nvPr/>
          </p:nvPicPr>
          <p:blipFill>
            <a:blip r:embed="rId5" cstate="print"/>
            <a:stretch>
              <a:fillRect/>
            </a:stretch>
          </p:blipFill>
          <p:spPr>
            <a:xfrm>
              <a:off x="4310947" y="2025689"/>
              <a:ext cx="3044539" cy="2983654"/>
            </a:xfrm>
            <a:prstGeom prst="rect">
              <a:avLst/>
            </a:prstGeom>
          </p:spPr>
        </p:pic>
        <p:sp>
          <p:nvSpPr>
            <p:cNvPr id="13" name="Rectangle 11">
              <a:extLst>
                <a:ext uri="{FF2B5EF4-FFF2-40B4-BE49-F238E27FC236}">
                  <a16:creationId xmlns:a16="http://schemas.microsoft.com/office/drawing/2014/main" id="{142E586E-62A7-4391-988D-FBCA39052D6F}"/>
                </a:ext>
              </a:extLst>
            </p:cNvPr>
            <p:cNvSpPr/>
            <p:nvPr/>
          </p:nvSpPr>
          <p:spPr>
            <a:xfrm>
              <a:off x="4310947" y="2152650"/>
              <a:ext cx="166451" cy="305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a:p>
          </p:txBody>
        </p:sp>
      </p:grpSp>
      <p:sp>
        <p:nvSpPr>
          <p:cNvPr id="15" name="CuadroTexto 14">
            <a:extLst>
              <a:ext uri="{FF2B5EF4-FFF2-40B4-BE49-F238E27FC236}">
                <a16:creationId xmlns:a16="http://schemas.microsoft.com/office/drawing/2014/main" id="{16BFCA6A-348A-42FC-92C7-34071C19453B}"/>
              </a:ext>
            </a:extLst>
          </p:cNvPr>
          <p:cNvSpPr txBox="1"/>
          <p:nvPr/>
        </p:nvSpPr>
        <p:spPr>
          <a:xfrm>
            <a:off x="6015587" y="2353017"/>
            <a:ext cx="3226896" cy="338554"/>
          </a:xfrm>
          <a:prstGeom prst="rect">
            <a:avLst/>
          </a:prstGeom>
          <a:noFill/>
        </p:spPr>
        <p:txBody>
          <a:bodyPr wrap="square">
            <a:spAutoFit/>
          </a:bodyPr>
          <a:lstStyle/>
          <a:p>
            <a:pPr lvl="1" algn="l" rtl="0"/>
            <a:r>
              <a:rPr lang="fr" sz="800" b="1" i="0" u="none" baseline="0" dirty="0">
                <a:latin typeface="IAS Ribbon Sans Light" pitchFamily="50" charset="0"/>
                <a:ea typeface="IAS Ribbon Sans Light" pitchFamily="50" charset="0"/>
              </a:rPr>
              <a:t>L'infection latente </a:t>
            </a:r>
            <a:r>
              <a:rPr lang="fr" sz="800" b="0" i="0" u="none" baseline="0" dirty="0">
                <a:latin typeface="IAS Ribbon Sans Light" pitchFamily="50" charset="0"/>
                <a:ea typeface="IAS Ribbon Sans Light" pitchFamily="50" charset="0"/>
              </a:rPr>
              <a:t>comprend des ICP avec une plus forte proportion de lymphocytes T CD4+</a:t>
            </a:r>
          </a:p>
        </p:txBody>
      </p:sp>
      <p:grpSp>
        <p:nvGrpSpPr>
          <p:cNvPr id="16" name="Groupe 3">
            <a:extLst>
              <a:ext uri="{FF2B5EF4-FFF2-40B4-BE49-F238E27FC236}">
                <a16:creationId xmlns:a16="http://schemas.microsoft.com/office/drawing/2014/main" id="{36BB7BAE-1816-46A2-9A5B-C5C4FB9FFCA2}"/>
              </a:ext>
            </a:extLst>
          </p:cNvPr>
          <p:cNvGrpSpPr/>
          <p:nvPr/>
        </p:nvGrpSpPr>
        <p:grpSpPr>
          <a:xfrm>
            <a:off x="9413055" y="985765"/>
            <a:ext cx="2455164" cy="1463074"/>
            <a:chOff x="8060788" y="2458321"/>
            <a:chExt cx="3724604" cy="2498492"/>
          </a:xfrm>
        </p:grpSpPr>
        <p:pic>
          <p:nvPicPr>
            <p:cNvPr id="17" name="Picture 4">
              <a:extLst>
                <a:ext uri="{FF2B5EF4-FFF2-40B4-BE49-F238E27FC236}">
                  <a16:creationId xmlns:a16="http://schemas.microsoft.com/office/drawing/2014/main" id="{7DBF1B7B-56BB-4E69-9665-56DCD854171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60788" y="2458321"/>
              <a:ext cx="3724604" cy="2498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15">
              <a:extLst>
                <a:ext uri="{FF2B5EF4-FFF2-40B4-BE49-F238E27FC236}">
                  <a16:creationId xmlns:a16="http://schemas.microsoft.com/office/drawing/2014/main" id="{8B2E4744-54A6-41A5-8019-E49B567467BA}"/>
                </a:ext>
              </a:extLst>
            </p:cNvPr>
            <p:cNvSpPr/>
            <p:nvPr/>
          </p:nvSpPr>
          <p:spPr>
            <a:xfrm>
              <a:off x="8070961" y="2533650"/>
              <a:ext cx="166451" cy="305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a:p>
          </p:txBody>
        </p:sp>
      </p:grpSp>
      <p:sp>
        <p:nvSpPr>
          <p:cNvPr id="20" name="CuadroTexto 19">
            <a:extLst>
              <a:ext uri="{FF2B5EF4-FFF2-40B4-BE49-F238E27FC236}">
                <a16:creationId xmlns:a16="http://schemas.microsoft.com/office/drawing/2014/main" id="{19165C53-C28B-475C-A510-90A51FD38C0E}"/>
              </a:ext>
            </a:extLst>
          </p:cNvPr>
          <p:cNvSpPr txBox="1"/>
          <p:nvPr/>
        </p:nvSpPr>
        <p:spPr>
          <a:xfrm>
            <a:off x="9309481" y="2353017"/>
            <a:ext cx="2491740" cy="377026"/>
          </a:xfrm>
          <a:prstGeom prst="rect">
            <a:avLst/>
          </a:prstGeom>
          <a:noFill/>
        </p:spPr>
        <p:txBody>
          <a:bodyPr wrap="square">
            <a:spAutoFit/>
          </a:bodyPr>
          <a:lstStyle/>
          <a:p>
            <a:pPr algn="ctr" rtl="0"/>
            <a:r>
              <a:rPr lang="fr" sz="800" b="0" i="0" u="none" baseline="0" dirty="0">
                <a:latin typeface="IAS Ribbon Sans Light" pitchFamily="50" charset="0"/>
                <a:ea typeface="IAS Ribbon Sans Light" pitchFamily="50" charset="0"/>
              </a:rPr>
              <a:t>Le blocage anti-PD-1 </a:t>
            </a:r>
            <a:r>
              <a:rPr lang="fr" sz="800" b="1" i="0" u="none" baseline="0" dirty="0">
                <a:latin typeface="IAS Ribbon Sans Light" pitchFamily="50" charset="0"/>
                <a:ea typeface="IAS Ribbon Sans Light" pitchFamily="50" charset="0"/>
              </a:rPr>
              <a:t>potentialise </a:t>
            </a:r>
          </a:p>
          <a:p>
            <a:pPr algn="ctr" rtl="0"/>
            <a:r>
              <a:rPr lang="fr" sz="800" b="1" i="0" u="none" baseline="0" dirty="0">
                <a:latin typeface="IAS Ribbon Sans Light" pitchFamily="50" charset="0"/>
                <a:ea typeface="IAS Ribbon Sans Light" pitchFamily="50" charset="0"/>
              </a:rPr>
              <a:t>l'inversion de la latence du VIH</a:t>
            </a:r>
            <a:r>
              <a:rPr lang="fr" sz="800" b="0" i="0" u="none" baseline="0" dirty="0">
                <a:latin typeface="IAS Ribbon Sans Light" pitchFamily="50" charset="0"/>
                <a:ea typeface="IAS Ribbon Sans Light" pitchFamily="50" charset="0"/>
              </a:rPr>
              <a:t> ex vi</a:t>
            </a:r>
            <a:r>
              <a:rPr lang="fr" sz="1050" b="0" i="0" u="none" baseline="0" dirty="0"/>
              <a:t>vo</a:t>
            </a:r>
          </a:p>
        </p:txBody>
      </p:sp>
      <p:graphicFrame>
        <p:nvGraphicFramePr>
          <p:cNvPr id="24" name="Objet 7">
            <a:extLst>
              <a:ext uri="{FF2B5EF4-FFF2-40B4-BE49-F238E27FC236}">
                <a16:creationId xmlns:a16="http://schemas.microsoft.com/office/drawing/2014/main" id="{BDA58959-2DFA-4E74-B940-007666DCD247}"/>
              </a:ext>
            </a:extLst>
          </p:cNvPr>
          <p:cNvGraphicFramePr>
            <a:graphicFrameLocks noChangeAspect="1"/>
          </p:cNvGraphicFramePr>
          <p:nvPr>
            <p:extLst>
              <p:ext uri="{D42A27DB-BD31-4B8C-83A1-F6EECF244321}">
                <p14:modId xmlns:p14="http://schemas.microsoft.com/office/powerpoint/2010/main" val="2068936571"/>
              </p:ext>
            </p:extLst>
          </p:nvPr>
        </p:nvGraphicFramePr>
        <p:xfrm>
          <a:off x="7088772" y="3100969"/>
          <a:ext cx="4325937" cy="1827213"/>
        </p:xfrm>
        <a:graphic>
          <a:graphicData uri="http://schemas.openxmlformats.org/presentationml/2006/ole">
            <mc:AlternateContent xmlns:mc="http://schemas.openxmlformats.org/markup-compatibility/2006">
              <mc:Choice xmlns:v="urn:schemas-microsoft-com:vml" Requires="v">
                <p:oleObj spid="_x0000_s1058" name="Prism 8" r:id="rId7" imgW="7589996" imgH="3872107" progId="Prism8.Document">
                  <p:embed/>
                </p:oleObj>
              </mc:Choice>
              <mc:Fallback>
                <p:oleObj name="Prism 8" r:id="rId7" imgW="7589996" imgH="3872107" progId="Prism8.Document">
                  <p:embed/>
                  <p:pic>
                    <p:nvPicPr>
                      <p:cNvPr id="8" name="Objet 7">
                        <a:extLst>
                          <a:ext uri="{FF2B5EF4-FFF2-40B4-BE49-F238E27FC236}">
                            <a16:creationId xmlns:a16="http://schemas.microsoft.com/office/drawing/2014/main" id="{7FA8EA55-8F6F-4434-B760-8D771D3380B9}"/>
                          </a:ext>
                        </a:extLst>
                      </p:cNvPr>
                      <p:cNvPicPr>
                        <a:picLocks noChangeAspect="1" noChangeArrowheads="1"/>
                      </p:cNvPicPr>
                      <p:nvPr/>
                    </p:nvPicPr>
                    <p:blipFill>
                      <a:blip r:embed="rId8"/>
                      <a:srcRect/>
                      <a:stretch>
                        <a:fillRect/>
                      </a:stretch>
                    </p:blipFill>
                    <p:spPr bwMode="auto">
                      <a:xfrm>
                        <a:off x="7088772" y="3100969"/>
                        <a:ext cx="4325937" cy="1827213"/>
                      </a:xfrm>
                      <a:prstGeom prst="rect">
                        <a:avLst/>
                      </a:prstGeom>
                      <a:noFill/>
                    </p:spPr>
                  </p:pic>
                </p:oleObj>
              </mc:Fallback>
            </mc:AlternateContent>
          </a:graphicData>
        </a:graphic>
      </p:graphicFrame>
      <p:sp>
        <p:nvSpPr>
          <p:cNvPr id="26" name="CuadroTexto 25">
            <a:extLst>
              <a:ext uri="{FF2B5EF4-FFF2-40B4-BE49-F238E27FC236}">
                <a16:creationId xmlns:a16="http://schemas.microsoft.com/office/drawing/2014/main" id="{B257A71C-8AE3-4D18-B392-309B51A76888}"/>
              </a:ext>
            </a:extLst>
          </p:cNvPr>
          <p:cNvSpPr txBox="1"/>
          <p:nvPr/>
        </p:nvSpPr>
        <p:spPr>
          <a:xfrm>
            <a:off x="6630761" y="2755884"/>
            <a:ext cx="5255371" cy="338554"/>
          </a:xfrm>
          <a:prstGeom prst="rect">
            <a:avLst/>
          </a:prstGeom>
          <a:noFill/>
          <a:ln>
            <a:solidFill>
              <a:schemeClr val="accent1"/>
            </a:solidFill>
          </a:ln>
        </p:spPr>
        <p:txBody>
          <a:bodyPr wrap="square">
            <a:spAutoFit/>
          </a:bodyPr>
          <a:lstStyle/>
          <a:p>
            <a:pPr algn="l" rtl="0"/>
            <a:r>
              <a:rPr lang="fr" sz="800" b="0" i="0" u="none" baseline="0" dirty="0">
                <a:latin typeface="IAS Ribbon Sans Light" pitchFamily="50" charset="0"/>
                <a:ea typeface="IAS Ribbon Sans Light" pitchFamily="50" charset="0"/>
              </a:rPr>
              <a:t>Pas de changement significatif concernant l'ADN du VIH au fil du temps chez les personnes vivant avec le VIH recevant un traitement contre le cancer à base d'inhibiteur d'IPC</a:t>
            </a:r>
            <a:endParaRPr lang="fr" sz="800" dirty="0">
              <a:latin typeface="IAS Ribbon Sans Light" pitchFamily="50" charset="0"/>
              <a:ea typeface="IAS Ribbon Sans Light" pitchFamily="50" charset="0"/>
            </a:endParaRPr>
          </a:p>
        </p:txBody>
      </p:sp>
      <p:pic>
        <p:nvPicPr>
          <p:cNvPr id="27" name="Imagen 26">
            <a:extLst>
              <a:ext uri="{FF2B5EF4-FFF2-40B4-BE49-F238E27FC236}">
                <a16:creationId xmlns:a16="http://schemas.microsoft.com/office/drawing/2014/main" id="{9F9A003E-03C4-42D8-823C-8D558523E673}"/>
              </a:ext>
            </a:extLst>
          </p:cNvPr>
          <p:cNvPicPr>
            <a:picLocks noChangeAspect="1"/>
          </p:cNvPicPr>
          <p:nvPr/>
        </p:nvPicPr>
        <p:blipFill rotWithShape="1">
          <a:blip r:embed="rId9"/>
          <a:srcRect r="50000" b="50000"/>
          <a:stretch/>
        </p:blipFill>
        <p:spPr>
          <a:xfrm>
            <a:off x="6993728" y="5126158"/>
            <a:ext cx="1803664" cy="1700507"/>
          </a:xfrm>
          <a:prstGeom prst="rect">
            <a:avLst/>
          </a:prstGeom>
        </p:spPr>
      </p:pic>
      <p:pic>
        <p:nvPicPr>
          <p:cNvPr id="28" name="Imagen 27">
            <a:extLst>
              <a:ext uri="{FF2B5EF4-FFF2-40B4-BE49-F238E27FC236}">
                <a16:creationId xmlns:a16="http://schemas.microsoft.com/office/drawing/2014/main" id="{75693C80-3435-4716-A002-7C82042DAAAE}"/>
              </a:ext>
            </a:extLst>
          </p:cNvPr>
          <p:cNvPicPr>
            <a:picLocks noChangeAspect="1"/>
          </p:cNvPicPr>
          <p:nvPr/>
        </p:nvPicPr>
        <p:blipFill rotWithShape="1">
          <a:blip r:embed="rId9"/>
          <a:srcRect l="361" t="57429" r="53170" b="1045"/>
          <a:stretch/>
        </p:blipFill>
        <p:spPr>
          <a:xfrm>
            <a:off x="8663826" y="5173356"/>
            <a:ext cx="2018390" cy="1700507"/>
          </a:xfrm>
          <a:prstGeom prst="rect">
            <a:avLst/>
          </a:prstGeom>
        </p:spPr>
      </p:pic>
      <p:sp>
        <p:nvSpPr>
          <p:cNvPr id="30" name="CuadroTexto 29">
            <a:extLst>
              <a:ext uri="{FF2B5EF4-FFF2-40B4-BE49-F238E27FC236}">
                <a16:creationId xmlns:a16="http://schemas.microsoft.com/office/drawing/2014/main" id="{34E40191-C010-4CEE-B092-A2E102D558B9}"/>
              </a:ext>
            </a:extLst>
          </p:cNvPr>
          <p:cNvSpPr txBox="1"/>
          <p:nvPr/>
        </p:nvSpPr>
        <p:spPr>
          <a:xfrm>
            <a:off x="6740481" y="4707420"/>
            <a:ext cx="5255371" cy="400110"/>
          </a:xfrm>
          <a:prstGeom prst="rect">
            <a:avLst/>
          </a:prstGeom>
          <a:noFill/>
          <a:ln>
            <a:solidFill>
              <a:schemeClr val="accent1"/>
            </a:solidFill>
          </a:ln>
        </p:spPr>
        <p:txBody>
          <a:bodyPr wrap="square">
            <a:spAutoFit/>
          </a:bodyPr>
          <a:lstStyle/>
          <a:p>
            <a:pPr algn="l" rtl="0"/>
            <a:r>
              <a:rPr lang="fr" sz="1000" b="0" i="0" u="none" baseline="0" dirty="0">
                <a:latin typeface="IAS Ribbon Sans Light" pitchFamily="50" charset="0"/>
                <a:ea typeface="IAS Ribbon Sans Light" pitchFamily="50" charset="0"/>
              </a:rPr>
              <a:t>Très forte diminution du marquage lié à PD-1 et augmentation transitoire des CD4+ et CTLA4+</a:t>
            </a:r>
            <a:endParaRPr lang="fr" sz="1000" dirty="0">
              <a:latin typeface="IAS Ribbon Sans Light" pitchFamily="50" charset="0"/>
              <a:ea typeface="IAS Ribbon Sans Light" pitchFamily="50" charset="0"/>
            </a:endParaRPr>
          </a:p>
        </p:txBody>
      </p:sp>
    </p:spTree>
    <p:extLst>
      <p:ext uri="{BB962C8B-B14F-4D97-AF65-F5344CB8AC3E}">
        <p14:creationId xmlns:p14="http://schemas.microsoft.com/office/powerpoint/2010/main" val="24158676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0EF20-6899-43AE-9944-8FA4120FAC1F}"/>
              </a:ext>
            </a:extLst>
          </p:cNvPr>
          <p:cNvSpPr>
            <a:spLocks noGrp="1"/>
          </p:cNvSpPr>
          <p:nvPr>
            <p:ph type="title"/>
          </p:nvPr>
        </p:nvSpPr>
        <p:spPr>
          <a:xfrm>
            <a:off x="1630725" y="255433"/>
            <a:ext cx="10055013" cy="1143000"/>
          </a:xfrm>
        </p:spPr>
        <p:txBody>
          <a:bodyPr>
            <a:noAutofit/>
          </a:bodyPr>
          <a:lstStyle/>
          <a:p>
            <a:pPr algn="l" rtl="0"/>
            <a:r>
              <a:rPr lang="fr" sz="1800" b="1" i="0" u="none" baseline="0" dirty="0">
                <a:solidFill>
                  <a:srgbClr val="E3000F"/>
                </a:solidFill>
                <a:latin typeface="IAS Ribbon Sans Bold" pitchFamily="50" charset="0"/>
                <a:ea typeface="IAS Ribbon Sans Bold" pitchFamily="50" charset="0"/>
              </a:rPr>
              <a:t>Remède contre le VIH</a:t>
            </a:r>
            <a:r>
              <a:rPr lang="fr" sz="1800" b="1" i="0" u="none" baseline="0" dirty="0">
                <a:solidFill>
                  <a:schemeClr val="bg1"/>
                </a:solidFill>
                <a:latin typeface="IAS Ribbon Sans Bold" pitchFamily="50" charset="0"/>
                <a:ea typeface="IAS Ribbon Sans Bold" pitchFamily="50" charset="0"/>
                <a:cs typeface="Arial"/>
              </a:rPr>
              <a:t>Y</a:t>
            </a:r>
            <a:r>
              <a:rPr lang="fr" sz="1800" dirty="0">
                <a:latin typeface="IAS Ribbon Sans Bold" pitchFamily="50" charset="0"/>
                <a:ea typeface="IAS Ribbon Sans Bold" pitchFamily="50" charset="0"/>
              </a:rPr>
              <a:t/>
            </a:r>
            <a:br>
              <a:rPr lang="fr" sz="1800" dirty="0">
                <a:latin typeface="IAS Ribbon Sans Bold" pitchFamily="50" charset="0"/>
                <a:ea typeface="IAS Ribbon Sans Bold" pitchFamily="50" charset="0"/>
              </a:rPr>
            </a:br>
            <a:r>
              <a:rPr lang="fr" sz="2000" b="1" i="0" u="none" baseline="0" dirty="0">
                <a:solidFill>
                  <a:srgbClr val="000000"/>
                </a:solidFill>
                <a:latin typeface="IAS Ribbon Sans Bold" pitchFamily="50" charset="0"/>
                <a:ea typeface="IAS Ribbon Sans Bold" pitchFamily="50" charset="0"/>
                <a:cs typeface="Arial"/>
              </a:rPr>
              <a:t>Acceptation du principe de participation à des interruptions analytiques de traitement de courte et longue durée (ATI) pendant des essais cliniques de rémission du VIH</a:t>
            </a:r>
            <a:endParaRPr lang="fr" sz="2000" b="1" dirty="0">
              <a:solidFill>
                <a:srgbClr val="000000"/>
              </a:solidFill>
              <a:latin typeface="IAS Ribbon Sans Bold" pitchFamily="50" charset="0"/>
              <a:ea typeface="IAS Ribbon Sans Bold" pitchFamily="50" charset="0"/>
            </a:endParaRPr>
          </a:p>
        </p:txBody>
      </p:sp>
      <p:sp>
        <p:nvSpPr>
          <p:cNvPr id="3" name="Content Placeholder 2">
            <a:extLst>
              <a:ext uri="{FF2B5EF4-FFF2-40B4-BE49-F238E27FC236}">
                <a16:creationId xmlns:a16="http://schemas.microsoft.com/office/drawing/2014/main" id="{A23006BC-217B-4E9F-80B5-22659E025C74}"/>
              </a:ext>
            </a:extLst>
          </p:cNvPr>
          <p:cNvSpPr>
            <a:spLocks noGrp="1"/>
          </p:cNvSpPr>
          <p:nvPr>
            <p:ph idx="1"/>
          </p:nvPr>
        </p:nvSpPr>
        <p:spPr>
          <a:xfrm>
            <a:off x="277851" y="1605001"/>
            <a:ext cx="5226478" cy="4525963"/>
          </a:xfrm>
        </p:spPr>
        <p:txBody>
          <a:bodyPr vert="horz" lIns="91440" tIns="45720" rIns="91440" bIns="45720" rtlCol="0" anchor="t">
            <a:normAutofit fontScale="92500" lnSpcReduction="20000"/>
          </a:bodyPr>
          <a:lstStyle/>
          <a:p>
            <a:pPr algn="just" rtl="0"/>
            <a:r>
              <a:rPr lang="fr" sz="1700" b="0" i="0" u="none" baseline="0" dirty="0">
                <a:latin typeface="IAS Ribbon Sans Light" pitchFamily="50" charset="0"/>
                <a:ea typeface="IAS Ribbon Sans Light" pitchFamily="50" charset="0"/>
                <a:cs typeface="Arial"/>
              </a:rPr>
              <a:t>L'ATI est un schéma scientifique qui consiste à évaluer l'efficacité d'une intervention lors d'essais cliniques de rémission  </a:t>
            </a:r>
          </a:p>
          <a:p>
            <a:pPr algn="just" rtl="0"/>
            <a:r>
              <a:rPr lang="fr" sz="1700" b="0" i="0" u="none" baseline="0" dirty="0">
                <a:latin typeface="IAS Ribbon Sans Light" pitchFamily="50" charset="0"/>
                <a:ea typeface="IAS Ribbon Sans Light" pitchFamily="50" charset="0"/>
                <a:cs typeface="Arial"/>
              </a:rPr>
              <a:t>Les données issues d'essais cliniques de rémission précédents montrent peu d'effets cliniques des ATI de courte durée </a:t>
            </a:r>
          </a:p>
          <a:p>
            <a:pPr algn="just" rtl="0"/>
            <a:r>
              <a:rPr lang="fr" sz="1700" b="0" i="0" u="none" baseline="0" dirty="0">
                <a:latin typeface="IAS Ribbon Sans Light" pitchFamily="50" charset="0"/>
                <a:ea typeface="IAS Ribbon Sans Light" pitchFamily="50" charset="0"/>
                <a:cs typeface="Arial"/>
              </a:rPr>
              <a:t>L'ATI et la durée de la virémie étaient-elles trop courtes pour démontrer les bénéfices des agents expérimentaux ? </a:t>
            </a:r>
          </a:p>
          <a:p>
            <a:pPr algn="just" rtl="0"/>
            <a:r>
              <a:rPr lang="fr" sz="1700" b="0" i="0" u="none" baseline="0" dirty="0">
                <a:latin typeface="IAS Ribbon Sans Light" pitchFamily="50" charset="0"/>
                <a:ea typeface="IAS Ribbon Sans Light" pitchFamily="50" charset="0"/>
                <a:cs typeface="Arial"/>
              </a:rPr>
              <a:t>Une ATI étendue implique une exposition plus longue aux risques potentiels associés</a:t>
            </a:r>
            <a:r>
              <a:rPr lang="fr" sz="1700" b="0" i="0" u="none" baseline="0" dirty="0">
                <a:solidFill>
                  <a:srgbClr val="FF0000"/>
                </a:solidFill>
                <a:latin typeface="IAS Ribbon Sans Light" pitchFamily="50" charset="0"/>
                <a:ea typeface="IAS Ribbon Sans Light" pitchFamily="50" charset="0"/>
                <a:cs typeface="Arial"/>
              </a:rPr>
              <a:t> </a:t>
            </a:r>
            <a:r>
              <a:rPr lang="fr" sz="1700" b="0" i="0" u="none" baseline="0" dirty="0">
                <a:latin typeface="IAS Ribbon Sans Light" pitchFamily="50" charset="0"/>
                <a:ea typeface="IAS Ribbon Sans Light" pitchFamily="50" charset="0"/>
                <a:cs typeface="Arial"/>
              </a:rPr>
              <a:t>à l'ATI pour les participants et leurs partenaires.</a:t>
            </a:r>
            <a:endParaRPr lang="fr" sz="1700" dirty="0">
              <a:latin typeface="IAS Ribbon Sans Light" pitchFamily="50" charset="0"/>
              <a:ea typeface="IAS Ribbon Sans Light" pitchFamily="50" charset="0"/>
            </a:endParaRPr>
          </a:p>
          <a:p>
            <a:pPr algn="just" rtl="0"/>
            <a:r>
              <a:rPr lang="fr" sz="1700" b="0" i="0" u="none" baseline="0" dirty="0">
                <a:latin typeface="IAS Ribbon Sans Light" pitchFamily="50" charset="0"/>
                <a:ea typeface="IAS Ribbon Sans Light" pitchFamily="50" charset="0"/>
                <a:cs typeface="Arial"/>
              </a:rPr>
              <a:t>Les scores moyens concernant l'acceptabilité et l'acceptation de participation à des études impliquant une ATI étaient significativement plus élevés pour une ATI de courte durée que pour une ATI étendue (p&lt;0,0001)</a:t>
            </a:r>
          </a:p>
          <a:p>
            <a:pPr algn="just" rtl="0"/>
            <a:r>
              <a:rPr lang="fr" sz="1700" b="0" i="0" u="none" baseline="0" dirty="0">
                <a:latin typeface="IAS Ribbon Sans Light" pitchFamily="50" charset="0"/>
                <a:ea typeface="IAS Ribbon Sans Light" pitchFamily="50" charset="0"/>
              </a:rPr>
              <a:t>Le score d'acceptation était plus élevé pour les essais proposant d'évaluer l'efficacité d'une intervention contre ceux avec uniquement une ATI.</a:t>
            </a:r>
          </a:p>
          <a:p>
            <a:endParaRPr lang="fr" sz="1700" dirty="0"/>
          </a:p>
          <a:p>
            <a:pPr marL="0" indent="0" algn="l" rtl="0">
              <a:buNone/>
            </a:pPr>
            <a:endParaRPr lang="fr" sz="1700" dirty="0"/>
          </a:p>
        </p:txBody>
      </p:sp>
      <p:sp>
        <p:nvSpPr>
          <p:cNvPr id="4" name="TextBox 3">
            <a:extLst>
              <a:ext uri="{FF2B5EF4-FFF2-40B4-BE49-F238E27FC236}">
                <a16:creationId xmlns:a16="http://schemas.microsoft.com/office/drawing/2014/main" id="{A44F5527-3EE4-4C45-AB2D-97BC87077D0F}"/>
              </a:ext>
            </a:extLst>
          </p:cNvPr>
          <p:cNvSpPr txBox="1"/>
          <p:nvPr/>
        </p:nvSpPr>
        <p:spPr>
          <a:xfrm>
            <a:off x="277851" y="5972117"/>
            <a:ext cx="3429236" cy="461665"/>
          </a:xfrm>
          <a:prstGeom prst="rect">
            <a:avLst/>
          </a:prstGeom>
          <a:noFill/>
        </p:spPr>
        <p:txBody>
          <a:bodyPr wrap="square" rtlCol="0">
            <a:spAutoFit/>
          </a:bodyPr>
          <a:lstStyle/>
          <a:p>
            <a:pPr algn="l" rtl="0"/>
            <a:r>
              <a:rPr lang="fr" sz="1200" b="0" i="0" u="none" baseline="0" dirty="0">
                <a:latin typeface="IAS Ribbon Sans Light" pitchFamily="50" charset="0"/>
                <a:ea typeface="IAS Ribbon Sans Light" pitchFamily="50" charset="0"/>
                <a:cs typeface="Arial" panose="020B0604020202020204" pitchFamily="34" charset="0"/>
                <a:hlinkClick r:id="rId3"/>
              </a:rPr>
              <a:t>Henderson Gail E, PED0761</a:t>
            </a:r>
            <a:endParaRPr lang="fr" sz="1200" dirty="0">
              <a:latin typeface="IAS Ribbon Sans Light" pitchFamily="50" charset="0"/>
              <a:ea typeface="IAS Ribbon Sans Light" pitchFamily="50" charset="0"/>
              <a:cs typeface="Arial" panose="020B0604020202020204" pitchFamily="34" charset="0"/>
            </a:endParaRPr>
          </a:p>
          <a:p>
            <a:pPr algn="l" rtl="0"/>
            <a:r>
              <a:rPr lang="fr" sz="1200" b="0" i="0" u="none" baseline="0" dirty="0">
                <a:latin typeface="IAS Ribbon Sans Light" pitchFamily="50" charset="0"/>
                <a:ea typeface="IAS Ribbon Sans Light" pitchFamily="50" charset="0"/>
                <a:cs typeface="Arial" panose="020B0604020202020204" pitchFamily="34" charset="0"/>
                <a:hlinkClick r:id="rId4"/>
              </a:rPr>
              <a:t>Henderson Gail E, BS17 Remède contre le VIH</a:t>
            </a:r>
            <a:endParaRPr lang="fr" sz="1200" dirty="0">
              <a:latin typeface="IAS Ribbon Sans Light" pitchFamily="50" charset="0"/>
              <a:ea typeface="IAS Ribbon Sans Light" pitchFamily="50" charset="0"/>
              <a:cs typeface="Arial" panose="020B0604020202020204" pitchFamily="34" charset="0"/>
            </a:endParaRPr>
          </a:p>
        </p:txBody>
      </p:sp>
      <p:pic>
        <p:nvPicPr>
          <p:cNvPr id="7" name="Imagen 6"/>
          <p:cNvPicPr>
            <a:picLocks noChangeAspect="1"/>
          </p:cNvPicPr>
          <p:nvPr/>
        </p:nvPicPr>
        <p:blipFill>
          <a:blip r:embed="rId5"/>
          <a:stretch>
            <a:fillRect/>
          </a:stretch>
        </p:blipFill>
        <p:spPr>
          <a:xfrm>
            <a:off x="6095999" y="2005431"/>
            <a:ext cx="5589739" cy="1560729"/>
          </a:xfrm>
          <a:prstGeom prst="rect">
            <a:avLst/>
          </a:prstGeom>
        </p:spPr>
      </p:pic>
      <p:sp>
        <p:nvSpPr>
          <p:cNvPr id="8" name="CuadroTexto 7">
            <a:extLst>
              <a:ext uri="{FF2B5EF4-FFF2-40B4-BE49-F238E27FC236}">
                <a16:creationId xmlns:a16="http://schemas.microsoft.com/office/drawing/2014/main" id="{CCFBBC48-F1F5-43EB-B9D4-072528C53138}"/>
              </a:ext>
            </a:extLst>
          </p:cNvPr>
          <p:cNvSpPr txBox="1"/>
          <p:nvPr/>
        </p:nvSpPr>
        <p:spPr>
          <a:xfrm>
            <a:off x="6095999" y="1280256"/>
            <a:ext cx="5658035" cy="769441"/>
          </a:xfrm>
          <a:prstGeom prst="rect">
            <a:avLst/>
          </a:prstGeom>
          <a:noFill/>
        </p:spPr>
        <p:txBody>
          <a:bodyPr wrap="square">
            <a:spAutoFit/>
          </a:bodyPr>
          <a:lstStyle/>
          <a:p>
            <a:pPr algn="ctr" rtl="0"/>
            <a:r>
              <a:rPr lang="fr" sz="1100" b="0" i="0" u="none" baseline="0" dirty="0">
                <a:latin typeface="IAS Ribbon Sans Light" pitchFamily="50" charset="0"/>
                <a:ea typeface="IAS Ribbon Sans Light" pitchFamily="50" charset="0"/>
              </a:rPr>
              <a:t>RÉSULTATS DE L'ÉTUDE :  408 MEMBRES DE LA COHORTE SEARCH.</a:t>
            </a:r>
          </a:p>
          <a:p>
            <a:pPr algn="ctr" rtl="0"/>
            <a:r>
              <a:rPr lang="fr" sz="1100" b="1" i="0" u="none" baseline="0" dirty="0">
                <a:solidFill>
                  <a:srgbClr val="E40C3A"/>
                </a:solidFill>
                <a:latin typeface="IAS Ribbon Sans Bold" pitchFamily="50" charset="0"/>
                <a:ea typeface="IAS Ribbon Sans Bold" pitchFamily="50" charset="0"/>
                <a:cs typeface="Cordia New" panose="020B0304020202020204" pitchFamily="34" charset="-34"/>
              </a:rPr>
              <a:t>Les répondants ont trouvé les deux propositions acceptables et étaient disposés à participer, mais de manière significativement moindre dans le cadre d'une ATI étendue</a:t>
            </a:r>
            <a:endParaRPr lang="fr" sz="1100" dirty="0">
              <a:latin typeface="IAS Ribbon Sans Bold" pitchFamily="50" charset="0"/>
              <a:ea typeface="IAS Ribbon Sans Bold" pitchFamily="50" charset="0"/>
            </a:endParaRPr>
          </a:p>
        </p:txBody>
      </p:sp>
      <p:pic>
        <p:nvPicPr>
          <p:cNvPr id="9" name="Imagen 8">
            <a:extLst>
              <a:ext uri="{FF2B5EF4-FFF2-40B4-BE49-F238E27FC236}">
                <a16:creationId xmlns:a16="http://schemas.microsoft.com/office/drawing/2014/main" id="{5862E9AC-1294-45E5-A112-3261B9E95347}"/>
              </a:ext>
            </a:extLst>
          </p:cNvPr>
          <p:cNvPicPr>
            <a:picLocks noChangeAspect="1"/>
          </p:cNvPicPr>
          <p:nvPr/>
        </p:nvPicPr>
        <p:blipFill>
          <a:blip r:embed="rId6"/>
          <a:stretch>
            <a:fillRect/>
          </a:stretch>
        </p:blipFill>
        <p:spPr>
          <a:xfrm>
            <a:off x="5703189" y="3723848"/>
            <a:ext cx="6488811" cy="2668375"/>
          </a:xfrm>
          <a:prstGeom prst="rect">
            <a:avLst/>
          </a:prstGeom>
        </p:spPr>
      </p:pic>
    </p:spTree>
    <p:extLst>
      <p:ext uri="{BB962C8B-B14F-4D97-AF65-F5344CB8AC3E}">
        <p14:creationId xmlns:p14="http://schemas.microsoft.com/office/powerpoint/2010/main" val="3727621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D4EE1-9487-F74D-B2F1-C5DD9A4AB1AA}"/>
              </a:ext>
            </a:extLst>
          </p:cNvPr>
          <p:cNvSpPr>
            <a:spLocks noGrp="1"/>
          </p:cNvSpPr>
          <p:nvPr>
            <p:ph type="title"/>
          </p:nvPr>
        </p:nvSpPr>
        <p:spPr>
          <a:xfrm>
            <a:off x="1559715" y="275530"/>
            <a:ext cx="10360091" cy="954208"/>
          </a:xfrm>
        </p:spPr>
        <p:txBody>
          <a:bodyPr>
            <a:normAutofit fontScale="90000"/>
          </a:bodyPr>
          <a:lstStyle/>
          <a:p>
            <a:pPr algn="l" rtl="0"/>
            <a:r>
              <a:rPr lang="fr" sz="2800" b="1" i="0" u="none" baseline="0" dirty="0">
                <a:latin typeface="IAS Ribbon Sans Bold" pitchFamily="50" charset="0"/>
                <a:ea typeface="IAS Ribbon Sans Bold" pitchFamily="50" charset="0"/>
              </a:rPr>
              <a:t>Les lymphocytes Th17 sont des cibles précoces du VIS lors de la phase aigüe d'infection par voie vaginale de macaques rhésus</a:t>
            </a:r>
          </a:p>
        </p:txBody>
      </p:sp>
      <p:pic>
        <p:nvPicPr>
          <p:cNvPr id="1026" name="Picture 2" descr="Figure thumbnail fx1">
            <a:extLst>
              <a:ext uri="{FF2B5EF4-FFF2-40B4-BE49-F238E27FC236}">
                <a16:creationId xmlns:a16="http://schemas.microsoft.com/office/drawing/2014/main" id="{2F4AC41E-516F-2843-8F3C-483DED14C51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415353" y="1724719"/>
            <a:ext cx="3479970" cy="232051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A17B19F-CA5D-E14F-8724-D0FBBDA3A539}"/>
              </a:ext>
            </a:extLst>
          </p:cNvPr>
          <p:cNvSpPr/>
          <p:nvPr/>
        </p:nvSpPr>
        <p:spPr>
          <a:xfrm>
            <a:off x="78889" y="1449940"/>
            <a:ext cx="8146506" cy="4493538"/>
          </a:xfrm>
          <a:prstGeom prst="rect">
            <a:avLst/>
          </a:prstGeom>
        </p:spPr>
        <p:txBody>
          <a:bodyPr wrap="square">
            <a:spAutoFit/>
          </a:bodyPr>
          <a:lstStyle/>
          <a:p>
            <a:pPr marL="285750" indent="-285750" algn="just" rtl="0">
              <a:spcAft>
                <a:spcPts val="1200"/>
              </a:spcAft>
              <a:buFont typeface="Arial" panose="020B0604020202020204" pitchFamily="34" charset="0"/>
              <a:buChar char="•"/>
            </a:pPr>
            <a:r>
              <a:rPr lang="fr" sz="1400" b="0" i="0" u="none" baseline="0" dirty="0">
                <a:latin typeface="IAS Ribbon Sans Light" pitchFamily="50" charset="0"/>
                <a:ea typeface="IAS Ribbon Sans Light" pitchFamily="50" charset="0"/>
                <a:cs typeface="Arial" panose="020B0604020202020204" pitchFamily="34" charset="0"/>
              </a:rPr>
              <a:t>L'identification des cellules cibles initiales de l'infection au VIH/SIV suite à l'exposition des muqueuses est indispensable afin de concevoir des stratégies efficaces de traitement, de prévention et de remèdes pour le contrôle/la rémission du VIH. Bien que les lymphocytes T CD4+ différenciés en lymphocytes Th17 aient été identifiés comme des cibles précoces du VIH/VIS dans l'appareil reproducteur féminin (ARF), cette question reste ouverte au débat.</a:t>
            </a:r>
          </a:p>
          <a:p>
            <a:pPr marL="285750" indent="-285750" algn="just" rtl="0">
              <a:spcAft>
                <a:spcPts val="1200"/>
              </a:spcAft>
              <a:buFont typeface="Arial" panose="020B0604020202020204" pitchFamily="34" charset="0"/>
              <a:buChar char="•"/>
            </a:pPr>
            <a:r>
              <a:rPr lang="fr" sz="1400" b="0" i="0" u="none" baseline="0" dirty="0">
                <a:latin typeface="IAS Ribbon Sans Light" pitchFamily="50" charset="0"/>
                <a:ea typeface="IAS Ribbon Sans Light" pitchFamily="50" charset="0"/>
                <a:cs typeface="Arial" panose="020B0604020202020204" pitchFamily="34" charset="0"/>
              </a:rPr>
              <a:t>Cette étude reposait sur un modèle d'infection vaginale chez le macaque rhésus afin d'identifier les cibles précoces de l'infection et de suivre les changements de phénotype des cellules infectées au fil du temps. Utilisant un gène rapporteur non-répliquant de la luciférase et un mélange constitué de virus SIVmac239, le phénotypage de &gt;5 000 cellules infectées au VIS à 72 heures et à 96 heures a identifié l'infection dans l'ensemble de l'ARF.</a:t>
            </a:r>
          </a:p>
          <a:p>
            <a:pPr marL="285750" indent="-285750" algn="just" rtl="0">
              <a:spcAft>
                <a:spcPts val="1200"/>
              </a:spcAft>
              <a:buFont typeface="Arial" panose="020B0604020202020204" pitchFamily="34" charset="0"/>
              <a:buChar char="•"/>
            </a:pPr>
            <a:r>
              <a:rPr lang="fr" sz="1400" b="0" i="0" u="none" baseline="0" dirty="0">
                <a:latin typeface="IAS Ribbon Sans Light" pitchFamily="50" charset="0"/>
                <a:ea typeface="IAS Ribbon Sans Light" pitchFamily="50" charset="0"/>
                <a:cs typeface="Arial" panose="020B0604020202020204" pitchFamily="34" charset="0"/>
              </a:rPr>
              <a:t>Les cellules infectées par le VIS exprimaient le régulateur de la transcription RORgt, ce qui confirme que les cellules cibles initiales étaient spécifiquement de la lignée Th17. Une augmentation du taux d'infection des cellules dendritiques immatures et d'autres lymphocytes T a également été observée au fur et à mesure que progressait l'infection.</a:t>
            </a:r>
          </a:p>
          <a:p>
            <a:pPr marL="285750" indent="-285750" algn="just" rtl="0">
              <a:spcAft>
                <a:spcPts val="1200"/>
              </a:spcAft>
              <a:buFont typeface="Arial" panose="020B0604020202020204" pitchFamily="34" charset="0"/>
              <a:buChar char="•"/>
            </a:pPr>
            <a:r>
              <a:rPr lang="fr" sz="1400" b="0" i="0" u="none" baseline="0" dirty="0">
                <a:latin typeface="IAS Ribbon Sans Light" pitchFamily="50" charset="0"/>
                <a:ea typeface="IAS Ribbon Sans Light" pitchFamily="50" charset="0"/>
                <a:cs typeface="Arial" panose="020B0604020202020204" pitchFamily="34" charset="0"/>
              </a:rPr>
              <a:t>D'autres études seront à mener pour comparer la répartition des cellules infectées et les profils de transcriptome des tissus infectés et non infectés à différents moments dans le temps aideront à comprendre la dynamique et la cinétique de la répartition et de la diffusion du virus lors de l'infection aigüe.</a:t>
            </a:r>
          </a:p>
        </p:txBody>
      </p:sp>
      <p:sp>
        <p:nvSpPr>
          <p:cNvPr id="3" name="TextBox 2">
            <a:extLst>
              <a:ext uri="{FF2B5EF4-FFF2-40B4-BE49-F238E27FC236}">
                <a16:creationId xmlns:a16="http://schemas.microsoft.com/office/drawing/2014/main" id="{8923A5D5-2244-F94F-9A50-886C3DC6880D}"/>
              </a:ext>
            </a:extLst>
          </p:cNvPr>
          <p:cNvSpPr txBox="1"/>
          <p:nvPr/>
        </p:nvSpPr>
        <p:spPr>
          <a:xfrm>
            <a:off x="8351519" y="1207904"/>
            <a:ext cx="3661411" cy="461665"/>
          </a:xfrm>
          <a:prstGeom prst="rect">
            <a:avLst/>
          </a:prstGeom>
          <a:noFill/>
        </p:spPr>
        <p:txBody>
          <a:bodyPr wrap="square" rtlCol="0">
            <a:spAutoFit/>
          </a:bodyPr>
          <a:lstStyle/>
          <a:p>
            <a:pPr algn="l" rtl="0"/>
            <a:r>
              <a:rPr lang="fr" sz="1200" b="1" i="0" u="none" baseline="0" dirty="0">
                <a:solidFill>
                  <a:schemeClr val="accent2">
                    <a:lumMod val="75000"/>
                  </a:schemeClr>
                </a:solidFill>
                <a:latin typeface="IAS Ribbon Sans Bold" pitchFamily="50" charset="0"/>
                <a:ea typeface="IAS Ribbon Sans Bold" pitchFamily="50" charset="0"/>
              </a:rPr>
              <a:t>La totalité de l'appareil reproducteur féminin (ARF) est susceptible d'être infecté </a:t>
            </a:r>
          </a:p>
        </p:txBody>
      </p:sp>
      <p:sp>
        <p:nvSpPr>
          <p:cNvPr id="5" name="Rectangle 4">
            <a:extLst>
              <a:ext uri="{FF2B5EF4-FFF2-40B4-BE49-F238E27FC236}">
                <a16:creationId xmlns:a16="http://schemas.microsoft.com/office/drawing/2014/main" id="{FC4AE763-429F-6341-A76D-CEFDB916E1D3}"/>
              </a:ext>
            </a:extLst>
          </p:cNvPr>
          <p:cNvSpPr/>
          <p:nvPr/>
        </p:nvSpPr>
        <p:spPr>
          <a:xfrm>
            <a:off x="78889" y="5991345"/>
            <a:ext cx="3962260" cy="276999"/>
          </a:xfrm>
          <a:prstGeom prst="rect">
            <a:avLst/>
          </a:prstGeom>
        </p:spPr>
        <p:txBody>
          <a:bodyPr wrap="square">
            <a:spAutoFit/>
          </a:bodyPr>
          <a:lstStyle/>
          <a:p>
            <a:pPr algn="l" rtl="0"/>
            <a:r>
              <a:rPr lang="fr" sz="1200" b="0" i="0" u="none" baseline="0" dirty="0">
                <a:latin typeface="IAS Ribbon Sans Light" pitchFamily="50" charset="0"/>
                <a:ea typeface="IAS Ribbon Sans Light" pitchFamily="50" charset="0"/>
                <a:cs typeface="Arial" panose="020B0604020202020204" pitchFamily="34" charset="0"/>
                <a:hlinkClick r:id="rId4"/>
              </a:rPr>
              <a:t>Muhammad Shoaib Arif, PDA0206 </a:t>
            </a:r>
            <a:endParaRPr lang="fr" sz="1200" dirty="0">
              <a:latin typeface="IAS Ribbon Sans Light" pitchFamily="50" charset="0"/>
              <a:ea typeface="IAS Ribbon Sans Light" pitchFamily="50" charset="0"/>
              <a:cs typeface="Arial" panose="020B0604020202020204" pitchFamily="34" charset="0"/>
            </a:endParaRPr>
          </a:p>
        </p:txBody>
      </p:sp>
      <p:pic>
        <p:nvPicPr>
          <p:cNvPr id="13" name="Picture 12">
            <a:extLst>
              <a:ext uri="{FF2B5EF4-FFF2-40B4-BE49-F238E27FC236}">
                <a16:creationId xmlns:a16="http://schemas.microsoft.com/office/drawing/2014/main" id="{6C329D5D-835B-244B-BCF5-C3863BEF6B03}"/>
              </a:ext>
            </a:extLst>
          </p:cNvPr>
          <p:cNvPicPr>
            <a:picLocks noChangeAspect="1"/>
          </p:cNvPicPr>
          <p:nvPr/>
        </p:nvPicPr>
        <p:blipFill rotWithShape="1">
          <a:blip r:embed="rId5">
            <a:extLst>
              <a:ext uri="{28A0092B-C50C-407E-A947-70E740481C1C}">
                <a14:useLocalDpi xmlns:a14="http://schemas.microsoft.com/office/drawing/2010/main" val="0"/>
              </a:ext>
            </a:extLst>
          </a:blip>
          <a:srcRect t="21165" b="-1"/>
          <a:stretch/>
        </p:blipFill>
        <p:spPr>
          <a:xfrm>
            <a:off x="8297747" y="4792124"/>
            <a:ext cx="3863905" cy="2004492"/>
          </a:xfrm>
          <a:prstGeom prst="rect">
            <a:avLst/>
          </a:prstGeom>
        </p:spPr>
      </p:pic>
      <p:sp>
        <p:nvSpPr>
          <p:cNvPr id="14" name="TextBox 13">
            <a:extLst>
              <a:ext uri="{FF2B5EF4-FFF2-40B4-BE49-F238E27FC236}">
                <a16:creationId xmlns:a16="http://schemas.microsoft.com/office/drawing/2014/main" id="{E827CCA8-3A1C-7941-B9B2-18B738CA2E8B}"/>
              </a:ext>
            </a:extLst>
          </p:cNvPr>
          <p:cNvSpPr txBox="1"/>
          <p:nvPr/>
        </p:nvSpPr>
        <p:spPr>
          <a:xfrm>
            <a:off x="8297747" y="4145793"/>
            <a:ext cx="3715183" cy="646331"/>
          </a:xfrm>
          <a:prstGeom prst="rect">
            <a:avLst/>
          </a:prstGeom>
          <a:noFill/>
        </p:spPr>
        <p:txBody>
          <a:bodyPr wrap="square" rtlCol="0">
            <a:spAutoFit/>
          </a:bodyPr>
          <a:lstStyle/>
          <a:p>
            <a:pPr algn="just" rtl="0"/>
            <a:r>
              <a:rPr lang="fr" sz="1200" b="1" i="0" u="none" baseline="0" dirty="0">
                <a:solidFill>
                  <a:schemeClr val="accent2">
                    <a:lumMod val="75000"/>
                  </a:schemeClr>
                </a:solidFill>
                <a:latin typeface="IAS Ribbon Sans Bold" pitchFamily="50" charset="0"/>
                <a:ea typeface="IAS Ribbon Sans Bold" pitchFamily="50" charset="0"/>
              </a:rPr>
              <a:t>Répartition et proportion des cellules infectées par le VIS</a:t>
            </a:r>
          </a:p>
          <a:p>
            <a:pPr algn="just" rtl="0"/>
            <a:r>
              <a:rPr lang="fr" sz="1200" b="1" i="0" u="none" baseline="0" dirty="0" smtClean="0">
                <a:solidFill>
                  <a:schemeClr val="accent2">
                    <a:lumMod val="75000"/>
                  </a:schemeClr>
                </a:solidFill>
                <a:latin typeface="IAS Ribbon Sans Bold" pitchFamily="50" charset="0"/>
                <a:ea typeface="IAS Ribbon Sans Bold" pitchFamily="50" charset="0"/>
              </a:rPr>
              <a:t>types </a:t>
            </a:r>
            <a:r>
              <a:rPr lang="fr" sz="1200" b="1" i="0" u="none" baseline="0" dirty="0">
                <a:solidFill>
                  <a:schemeClr val="accent2">
                    <a:lumMod val="75000"/>
                  </a:schemeClr>
                </a:solidFill>
                <a:latin typeface="IAS Ribbon Sans Bold" pitchFamily="50" charset="0"/>
                <a:ea typeface="IAS Ribbon Sans Bold" pitchFamily="50" charset="0"/>
              </a:rPr>
              <a:t>classés par site dans l'ensemble de l'AFR</a:t>
            </a:r>
          </a:p>
        </p:txBody>
      </p:sp>
      <p:sp>
        <p:nvSpPr>
          <p:cNvPr id="8" name="Rectangle 7">
            <a:extLst>
              <a:ext uri="{FF2B5EF4-FFF2-40B4-BE49-F238E27FC236}">
                <a16:creationId xmlns:a16="http://schemas.microsoft.com/office/drawing/2014/main" id="{64F9718F-EDEC-4140-A75E-8CC82A4D78F0}"/>
              </a:ext>
            </a:extLst>
          </p:cNvPr>
          <p:cNvSpPr/>
          <p:nvPr/>
        </p:nvSpPr>
        <p:spPr>
          <a:xfrm>
            <a:off x="78889" y="6177711"/>
            <a:ext cx="2273301" cy="276999"/>
          </a:xfrm>
          <a:prstGeom prst="rect">
            <a:avLst/>
          </a:prstGeom>
        </p:spPr>
        <p:txBody>
          <a:bodyPr wrap="square">
            <a:spAutoFit/>
          </a:bodyPr>
          <a:lstStyle/>
          <a:p>
            <a:pPr algn="l" rtl="0"/>
            <a:r>
              <a:rPr lang="fr" sz="1200" b="1" i="0" u="none" baseline="0" dirty="0">
                <a:latin typeface="IAS Ribbon Sans Light" pitchFamily="50" charset="0"/>
                <a:ea typeface="IAS Ribbon Sans Light" pitchFamily="50" charset="0"/>
                <a:cs typeface="Arial" panose="020B0604020202020204" pitchFamily="34" charset="0"/>
              </a:rPr>
              <a:t>Stiehet al, 2016</a:t>
            </a:r>
          </a:p>
        </p:txBody>
      </p:sp>
      <p:sp>
        <p:nvSpPr>
          <p:cNvPr id="10" name="CuadroTexto 7">
            <a:extLst>
              <a:ext uri="{FF2B5EF4-FFF2-40B4-BE49-F238E27FC236}">
                <a16:creationId xmlns:a16="http://schemas.microsoft.com/office/drawing/2014/main" id="{2F480500-172F-4499-B1DE-201D8920B72C}"/>
              </a:ext>
            </a:extLst>
          </p:cNvPr>
          <p:cNvSpPr txBox="1"/>
          <p:nvPr/>
        </p:nvSpPr>
        <p:spPr>
          <a:xfrm>
            <a:off x="1559715" y="17035"/>
            <a:ext cx="6099048" cy="461665"/>
          </a:xfrm>
          <a:prstGeom prst="rect">
            <a:avLst/>
          </a:prstGeom>
          <a:noFill/>
        </p:spPr>
        <p:txBody>
          <a:bodyPr wrap="square">
            <a:spAutoFit/>
          </a:bodyPr>
          <a:lstStyle/>
          <a:p>
            <a:pPr algn="l" rtl="0"/>
            <a:r>
              <a:rPr lang="fr" sz="2400" b="1" i="0" u="none" baseline="0" dirty="0">
                <a:solidFill>
                  <a:srgbClr val="E3000F"/>
                </a:solidFill>
                <a:latin typeface="IAS Ribbon Sans Bold" pitchFamily="50" charset="0"/>
                <a:ea typeface="IAS Ribbon Sans Bold" pitchFamily="50" charset="0"/>
                <a:cs typeface="Arial" panose="020B0604020202020204" pitchFamily="34" charset="0"/>
              </a:rPr>
              <a:t>Remède contre le VIH</a:t>
            </a:r>
            <a:r>
              <a:rPr lang="fr" sz="2400" b="0" i="0" u="none" baseline="0" dirty="0">
                <a:solidFill>
                  <a:schemeClr val="bg1"/>
                </a:solidFill>
                <a:latin typeface="IAS Ribbon Sans Bold" pitchFamily="50" charset="0"/>
                <a:ea typeface="IAS Ribbon Sans Bold" pitchFamily="50" charset="0"/>
                <a:cs typeface="Arial"/>
              </a:rPr>
              <a:t>Y</a:t>
            </a:r>
            <a:endParaRPr lang="fr" sz="2400" dirty="0">
              <a:latin typeface="IAS Ribbon Sans Bold" pitchFamily="50" charset="0"/>
              <a:ea typeface="IAS Ribbon Sans Bold" pitchFamily="50" charset="0"/>
            </a:endParaRPr>
          </a:p>
        </p:txBody>
      </p:sp>
    </p:spTree>
    <p:extLst>
      <p:ext uri="{BB962C8B-B14F-4D97-AF65-F5344CB8AC3E}">
        <p14:creationId xmlns:p14="http://schemas.microsoft.com/office/powerpoint/2010/main" val="17293479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604698" y="255800"/>
            <a:ext cx="10411724" cy="12252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gn="l" rtl="0"/>
            <a:r>
              <a:rPr lang="fr" sz="1800" b="1" i="0" u="none" baseline="0" dirty="0">
                <a:latin typeface="IAS Ribbon Sans Bold" pitchFamily="50" charset="0"/>
                <a:ea typeface="IAS Ribbon Sans Bold" pitchFamily="50" charset="0"/>
              </a:rPr>
              <a:t>Induction d'anticorps neutralisants à large spectre et protection contre une infection par un virus chimérique pathogène SHIV (HIV-1/SIV) hétérologue de niveau 2 (plus résistants à la neutralisation) grâce à un vaccin à ARN messager chez les macaques</a:t>
            </a:r>
            <a:endParaRPr lang="fr" sz="1800" b="1" dirty="0">
              <a:latin typeface="IAS Ribbon Sans Bold" pitchFamily="50" charset="0"/>
              <a:ea typeface="IAS Ribbon Sans Bold" pitchFamily="50" charset="0"/>
            </a:endParaRPr>
          </a:p>
        </p:txBody>
      </p:sp>
      <p:sp>
        <p:nvSpPr>
          <p:cNvPr id="3" name="Rectangle 2">
            <a:extLst>
              <a:ext uri="{FF2B5EF4-FFF2-40B4-BE49-F238E27FC236}">
                <a16:creationId xmlns:a16="http://schemas.microsoft.com/office/drawing/2014/main" id="{73F8330E-69E8-9442-AAF5-DC9B19A9DB85}"/>
              </a:ext>
            </a:extLst>
          </p:cNvPr>
          <p:cNvSpPr/>
          <p:nvPr/>
        </p:nvSpPr>
        <p:spPr>
          <a:xfrm>
            <a:off x="1604698" y="35141"/>
            <a:ext cx="3474028" cy="461665"/>
          </a:xfrm>
          <a:prstGeom prst="rect">
            <a:avLst/>
          </a:prstGeom>
        </p:spPr>
        <p:txBody>
          <a:bodyPr wrap="none">
            <a:spAutoFit/>
          </a:bodyPr>
          <a:lstStyle/>
          <a:p>
            <a:pPr algn="l" rtl="0"/>
            <a:r>
              <a:rPr lang="fr" sz="2400" b="1" i="0" u="none" baseline="0" dirty="0">
                <a:solidFill>
                  <a:srgbClr val="E3000F"/>
                </a:solidFill>
                <a:latin typeface="IAS Ribbon Sans Bold" pitchFamily="50" charset="0"/>
                <a:ea typeface="IAS Ribbon Sans Bold" pitchFamily="50" charset="0"/>
                <a:cs typeface="Arial" panose="020B0604020202020204" pitchFamily="34" charset="0"/>
              </a:rPr>
              <a:t>Remède contre le VIH</a:t>
            </a:r>
            <a:endParaRPr lang="fr" sz="2400" b="1" dirty="0">
              <a:latin typeface="IAS Ribbon Sans Bold" pitchFamily="50" charset="0"/>
              <a:ea typeface="IAS Ribbon Sans Bold" pitchFamily="50" charset="0"/>
              <a:cs typeface="Arial" panose="020B0604020202020204" pitchFamily="34" charset="0"/>
            </a:endParaRPr>
          </a:p>
        </p:txBody>
      </p:sp>
      <p:sp>
        <p:nvSpPr>
          <p:cNvPr id="18" name="TextBox 17">
            <a:extLst>
              <a:ext uri="{FF2B5EF4-FFF2-40B4-BE49-F238E27FC236}">
                <a16:creationId xmlns:a16="http://schemas.microsoft.com/office/drawing/2014/main" id="{59436498-DCD7-854A-B893-1CB1796C8BCF}"/>
              </a:ext>
            </a:extLst>
          </p:cNvPr>
          <p:cNvSpPr txBox="1"/>
          <p:nvPr/>
        </p:nvSpPr>
        <p:spPr>
          <a:xfrm>
            <a:off x="117986" y="1413155"/>
            <a:ext cx="5828394" cy="1384995"/>
          </a:xfrm>
          <a:prstGeom prst="rect">
            <a:avLst/>
          </a:prstGeom>
          <a:noFill/>
        </p:spPr>
        <p:txBody>
          <a:bodyPr wrap="square" rtlCol="0">
            <a:spAutoFit/>
          </a:bodyPr>
          <a:lstStyle/>
          <a:p>
            <a:pPr marL="285750" lvl="1" indent="-285750" algn="just">
              <a:buFont typeface="Arial" panose="020B0604020202020204" pitchFamily="34" charset="0"/>
              <a:buChar char="•"/>
            </a:pPr>
            <a:r>
              <a:rPr lang="fr" sz="1400" b="0" i="0" u="none" baseline="0" dirty="0">
                <a:latin typeface="IAS Ribbon Sans Light" pitchFamily="50" charset="0"/>
                <a:ea typeface="IAS Ribbon Sans Light" pitchFamily="50" charset="0"/>
                <a:cs typeface="Arial" panose="020B0604020202020204" pitchFamily="34" charset="0"/>
              </a:rPr>
              <a:t>Bien que l'accès à la thérapie antirétrovirale ait augmenté, les transmissions du VIH-1 se poursuivront jusqu'en 2030 et au-delà, à moins qu'un vaccin contre le VIH-1 capable d'induire des anticorps neutralisants à large spectre (bNabs) et une protection contre des souches virales diverses ne soit disponible. </a:t>
            </a:r>
          </a:p>
        </p:txBody>
      </p:sp>
      <p:sp>
        <p:nvSpPr>
          <p:cNvPr id="14" name="TextBox 13">
            <a:extLst>
              <a:ext uri="{FF2B5EF4-FFF2-40B4-BE49-F238E27FC236}">
                <a16:creationId xmlns:a16="http://schemas.microsoft.com/office/drawing/2014/main" id="{69A2F251-5CEC-2840-822A-7D30462506B9}"/>
              </a:ext>
            </a:extLst>
          </p:cNvPr>
          <p:cNvSpPr txBox="1"/>
          <p:nvPr/>
        </p:nvSpPr>
        <p:spPr>
          <a:xfrm>
            <a:off x="117986" y="2834640"/>
            <a:ext cx="6330139" cy="3539430"/>
          </a:xfrm>
          <a:prstGeom prst="rect">
            <a:avLst/>
          </a:prstGeom>
          <a:noFill/>
        </p:spPr>
        <p:txBody>
          <a:bodyPr wrap="square" rtlCol="0">
            <a:spAutoFit/>
          </a:bodyPr>
          <a:lstStyle/>
          <a:p>
            <a:pPr marL="285750" indent="-285750" algn="just" rtl="0">
              <a:buFont typeface="Arial" panose="020B0604020202020204" pitchFamily="34" charset="0"/>
              <a:buChar char="•"/>
            </a:pPr>
            <a:r>
              <a:rPr lang="fr" sz="1400" b="0" i="0" u="none" baseline="0" dirty="0">
                <a:latin typeface="IAS Ribbon Sans Light" pitchFamily="50" charset="0"/>
                <a:ea typeface="IAS Ribbon Sans Light" pitchFamily="50" charset="0"/>
                <a:cs typeface="Arial" panose="020B0604020202020204" pitchFamily="34" charset="0"/>
              </a:rPr>
              <a:t>De manière intéressante, l'induction d'anticorps neutralisants à réaction croisée et d'une protection contre une infection au SHIV hétérologue de niveau 2 par un vaccin à ARNm chez les macaques a démontré : </a:t>
            </a:r>
            <a:endParaRPr lang="fr" sz="1400" dirty="0">
              <a:latin typeface="IAS Ribbon Sans Light" pitchFamily="50" charset="0"/>
              <a:ea typeface="IAS Ribbon Sans Light" pitchFamily="50" charset="0"/>
              <a:cs typeface="Arial" panose="020B0604020202020204" pitchFamily="34" charset="0"/>
            </a:endParaRPr>
          </a:p>
          <a:p>
            <a:pPr marL="800100" lvl="1" indent="-342900" algn="just" rtl="0">
              <a:buFont typeface="+mj-lt"/>
              <a:buAutoNum type="arabicPeriod"/>
            </a:pPr>
            <a:r>
              <a:rPr lang="fr" sz="1400" b="0" i="0" u="none" baseline="0" dirty="0">
                <a:latin typeface="IAS Ribbon Sans Light" pitchFamily="50" charset="0"/>
                <a:ea typeface="IAS Ribbon Sans Light" pitchFamily="50" charset="0"/>
                <a:cs typeface="Arial" panose="020B0604020202020204" pitchFamily="34" charset="0"/>
              </a:rPr>
              <a:t>L'induction progressive d'une neutralisation autologue du VIH-1 chez les macaques au cours de la phase </a:t>
            </a:r>
            <a:r>
              <a:rPr lang="fr" sz="1400" b="0" i="0" u="none" baseline="0" dirty="0" smtClean="0">
                <a:latin typeface="IAS Ribbon Sans Light" pitchFamily="50" charset="0"/>
                <a:ea typeface="IAS Ribbon Sans Light" pitchFamily="50" charset="0"/>
                <a:cs typeface="Arial" panose="020B0604020202020204" pitchFamily="34" charset="0"/>
              </a:rPr>
              <a:t>d'immunisation</a:t>
            </a:r>
            <a:endParaRPr lang="fr" sz="1400" dirty="0">
              <a:latin typeface="IAS Ribbon Sans Light" pitchFamily="50" charset="0"/>
              <a:ea typeface="IAS Ribbon Sans Light" pitchFamily="50" charset="0"/>
              <a:cs typeface="Arial" panose="020B0604020202020204" pitchFamily="34" charset="0"/>
            </a:endParaRPr>
          </a:p>
          <a:p>
            <a:pPr marL="800100" lvl="1" indent="-342900" algn="just" rtl="0">
              <a:buFont typeface="+mj-lt"/>
              <a:buAutoNum type="arabicPeriod"/>
            </a:pPr>
            <a:r>
              <a:rPr lang="fr" sz="1400" b="0" i="0" u="none" baseline="0" dirty="0">
                <a:latin typeface="IAS Ribbon Sans Light" pitchFamily="50" charset="0"/>
                <a:ea typeface="IAS Ribbon Sans Light" pitchFamily="50" charset="0"/>
                <a:cs typeface="Arial" panose="020B0604020202020204" pitchFamily="34" charset="0"/>
              </a:rPr>
              <a:t>L'apparition d'une neutralisation hétérologue du VIH-1 chez les macaques suite à immunisation hétérologue </a:t>
            </a:r>
            <a:r>
              <a:rPr lang="fr" sz="1400" b="0" i="0" u="none" baseline="0" dirty="0" smtClean="0">
                <a:latin typeface="IAS Ribbon Sans Light" pitchFamily="50" charset="0"/>
                <a:ea typeface="IAS Ribbon Sans Light" pitchFamily="50" charset="0"/>
                <a:cs typeface="Arial" panose="020B0604020202020204" pitchFamily="34" charset="0"/>
              </a:rPr>
              <a:t>répétée</a:t>
            </a:r>
            <a:endParaRPr lang="fr" sz="1400" dirty="0">
              <a:latin typeface="IAS Ribbon Sans Light" pitchFamily="50" charset="0"/>
              <a:ea typeface="IAS Ribbon Sans Light" pitchFamily="50" charset="0"/>
              <a:cs typeface="Arial" panose="020B0604020202020204" pitchFamily="34" charset="0"/>
            </a:endParaRPr>
          </a:p>
          <a:p>
            <a:pPr marL="800100" lvl="1" indent="-342900" algn="just" rtl="0">
              <a:buFont typeface="+mj-lt"/>
              <a:buAutoNum type="arabicPeriod"/>
            </a:pPr>
            <a:r>
              <a:rPr lang="fr" sz="1400" b="0" i="0" u="none" baseline="0" dirty="0">
                <a:latin typeface="IAS Ribbon Sans Light" pitchFamily="50" charset="0"/>
                <a:ea typeface="IAS Ribbon Sans Light" pitchFamily="50" charset="0"/>
                <a:cs typeface="Arial" panose="020B0604020202020204" pitchFamily="34" charset="0"/>
              </a:rPr>
              <a:t>Une neutralisation hétérologue à large spectre du virus de niveau 2 chez les macaques à la fin de la période </a:t>
            </a:r>
            <a:r>
              <a:rPr lang="fr" sz="1400" b="0" i="0" u="none" baseline="0" dirty="0" smtClean="0">
                <a:latin typeface="IAS Ribbon Sans Light" pitchFamily="50" charset="0"/>
                <a:ea typeface="IAS Ribbon Sans Light" pitchFamily="50" charset="0"/>
                <a:cs typeface="Arial" panose="020B0604020202020204" pitchFamily="34" charset="0"/>
              </a:rPr>
              <a:t>d'immunisation</a:t>
            </a:r>
            <a:endParaRPr lang="fr" sz="1400" dirty="0">
              <a:latin typeface="IAS Ribbon Sans Light" pitchFamily="50" charset="0"/>
              <a:ea typeface="IAS Ribbon Sans Light" pitchFamily="50" charset="0"/>
              <a:cs typeface="Arial" panose="020B0604020202020204" pitchFamily="34" charset="0"/>
            </a:endParaRPr>
          </a:p>
          <a:p>
            <a:pPr marL="800100" lvl="1" indent="-342900" algn="just" rtl="0">
              <a:buFont typeface="+mj-lt"/>
              <a:buAutoNum type="arabicPeriod"/>
            </a:pPr>
            <a:r>
              <a:rPr lang="fr" sz="1400" b="0" i="0" u="none" baseline="0" dirty="0">
                <a:latin typeface="IAS Ribbon Sans Light" pitchFamily="50" charset="0"/>
                <a:ea typeface="IAS Ribbon Sans Light" pitchFamily="50" charset="0"/>
                <a:cs typeface="Arial" panose="020B0604020202020204" pitchFamily="34" charset="0"/>
              </a:rPr>
              <a:t>La protection contre infection pathogénique au SHIV de niveau 2 (AD8) chez les macaques </a:t>
            </a:r>
            <a:r>
              <a:rPr lang="fr" sz="1400" b="0" i="0" u="none" baseline="0" dirty="0" smtClean="0">
                <a:latin typeface="IAS Ribbon Sans Light" pitchFamily="50" charset="0"/>
                <a:ea typeface="IAS Ribbon Sans Light" pitchFamily="50" charset="0"/>
                <a:cs typeface="Arial" panose="020B0604020202020204" pitchFamily="34" charset="0"/>
              </a:rPr>
              <a:t>immunisés</a:t>
            </a:r>
            <a:endParaRPr lang="fr" sz="1400" dirty="0">
              <a:latin typeface="IAS Ribbon Sans Light" pitchFamily="50" charset="0"/>
              <a:ea typeface="IAS Ribbon Sans Light" pitchFamily="50" charset="0"/>
              <a:cs typeface="Arial" panose="020B0604020202020204" pitchFamily="34" charset="0"/>
            </a:endParaRPr>
          </a:p>
          <a:p>
            <a:pPr marL="800100" lvl="1" indent="-342900" algn="just" rtl="0">
              <a:buFont typeface="+mj-lt"/>
              <a:buAutoNum type="arabicPeriod"/>
            </a:pPr>
            <a:r>
              <a:rPr lang="fr" sz="1400" b="0" i="0" u="none" baseline="0" dirty="0">
                <a:latin typeface="IAS Ribbon Sans Light" pitchFamily="50" charset="0"/>
                <a:ea typeface="IAS Ribbon Sans Light" pitchFamily="50" charset="0"/>
                <a:cs typeface="Arial" panose="020B0604020202020204" pitchFamily="34" charset="0"/>
              </a:rPr>
              <a:t>La quantité d'anticorps bloquant le site de liaison du virus sur les lymphocytes CD4 était corrélée à la protection contre l'infection au SHIV-AD8 chez les macaques vaccinés.</a:t>
            </a:r>
          </a:p>
        </p:txBody>
      </p:sp>
      <p:pic>
        <p:nvPicPr>
          <p:cNvPr id="21" name="Picture 20">
            <a:extLst>
              <a:ext uri="{FF2B5EF4-FFF2-40B4-BE49-F238E27FC236}">
                <a16:creationId xmlns:a16="http://schemas.microsoft.com/office/drawing/2014/main" id="{65BD3B9E-DC9A-514A-8DAF-D424FF5C2B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24947" y="1269608"/>
            <a:ext cx="2464448" cy="1672090"/>
          </a:xfrm>
          <a:prstGeom prst="rect">
            <a:avLst/>
          </a:prstGeom>
        </p:spPr>
      </p:pic>
      <p:grpSp>
        <p:nvGrpSpPr>
          <p:cNvPr id="38" name="Group 37">
            <a:extLst>
              <a:ext uri="{FF2B5EF4-FFF2-40B4-BE49-F238E27FC236}">
                <a16:creationId xmlns:a16="http://schemas.microsoft.com/office/drawing/2014/main" id="{BD7683F0-35BA-444D-915C-33C2E2AE4198}"/>
              </a:ext>
            </a:extLst>
          </p:cNvPr>
          <p:cNvGrpSpPr/>
          <p:nvPr/>
        </p:nvGrpSpPr>
        <p:grpSpPr>
          <a:xfrm>
            <a:off x="6547313" y="3089291"/>
            <a:ext cx="2570045" cy="1560664"/>
            <a:chOff x="6331095" y="3042835"/>
            <a:chExt cx="2570045" cy="1560664"/>
          </a:xfrm>
        </p:grpSpPr>
        <p:pic>
          <p:nvPicPr>
            <p:cNvPr id="28" name="Picture 27">
              <a:extLst>
                <a:ext uri="{FF2B5EF4-FFF2-40B4-BE49-F238E27FC236}">
                  <a16:creationId xmlns:a16="http://schemas.microsoft.com/office/drawing/2014/main" id="{185EBEC7-7F86-5F4B-B64A-D92C46E04CF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31095" y="3042835"/>
              <a:ext cx="2570045" cy="1432929"/>
            </a:xfrm>
            <a:prstGeom prst="rect">
              <a:avLst/>
            </a:prstGeom>
          </p:spPr>
        </p:pic>
        <p:sp>
          <p:nvSpPr>
            <p:cNvPr id="31" name="Rectangle 30">
              <a:extLst>
                <a:ext uri="{FF2B5EF4-FFF2-40B4-BE49-F238E27FC236}">
                  <a16:creationId xmlns:a16="http://schemas.microsoft.com/office/drawing/2014/main" id="{1121BE26-536A-A348-8289-4F5023DAEFE0}"/>
                </a:ext>
              </a:extLst>
            </p:cNvPr>
            <p:cNvSpPr/>
            <p:nvPr/>
          </p:nvSpPr>
          <p:spPr>
            <a:xfrm>
              <a:off x="8632723" y="4277032"/>
              <a:ext cx="268417" cy="326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a:p>
          </p:txBody>
        </p:sp>
      </p:grpSp>
      <p:grpSp>
        <p:nvGrpSpPr>
          <p:cNvPr id="39" name="Group 38">
            <a:extLst>
              <a:ext uri="{FF2B5EF4-FFF2-40B4-BE49-F238E27FC236}">
                <a16:creationId xmlns:a16="http://schemas.microsoft.com/office/drawing/2014/main" id="{F2D2F3C9-E851-E94B-8AAD-E29307F0CF5C}"/>
              </a:ext>
            </a:extLst>
          </p:cNvPr>
          <p:cNvGrpSpPr/>
          <p:nvPr/>
        </p:nvGrpSpPr>
        <p:grpSpPr>
          <a:xfrm>
            <a:off x="9497919" y="3074473"/>
            <a:ext cx="2491476" cy="1507694"/>
            <a:chOff x="9497919" y="3143300"/>
            <a:chExt cx="2491476" cy="1507694"/>
          </a:xfrm>
        </p:grpSpPr>
        <p:pic>
          <p:nvPicPr>
            <p:cNvPr id="27" name="Picture 26">
              <a:extLst>
                <a:ext uri="{FF2B5EF4-FFF2-40B4-BE49-F238E27FC236}">
                  <a16:creationId xmlns:a16="http://schemas.microsoft.com/office/drawing/2014/main" id="{11AFB2BA-DA01-314F-97C5-C8A8AF7DF8C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497919" y="3143300"/>
              <a:ext cx="2491476" cy="1460199"/>
            </a:xfrm>
            <a:prstGeom prst="rect">
              <a:avLst/>
            </a:prstGeom>
          </p:spPr>
        </p:pic>
        <p:sp>
          <p:nvSpPr>
            <p:cNvPr id="32" name="Rectangle 31">
              <a:extLst>
                <a:ext uri="{FF2B5EF4-FFF2-40B4-BE49-F238E27FC236}">
                  <a16:creationId xmlns:a16="http://schemas.microsoft.com/office/drawing/2014/main" id="{A586D402-D3C2-D243-BA26-0E3784C79757}"/>
                </a:ext>
              </a:extLst>
            </p:cNvPr>
            <p:cNvSpPr/>
            <p:nvPr/>
          </p:nvSpPr>
          <p:spPr>
            <a:xfrm>
              <a:off x="11720978" y="4324527"/>
              <a:ext cx="268417" cy="326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a:p>
          </p:txBody>
        </p:sp>
      </p:grpSp>
      <p:sp>
        <p:nvSpPr>
          <p:cNvPr id="33" name="Rectangle 32">
            <a:extLst>
              <a:ext uri="{FF2B5EF4-FFF2-40B4-BE49-F238E27FC236}">
                <a16:creationId xmlns:a16="http://schemas.microsoft.com/office/drawing/2014/main" id="{356E1C41-0BCC-B24E-9D76-0172CDE2A95B}"/>
              </a:ext>
            </a:extLst>
          </p:cNvPr>
          <p:cNvSpPr/>
          <p:nvPr/>
        </p:nvSpPr>
        <p:spPr>
          <a:xfrm>
            <a:off x="11748005" y="5851083"/>
            <a:ext cx="268417" cy="326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a:p>
        </p:txBody>
      </p:sp>
      <p:sp>
        <p:nvSpPr>
          <p:cNvPr id="34" name="Rectangle 33">
            <a:extLst>
              <a:ext uri="{FF2B5EF4-FFF2-40B4-BE49-F238E27FC236}">
                <a16:creationId xmlns:a16="http://schemas.microsoft.com/office/drawing/2014/main" id="{13914E34-7E01-7041-A606-AB333DB11B07}"/>
              </a:ext>
            </a:extLst>
          </p:cNvPr>
          <p:cNvSpPr/>
          <p:nvPr/>
        </p:nvSpPr>
        <p:spPr>
          <a:xfrm>
            <a:off x="8999475" y="5792976"/>
            <a:ext cx="268417" cy="326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a:p>
        </p:txBody>
      </p:sp>
      <p:grpSp>
        <p:nvGrpSpPr>
          <p:cNvPr id="36" name="Group 35">
            <a:extLst>
              <a:ext uri="{FF2B5EF4-FFF2-40B4-BE49-F238E27FC236}">
                <a16:creationId xmlns:a16="http://schemas.microsoft.com/office/drawing/2014/main" id="{F4A756A4-6A56-9E49-8EFD-3A660EBF03B0}"/>
              </a:ext>
            </a:extLst>
          </p:cNvPr>
          <p:cNvGrpSpPr/>
          <p:nvPr/>
        </p:nvGrpSpPr>
        <p:grpSpPr>
          <a:xfrm>
            <a:off x="6409539" y="1315870"/>
            <a:ext cx="3005825" cy="1672090"/>
            <a:chOff x="6163732" y="1296600"/>
            <a:chExt cx="3005825" cy="1672090"/>
          </a:xfrm>
        </p:grpSpPr>
        <p:pic>
          <p:nvPicPr>
            <p:cNvPr id="23" name="Picture 22">
              <a:extLst>
                <a:ext uri="{FF2B5EF4-FFF2-40B4-BE49-F238E27FC236}">
                  <a16:creationId xmlns:a16="http://schemas.microsoft.com/office/drawing/2014/main" id="{E752D377-253D-C242-9FFD-546FC35C099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63732" y="1296600"/>
              <a:ext cx="2990164" cy="1672090"/>
            </a:xfrm>
            <a:prstGeom prst="rect">
              <a:avLst/>
            </a:prstGeom>
          </p:spPr>
        </p:pic>
        <p:sp>
          <p:nvSpPr>
            <p:cNvPr id="35" name="Rectangle 34">
              <a:extLst>
                <a:ext uri="{FF2B5EF4-FFF2-40B4-BE49-F238E27FC236}">
                  <a16:creationId xmlns:a16="http://schemas.microsoft.com/office/drawing/2014/main" id="{601A87F5-0E68-5D44-992A-D9B9EF270370}"/>
                </a:ext>
              </a:extLst>
            </p:cNvPr>
            <p:cNvSpPr/>
            <p:nvPr/>
          </p:nvSpPr>
          <p:spPr>
            <a:xfrm>
              <a:off x="8901140" y="2630640"/>
              <a:ext cx="268417" cy="326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a:p>
          </p:txBody>
        </p:sp>
      </p:grpSp>
      <p:sp>
        <p:nvSpPr>
          <p:cNvPr id="40" name="Rectangle 39">
            <a:extLst>
              <a:ext uri="{FF2B5EF4-FFF2-40B4-BE49-F238E27FC236}">
                <a16:creationId xmlns:a16="http://schemas.microsoft.com/office/drawing/2014/main" id="{63527797-D6FC-374B-A158-30D4DC3FA03B}"/>
              </a:ext>
            </a:extLst>
          </p:cNvPr>
          <p:cNvSpPr/>
          <p:nvPr/>
        </p:nvSpPr>
        <p:spPr>
          <a:xfrm>
            <a:off x="10073275" y="6267533"/>
            <a:ext cx="2712135" cy="276999"/>
          </a:xfrm>
          <a:prstGeom prst="rect">
            <a:avLst/>
          </a:prstGeom>
        </p:spPr>
        <p:txBody>
          <a:bodyPr wrap="square">
            <a:spAutoFit/>
          </a:bodyPr>
          <a:lstStyle/>
          <a:p>
            <a:pPr algn="l" rtl="0"/>
            <a:r>
              <a:rPr lang="fr" sz="1200" b="0" i="0" u="none" baseline="0" dirty="0">
                <a:latin typeface="IAS Ribbon Sans Light" pitchFamily="50" charset="0"/>
                <a:ea typeface="IAS Ribbon Sans Light" pitchFamily="50" charset="0"/>
                <a:cs typeface="Arial" panose="020B0604020202020204" pitchFamily="34" charset="0"/>
                <a:hlinkClick r:id="rId7"/>
              </a:rPr>
              <a:t>Paolo Lusso, </a:t>
            </a:r>
            <a:r>
              <a:rPr lang="fr" sz="1200" b="0" i="0" u="none" baseline="0" dirty="0">
                <a:solidFill>
                  <a:srgbClr val="333333"/>
                </a:solidFill>
                <a:latin typeface="IAS Ribbon Sans Light" pitchFamily="50" charset="0"/>
                <a:ea typeface="IAS Ribbon Sans Light" pitchFamily="50" charset="0"/>
                <a:cs typeface="Arial" panose="020B0604020202020204" pitchFamily="34" charset="0"/>
                <a:hlinkClick r:id="rId7"/>
              </a:rPr>
              <a:t>OAALB0101 </a:t>
            </a:r>
            <a:endParaRPr lang="fr" sz="1200" dirty="0">
              <a:latin typeface="IAS Ribbon Sans Light" pitchFamily="50" charset="0"/>
              <a:ea typeface="IAS Ribbon Sans Light" pitchFamily="50" charset="0"/>
              <a:cs typeface="Arial" panose="020B0604020202020204" pitchFamily="34" charset="0"/>
            </a:endParaRPr>
          </a:p>
        </p:txBody>
      </p:sp>
      <p:grpSp>
        <p:nvGrpSpPr>
          <p:cNvPr id="42" name="Group 41">
            <a:extLst>
              <a:ext uri="{FF2B5EF4-FFF2-40B4-BE49-F238E27FC236}">
                <a16:creationId xmlns:a16="http://schemas.microsoft.com/office/drawing/2014/main" id="{4F44E7F6-A48E-F949-9543-A8678AE18D15}"/>
              </a:ext>
            </a:extLst>
          </p:cNvPr>
          <p:cNvGrpSpPr/>
          <p:nvPr/>
        </p:nvGrpSpPr>
        <p:grpSpPr>
          <a:xfrm>
            <a:off x="7451631" y="4636002"/>
            <a:ext cx="3758235" cy="1631531"/>
            <a:chOff x="7451631" y="4595444"/>
            <a:chExt cx="3758235" cy="1672090"/>
          </a:xfrm>
        </p:grpSpPr>
        <p:pic>
          <p:nvPicPr>
            <p:cNvPr id="29" name="Picture 28">
              <a:extLst>
                <a:ext uri="{FF2B5EF4-FFF2-40B4-BE49-F238E27FC236}">
                  <a16:creationId xmlns:a16="http://schemas.microsoft.com/office/drawing/2014/main" id="{2389DEC5-5A30-E643-AE40-23BADC06E48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451631" y="4595444"/>
              <a:ext cx="3659048" cy="1672090"/>
            </a:xfrm>
            <a:prstGeom prst="rect">
              <a:avLst/>
            </a:prstGeom>
          </p:spPr>
        </p:pic>
        <p:sp>
          <p:nvSpPr>
            <p:cNvPr id="41" name="Rectangle 40">
              <a:extLst>
                <a:ext uri="{FF2B5EF4-FFF2-40B4-BE49-F238E27FC236}">
                  <a16:creationId xmlns:a16="http://schemas.microsoft.com/office/drawing/2014/main" id="{1A6B3AA6-4BB4-2142-92ED-3D3AC66E9BA3}"/>
                </a:ext>
              </a:extLst>
            </p:cNvPr>
            <p:cNvSpPr/>
            <p:nvPr/>
          </p:nvSpPr>
          <p:spPr>
            <a:xfrm>
              <a:off x="10815736" y="5931235"/>
              <a:ext cx="394130" cy="326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a:p>
          </p:txBody>
        </p:sp>
      </p:grpSp>
    </p:spTree>
    <p:extLst>
      <p:ext uri="{BB962C8B-B14F-4D97-AF65-F5344CB8AC3E}">
        <p14:creationId xmlns:p14="http://schemas.microsoft.com/office/powerpoint/2010/main" val="42708512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ernational AIDS Society">
  <a:themeElements>
    <a:clrScheme name="Benutzerdefiniert 114">
      <a:dk1>
        <a:sysClr val="windowText" lastClr="000000"/>
      </a:dk1>
      <a:lt1>
        <a:sysClr val="window" lastClr="FFFFFF"/>
      </a:lt1>
      <a:dk2>
        <a:srgbClr val="7F7F7F"/>
      </a:dk2>
      <a:lt2>
        <a:srgbClr val="D8D8D8"/>
      </a:lt2>
      <a:accent1>
        <a:srgbClr val="E0001B"/>
      </a:accent1>
      <a:accent2>
        <a:srgbClr val="C8F04B"/>
      </a:accent2>
      <a:accent3>
        <a:srgbClr val="472482"/>
      </a:accent3>
      <a:accent4>
        <a:srgbClr val="8CCDCD"/>
      </a:accent4>
      <a:accent5>
        <a:srgbClr val="B4BEA5"/>
      </a:accent5>
      <a:accent6>
        <a:srgbClr val="7F7F7F"/>
      </a:accent6>
      <a:hlink>
        <a:srgbClr val="000000"/>
      </a:hlink>
      <a:folHlink>
        <a:srgbClr val="000000"/>
      </a:folHlink>
    </a:clrScheme>
    <a:fontScheme name="Benutzerdefiniert 237">
      <a:majorFont>
        <a:latin typeface="IAS Ribbon Sans Bold"/>
        <a:ea typeface=""/>
        <a:cs typeface=""/>
      </a:majorFont>
      <a:minorFont>
        <a:latin typeface="IAS Ribbo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AS_PowerPoint_Template_IASRibbonSans_" id="{F6C8508D-56C0-4948-82D5-761702551B31}" vid="{85DB46F8-4291-4468-8429-5E053EE055F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3C977353A179648BE2A153B66ADCC4C" ma:contentTypeVersion="10" ma:contentTypeDescription="Create a new document." ma:contentTypeScope="" ma:versionID="c93aa8bfbaa0a79ec11fef712bbbd77a">
  <xsd:schema xmlns:xsd="http://www.w3.org/2001/XMLSchema" xmlns:xs="http://www.w3.org/2001/XMLSchema" xmlns:p="http://schemas.microsoft.com/office/2006/metadata/properties" xmlns:ns2="da0e1dfa-61eb-48b9-80bb-a2770ec06ea8" targetNamespace="http://schemas.microsoft.com/office/2006/metadata/properties" ma:root="true" ma:fieldsID="6c4f4e57ea1230d932af4f0fa29f76b6" ns2:_="">
    <xsd:import namespace="da0e1dfa-61eb-48b9-80bb-a2770ec06ea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0e1dfa-61eb-48b9-80bb-a2770ec06e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BAE8FE3-8822-44AC-95BA-D87DD625F81B}">
  <ds:schemaRefs>
    <ds:schemaRef ds:uri="http://schemas.microsoft.com/sharepoint/v3/contenttype/forms"/>
  </ds:schemaRefs>
</ds:datastoreItem>
</file>

<file path=customXml/itemProps2.xml><?xml version="1.0" encoding="utf-8"?>
<ds:datastoreItem xmlns:ds="http://schemas.openxmlformats.org/officeDocument/2006/customXml" ds:itemID="{1F6C3EF2-8F8D-4DC1-842A-1AE659DCE3D8}">
  <ds:schemaRefs>
    <ds:schemaRef ds:uri="da0e1dfa-61eb-48b9-80bb-a2770ec06ea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97DA5F8-D59F-40D8-8E80-459CF8E04BAE}">
  <ds:schemaRef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purl.org/dc/dcmitype/"/>
    <ds:schemaRef ds:uri="da0e1dfa-61eb-48b9-80bb-a2770ec06ea8"/>
    <ds:schemaRef ds:uri="http://schemas.microsoft.com/office/infopath/2007/PartnerControl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836</TotalTime>
  <Words>3798</Words>
  <Application>Microsoft Office PowerPoint</Application>
  <PresentationFormat>Widescreen</PresentationFormat>
  <Paragraphs>191</Paragraphs>
  <Slides>10</Slides>
  <Notes>7</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10</vt:i4>
      </vt:variant>
    </vt:vector>
  </HeadingPairs>
  <TitlesOfParts>
    <vt:vector size="20" baseType="lpstr">
      <vt:lpstr>Arial</vt:lpstr>
      <vt:lpstr>Calibri</vt:lpstr>
      <vt:lpstr>Cordia New</vt:lpstr>
      <vt:lpstr>Courier New</vt:lpstr>
      <vt:lpstr>IAS Ribbon Sans Bold</vt:lpstr>
      <vt:lpstr>IAS Ribbon Sans Light</vt:lpstr>
      <vt:lpstr>Ping LCG Light</vt:lpstr>
      <vt:lpstr>Office Theme</vt:lpstr>
      <vt:lpstr>International AIDS Society</vt:lpstr>
      <vt:lpstr>Prism 8</vt:lpstr>
      <vt:lpstr>AIDS 2020  Toolkits Remède contre le VIH</vt:lpstr>
      <vt:lpstr>PowerPoint Presentation</vt:lpstr>
      <vt:lpstr>Introduction</vt:lpstr>
      <vt:lpstr>PowerPoint Presentation</vt:lpstr>
      <vt:lpstr>PowerPoint Presentation</vt:lpstr>
      <vt:lpstr>Effets des inhibiteurs des points de contrôle immunitaires sur les réponses immunitaires spécifiques anti-VIH et le réservoir du VIH chez les personnes vivant avec le VIH et atteintes de cancer</vt:lpstr>
      <vt:lpstr>Remède contre le VIHY Acceptation du principe de participation à des interruptions analytiques de traitement de courte et longue durée (ATI) pendant des essais cliniques de rémission du VIH</vt:lpstr>
      <vt:lpstr>Les lymphocytes Th17 sont des cibles précoces du VIS lors de la phase aigüe d'infection par voie vaginale de macaques rhésus</vt:lpstr>
      <vt:lpstr>PowerPoint Presentation</vt:lpstr>
      <vt:lpstr>Remerciements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Mona Dolan</dc:creator>
  <cp:lastModifiedBy>Kevin Lopes</cp:lastModifiedBy>
  <cp:revision>236</cp:revision>
  <dcterms:created xsi:type="dcterms:W3CDTF">2015-07-06T08:16:27Z</dcterms:created>
  <dcterms:modified xsi:type="dcterms:W3CDTF">2021-07-02T15:55:41Z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0x010100F3C977353A179648BE2A153B66ADCC4C</vt:lpwstr>
  </property>
</Properties>
</file>