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450" r:id="rId6"/>
    <p:sldId id="342" r:id="rId7"/>
    <p:sldId id="449" r:id="rId8"/>
    <p:sldId id="436" r:id="rId9"/>
    <p:sldId id="441" r:id="rId10"/>
    <p:sldId id="445" r:id="rId11"/>
    <p:sldId id="44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ina" initials="I" lastIdx="0" clrIdx="0"/>
  <p:cmAuthor id="1" name="Elisa de Castro Alvarez" initials="EdCA" lastIdx="6" clrIdx="1"/>
  <p:cmAuthor id="2" name="Laura Fernandez Diaz" initials="LFD" lastIdx="27" clrIdx="2"/>
  <p:cmAuthor id="3" name="Irina Lut" initials="IL" lastIdx="5" clrIdx="3"/>
  <p:cmAuthor id="4" name="Taruna Gupta" initials="TG" lastIdx="52" clrIdx="4">
    <p:extLst>
      <p:ext uri="{19B8F6BF-5375-455C-9EA6-DF929625EA0E}">
        <p15:presenceInfo xmlns:p15="http://schemas.microsoft.com/office/powerpoint/2012/main" userId="795968865cb70a96" providerId="Windows Live"/>
      </p:ext>
    </p:extLst>
  </p:cmAuthor>
  <p:cmAuthor id="5" name="Lucy Kanya" initials="" lastIdx="2" clrIdx="5"/>
  <p:cmAuthor id="6" name="Radka Serakova" initials="RS" lastIdx="10" clrIdx="6">
    <p:extLst>
      <p:ext uri="{19B8F6BF-5375-455C-9EA6-DF929625EA0E}">
        <p15:presenceInfo xmlns:p15="http://schemas.microsoft.com/office/powerpoint/2012/main" userId="S-1-5-21-1220945662-2139871995-725345543-10306" providerId="AD"/>
      </p:ext>
    </p:extLst>
  </p:cmAuthor>
  <p:cmAuthor id="7" name="Teri Roberts" initials="TR" lastIdx="2" clrIdx="7">
    <p:extLst>
      <p:ext uri="{19B8F6BF-5375-455C-9EA6-DF929625EA0E}">
        <p15:presenceInfo xmlns:p15="http://schemas.microsoft.com/office/powerpoint/2012/main" userId="S::teri.roberts@iasociety.org::037c9fee-5bfb-411b-9dd8-8c9d890df7b6" providerId="AD"/>
      </p:ext>
    </p:extLst>
  </p:cmAuthor>
  <p:cmAuthor id="8" name="Amy Henderson" initials="AH" lastIdx="19" clrIdx="8">
    <p:extLst>
      <p:ext uri="{19B8F6BF-5375-455C-9EA6-DF929625EA0E}">
        <p15:presenceInfo xmlns:p15="http://schemas.microsoft.com/office/powerpoint/2012/main" userId="S::amy.henderson@iasociety.org::e0eff513-c659-43c9-b4bd-afffbce8d7ba" providerId="AD"/>
      </p:ext>
    </p:extLst>
  </p:cmAuthor>
  <p:cmAuthor id="9" name="Guest User" initials="GU" lastIdx="6" clrIdx="9">
    <p:extLst>
      <p:ext uri="{19B8F6BF-5375-455C-9EA6-DF929625EA0E}">
        <p15:presenceInfo xmlns:p15="http://schemas.microsoft.com/office/powerpoint/2012/main" userId="S::urn:spo:anon#f804d08e58260a8c39beecbf366e87684d0640ed21fee63d7e457299bea2a3b8::" providerId="AD"/>
      </p:ext>
    </p:extLst>
  </p:cmAuthor>
  <p:cmAuthor id="10" name="Marlène Bras" initials="MB" lastIdx="4" clrIdx="10">
    <p:extLst>
      <p:ext uri="{19B8F6BF-5375-455C-9EA6-DF929625EA0E}">
        <p15:presenceInfo xmlns:p15="http://schemas.microsoft.com/office/powerpoint/2012/main" userId="S::marlene.bras@iasociety.org::6dec99bb-6012-4053-8cb2-4eb6ff6b9486" providerId="AD"/>
      </p:ext>
    </p:extLst>
  </p:cmAuthor>
  <p:cmAuthor id="11" name="Tara Mansell" initials="TM" lastIdx="7" clrIdx="11">
    <p:extLst>
      <p:ext uri="{19B8F6BF-5375-455C-9EA6-DF929625EA0E}">
        <p15:presenceInfo xmlns:p15="http://schemas.microsoft.com/office/powerpoint/2012/main" userId="S::tara.mansell@iasociety.org::48e95b18-80d7-4e4b-9b88-7a73aa9a2259" providerId="AD"/>
      </p:ext>
    </p:extLst>
  </p:cmAuthor>
  <p:cmAuthor id="12" name="Anna Grimsrud" initials="AG" lastIdx="8" clrIdx="12">
    <p:extLst>
      <p:ext uri="{19B8F6BF-5375-455C-9EA6-DF929625EA0E}">
        <p15:presenceInfo xmlns:p15="http://schemas.microsoft.com/office/powerpoint/2012/main" userId="S::anna.grimsrud@iasociety.org::f85a3dff-7d89-4dbf-9104-c8b3290d15ec" providerId="AD"/>
      </p:ext>
    </p:extLst>
  </p:cmAuthor>
  <p:cmAuthor id="13" name="Lucy Stackpool-Moore" initials="LS" lastIdx="8" clrIdx="13">
    <p:extLst>
      <p:ext uri="{19B8F6BF-5375-455C-9EA6-DF929625EA0E}">
        <p15:presenceInfo xmlns:p15="http://schemas.microsoft.com/office/powerpoint/2012/main" userId="S::lucy.stackpool-moore@iasociety.org::29233e98-1389-4ad2-ad3b-44361e4cfe15" providerId="AD"/>
      </p:ext>
    </p:extLst>
  </p:cmAuthor>
  <p:cmAuthor id="14" name="Rosanne Lamplough" initials="RL" lastIdx="1" clrIdx="14">
    <p:extLst>
      <p:ext uri="{19B8F6BF-5375-455C-9EA6-DF929625EA0E}">
        <p15:presenceInfo xmlns:p15="http://schemas.microsoft.com/office/powerpoint/2012/main" userId="S::rosanne.lamplough@iasociety.org::2665370f-ced2-40ca-80dd-9a1cd6ff6495" providerId="AD"/>
      </p:ext>
    </p:extLst>
  </p:cmAuthor>
  <p:cmAuthor id="15" name="Roger Tatoud" initials="RT" lastIdx="23" clrIdx="15">
    <p:extLst>
      <p:ext uri="{19B8F6BF-5375-455C-9EA6-DF929625EA0E}">
        <p15:presenceInfo xmlns:p15="http://schemas.microsoft.com/office/powerpoint/2012/main" userId="S::roger.tatoud@iasociety.org::530243c4-39b4-4396-ba2f-a0130b861ec8" providerId="AD"/>
      </p:ext>
    </p:extLst>
  </p:cmAuthor>
  <p:cmAuthor id="16" name="Janette" initials="JB" lastIdx="1" clrIdx="16">
    <p:extLst>
      <p:ext uri="{19B8F6BF-5375-455C-9EA6-DF929625EA0E}">
        <p15:presenceInfo xmlns:p15="http://schemas.microsoft.com/office/powerpoint/2012/main" userId="Janet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A998C"/>
    <a:srgbClr val="E6000F"/>
    <a:srgbClr val="008000"/>
    <a:srgbClr val="E3000F"/>
    <a:srgbClr val="ED5C66"/>
    <a:srgbClr val="FE8946"/>
    <a:srgbClr val="818386"/>
    <a:srgbClr val="3DB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203D9C-B431-56BA-E554-0EA8DE1FF0C4}" v="4" dt="2020-11-11T18:39:14.361"/>
    <p1510:client id="{DDBCD08E-0D6A-EACC-71AD-3E79B656F259}" v="1" dt="2020-11-18T09:07:00.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450" autoAdjust="0"/>
    <p:restoredTop sz="68794" autoAdjust="0"/>
  </p:normalViewPr>
  <p:slideViewPr>
    <p:cSldViewPr snapToGrid="0">
      <p:cViewPr varScale="1">
        <p:scale>
          <a:sx n="78" d="100"/>
          <a:sy n="78" d="100"/>
        </p:scale>
        <p:origin x="100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AFFDA-3892-4AB0-961E-54459459815A}" type="datetimeFigureOut">
              <a:rPr lang="en-GB" smtClean="0"/>
              <a:t>29/06/2021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7D159-9DD4-41A1-915D-943A0A890F2B}" type="slidenum">
              <a:rPr lang="en-GB" smtClean="0"/>
              <a:t>‹#›</a:t>
            </a:fld>
            <a:endParaRPr lang="en-GB"/>
          </a:p>
        </p:txBody>
      </p:sp>
    </p:spTree>
    <p:extLst>
      <p:ext uri="{BB962C8B-B14F-4D97-AF65-F5344CB8AC3E}">
        <p14:creationId xmlns:p14="http://schemas.microsoft.com/office/powerpoint/2010/main" val="157268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6FC7D159-9DD4-41A1-915D-943A0A890F2B}" type="slidenum">
              <a:rPr/>
              <a:t>2</a:t>
            </a:fld>
            <a:endParaRPr lang="fr"/>
          </a:p>
        </p:txBody>
      </p:sp>
    </p:spTree>
    <p:extLst>
      <p:ext uri="{BB962C8B-B14F-4D97-AF65-F5344CB8AC3E}">
        <p14:creationId xmlns:p14="http://schemas.microsoft.com/office/powerpoint/2010/main" val="258966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7D159-9DD4-41A1-915D-943A0A890F2B}" type="slidenum">
              <a:rPr lang="en-GB" smtClean="0"/>
              <a:t>3</a:t>
            </a:fld>
            <a:endParaRPr lang="en-GB"/>
          </a:p>
        </p:txBody>
      </p:sp>
    </p:spTree>
    <p:extLst>
      <p:ext uri="{BB962C8B-B14F-4D97-AF65-F5344CB8AC3E}">
        <p14:creationId xmlns:p14="http://schemas.microsoft.com/office/powerpoint/2010/main" val="1536198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6FC7D159-9DD4-41A1-915D-943A0A890F2B}" type="slidenum">
              <a:rPr/>
              <a:t>4</a:t>
            </a:fld>
            <a:endParaRPr lang="fr"/>
          </a:p>
        </p:txBody>
      </p:sp>
    </p:spTree>
    <p:extLst>
      <p:ext uri="{BB962C8B-B14F-4D97-AF65-F5344CB8AC3E}">
        <p14:creationId xmlns:p14="http://schemas.microsoft.com/office/powerpoint/2010/main" val="123127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 sz="1200" b="0" i="0" u="none" baseline="0" dirty="0">
                <a:latin typeface="IAS Ribbon Sans Light" pitchFamily="50" charset="0"/>
                <a:ea typeface="IAS Ribbon Sans Light" pitchFamily="50" charset="0"/>
                <a:cs typeface="Arial" panose="020B0604020202020204" pitchFamily="34" charset="0"/>
              </a:rPr>
              <a:t>Malgré les progrès constatés dans certains pays, les attitudes discriminatoires envers les personnes vivant avec le VIH perdurent fortement.</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Plusieurs indicateurs, échelles de mesure et questions ont été développés dans le cadre d'études pour mesurer la stigmatisation dans différents contextes et pour différentes populations. </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La quantité et la diversité des mesures effectuées nous permettent de comprendre quels sont les différents moteurs et les manifestations de la stigmatisation et de la discrimination.</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Les données disponibles varient en fonction des paramètres mesurés et du pays dans lequel ils ont été mesurés.</a:t>
            </a:r>
          </a:p>
          <a:p>
            <a:pPr marL="171450" indent="-171450" algn="l" rtl="0">
              <a:buFont typeface="Arial" panose="020B0604020202020204" pitchFamily="34" charset="0"/>
              <a:buChar char="•"/>
            </a:pPr>
            <a:endParaRPr lang="fr" dirty="0">
              <a:latin typeface="IAS Ribbon Sans Light" pitchFamily="50" charset="0"/>
              <a:ea typeface="IAS Ribbon Sans Light" pitchFamily="50" charset="0"/>
              <a:cs typeface="Arial" panose="020B0604020202020204" pitchFamily="34" charset="0"/>
            </a:endParaRP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Des indicateurs synthétiques pourraient permettre de mieux saisir l'étendue complète de la situation et son impact sur la vie des personnes. </a:t>
            </a:r>
          </a:p>
          <a:p>
            <a:pPr marL="0" indent="0" algn="l" rtl="0">
              <a:buFont typeface="Arial" panose="020B0604020202020204" pitchFamily="34" charset="0"/>
              <a:buNone/>
            </a:pPr>
            <a:endParaRPr lang="fr" dirty="0">
              <a:latin typeface="IAS Ribbon Sans Light" pitchFamily="50" charset="0"/>
              <a:ea typeface="IAS Ribbon Sans Light" pitchFamily="50" charset="0"/>
              <a:cs typeface="Arial" panose="020B0604020202020204" pitchFamily="34" charset="0"/>
            </a:endParaRP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Une consultation virtuelle de 2019 a identifié les domaines clés suivants à inclure dans les mesures synthétiques à mettre en place : </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Les normes et les attitudes sociales</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Les lois, les politiques, et l’accès à la justice </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La violence </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La stigmatisation et la discrimination, anticipées et vécues</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La stigmatisation intériorisée/l'auto-stigmatisation</a:t>
            </a:r>
          </a:p>
          <a:p>
            <a:pPr marL="171450" indent="-171450" algn="l" rtl="0">
              <a:buFont typeface="Wingdings" panose="05000000000000000000" pitchFamily="2" charset="2"/>
              <a:buChar char="ü"/>
            </a:pPr>
            <a:r>
              <a:rPr lang="fr" b="0" i="0" u="none" baseline="0" dirty="0">
                <a:latin typeface="IAS Ribbon Sans Light" pitchFamily="50" charset="0"/>
                <a:ea typeface="IAS Ribbon Sans Light" pitchFamily="50" charset="0"/>
                <a:cs typeface="Arial" panose="020B0604020202020204" pitchFamily="34" charset="0"/>
              </a:rPr>
              <a:t>Les facteurs basés sur le genre</a:t>
            </a:r>
          </a:p>
          <a:p>
            <a:endParaRPr lang="fr" dirty="0">
              <a:latin typeface="IAS Ribbon Sans Light" pitchFamily="50" charset="0"/>
              <a:ea typeface="IAS Ribbon Sans Light" pitchFamily="50" charset="0"/>
              <a:cs typeface="Arial" panose="020B0604020202020204" pitchFamily="34" charset="0"/>
            </a:endParaRP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La collecte des données et les analyses pour procéder à de telles mesures sont en cours : des premiers résultats sont attendus en août 2020. </a:t>
            </a:r>
          </a:p>
          <a:p>
            <a:pPr marL="171450" indent="-171450" algn="l" rtl="0">
              <a:buFont typeface="Arial" panose="020B0604020202020204" pitchFamily="34" charset="0"/>
              <a:buChar char="•"/>
            </a:pPr>
            <a:endParaRPr lang="fr" dirty="0">
              <a:latin typeface="IAS Ribbon Sans Light" pitchFamily="50" charset="0"/>
              <a:ea typeface="IAS Ribbon Sans Light" pitchFamily="50" charset="0"/>
              <a:cs typeface="Arial" panose="020B0604020202020204" pitchFamily="34" charset="0"/>
            </a:endParaRP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cs typeface="Arial" panose="020B0604020202020204" pitchFamily="34" charset="0"/>
              </a:rPr>
              <a:t>Source : Enquêtes en population, 2014-2019</a:t>
            </a:r>
          </a:p>
          <a:p>
            <a:endParaRPr lang="fr" dirty="0">
              <a:latin typeface="IAS Ribbon Sans Light" pitchFamily="50" charset="0"/>
              <a:ea typeface="IAS Ribbon Sans Light" pitchFamily="50"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lgn="l" rtl="0"/>
            <a:fld id="{6FC7D159-9DD4-41A1-915D-943A0A890F2B}" type="slidenum">
              <a:rPr/>
              <a:t>5</a:t>
            </a:fld>
            <a:endParaRPr lang="fr"/>
          </a:p>
        </p:txBody>
      </p:sp>
    </p:spTree>
    <p:extLst>
      <p:ext uri="{BB962C8B-B14F-4D97-AF65-F5344CB8AC3E}">
        <p14:creationId xmlns:p14="http://schemas.microsoft.com/office/powerpoint/2010/main" val="430355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 typeface="Arial" panose="020B0604020202020204" pitchFamily="34" charset="0"/>
              <a:buChar char="•"/>
            </a:pPr>
            <a:r>
              <a:rPr lang="fr" sz="1200" b="0" i="0" u="none" baseline="0" dirty="0">
                <a:solidFill>
                  <a:srgbClr val="000000"/>
                </a:solidFill>
                <a:effectLst/>
                <a:latin typeface="IAS Ribbon Sans Light" pitchFamily="50" charset="0"/>
                <a:ea typeface="IAS Ribbon Sans Light" pitchFamily="50" charset="0"/>
                <a:cs typeface="Arial" panose="020B0604020202020204" pitchFamily="34" charset="0"/>
              </a:rPr>
              <a:t>Après presque une décennie d'expérience de déploiement et d'adaptations reflétant les recommandations en matière de traitement, l'enquête de 2008 a été mise à jour par le biais d'un processus consultatif (2016-2017).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 sz="1200" b="0" i="0" u="none" baseline="0" dirty="0">
                <a:solidFill>
                  <a:srgbClr val="000000"/>
                </a:solidFill>
                <a:effectLst/>
                <a:latin typeface="IAS Ribbon Sans Light" pitchFamily="50" charset="0"/>
                <a:ea typeface="IAS Ribbon Sans Light" pitchFamily="50" charset="0"/>
                <a:cs typeface="Arial" panose="020B0604020202020204" pitchFamily="34" charset="0"/>
              </a:rPr>
              <a:t>Dans ce cadre, une échelle de résilience en dix points a été développée et validée chez les personnes vivant avec le VIH (PLHIV-RS) . Nous présentons les opinions des personnes vivant avec le VIH à propos des nouvelles questions. </a:t>
            </a:r>
            <a:r>
              <a:rPr lang="fr" sz="1200" b="0" i="0" u="none" baseline="0" dirty="0">
                <a:solidFill>
                  <a:srgbClr val="000000"/>
                </a:solidFill>
                <a:latin typeface="IAS Ribbon Sans Light" pitchFamily="50" charset="0"/>
                <a:ea typeface="IAS Ribbon Sans Light" pitchFamily="50" charset="0"/>
                <a:cs typeface="Arial" panose="020B0604020202020204" pitchFamily="34" charset="0"/>
              </a:rPr>
              <a:t>É</a:t>
            </a:r>
            <a:r>
              <a:rPr lang="fr" sz="1200" b="0" i="0" u="none" baseline="0" dirty="0">
                <a:solidFill>
                  <a:srgbClr val="000000"/>
                </a:solidFill>
                <a:effectLst/>
                <a:latin typeface="IAS Ribbon Sans Light" pitchFamily="50" charset="0"/>
                <a:ea typeface="IAS Ribbon Sans Light" pitchFamily="50" charset="0"/>
                <a:cs typeface="Arial" panose="020B0604020202020204" pitchFamily="34" charset="0"/>
              </a:rPr>
              <a:t>valuation de la résilience : Une des recommandations clés </a:t>
            </a:r>
            <a:r>
              <a:rPr lang="fr" sz="1200" b="0" i="0" u="none" baseline="0" dirty="0">
                <a:solidFill>
                  <a:srgbClr val="000000"/>
                </a:solidFill>
                <a:latin typeface="IAS Ribbon Sans Light" pitchFamily="50" charset="0"/>
                <a:ea typeface="IAS Ribbon Sans Light" pitchFamily="50" charset="0"/>
                <a:cs typeface="Arial" panose="020B0604020202020204" pitchFamily="34" charset="0"/>
              </a:rPr>
              <a:t>émise dans le cadre de la mise à jour de l'enquête de 2008 concerne la nécessité « (d')</a:t>
            </a:r>
            <a:r>
              <a:rPr lang="fr" sz="1200" b="0" i="1" u="none" baseline="0" dirty="0">
                <a:solidFill>
                  <a:srgbClr val="000000"/>
                </a:solidFill>
                <a:latin typeface="IAS Ribbon Sans Light" pitchFamily="50" charset="0"/>
                <a:ea typeface="IAS Ribbon Sans Light" pitchFamily="50" charset="0"/>
                <a:cs typeface="Arial" panose="020B0604020202020204" pitchFamily="34" charset="0"/>
              </a:rPr>
              <a:t>une adaptation positive dans un contexte fortement éprouvan</a:t>
            </a:r>
            <a:r>
              <a:rPr lang="fr" sz="1200" b="0" i="0" u="none" baseline="0" dirty="0">
                <a:solidFill>
                  <a:srgbClr val="000000"/>
                </a:solidFill>
                <a:latin typeface="IAS Ribbon Sans Light" pitchFamily="50" charset="0"/>
                <a:ea typeface="IAS Ribbon Sans Light" pitchFamily="50" charset="0"/>
                <a:cs typeface="Arial" panose="020B0604020202020204" pitchFamily="34" charset="0"/>
              </a:rPr>
              <a:t>t » face à la stigmatisation.</a:t>
            </a:r>
            <a:endParaRPr lang="fr" sz="1200" b="0" i="0" dirty="0">
              <a:solidFill>
                <a:srgbClr val="000000"/>
              </a:solidFill>
              <a:effectLst/>
              <a:latin typeface="IAS Ribbon Sans Light" pitchFamily="50" charset="0"/>
              <a:ea typeface="IAS Ribbon Sans Light" pitchFamily="50" charset="0"/>
              <a:cs typeface="Arial" panose="020B0604020202020204" pitchFamily="34" charset="0"/>
            </a:endParaRPr>
          </a:p>
          <a:p>
            <a:pPr marL="171450" indent="-171450" algn="l" rtl="0">
              <a:buFont typeface="Arial" panose="020B0604020202020204" pitchFamily="34" charset="0"/>
              <a:buChar char="•"/>
            </a:pPr>
            <a:r>
              <a:rPr lang="fr" sz="1200" b="0" i="0" u="none" baseline="0" dirty="0">
                <a:solidFill>
                  <a:srgbClr val="000000"/>
                </a:solidFill>
                <a:effectLst/>
                <a:latin typeface="IAS Ribbon Sans Light" pitchFamily="50" charset="0"/>
                <a:ea typeface="IAS Ribbon Sans Light" pitchFamily="50" charset="0"/>
                <a:cs typeface="Arial" panose="020B0604020202020204" pitchFamily="34" charset="0"/>
              </a:rPr>
              <a:t>La PLHIV-RS évalue si le statut de séropositivité au VIH a un effet positif, neutre ou négatif sur la satisfaction des besoins des personnes, tels que la capacité à surmonter le stress, trouver l'amour, participer aux activités de sa communauté ou pratiquer une religion. </a:t>
            </a:r>
          </a:p>
          <a:p>
            <a:pPr marL="171450" indent="-171450" algn="l" rtl="0">
              <a:buFont typeface="Arial" panose="020B0604020202020204" pitchFamily="34" charset="0"/>
              <a:buChar char="•"/>
            </a:pPr>
            <a:r>
              <a:rPr lang="fr" sz="1200" b="0" i="0" u="none" baseline="0" dirty="0">
                <a:solidFill>
                  <a:srgbClr val="000000"/>
                </a:solidFill>
                <a:effectLst/>
                <a:latin typeface="IAS Ribbon Sans Light" pitchFamily="50" charset="0"/>
                <a:ea typeface="IAS Ribbon Sans Light" pitchFamily="50" charset="0"/>
                <a:cs typeface="Arial" panose="020B0604020202020204" pitchFamily="34" charset="0"/>
              </a:rPr>
              <a:t>Plusieurs thèmes clés ont émergés : se voir poser des questions et y répondre a eu un effet thérapeutique ; le fait de permettre aux répondants de réfléchir sur les mécanismes positifs qu'ils mettent en œuvre pour surmonter, voire bénéficier de, leur statut de séropositivité au VIH (« [les questions] montrent que nous pouvons jouer un rôle important au sein de la société ») ; les questions impliquent que les personnes vivant avec le VIH ont les mêmes désirs que les autres personnes ; et ces questions sont importantes pour capter dans quelle mesure les personnes vivant avec le VIH acceptent leur statut, et pour montrer que les données ainsi produites peuvent aider les prestataires à comprendre dans quels domaines un accompagnement supplémentaire est nécessaire.</a:t>
            </a:r>
          </a:p>
          <a:p>
            <a:pPr marL="0" indent="0" algn="l" rtl="0">
              <a:buFont typeface="Arial" panose="020B0604020202020204" pitchFamily="34" charset="0"/>
              <a:buNone/>
            </a:pPr>
            <a:endParaRPr lang="fr" sz="1200" b="0" i="0" dirty="0">
              <a:solidFill>
                <a:srgbClr val="000000"/>
              </a:solidFill>
              <a:effectLst/>
              <a:latin typeface="IAS Ribbon Sans Light" pitchFamily="50" charset="0"/>
              <a:ea typeface="IAS Ribbon Sans Light" pitchFamily="50" charset="0"/>
            </a:endParaRPr>
          </a:p>
        </p:txBody>
      </p:sp>
      <p:sp>
        <p:nvSpPr>
          <p:cNvPr id="4" name="Slide Number Placeholder 3"/>
          <p:cNvSpPr>
            <a:spLocks noGrp="1"/>
          </p:cNvSpPr>
          <p:nvPr>
            <p:ph type="sldNum" sz="quarter" idx="5"/>
          </p:nvPr>
        </p:nvSpPr>
        <p:spPr/>
        <p:txBody>
          <a:bodyPr/>
          <a:lstStyle/>
          <a:p>
            <a:pPr algn="l" rtl="0"/>
            <a:fld id="{6FC7D159-9DD4-41A1-915D-943A0A890F2B}" type="slidenum">
              <a:rPr/>
              <a:t>6</a:t>
            </a:fld>
            <a:endParaRPr lang="fr"/>
          </a:p>
        </p:txBody>
      </p:sp>
    </p:spTree>
    <p:extLst>
      <p:ext uri="{BB962C8B-B14F-4D97-AF65-F5344CB8AC3E}">
        <p14:creationId xmlns:p14="http://schemas.microsoft.com/office/powerpoint/2010/main" val="2572036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 b="0" i="0" u="none" baseline="0" dirty="0">
                <a:latin typeface="IAS Ribbon Sans Light" pitchFamily="50" charset="0"/>
                <a:ea typeface="IAS Ribbon Sans Light" pitchFamily="50" charset="0"/>
              </a:rPr>
              <a:t>Trois points stratégiques à intégrer aux programmes ont été identifiés : </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rPr>
              <a:t>Une société sans stigmatisation et discrimination liées au VIH</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rPr>
              <a:t>Un environnement juridique favorable et l’accès à la justice</a:t>
            </a:r>
          </a:p>
          <a:p>
            <a:pPr marL="171450" indent="-171450" algn="l" rtl="0">
              <a:buFont typeface="Arial" panose="020B0604020202020204" pitchFamily="34" charset="0"/>
              <a:buChar char="•"/>
            </a:pPr>
            <a:r>
              <a:rPr lang="fr" b="0" i="0" u="none" baseline="0" dirty="0">
                <a:latin typeface="IAS Ribbon Sans Light" pitchFamily="50" charset="0"/>
                <a:ea typeface="IAS Ribbon Sans Light" pitchFamily="50" charset="0"/>
              </a:rPr>
              <a:t>L'égalité des sexes.</a:t>
            </a:r>
          </a:p>
          <a:p>
            <a:pPr marL="0" indent="0" algn="l" rtl="0">
              <a:buFontTx/>
              <a:buNone/>
            </a:pPr>
            <a:endParaRPr lang="fr" dirty="0">
              <a:latin typeface="IAS Ribbon Sans Light" pitchFamily="50" charset="0"/>
              <a:ea typeface="IAS Ribbon Sans Light" pitchFamily="50" charset="0"/>
            </a:endParaRPr>
          </a:p>
          <a:p>
            <a:pPr marL="342900" indent="-342900" algn="l" rtl="0">
              <a:buFont typeface="Arial" panose="020B0604020202020204" pitchFamily="34" charset="0"/>
              <a:buChar char="•"/>
            </a:pPr>
            <a:r>
              <a:rPr lang="fr" sz="2400" b="0" i="0" u="none" baseline="0" dirty="0">
                <a:latin typeface="IAS Ribbon Sans Light" pitchFamily="50" charset="0"/>
                <a:ea typeface="IAS Ribbon Sans Light" pitchFamily="50" charset="0"/>
              </a:rPr>
              <a:t>Comportements discriminatoires parmi la population générale :</a:t>
            </a:r>
          </a:p>
          <a:p>
            <a:pPr marL="457200" lvl="1" indent="0" algn="l" rtl="0">
              <a:buFont typeface="Arial" panose="020B0604020202020204" pitchFamily="34" charset="0"/>
              <a:buNone/>
            </a:pPr>
            <a:r>
              <a:rPr lang="fr" sz="2000" b="0" i="0" u="none" baseline="0" dirty="0">
                <a:latin typeface="IAS Ribbon Sans Light" pitchFamily="50" charset="0"/>
                <a:ea typeface="IAS Ribbon Sans Light" pitchFamily="50" charset="0"/>
              </a:rPr>
              <a:t>Moins de 10 % de la population générale signale des comportements discriminatoires envers les personnes vivant avec le VIH. </a:t>
            </a:r>
          </a:p>
          <a:p>
            <a:pPr marL="342900" indent="-342900" algn="l" rtl="0">
              <a:buFont typeface="Arial" panose="020B0604020202020204" pitchFamily="34" charset="0"/>
              <a:buChar char="•"/>
            </a:pPr>
            <a:r>
              <a:rPr lang="fr" sz="2400" b="0" i="0" u="none" baseline="0" dirty="0">
                <a:latin typeface="IAS Ribbon Sans Light" pitchFamily="50" charset="0"/>
                <a:ea typeface="IAS Ribbon Sans Light" pitchFamily="50" charset="0"/>
              </a:rPr>
              <a:t>Prévalence de stigmatisation et discrimination vécues par les populations clés :</a:t>
            </a:r>
          </a:p>
          <a:p>
            <a:pPr marL="457200" lvl="1" indent="0" algn="l" rtl="0">
              <a:buFont typeface="Arial" panose="020B0604020202020204" pitchFamily="34" charset="0"/>
              <a:buNone/>
            </a:pPr>
            <a:r>
              <a:rPr lang="fr" sz="2000" b="0" i="0" u="none" baseline="0" dirty="0">
                <a:latin typeface="IAS Ribbon Sans Light" pitchFamily="50" charset="0"/>
                <a:ea typeface="IAS Ribbon Sans Light" pitchFamily="50" charset="0"/>
              </a:rPr>
              <a:t>À l'horizon 2030 : objectif de moins de 10 % de personnes parmi les populations clés signalant un vécu de stigmatisation et de discrimination. </a:t>
            </a:r>
          </a:p>
          <a:p>
            <a:pPr marL="342900" indent="-342900" algn="l" rtl="0">
              <a:buFont typeface="Arial" panose="020B0604020202020204" pitchFamily="34" charset="0"/>
              <a:buChar char="•"/>
            </a:pPr>
            <a:r>
              <a:rPr lang="fr" sz="2400" b="0" i="0" u="none" baseline="0" dirty="0">
                <a:latin typeface="IAS Ribbon Sans Light" pitchFamily="50" charset="0"/>
                <a:ea typeface="IAS Ribbon Sans Light" pitchFamily="50" charset="0"/>
              </a:rPr>
              <a:t>Prévalence de stigmatisation et discrimination vécues par les personnes vivant avec le VIH :</a:t>
            </a:r>
            <a:endParaRPr lang="fr" sz="2400" dirty="0">
              <a:latin typeface="IAS Ribbon Sans Light" pitchFamily="50" charset="0"/>
              <a:ea typeface="IAS Ribbon Sans Light" pitchFamily="50" charset="0"/>
            </a:endParaRPr>
          </a:p>
          <a:p>
            <a:pPr marL="457200" lvl="1" indent="0" algn="l" rtl="0">
              <a:buFont typeface="Arial" panose="020B0604020202020204" pitchFamily="34" charset="0"/>
              <a:buNone/>
            </a:pPr>
            <a:r>
              <a:rPr lang="fr" sz="2000" b="0" i="0" u="none" baseline="0" dirty="0">
                <a:latin typeface="IAS Ribbon Sans Light" pitchFamily="50" charset="0"/>
                <a:ea typeface="IAS Ribbon Sans Light" pitchFamily="50" charset="0"/>
              </a:rPr>
              <a:t>À l'horizon 2030 : objectif de moins de 10 % de personnes vivant avec le VIH signalant un vécu de stigmatisation et de discrimination.</a:t>
            </a:r>
          </a:p>
          <a:p>
            <a:pPr marL="0" indent="0" algn="l" rtl="0">
              <a:buFontTx/>
              <a:buNone/>
            </a:pPr>
            <a:endParaRPr lang="fr" dirty="0">
              <a:latin typeface="IAS Ribbon Sans Light" pitchFamily="50" charset="0"/>
              <a:ea typeface="IAS Ribbon Sans Light" pitchFamily="50" charset="0"/>
            </a:endParaRPr>
          </a:p>
          <a:p>
            <a:pPr marL="0" indent="0" algn="l" rtl="0">
              <a:buFontTx/>
              <a:buNone/>
            </a:pPr>
            <a:r>
              <a:rPr lang="fr" b="0" i="0" u="none" baseline="0" dirty="0">
                <a:latin typeface="IAS Ribbon Sans Light" pitchFamily="50" charset="0"/>
                <a:ea typeface="IAS Ribbon Sans Light" pitchFamily="50" charset="0"/>
              </a:rPr>
              <a:t>Une étude a démontré que </a:t>
            </a:r>
            <a:r>
              <a:rPr lang="fr" b="0" i="0" u="none" baseline="0" dirty="0">
                <a:solidFill>
                  <a:srgbClr val="000000"/>
                </a:solidFill>
                <a:effectLst/>
                <a:latin typeface="IAS Ribbon Sans Light" pitchFamily="50" charset="0"/>
                <a:ea typeface="IAS Ribbon Sans Light" pitchFamily="50" charset="0"/>
              </a:rPr>
              <a:t>des réseaux sociaux de femmes qui consomment des drogues injectables se révélaient être à la fois des sources de stigmatisation et de soutien de la PrEP, ces deux facteurs ayant eu une incidence sur la divulgation de l'utilisation de la PrEP. Les résultats soulignent le besoin de développer des stratégies menées par des membres de la communauté vivant avec le VIH, tels que des services de conseil en couple sur la PrEP, afin d'améliorer l'accompagnement pour l'observance de la PrEP tout en réduisant la stigmatisation associée. </a:t>
            </a:r>
            <a:endParaRPr lang="fr" dirty="0">
              <a:latin typeface="IAS Ribbon Sans Light" pitchFamily="50" charset="0"/>
              <a:ea typeface="IAS Ribbon Sans Light" pitchFamily="50" charset="0"/>
            </a:endParaRPr>
          </a:p>
          <a:p>
            <a:pPr marL="0" indent="0" algn="l" rtl="0">
              <a:buFontTx/>
              <a:buNone/>
            </a:pPr>
            <a:endParaRPr lang="fr" dirty="0">
              <a:latin typeface="+mn-lt"/>
            </a:endParaRPr>
          </a:p>
        </p:txBody>
      </p:sp>
      <p:sp>
        <p:nvSpPr>
          <p:cNvPr id="4" name="Slide Number Placeholder 3"/>
          <p:cNvSpPr>
            <a:spLocks noGrp="1"/>
          </p:cNvSpPr>
          <p:nvPr>
            <p:ph type="sldNum" sz="quarter" idx="5"/>
          </p:nvPr>
        </p:nvSpPr>
        <p:spPr/>
        <p:txBody>
          <a:bodyPr/>
          <a:lstStyle/>
          <a:p>
            <a:pPr algn="l" rtl="0"/>
            <a:fld id="{6FC7D159-9DD4-41A1-915D-943A0A890F2B}" type="slidenum">
              <a:rPr/>
              <a:t>7</a:t>
            </a:fld>
            <a:endParaRPr lang="fr"/>
          </a:p>
        </p:txBody>
      </p:sp>
    </p:spTree>
    <p:extLst>
      <p:ext uri="{BB962C8B-B14F-4D97-AF65-F5344CB8AC3E}">
        <p14:creationId xmlns:p14="http://schemas.microsoft.com/office/powerpoint/2010/main" val="121191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6" name="TextBox 5"/>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69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99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99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gray">
      <p:bgRef idx="1001">
        <a:schemeClr val="bg1"/>
      </p:bgRef>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9140E9AE-AB8C-45D2-8169-8A8F93E9393A}"/>
              </a:ext>
            </a:extLst>
          </p:cNvPr>
          <p:cNvSpPr>
            <a:spLocks noGrp="1"/>
          </p:cNvSpPr>
          <p:nvPr>
            <p:ph type="title"/>
          </p:nvPr>
        </p:nvSpPr>
        <p:spPr>
          <a:xfrm>
            <a:off x="3719512" y="1294944"/>
            <a:ext cx="8137526" cy="4762956"/>
          </a:xfrm>
        </p:spPr>
        <p:txBody>
          <a:bodyPr/>
          <a:lstStyle>
            <a:lvl1pPr>
              <a:lnSpc>
                <a:spcPct val="85000"/>
              </a:lnSpc>
              <a:defRPr sz="7500">
                <a:solidFill>
                  <a:schemeClr val="accent1"/>
                </a:solidFill>
              </a:defRPr>
            </a:lvl1pPr>
          </a:lstStyle>
          <a:p>
            <a:r>
              <a:rPr lang="en-US" smtClean="0"/>
              <a:t>Click to edit Master title style</a:t>
            </a:r>
            <a:endParaRPr lang="de-DE" dirty="0"/>
          </a:p>
        </p:txBody>
      </p:sp>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5" name="Textplatzhalter 34">
            <a:extLst>
              <a:ext uri="{FF2B5EF4-FFF2-40B4-BE49-F238E27FC236}">
                <a16:creationId xmlns:a16="http://schemas.microsoft.com/office/drawing/2014/main" id="{03A5B761-8BC0-42AF-81B9-7B9A73AAEDFA}"/>
              </a:ext>
            </a:extLst>
          </p:cNvPr>
          <p:cNvSpPr>
            <a:spLocks noGrp="1"/>
          </p:cNvSpPr>
          <p:nvPr>
            <p:ph type="body" sz="quarter" idx="10"/>
          </p:nvPr>
        </p:nvSpPr>
        <p:spPr>
          <a:xfrm>
            <a:off x="3719512" y="6248400"/>
            <a:ext cx="8137526" cy="396240"/>
          </a:xfrm>
        </p:spPr>
        <p:txBody>
          <a:bodyPr/>
          <a:lstStyle>
            <a:lvl1pPr marL="0" indent="0">
              <a:buNone/>
              <a:defRPr sz="1000"/>
            </a:lvl1pPr>
          </a:lstStyle>
          <a:p>
            <a:pPr lvl="0"/>
            <a:r>
              <a:rPr lang="en-US" smtClean="0"/>
              <a:t>Edit Master text styles</a:t>
            </a:r>
          </a:p>
        </p:txBody>
      </p:sp>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Tree>
    <p:extLst>
      <p:ext uri="{BB962C8B-B14F-4D97-AF65-F5344CB8AC3E}">
        <p14:creationId xmlns:p14="http://schemas.microsoft.com/office/powerpoint/2010/main" val="1832836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bg bwMode="gray">
      <p:bgRef idx="1001">
        <a:schemeClr val="bg1"/>
      </p:bgRef>
    </p:bg>
    <p:spTree>
      <p:nvGrpSpPr>
        <p:cNvPr id="1" name=""/>
        <p:cNvGrpSpPr/>
        <p:nvPr/>
      </p:nvGrpSpPr>
      <p:grpSpPr>
        <a:xfrm>
          <a:off x="0" y="0"/>
          <a:ext cx="0" cy="0"/>
          <a:chOff x="0" y="0"/>
          <a:chExt cx="0" cy="0"/>
        </a:xfrm>
      </p:grpSpPr>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
        <p:nvSpPr>
          <p:cNvPr id="2" name="Titel 1">
            <a:extLst>
              <a:ext uri="{FF2B5EF4-FFF2-40B4-BE49-F238E27FC236}">
                <a16:creationId xmlns:a16="http://schemas.microsoft.com/office/drawing/2014/main" id="{933EC23C-51C9-47E8-9EC0-51E75A9906EB}"/>
              </a:ext>
            </a:extLst>
          </p:cNvPr>
          <p:cNvSpPr>
            <a:spLocks noGrp="1"/>
          </p:cNvSpPr>
          <p:nvPr>
            <p:ph type="title"/>
          </p:nvPr>
        </p:nvSpPr>
        <p:spPr>
          <a:xfrm>
            <a:off x="442913" y="1401624"/>
            <a:ext cx="6192838" cy="1151076"/>
          </a:xfrm>
        </p:spPr>
        <p:txBody>
          <a:bodyPr/>
          <a:lstStyle>
            <a:lvl1pPr>
              <a:defRPr>
                <a:solidFill>
                  <a:schemeClr val="accent1"/>
                </a:solidFill>
              </a:defRPr>
            </a:lvl1pPr>
          </a:lstStyle>
          <a:p>
            <a:r>
              <a:rPr lang="en-US" smtClean="0"/>
              <a:t>Click to edit Master title style</a:t>
            </a:r>
            <a:endParaRPr lang="de-DE" dirty="0"/>
          </a:p>
        </p:txBody>
      </p:sp>
      <p:sp>
        <p:nvSpPr>
          <p:cNvPr id="4" name="Textplatzhalter 3">
            <a:extLst>
              <a:ext uri="{FF2B5EF4-FFF2-40B4-BE49-F238E27FC236}">
                <a16:creationId xmlns:a16="http://schemas.microsoft.com/office/drawing/2014/main" id="{F79E4F12-16AF-4CA2-9394-804A19491551}"/>
              </a:ext>
            </a:extLst>
          </p:cNvPr>
          <p:cNvSpPr>
            <a:spLocks noGrp="1"/>
          </p:cNvSpPr>
          <p:nvPr>
            <p:ph type="body" sz="quarter" idx="11"/>
          </p:nvPr>
        </p:nvSpPr>
        <p:spPr>
          <a:xfrm>
            <a:off x="442912" y="2552700"/>
            <a:ext cx="6192837" cy="3505200"/>
          </a:xfrm>
        </p:spPr>
        <p:txBody>
          <a:bodyPr/>
          <a:lstStyle>
            <a:lvl1pPr marL="0" indent="0">
              <a:lnSpc>
                <a:spcPct val="90000"/>
              </a:lnSpc>
              <a:buNone/>
              <a:defRPr sz="4200"/>
            </a:lvl1pPr>
          </a:lstStyle>
          <a:p>
            <a:pPr lvl="0"/>
            <a:r>
              <a:rPr lang="en-US" smtClean="0"/>
              <a:t>Edit Master text styles</a:t>
            </a:r>
          </a:p>
        </p:txBody>
      </p:sp>
      <p:sp>
        <p:nvSpPr>
          <p:cNvPr id="11" name="Bildplatzhalter 7">
            <a:extLst>
              <a:ext uri="{FF2B5EF4-FFF2-40B4-BE49-F238E27FC236}">
                <a16:creationId xmlns:a16="http://schemas.microsoft.com/office/drawing/2014/main" id="{0222BDBD-0C76-472C-A496-F0F76AC3E687}"/>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smtClean="0"/>
              <a:t>Click icon to add picture</a:t>
            </a:r>
            <a:endParaRPr lang="de-DE"/>
          </a:p>
        </p:txBody>
      </p:sp>
    </p:spTree>
    <p:extLst>
      <p:ext uri="{BB962C8B-B14F-4D97-AF65-F5344CB8AC3E}">
        <p14:creationId xmlns:p14="http://schemas.microsoft.com/office/powerpoint/2010/main" val="99187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smtClean="0"/>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2369494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und Bild">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smtClean="0"/>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
        <p:nvSpPr>
          <p:cNvPr id="8" name="Bildplatzhalter 7">
            <a:extLst>
              <a:ext uri="{FF2B5EF4-FFF2-40B4-BE49-F238E27FC236}">
                <a16:creationId xmlns:a16="http://schemas.microsoft.com/office/drawing/2014/main" id="{F5E3B62B-CF09-471B-9761-31105E803B91}"/>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smtClean="0"/>
              <a:t>Click icon to add picture</a:t>
            </a:r>
            <a:endParaRPr lang="de-DE"/>
          </a:p>
        </p:txBody>
      </p:sp>
    </p:spTree>
    <p:extLst>
      <p:ext uri="{BB962C8B-B14F-4D97-AF65-F5344CB8AC3E}">
        <p14:creationId xmlns:p14="http://schemas.microsoft.com/office/powerpoint/2010/main" val="313203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p:txBody>
          <a:bodyPr/>
          <a:lstStyle/>
          <a:p>
            <a:r>
              <a:rPr lang="en-US" smtClean="0"/>
              <a:t>Click to edit Master title style</a:t>
            </a:r>
            <a:endParaRPr lang="de-DE"/>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4276646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
        <p:nvSpPr>
          <p:cNvPr id="9" name="Textplatzhalter 8">
            <a:extLst>
              <a:ext uri="{FF2B5EF4-FFF2-40B4-BE49-F238E27FC236}">
                <a16:creationId xmlns:a16="http://schemas.microsoft.com/office/drawing/2014/main" id="{CA3000E4-2BD5-435D-AE69-C20EC0E3F2C1}"/>
              </a:ext>
            </a:extLst>
          </p:cNvPr>
          <p:cNvSpPr>
            <a:spLocks noGrp="1"/>
          </p:cNvSpPr>
          <p:nvPr>
            <p:ph type="body" sz="quarter" idx="12"/>
          </p:nvPr>
        </p:nvSpPr>
        <p:spPr bwMode="gray">
          <a:xfrm>
            <a:off x="3725862" y="1346515"/>
            <a:ext cx="8131175" cy="4711385"/>
          </a:xfrm>
        </p:spPr>
        <p:txBody>
          <a:bodyPr/>
          <a:lstStyle>
            <a:lvl1pPr marL="266700" indent="-266700">
              <a:lnSpc>
                <a:spcPct val="90000"/>
              </a:lnSpc>
              <a:buFont typeface="Ping LCG Light" pitchFamily="50" charset="0"/>
              <a:buChar char="»"/>
              <a:defRPr sz="4200">
                <a:solidFill>
                  <a:schemeClr val="accent1"/>
                </a:solidFill>
              </a:defRPr>
            </a:lvl1pPr>
            <a:lvl2pPr marL="182563" indent="0" algn="r">
              <a:lnSpc>
                <a:spcPct val="90000"/>
              </a:lnSpc>
              <a:buNone/>
              <a:defRPr sz="2000">
                <a:solidFill>
                  <a:schemeClr val="accent1"/>
                </a:solidFill>
              </a:defRPr>
            </a:lvl2pPr>
            <a:lvl3pPr>
              <a:lnSpc>
                <a:spcPct val="90000"/>
              </a:lnSpc>
              <a:defRPr sz="4200"/>
            </a:lvl3pPr>
            <a:lvl4pPr>
              <a:lnSpc>
                <a:spcPct val="90000"/>
              </a:lnSpc>
              <a:defRPr sz="4200"/>
            </a:lvl4pPr>
            <a:lvl5pPr>
              <a:lnSpc>
                <a:spcPct val="90000"/>
              </a:lnSpc>
              <a:defRPr sz="4200"/>
            </a:lvl5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051946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bg bwMode="gray">
      <p:bgRef idx="1001">
        <a:schemeClr val="bg1"/>
      </p:bgRef>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CC7437-6059-43F9-AED7-852A052197E8}"/>
              </a:ext>
            </a:extLst>
          </p:cNvPr>
          <p:cNvSpPr>
            <a:spLocks noGrp="1"/>
          </p:cNvSpPr>
          <p:nvPr>
            <p:ph type="dt" sz="half" idx="10"/>
          </p:nvPr>
        </p:nvSpPr>
        <p:spPr bwMode="gray"/>
        <p:txBody>
          <a:bodyPr/>
          <a:lstStyle/>
          <a:p>
            <a:r>
              <a:rPr lang="de-DE">
                <a:solidFill>
                  <a:prstClr val="black"/>
                </a:solidFill>
              </a:rPr>
              <a:t>Name of the Speaker</a:t>
            </a:r>
          </a:p>
        </p:txBody>
      </p:sp>
      <p:sp>
        <p:nvSpPr>
          <p:cNvPr id="3" name="Fußzeilenplatzhalter 2">
            <a:extLst>
              <a:ext uri="{FF2B5EF4-FFF2-40B4-BE49-F238E27FC236}">
                <a16:creationId xmlns:a16="http://schemas.microsoft.com/office/drawing/2014/main" id="{EDC35EB0-B8D6-413D-890C-D0905B12D5B2}"/>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60095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38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95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52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11" name="TextBox 10"/>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3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7" name="TextBox 6"/>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3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3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08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8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9509" y="188640"/>
            <a:ext cx="9902891"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676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97AD9D-CB55-4687-8CA2-BD97C7BC954E}"/>
              </a:ext>
            </a:extLst>
          </p:cNvPr>
          <p:cNvSpPr>
            <a:spLocks noGrp="1"/>
          </p:cNvSpPr>
          <p:nvPr>
            <p:ph type="title"/>
          </p:nvPr>
        </p:nvSpPr>
        <p:spPr bwMode="gray">
          <a:xfrm>
            <a:off x="442913" y="1401624"/>
            <a:ext cx="6192838" cy="1260000"/>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2934E4A2-260E-40E9-AC47-DF4CBDE6A31B}"/>
              </a:ext>
            </a:extLst>
          </p:cNvPr>
          <p:cNvSpPr>
            <a:spLocks noGrp="1"/>
          </p:cNvSpPr>
          <p:nvPr>
            <p:ph type="body" idx="1"/>
          </p:nvPr>
        </p:nvSpPr>
        <p:spPr bwMode="gray">
          <a:xfrm>
            <a:off x="442913" y="2766059"/>
            <a:ext cx="6192837" cy="3291841"/>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24889AC-79BD-4225-8067-CB3E052B3BBB}"/>
              </a:ext>
            </a:extLst>
          </p:cNvPr>
          <p:cNvSpPr>
            <a:spLocks noGrp="1"/>
          </p:cNvSpPr>
          <p:nvPr>
            <p:ph type="dt" sz="half" idx="2"/>
          </p:nvPr>
        </p:nvSpPr>
        <p:spPr bwMode="gray">
          <a:xfrm>
            <a:off x="442913" y="6276101"/>
            <a:ext cx="313086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dirty="0">
                <a:solidFill>
                  <a:prstClr val="black"/>
                </a:solidFill>
              </a:rPr>
              <a:t>Name </a:t>
            </a:r>
            <a:r>
              <a:rPr lang="de-DE" dirty="0" err="1">
                <a:solidFill>
                  <a:prstClr val="black"/>
                </a:solidFill>
              </a:rPr>
              <a:t>of</a:t>
            </a:r>
            <a:r>
              <a:rPr lang="de-DE" dirty="0">
                <a:solidFill>
                  <a:prstClr val="black"/>
                </a:solidFill>
              </a:rPr>
              <a:t> </a:t>
            </a:r>
            <a:r>
              <a:rPr lang="de-DE" dirty="0" err="1">
                <a:solidFill>
                  <a:prstClr val="black"/>
                </a:solidFill>
              </a:rPr>
              <a:t>the</a:t>
            </a:r>
            <a:r>
              <a:rPr lang="de-DE" dirty="0">
                <a:solidFill>
                  <a:prstClr val="black"/>
                </a:solidFill>
              </a:rPr>
              <a:t> Speaker</a:t>
            </a:r>
          </a:p>
        </p:txBody>
      </p:sp>
      <p:sp>
        <p:nvSpPr>
          <p:cNvPr id="5" name="Fußzeilenplatzhalter 4">
            <a:extLst>
              <a:ext uri="{FF2B5EF4-FFF2-40B4-BE49-F238E27FC236}">
                <a16:creationId xmlns:a16="http://schemas.microsoft.com/office/drawing/2014/main" id="{A94A541A-BF46-4134-A473-7ECADFE557E6}"/>
              </a:ext>
            </a:extLst>
          </p:cNvPr>
          <p:cNvSpPr>
            <a:spLocks noGrp="1"/>
          </p:cNvSpPr>
          <p:nvPr>
            <p:ph type="ftr" sz="quarter" idx="3"/>
          </p:nvPr>
        </p:nvSpPr>
        <p:spPr bwMode="gray">
          <a:xfrm>
            <a:off x="3725863" y="6276101"/>
            <a:ext cx="2909887" cy="244317"/>
          </a:xfrm>
          <a:prstGeom prst="rect">
            <a:avLst/>
          </a:prstGeom>
        </p:spPr>
        <p:txBody>
          <a:bodyPr vert="horz" wrap="none" lIns="0" tIns="0" rIns="0" bIns="0" rtlCol="0" anchor="t" anchorCtr="0">
            <a:noAutofit/>
          </a:bodyPr>
          <a:lstStyle>
            <a:lvl1pPr algn="l">
              <a:defRPr sz="1000">
                <a:solidFill>
                  <a:schemeClr val="tx1"/>
                </a:solidFill>
              </a:defRPr>
            </a:lvl1pPr>
          </a:lstStyle>
          <a:p>
            <a:r>
              <a:rPr lang="de-DE" dirty="0">
                <a:solidFill>
                  <a:prstClr val="black"/>
                </a:solidFill>
              </a:rPr>
              <a:t>Topic Lore Ipsum</a:t>
            </a:r>
          </a:p>
        </p:txBody>
      </p:sp>
      <p:pic>
        <p:nvPicPr>
          <p:cNvPr id="8" name="Grafik 7">
            <a:extLst>
              <a:ext uri="{FF2B5EF4-FFF2-40B4-BE49-F238E27FC236}">
                <a16:creationId xmlns:a16="http://schemas.microsoft.com/office/drawing/2014/main" id="{A833CDCE-25B5-4F69-9C0F-55D421676E2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61963" y="459740"/>
            <a:ext cx="728662" cy="266127"/>
          </a:xfrm>
          <a:prstGeom prst="rect">
            <a:avLst/>
          </a:prstGeom>
        </p:spPr>
      </p:pic>
    </p:spTree>
    <p:extLst>
      <p:ext uri="{BB962C8B-B14F-4D97-AF65-F5344CB8AC3E}">
        <p14:creationId xmlns:p14="http://schemas.microsoft.com/office/powerpoint/2010/main" val="1237311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p:txStyles>
    <p:titleStyle>
      <a:lvl1pPr algn="l" defTabSz="914400" rtl="0" eaLnBrk="1" latinLnBrk="0" hangingPunct="1">
        <a:lnSpc>
          <a:spcPct val="90000"/>
        </a:lnSpc>
        <a:spcBef>
          <a:spcPct val="0"/>
        </a:spcBef>
        <a:buNone/>
        <a:defRPr sz="4200" b="0" kern="1200">
          <a:solidFill>
            <a:schemeClr val="tx1"/>
          </a:solidFill>
          <a:latin typeface="+mj-lt"/>
          <a:ea typeface="+mj-ea"/>
          <a:cs typeface="+mj-cs"/>
        </a:defRPr>
      </a:lvl1pPr>
    </p:titleStyle>
    <p:bodyStyle>
      <a:lvl1pPr marL="220663" indent="-220663"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07">
          <p15:clr>
            <a:srgbClr val="F26B43"/>
          </p15:clr>
        </p15:guide>
        <p15:guide id="2" pos="279">
          <p15:clr>
            <a:srgbClr val="F26B43"/>
          </p15:clr>
        </p15:guide>
        <p15:guide id="3" pos="7469">
          <p15:clr>
            <a:srgbClr val="F26B43"/>
          </p15:clr>
        </p15:guide>
        <p15:guide id="4" pos="4180">
          <p15:clr>
            <a:srgbClr val="F26B43"/>
          </p15:clr>
        </p15:guide>
        <p15:guide id="5" orient="horz" pos="38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asociety.org/Who-we-are/About-the-IAS/Annual-Letter-20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slide" Target="slide7.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hyperlink" Target="https://cattendee.abstractsonline.com/meeting/9289/search?query=@preconference~Pre-Confere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programme.aids2020.org/Programme/Session/6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ogramme.aids2020.org/Programme/Session/9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9F560-D0D1-4B76-8B86-EA3E033B96AE}"/>
              </a:ext>
            </a:extLst>
          </p:cNvPr>
          <p:cNvSpPr>
            <a:spLocks noGrp="1"/>
          </p:cNvSpPr>
          <p:nvPr>
            <p:ph type="title"/>
          </p:nvPr>
        </p:nvSpPr>
        <p:spPr/>
        <p:txBody>
          <a:bodyPr/>
          <a:lstStyle/>
          <a:p>
            <a:r>
              <a:rPr lang="en-US" dirty="0" smtClean="0">
                <a:solidFill>
                  <a:schemeClr val="tx1"/>
                </a:solidFill>
                <a:latin typeface="+mn-lt"/>
              </a:rPr>
              <a:t>AIDS 2020 </a:t>
            </a:r>
            <a:br>
              <a:rPr lang="en-US" dirty="0" smtClean="0">
                <a:solidFill>
                  <a:schemeClr val="tx1"/>
                </a:solidFill>
                <a:latin typeface="+mn-lt"/>
              </a:rPr>
            </a:br>
            <a:r>
              <a:rPr lang="en-US" dirty="0" smtClean="0">
                <a:solidFill>
                  <a:schemeClr val="tx1"/>
                </a:solidFill>
                <a:latin typeface="+mn-lt"/>
              </a:rPr>
              <a:t>Toolkits</a:t>
            </a:r>
            <a:r>
              <a:rPr lang="en-US" dirty="0"/>
              <a:t/>
            </a:r>
            <a:br>
              <a:rPr lang="en-US" dirty="0"/>
            </a:br>
            <a:r>
              <a:rPr lang="fr-FR" dirty="0"/>
              <a:t>Stigmatisation</a:t>
            </a:r>
            <a:endParaRPr lang="de-DE" dirty="0"/>
          </a:p>
        </p:txBody>
      </p:sp>
      <p:sp>
        <p:nvSpPr>
          <p:cNvPr id="5" name="Textplatzhalter 2">
            <a:extLst>
              <a:ext uri="{FF2B5EF4-FFF2-40B4-BE49-F238E27FC236}">
                <a16:creationId xmlns:a16="http://schemas.microsoft.com/office/drawing/2014/main" id="{B1D70F63-F5E4-490E-9A28-8139D161CABC}"/>
              </a:ext>
            </a:extLst>
          </p:cNvPr>
          <p:cNvSpPr>
            <a:spLocks noGrp="1"/>
          </p:cNvSpPr>
          <p:nvPr>
            <p:ph type="body" sz="quarter" idx="10"/>
          </p:nvPr>
        </p:nvSpPr>
        <p:spPr>
          <a:xfrm>
            <a:off x="1761316" y="6188015"/>
            <a:ext cx="8137526" cy="396240"/>
          </a:xfrm>
        </p:spPr>
        <p:txBody>
          <a:bodyPr/>
          <a:lstStyle/>
          <a:p>
            <a:pPr algn="ctr"/>
            <a:r>
              <a:rPr lang="fr-FR" sz="1200" dirty="0"/>
              <a:t>PRODUIT PAR IAS – INTERNATIONAL AIDS SOCIETY</a:t>
            </a:r>
            <a:r>
              <a:rPr lang="de-DE" sz="1200" dirty="0"/>
              <a:t> </a:t>
            </a:r>
          </a:p>
          <a:p>
            <a:pPr algn="ctr"/>
            <a:r>
              <a:rPr lang="de-DE" sz="1200" dirty="0" smtClean="0"/>
              <a:t>Juillet </a:t>
            </a:r>
            <a:r>
              <a:rPr lang="de-DE" sz="1200" dirty="0"/>
              <a:t>2021</a:t>
            </a:r>
          </a:p>
        </p:txBody>
      </p:sp>
    </p:spTree>
    <p:extLst>
      <p:ext uri="{BB962C8B-B14F-4D97-AF65-F5344CB8AC3E}">
        <p14:creationId xmlns:p14="http://schemas.microsoft.com/office/powerpoint/2010/main" val="2224670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46912" y="368490"/>
            <a:ext cx="8921087" cy="11162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0"/>
            <a:r>
              <a:rPr lang="fr" sz="3500" b="1" i="0" u="none" baseline="0" dirty="0">
                <a:solidFill>
                  <a:srgbClr val="E0001B"/>
                </a:solidFill>
                <a:latin typeface="IAS Ribbon Sans Bold" pitchFamily="50" charset="0"/>
                <a:ea typeface="IAS Ribbon Sans Bold" pitchFamily="50" charset="0"/>
              </a:rPr>
              <a:t>Table des matières</a:t>
            </a:r>
          </a:p>
        </p:txBody>
      </p:sp>
      <p:sp>
        <p:nvSpPr>
          <p:cNvPr id="2" name="TextBox 1"/>
          <p:cNvSpPr txBox="1"/>
          <p:nvPr/>
        </p:nvSpPr>
        <p:spPr>
          <a:xfrm>
            <a:off x="791570" y="2115403"/>
            <a:ext cx="11095631" cy="1477328"/>
          </a:xfrm>
          <a:prstGeom prst="rect">
            <a:avLst/>
          </a:prstGeom>
          <a:noFill/>
        </p:spPr>
        <p:txBody>
          <a:bodyPr wrap="square" rtlCol="0">
            <a:spAutoFit/>
          </a:bodyPr>
          <a:lstStyle/>
          <a:p>
            <a:pPr algn="l" rtl="0"/>
            <a:r>
              <a:rPr lang="fr" b="0" i="0" u="none" baseline="0" dirty="0">
                <a:latin typeface="IAS Ribbon Sans Light" pitchFamily="50" charset="0"/>
                <a:ea typeface="IAS Ribbon Sans Light" pitchFamily="50" charset="0"/>
                <a:cs typeface="Arial" panose="020B0604020202020204" pitchFamily="34" charset="0"/>
              </a:rPr>
              <a:t>Introduction</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a:latin typeface="IAS Ribbon Sans Light" pitchFamily="50" charset="0"/>
                <a:ea typeface="IAS Ribbon Sans Light" pitchFamily="50" charset="0"/>
                <a:cs typeface="Arial" panose="020B0604020202020204" pitchFamily="34" charset="0"/>
              </a:rPr>
              <a:t>3</a:t>
            </a:r>
          </a:p>
          <a:p>
            <a:pPr algn="l" rtl="0"/>
            <a:r>
              <a:rPr lang="fr" b="0" i="0" u="none" baseline="0" dirty="0">
                <a:latin typeface="IAS Ribbon Sans Light" pitchFamily="50" charset="0"/>
                <a:ea typeface="IAS Ribbon Sans Light" pitchFamily="50" charset="0"/>
                <a:cs typeface="Arial" panose="020B0604020202020204" pitchFamily="34" charset="0"/>
              </a:rPr>
              <a:t>Indicateurs de mesure</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a:latin typeface="IAS Ribbon Sans Light" pitchFamily="50" charset="0"/>
                <a:ea typeface="IAS Ribbon Sans Light" pitchFamily="50" charset="0"/>
                <a:cs typeface="Arial" panose="020B0604020202020204" pitchFamily="34" charset="0"/>
              </a:rPr>
              <a:t>5</a:t>
            </a:r>
            <a:endParaRPr lang="fr" dirty="0">
              <a:latin typeface="IAS Ribbon Sans Light" pitchFamily="50" charset="0"/>
              <a:ea typeface="IAS Ribbon Sans Light" pitchFamily="50" charset="0"/>
              <a:cs typeface="Arial" panose="020B0604020202020204" pitchFamily="34" charset="0"/>
            </a:endParaRPr>
          </a:p>
          <a:p>
            <a:pPr algn="l" rtl="0"/>
            <a:r>
              <a:rPr lang="fr" b="0" i="0" u="none" baseline="0" dirty="0">
                <a:latin typeface="IAS Ribbon Sans Light" pitchFamily="50" charset="0"/>
                <a:ea typeface="IAS Ribbon Sans Light" pitchFamily="50" charset="0"/>
                <a:cs typeface="Arial" panose="020B0604020202020204" pitchFamily="34" charset="0"/>
              </a:rPr>
              <a:t>Résilience chez les personnes vivant avec le VIH, index de stigmatisation (Stigma Index) 2.0</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a:latin typeface="IAS Ribbon Sans Light" pitchFamily="50" charset="0"/>
                <a:ea typeface="IAS Ribbon Sans Light" pitchFamily="50" charset="0"/>
                <a:cs typeface="Arial" panose="020B0604020202020204" pitchFamily="34" charset="0"/>
              </a:rPr>
              <a:t>6</a:t>
            </a:r>
            <a:endParaRPr lang="fr" dirty="0">
              <a:latin typeface="IAS Ribbon Sans Light" pitchFamily="50" charset="0"/>
              <a:ea typeface="IAS Ribbon Sans Light" pitchFamily="50" charset="0"/>
              <a:cs typeface="Arial" panose="020B0604020202020204" pitchFamily="34" charset="0"/>
            </a:endParaRPr>
          </a:p>
          <a:p>
            <a:pPr algn="l" rtl="0"/>
            <a:r>
              <a:rPr lang="fr" b="0" i="0" u="none" baseline="0" dirty="0">
                <a:latin typeface="IAS Ribbon Sans Light" pitchFamily="50" charset="0"/>
                <a:ea typeface="IAS Ribbon Sans Light" pitchFamily="50" charset="0"/>
                <a:cs typeface="Arial" panose="020B0604020202020204" pitchFamily="34" charset="0"/>
              </a:rPr>
              <a:t>Développer des environnements sociaux favorables</a:t>
            </a:r>
            <a:r>
              <a:rPr lang="fr" b="0" i="0" u="none" baseline="0" dirty="0" smtClean="0">
                <a:latin typeface="IAS Ribbon Sans Light" pitchFamily="50" charset="0"/>
                <a:ea typeface="IAS Ribbon Sans Light" pitchFamily="50" charset="0"/>
                <a:cs typeface="Arial" panose="020B0604020202020204" pitchFamily="34" charset="0"/>
              </a:rPr>
              <a:t>.................................................................</a:t>
            </a:r>
            <a:r>
              <a:rPr lang="en-CH" b="0" i="0" u="none" baseline="0" dirty="0" smtClean="0">
                <a:latin typeface="IAS Ribbon Sans Light" pitchFamily="50" charset="0"/>
                <a:ea typeface="IAS Ribbon Sans Light" pitchFamily="50" charset="0"/>
                <a:cs typeface="Arial" panose="020B0604020202020204" pitchFamily="34" charset="0"/>
              </a:rPr>
              <a:t>.................</a:t>
            </a:r>
            <a:r>
              <a:rPr lang="fr" b="0" i="0" u="none" baseline="0" dirty="0" smtClean="0">
                <a:latin typeface="IAS Ribbon Sans Light" pitchFamily="50" charset="0"/>
                <a:ea typeface="IAS Ribbon Sans Light" pitchFamily="50" charset="0"/>
                <a:cs typeface="Arial" panose="020B0604020202020204" pitchFamily="34" charset="0"/>
              </a:rPr>
              <a:t>.......7</a:t>
            </a:r>
            <a:endParaRPr lang="fr" dirty="0">
              <a:latin typeface="IAS Ribbon Sans Light" pitchFamily="50" charset="0"/>
              <a:ea typeface="IAS Ribbon Sans Light" pitchFamily="50" charset="0"/>
              <a:cs typeface="Arial" panose="020B0604020202020204" pitchFamily="34" charset="0"/>
            </a:endParaRPr>
          </a:p>
          <a:p>
            <a:endParaRPr lang="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3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2418-68ED-47F7-8F69-23F0D386AAEF}"/>
              </a:ext>
            </a:extLst>
          </p:cNvPr>
          <p:cNvSpPr>
            <a:spLocks noGrp="1"/>
          </p:cNvSpPr>
          <p:nvPr>
            <p:ph type="title"/>
          </p:nvPr>
        </p:nvSpPr>
        <p:spPr>
          <a:xfrm>
            <a:off x="1679509" y="188640"/>
            <a:ext cx="8872377" cy="1143000"/>
          </a:xfrm>
        </p:spPr>
        <p:txBody>
          <a:bodyPr>
            <a:normAutofit/>
          </a:bodyPr>
          <a:lstStyle/>
          <a:p>
            <a:pPr rtl="0"/>
            <a:r>
              <a:rPr lang="fr" sz="3600" b="1" i="0" u="none" baseline="0" dirty="0">
                <a:solidFill>
                  <a:srgbClr val="E0001B"/>
                </a:solidFill>
                <a:latin typeface="IAS Ribbon Sans Bold" pitchFamily="50" charset="0"/>
                <a:ea typeface="IAS Ribbon Sans Bold" pitchFamily="50" charset="0"/>
                <a:cs typeface="Arial"/>
              </a:rPr>
              <a:t>Introduction</a:t>
            </a:r>
            <a:endParaRPr lang="fr" sz="3600" b="1" dirty="0">
              <a:solidFill>
                <a:srgbClr val="E0001B"/>
              </a:solidFill>
              <a:latin typeface="IAS Ribbon Sans Bold" pitchFamily="50" charset="0"/>
              <a:ea typeface="IAS Ribbon Sans Bold" pitchFamily="50" charset="0"/>
            </a:endParaRPr>
          </a:p>
        </p:txBody>
      </p:sp>
      <p:sp>
        <p:nvSpPr>
          <p:cNvPr id="3" name="Content Placeholder 2">
            <a:extLst>
              <a:ext uri="{FF2B5EF4-FFF2-40B4-BE49-F238E27FC236}">
                <a16:creationId xmlns:a16="http://schemas.microsoft.com/office/drawing/2014/main" id="{9FB7FA30-2B30-4947-BDF0-569268A43B15}"/>
              </a:ext>
            </a:extLst>
          </p:cNvPr>
          <p:cNvSpPr>
            <a:spLocks noGrp="1"/>
          </p:cNvSpPr>
          <p:nvPr>
            <p:ph idx="1"/>
          </p:nvPr>
        </p:nvSpPr>
        <p:spPr>
          <a:xfrm>
            <a:off x="609600" y="1447801"/>
            <a:ext cx="10972800" cy="4906963"/>
          </a:xfrm>
        </p:spPr>
        <p:txBody>
          <a:bodyPr vert="horz" lIns="91440" tIns="45720" rIns="91440" bIns="45720" rtlCol="0" anchor="t">
            <a:normAutofit fontScale="77500" lnSpcReduction="20000"/>
          </a:bodyPr>
          <a:lstStyle/>
          <a:p>
            <a:pPr algn="just" rtl="0"/>
            <a:r>
              <a:rPr lang="fr" b="0" i="0" u="none" baseline="0" dirty="0">
                <a:latin typeface="IAS Ribbon Sans Light" pitchFamily="50" charset="0"/>
                <a:ea typeface="IAS Ribbon Sans Light" pitchFamily="50" charset="0"/>
                <a:cs typeface="Arial"/>
              </a:rPr>
              <a:t>Depuis l'apparition du sida, nous avons fait des progrès considérables en termes de diminution des nouvelles infections au VIH et de décès liés au VIH. Pourtant, le peu de progrès accomplis en matière de lutte contre la stigmatisation, la discrimination et l'exclusion sociale généralisées affaiblit nos efforts en matière de diagnostic du VIH, de traitement et de soins aux personnes vivant avec le virus. </a:t>
            </a:r>
          </a:p>
          <a:p>
            <a:pPr algn="just" rtl="0"/>
            <a:r>
              <a:rPr lang="fr" b="0" i="0" u="none" baseline="0" dirty="0">
                <a:latin typeface="IAS Ribbon Sans Light" pitchFamily="50" charset="0"/>
                <a:ea typeface="IAS Ribbon Sans Light" pitchFamily="50" charset="0"/>
                <a:cs typeface="Arial"/>
              </a:rPr>
              <a:t>La persistance de la stigmatisation dans le domaine du VIH entraîne également beaucoup de souffrance humaine et nous fragilise en tant que communauté, à l'échelle mondiale.</a:t>
            </a:r>
          </a:p>
          <a:p>
            <a:pPr algn="just" rtl="0"/>
            <a:r>
              <a:rPr lang="fr" b="0" i="0" u="none" baseline="0" dirty="0">
                <a:latin typeface="IAS Ribbon Sans Light" pitchFamily="50" charset="0"/>
                <a:ea typeface="IAS Ribbon Sans Light" pitchFamily="50" charset="0"/>
                <a:cs typeface="Arial"/>
              </a:rPr>
              <a:t>La résilience individuelle et communautaire pour faire face à, et surmonter, la stigmatisation est admirable et doit être mieux comprise, accompagnée et déployée.</a:t>
            </a:r>
          </a:p>
          <a:p>
            <a:pPr algn="just"/>
            <a:endParaRPr lang="fr" sz="1800" dirty="0">
              <a:latin typeface="IAS Ribbon Sans Light" pitchFamily="50" charset="0"/>
              <a:ea typeface="IAS Ribbon Sans Light" pitchFamily="50" charset="0"/>
              <a:cs typeface="Arial"/>
            </a:endParaRPr>
          </a:p>
          <a:p>
            <a:pPr marL="0" indent="0" algn="just" rtl="0">
              <a:buNone/>
            </a:pPr>
            <a:r>
              <a:rPr lang="fr" sz="1800" b="0" i="0" u="none" baseline="0" dirty="0">
                <a:latin typeface="IAS Ribbon Sans Light" pitchFamily="50" charset="0"/>
                <a:ea typeface="IAS Ribbon Sans Light" pitchFamily="50" charset="0"/>
                <a:cs typeface="Arial"/>
              </a:rPr>
              <a:t>Lettre annuelle 2019 de l'IAS : Aller au cœur de la stigmatisation (“Getting to the Heart of Stigma”). Disponible ici : </a:t>
            </a:r>
            <a:r>
              <a:rPr lang="fr" sz="1800" b="0" i="0" u="none" baseline="0" dirty="0">
                <a:latin typeface="IAS Ribbon Sans Light" pitchFamily="50" charset="0"/>
                <a:ea typeface="IAS Ribbon Sans Light" pitchFamily="50" charset="0"/>
                <a:cs typeface="Arial"/>
                <a:hlinkClick r:id="rId3"/>
              </a:rPr>
              <a:t>https://www.iasociety.org/Who-we-are/About-the-IAS/Annual-Letter-2019</a:t>
            </a:r>
            <a:endParaRPr lang="fr" sz="1800" dirty="0">
              <a:latin typeface="IAS Ribbon Sans Light" pitchFamily="50" charset="0"/>
              <a:ea typeface="IAS Ribbon Sans Light" pitchFamily="50" charset="0"/>
            </a:endParaRPr>
          </a:p>
        </p:txBody>
      </p:sp>
    </p:spTree>
    <p:extLst>
      <p:ext uri="{BB962C8B-B14F-4D97-AF65-F5344CB8AC3E}">
        <p14:creationId xmlns:p14="http://schemas.microsoft.com/office/powerpoint/2010/main" val="3137455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0"/>
            <a:r>
              <a:rPr lang="fr" sz="3500" b="1" i="0" u="none" baseline="0" dirty="0">
                <a:solidFill>
                  <a:srgbClr val="E0001B"/>
                </a:solidFill>
                <a:latin typeface="IAS Ribbon Sans Bold" pitchFamily="50" charset="0"/>
                <a:ea typeface="IAS Ribbon Sans Bold" pitchFamily="50" charset="0"/>
              </a:rPr>
              <a:t>Vue d’ensemble</a:t>
            </a:r>
          </a:p>
        </p:txBody>
      </p:sp>
      <p:sp>
        <p:nvSpPr>
          <p:cNvPr id="2" name="Rectangle: Rounded Corners 1">
            <a:hlinkClick r:id="rId3" action="ppaction://hlinksldjump"/>
            <a:extLst>
              <a:ext uri="{FF2B5EF4-FFF2-40B4-BE49-F238E27FC236}">
                <a16:creationId xmlns:a16="http://schemas.microsoft.com/office/drawing/2014/main" id="{6BC34A43-6579-43B9-B412-24415228A395}"/>
              </a:ext>
            </a:extLst>
          </p:cNvPr>
          <p:cNvSpPr/>
          <p:nvPr/>
        </p:nvSpPr>
        <p:spPr>
          <a:xfrm>
            <a:off x="1072271" y="2644587"/>
            <a:ext cx="3117592" cy="936104"/>
          </a:xfrm>
          <a:prstGeom prst="roundRect">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sz="2400" b="0" i="0" u="none" baseline="0" dirty="0">
                <a:latin typeface="IAS Ribbon Sans Light" pitchFamily="50" charset="0"/>
                <a:ea typeface="IAS Ribbon Sans Light" pitchFamily="50" charset="0"/>
                <a:cs typeface="Arial"/>
              </a:rPr>
              <a:t>Stigmatisation</a:t>
            </a:r>
          </a:p>
        </p:txBody>
      </p:sp>
      <p:sp>
        <p:nvSpPr>
          <p:cNvPr id="13" name="Rectangle: Rounded Corners 12">
            <a:hlinkClick r:id="rId3" action="ppaction://hlinksldjump"/>
            <a:extLst>
              <a:ext uri="{FF2B5EF4-FFF2-40B4-BE49-F238E27FC236}">
                <a16:creationId xmlns:a16="http://schemas.microsoft.com/office/drawing/2014/main" id="{9A4360A7-C4A3-4186-AA34-22DFA5A88EAE}"/>
              </a:ext>
            </a:extLst>
          </p:cNvPr>
          <p:cNvSpPr/>
          <p:nvPr/>
        </p:nvSpPr>
        <p:spPr>
          <a:xfrm>
            <a:off x="4309962" y="2644587"/>
            <a:ext cx="1696396"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b="0" i="0" u="none" baseline="0" dirty="0">
                <a:latin typeface="IAS Ribbon Sans Light" pitchFamily="50" charset="0"/>
                <a:ea typeface="IAS Ribbon Sans Light" pitchFamily="50" charset="0"/>
                <a:cs typeface="Arial"/>
              </a:rPr>
              <a:t>Indicateurs</a:t>
            </a:r>
          </a:p>
        </p:txBody>
      </p:sp>
      <p:sp>
        <p:nvSpPr>
          <p:cNvPr id="9" name="Rectangle: Rounded Corners 8">
            <a:hlinkClick r:id="rId4" action="ppaction://hlinksldjump"/>
            <a:extLst>
              <a:ext uri="{FF2B5EF4-FFF2-40B4-BE49-F238E27FC236}">
                <a16:creationId xmlns:a16="http://schemas.microsoft.com/office/drawing/2014/main" id="{7853CD0B-6957-4FF4-AC51-EC5B57EF71ED}"/>
              </a:ext>
            </a:extLst>
          </p:cNvPr>
          <p:cNvSpPr/>
          <p:nvPr/>
        </p:nvSpPr>
        <p:spPr>
          <a:xfrm>
            <a:off x="6126456" y="2629077"/>
            <a:ext cx="1652767" cy="95161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b="0" i="0" u="none" baseline="0" dirty="0">
                <a:latin typeface="IAS Ribbon Sans Light" pitchFamily="50" charset="0"/>
                <a:ea typeface="IAS Ribbon Sans Light" pitchFamily="50" charset="0"/>
                <a:cs typeface="Arial"/>
              </a:rPr>
              <a:t>Résilience</a:t>
            </a:r>
          </a:p>
        </p:txBody>
      </p:sp>
      <p:sp>
        <p:nvSpPr>
          <p:cNvPr id="15" name="Rectangle: Rounded Corners 14">
            <a:hlinkClick r:id="rId5" action="ppaction://hlinksldjump"/>
            <a:extLst>
              <a:ext uri="{FF2B5EF4-FFF2-40B4-BE49-F238E27FC236}">
                <a16:creationId xmlns:a16="http://schemas.microsoft.com/office/drawing/2014/main" id="{835150C3-E465-4D28-B9A2-340F63BD692F}"/>
              </a:ext>
            </a:extLst>
          </p:cNvPr>
          <p:cNvSpPr/>
          <p:nvPr/>
        </p:nvSpPr>
        <p:spPr>
          <a:xfrm>
            <a:off x="7899322" y="2636832"/>
            <a:ext cx="2768678" cy="95161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b="0" i="0" u="none" baseline="0" dirty="0">
                <a:latin typeface="IAS Ribbon Sans Light" pitchFamily="50" charset="0"/>
                <a:ea typeface="IAS Ribbon Sans Light" pitchFamily="50" charset="0"/>
                <a:cs typeface="Arial"/>
              </a:rPr>
              <a:t>Développer des environnements sociaux favorables</a:t>
            </a:r>
          </a:p>
        </p:txBody>
      </p:sp>
    </p:spTree>
    <p:extLst>
      <p:ext uri="{BB962C8B-B14F-4D97-AF65-F5344CB8AC3E}">
        <p14:creationId xmlns:p14="http://schemas.microsoft.com/office/powerpoint/2010/main" val="1708356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98950-B27D-4260-93B6-FE350FC626B4}"/>
              </a:ext>
            </a:extLst>
          </p:cNvPr>
          <p:cNvSpPr>
            <a:spLocks noGrp="1"/>
          </p:cNvSpPr>
          <p:nvPr>
            <p:ph type="title"/>
          </p:nvPr>
        </p:nvSpPr>
        <p:spPr>
          <a:xfrm>
            <a:off x="1703512" y="-27384"/>
            <a:ext cx="9902891" cy="1152000"/>
          </a:xfrm>
        </p:spPr>
        <p:txBody>
          <a:bodyPr>
            <a:normAutofit fontScale="90000"/>
          </a:bodyPr>
          <a:lstStyle/>
          <a:p>
            <a:pPr algn="l" rtl="0"/>
            <a:r>
              <a:rPr lang="fr" sz="3600" dirty="0">
                <a:solidFill>
                  <a:srgbClr val="E3000F"/>
                </a:solidFill>
                <a:latin typeface="IAS Ribbon Sans Bold" pitchFamily="50" charset="0"/>
                <a:ea typeface="IAS Ribbon Sans Bold" pitchFamily="50" charset="0"/>
              </a:rPr>
              <a:t/>
            </a:r>
            <a:br>
              <a:rPr lang="fr" sz="3600" dirty="0">
                <a:solidFill>
                  <a:srgbClr val="E3000F"/>
                </a:solidFill>
                <a:latin typeface="IAS Ribbon Sans Bold" pitchFamily="50" charset="0"/>
                <a:ea typeface="IAS Ribbon Sans Bold" pitchFamily="50" charset="0"/>
              </a:rPr>
            </a:br>
            <a:r>
              <a:rPr lang="fr" sz="3600" dirty="0">
                <a:solidFill>
                  <a:srgbClr val="E3000F"/>
                </a:solidFill>
                <a:latin typeface="IAS Ribbon Sans Bold" pitchFamily="50" charset="0"/>
                <a:ea typeface="IAS Ribbon Sans Bold" pitchFamily="50" charset="0"/>
              </a:rPr>
              <a:t/>
            </a:r>
            <a:br>
              <a:rPr lang="fr" sz="3600" dirty="0">
                <a:solidFill>
                  <a:srgbClr val="E3000F"/>
                </a:solidFill>
                <a:latin typeface="IAS Ribbon Sans Bold" pitchFamily="50" charset="0"/>
                <a:ea typeface="IAS Ribbon Sans Bold" pitchFamily="50" charset="0"/>
              </a:rPr>
            </a:br>
            <a:r>
              <a:rPr lang="fr" sz="3600" dirty="0">
                <a:solidFill>
                  <a:srgbClr val="E3000F"/>
                </a:solidFill>
                <a:latin typeface="IAS Ribbon Sans Bold" pitchFamily="50" charset="0"/>
                <a:ea typeface="IAS Ribbon Sans Bold" pitchFamily="50" charset="0"/>
              </a:rPr>
              <a:t/>
            </a:r>
            <a:br>
              <a:rPr lang="fr" sz="3600" dirty="0">
                <a:solidFill>
                  <a:srgbClr val="E3000F"/>
                </a:solidFill>
                <a:latin typeface="IAS Ribbon Sans Bold" pitchFamily="50" charset="0"/>
                <a:ea typeface="IAS Ribbon Sans Bold" pitchFamily="50" charset="0"/>
              </a:rPr>
            </a:br>
            <a:r>
              <a:rPr lang="fr" sz="3100" i="0" u="none" baseline="0" dirty="0">
                <a:solidFill>
                  <a:srgbClr val="E3000F"/>
                </a:solidFill>
                <a:latin typeface="IAS Ribbon Sans Bold" pitchFamily="50" charset="0"/>
                <a:ea typeface="IAS Ribbon Sans Bold" pitchFamily="50" charset="0"/>
              </a:rPr>
              <a:t>Stigmatisation</a:t>
            </a:r>
            <a:r>
              <a:rPr lang="fr" sz="2800" dirty="0">
                <a:solidFill>
                  <a:srgbClr val="E3000F"/>
                </a:solidFill>
                <a:latin typeface="IAS Ribbon Sans Bold" pitchFamily="50" charset="0"/>
                <a:ea typeface="IAS Ribbon Sans Bold" pitchFamily="50" charset="0"/>
              </a:rPr>
              <a:t/>
            </a:r>
            <a:br>
              <a:rPr lang="fr" sz="2800" dirty="0">
                <a:solidFill>
                  <a:srgbClr val="E3000F"/>
                </a:solidFill>
                <a:latin typeface="IAS Ribbon Sans Bold" pitchFamily="50" charset="0"/>
                <a:ea typeface="IAS Ribbon Sans Bold" pitchFamily="50" charset="0"/>
              </a:rPr>
            </a:br>
            <a:r>
              <a:rPr lang="fr" sz="1200" i="0" u="none" baseline="0" dirty="0">
                <a:solidFill>
                  <a:schemeClr val="bg1"/>
                </a:solidFill>
                <a:latin typeface="IAS Ribbon Sans Bold" pitchFamily="50" charset="0"/>
                <a:ea typeface="IAS Ribbon Sans Bold" pitchFamily="50" charset="0"/>
              </a:rPr>
              <a:t>e</a:t>
            </a:r>
            <a:r>
              <a:rPr lang="fr" sz="2800" dirty="0">
                <a:solidFill>
                  <a:srgbClr val="E3000F"/>
                </a:solidFill>
                <a:latin typeface="IAS Ribbon Sans Bold" pitchFamily="50" charset="0"/>
                <a:ea typeface="IAS Ribbon Sans Bold" pitchFamily="50" charset="0"/>
              </a:rPr>
              <a:t/>
            </a:r>
            <a:br>
              <a:rPr lang="fr" sz="2800" dirty="0">
                <a:solidFill>
                  <a:srgbClr val="E3000F"/>
                </a:solidFill>
                <a:latin typeface="IAS Ribbon Sans Bold" pitchFamily="50" charset="0"/>
                <a:ea typeface="IAS Ribbon Sans Bold" pitchFamily="50" charset="0"/>
              </a:rPr>
            </a:br>
            <a:r>
              <a:rPr lang="fr" sz="4000" i="0" u="none" baseline="0" dirty="0">
                <a:latin typeface="IAS Ribbon Sans Bold" pitchFamily="50" charset="0"/>
                <a:ea typeface="IAS Ribbon Sans Bold" pitchFamily="50" charset="0"/>
              </a:rPr>
              <a:t>Indicateurs de mesure</a:t>
            </a:r>
            <a:r>
              <a:rPr lang="fr" dirty="0">
                <a:latin typeface="IAS Ribbon Sans Bold" pitchFamily="50" charset="0"/>
                <a:ea typeface="IAS Ribbon Sans Bold" pitchFamily="50" charset="0"/>
              </a:rPr>
              <a:t/>
            </a:r>
            <a:br>
              <a:rPr lang="fr" dirty="0">
                <a:latin typeface="IAS Ribbon Sans Bold" pitchFamily="50" charset="0"/>
                <a:ea typeface="IAS Ribbon Sans Bold" pitchFamily="50" charset="0"/>
              </a:rPr>
            </a:br>
            <a:r>
              <a:rPr lang="fr" dirty="0">
                <a:latin typeface="IAS Ribbon Sans Bold" pitchFamily="50" charset="0"/>
                <a:ea typeface="IAS Ribbon Sans Bold" pitchFamily="50" charset="0"/>
              </a:rPr>
              <a:t/>
            </a:r>
            <a:br>
              <a:rPr lang="fr" dirty="0">
                <a:latin typeface="IAS Ribbon Sans Bold" pitchFamily="50" charset="0"/>
                <a:ea typeface="IAS Ribbon Sans Bold" pitchFamily="50" charset="0"/>
              </a:rPr>
            </a:br>
            <a:endParaRPr lang="fr" dirty="0">
              <a:latin typeface="IAS Ribbon Sans Bold" pitchFamily="50" charset="0"/>
              <a:ea typeface="IAS Ribbon Sans Bold" pitchFamily="50" charset="0"/>
            </a:endParaRPr>
          </a:p>
        </p:txBody>
      </p:sp>
      <p:sp>
        <p:nvSpPr>
          <p:cNvPr id="3" name="Content Placeholder 2">
            <a:extLst>
              <a:ext uri="{FF2B5EF4-FFF2-40B4-BE49-F238E27FC236}">
                <a16:creationId xmlns:a16="http://schemas.microsoft.com/office/drawing/2014/main" id="{E747857F-E87B-4DA8-A66F-0956AC81EE85}"/>
              </a:ext>
            </a:extLst>
          </p:cNvPr>
          <p:cNvSpPr>
            <a:spLocks noGrp="1"/>
          </p:cNvSpPr>
          <p:nvPr>
            <p:ph idx="1"/>
          </p:nvPr>
        </p:nvSpPr>
        <p:spPr>
          <a:xfrm>
            <a:off x="479376" y="1491003"/>
            <a:ext cx="5184576" cy="4525963"/>
          </a:xfrm>
        </p:spPr>
        <p:txBody>
          <a:bodyPr>
            <a:normAutofit fontScale="92500" lnSpcReduction="20000"/>
          </a:bodyPr>
          <a:lstStyle/>
          <a:p>
            <a:pPr marL="0" indent="0" algn="just" rtl="0">
              <a:buNone/>
            </a:pPr>
            <a:r>
              <a:rPr lang="fr" sz="2400" b="0" i="0" u="none" baseline="0" dirty="0">
                <a:latin typeface="IAS Ribbon Sans Light" pitchFamily="50" charset="0"/>
                <a:ea typeface="IAS Ribbon Sans Light" pitchFamily="50" charset="0"/>
              </a:rPr>
              <a:t>Les domaines clés à mesurer sont : </a:t>
            </a:r>
          </a:p>
          <a:p>
            <a:pPr lvl="1" algn="just" rtl="0"/>
            <a:r>
              <a:rPr lang="fr" sz="2000" b="0" i="0" u="none" baseline="0" dirty="0">
                <a:latin typeface="IAS Ribbon Sans Light" pitchFamily="50" charset="0"/>
                <a:ea typeface="IAS Ribbon Sans Light" pitchFamily="50" charset="0"/>
              </a:rPr>
              <a:t>Les normes et les attitudes sociales</a:t>
            </a:r>
          </a:p>
          <a:p>
            <a:pPr lvl="1" algn="just" rtl="0"/>
            <a:r>
              <a:rPr lang="fr" sz="2000" b="0" i="0" u="none" baseline="0" dirty="0">
                <a:latin typeface="IAS Ribbon Sans Light" pitchFamily="50" charset="0"/>
                <a:ea typeface="IAS Ribbon Sans Light" pitchFamily="50" charset="0"/>
              </a:rPr>
              <a:t>Les lois, les politiques, et l’accès à la justice </a:t>
            </a:r>
          </a:p>
          <a:p>
            <a:pPr lvl="1" algn="just" rtl="0"/>
            <a:r>
              <a:rPr lang="fr" sz="2000" b="0" i="0" u="none" baseline="0" dirty="0">
                <a:latin typeface="IAS Ribbon Sans Light" pitchFamily="50" charset="0"/>
                <a:ea typeface="IAS Ribbon Sans Light" pitchFamily="50" charset="0"/>
              </a:rPr>
              <a:t>La violence </a:t>
            </a:r>
          </a:p>
          <a:p>
            <a:pPr lvl="1" algn="just" rtl="0"/>
            <a:r>
              <a:rPr lang="fr" sz="2000" b="0" i="0" u="none" baseline="0" dirty="0">
                <a:latin typeface="IAS Ribbon Sans Light" pitchFamily="50" charset="0"/>
                <a:ea typeface="IAS Ribbon Sans Light" pitchFamily="50" charset="0"/>
              </a:rPr>
              <a:t>La stigmatisation et la discrimination, anticipées et vécues</a:t>
            </a:r>
          </a:p>
          <a:p>
            <a:pPr lvl="1" algn="just" rtl="0"/>
            <a:r>
              <a:rPr lang="fr" sz="2000" b="0" i="0" u="none" baseline="0" dirty="0">
                <a:latin typeface="IAS Ribbon Sans Light" pitchFamily="50" charset="0"/>
                <a:ea typeface="IAS Ribbon Sans Light" pitchFamily="50" charset="0"/>
              </a:rPr>
              <a:t>La stigmatisation intériorisée/l'auto-stigmatisation</a:t>
            </a:r>
          </a:p>
          <a:p>
            <a:pPr lvl="1" algn="just" rtl="0"/>
            <a:r>
              <a:rPr lang="fr" sz="2000" b="0" i="0" u="none" baseline="0" dirty="0">
                <a:latin typeface="IAS Ribbon Sans Light" pitchFamily="50" charset="0"/>
                <a:ea typeface="IAS Ribbon Sans Light" pitchFamily="50" charset="0"/>
              </a:rPr>
              <a:t>Les facteurs basés sur le genre</a:t>
            </a:r>
          </a:p>
          <a:p>
            <a:pPr lvl="1" algn="just" rtl="0"/>
            <a:endParaRPr lang="fr" sz="2000" dirty="0">
              <a:latin typeface="IAS Ribbon Sans Light" pitchFamily="50" charset="0"/>
              <a:ea typeface="IAS Ribbon Sans Light" pitchFamily="50" charset="0"/>
            </a:endParaRPr>
          </a:p>
          <a:p>
            <a:pPr marL="0" indent="0" algn="just" rtl="0">
              <a:buNone/>
            </a:pPr>
            <a:r>
              <a:rPr lang="fr" sz="2400" b="0" i="0" u="none" baseline="0" dirty="0">
                <a:latin typeface="IAS Ribbon Sans Light" pitchFamily="50" charset="0"/>
                <a:ea typeface="IAS Ribbon Sans Light" pitchFamily="50" charset="0"/>
              </a:rPr>
              <a:t>Plus de 25 % des participants dans la plupart des régions ont signalé des attitudes discriminatoires envers les personnes vivant avec le VIH.</a:t>
            </a:r>
          </a:p>
          <a:p>
            <a:pPr algn="just"/>
            <a:endParaRPr lang="fr" dirty="0">
              <a:latin typeface="IAS Ribbon Sans Light" pitchFamily="50" charset="0"/>
              <a:ea typeface="IAS Ribbon Sans Light" pitchFamily="50" charset="0"/>
            </a:endParaRPr>
          </a:p>
        </p:txBody>
      </p:sp>
      <p:sp>
        <p:nvSpPr>
          <p:cNvPr id="7" name="TextBox 6">
            <a:extLst>
              <a:ext uri="{FF2B5EF4-FFF2-40B4-BE49-F238E27FC236}">
                <a16:creationId xmlns:a16="http://schemas.microsoft.com/office/drawing/2014/main" id="{F1A17546-725B-4526-AD22-78B6046A7920}"/>
              </a:ext>
            </a:extLst>
          </p:cNvPr>
          <p:cNvSpPr txBox="1"/>
          <p:nvPr/>
        </p:nvSpPr>
        <p:spPr>
          <a:xfrm>
            <a:off x="10526283" y="6131795"/>
            <a:ext cx="1080120" cy="276999"/>
          </a:xfrm>
          <a:prstGeom prst="rect">
            <a:avLst/>
          </a:prstGeom>
          <a:noFill/>
        </p:spPr>
        <p:txBody>
          <a:bodyPr wrap="square">
            <a:spAutoFit/>
          </a:bodyPr>
          <a:lstStyle/>
          <a:p>
            <a:pPr algn="l" rtl="0"/>
            <a:r>
              <a:rPr lang="fr" sz="1200" b="0" i="0" u="none" baseline="0" dirty="0">
                <a:solidFill>
                  <a:srgbClr val="333333"/>
                </a:solidFill>
                <a:effectLst/>
                <a:latin typeface="IAS Ribbon Sans Light" pitchFamily="50" charset="0"/>
                <a:ea typeface="IAS Ribbon Sans Light" pitchFamily="50" charset="0"/>
                <a:cs typeface="Arial" panose="020B0604020202020204" pitchFamily="34" charset="0"/>
                <a:hlinkClick r:id="rId3"/>
              </a:rPr>
              <a:t>Peter Ghys</a:t>
            </a:r>
            <a:endParaRPr lang="fr" sz="1200" b="0" i="0" dirty="0">
              <a:solidFill>
                <a:srgbClr val="333333"/>
              </a:solidFill>
              <a:effectLst/>
              <a:latin typeface="IAS Ribbon Sans Light" pitchFamily="50" charset="0"/>
              <a:ea typeface="IAS Ribbon Sans Light" pitchFamily="50" charset="0"/>
              <a:cs typeface="Arial" panose="020B0604020202020204" pitchFamily="34" charset="0"/>
            </a:endParaRPr>
          </a:p>
        </p:txBody>
      </p:sp>
      <p:pic>
        <p:nvPicPr>
          <p:cNvPr id="6" name="Picture 5">
            <a:extLst>
              <a:ext uri="{FF2B5EF4-FFF2-40B4-BE49-F238E27FC236}">
                <a16:creationId xmlns:a16="http://schemas.microsoft.com/office/drawing/2014/main" id="{66727832-1B0A-4F14-BF00-E8B9230CF6D5}"/>
              </a:ext>
            </a:extLst>
          </p:cNvPr>
          <p:cNvPicPr>
            <a:picLocks noChangeAspect="1"/>
          </p:cNvPicPr>
          <p:nvPr/>
        </p:nvPicPr>
        <p:blipFill>
          <a:blip r:embed="rId4"/>
          <a:stretch>
            <a:fillRect/>
          </a:stretch>
        </p:blipFill>
        <p:spPr>
          <a:xfrm>
            <a:off x="6096120" y="1276719"/>
            <a:ext cx="5693793" cy="4864767"/>
          </a:xfrm>
          <a:prstGeom prst="rect">
            <a:avLst/>
          </a:prstGeom>
        </p:spPr>
      </p:pic>
    </p:spTree>
    <p:extLst>
      <p:ext uri="{BB962C8B-B14F-4D97-AF65-F5344CB8AC3E}">
        <p14:creationId xmlns:p14="http://schemas.microsoft.com/office/powerpoint/2010/main" val="37249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C862-D5EC-4AF4-9500-E644FA7C2090}"/>
              </a:ext>
            </a:extLst>
          </p:cNvPr>
          <p:cNvSpPr>
            <a:spLocks noGrp="1"/>
          </p:cNvSpPr>
          <p:nvPr>
            <p:ph type="title"/>
          </p:nvPr>
        </p:nvSpPr>
        <p:spPr>
          <a:xfrm>
            <a:off x="1679509" y="20877"/>
            <a:ext cx="10249139" cy="1143000"/>
          </a:xfrm>
        </p:spPr>
        <p:txBody>
          <a:bodyPr>
            <a:noAutofit/>
          </a:bodyPr>
          <a:lstStyle/>
          <a:p>
            <a:pPr algn="l" rtl="0"/>
            <a:r>
              <a:rPr lang="fr" sz="2800" dirty="0"/>
              <a:t/>
            </a:r>
            <a:br>
              <a:rPr lang="fr" sz="2800" dirty="0"/>
            </a:br>
            <a:r>
              <a:rPr lang="fr" sz="2400" b="1" i="0" u="none" baseline="0" dirty="0">
                <a:solidFill>
                  <a:srgbClr val="E3000F"/>
                </a:solidFill>
                <a:latin typeface="IAS Ribbon Sans Bold" pitchFamily="50" charset="0"/>
                <a:ea typeface="IAS Ribbon Sans Bold" pitchFamily="50" charset="0"/>
              </a:rPr>
              <a:t>Stigmatisation</a:t>
            </a:r>
            <a:r>
              <a:rPr lang="fr" sz="2800" b="1" dirty="0">
                <a:solidFill>
                  <a:srgbClr val="E3000F"/>
                </a:solidFill>
                <a:latin typeface="IAS Ribbon Sans Bold" pitchFamily="50" charset="0"/>
                <a:ea typeface="IAS Ribbon Sans Bold" pitchFamily="50" charset="0"/>
              </a:rPr>
              <a:t/>
            </a:r>
            <a:br>
              <a:rPr lang="fr" sz="2800" b="1" dirty="0">
                <a:solidFill>
                  <a:srgbClr val="E3000F"/>
                </a:solidFill>
                <a:latin typeface="IAS Ribbon Sans Bold" pitchFamily="50" charset="0"/>
                <a:ea typeface="IAS Ribbon Sans Bold" pitchFamily="50" charset="0"/>
              </a:rPr>
            </a:br>
            <a:r>
              <a:rPr lang="fr" sz="3200" b="1" i="0" u="none" baseline="0" dirty="0">
                <a:latin typeface="IAS Ribbon Sans Bold" pitchFamily="50" charset="0"/>
                <a:ea typeface="IAS Ribbon Sans Bold" pitchFamily="50" charset="0"/>
              </a:rPr>
              <a:t>Résilience chez les personnes vivant avec le VIH, index de stigmatisation (Stigma Index) 2.0</a:t>
            </a:r>
            <a:endParaRPr lang="fr" sz="3200" b="1" dirty="0">
              <a:latin typeface="IAS Ribbon Sans Bold" pitchFamily="50" charset="0"/>
              <a:ea typeface="IAS Ribbon Sans Bold" pitchFamily="50" charset="0"/>
            </a:endParaRPr>
          </a:p>
        </p:txBody>
      </p:sp>
      <p:sp>
        <p:nvSpPr>
          <p:cNvPr id="3" name="Content Placeholder 2">
            <a:extLst>
              <a:ext uri="{FF2B5EF4-FFF2-40B4-BE49-F238E27FC236}">
                <a16:creationId xmlns:a16="http://schemas.microsoft.com/office/drawing/2014/main" id="{057EEA86-F7EC-432C-AEBB-22E4183B57BA}"/>
              </a:ext>
            </a:extLst>
          </p:cNvPr>
          <p:cNvSpPr>
            <a:spLocks noGrp="1"/>
          </p:cNvSpPr>
          <p:nvPr>
            <p:ph idx="1"/>
          </p:nvPr>
        </p:nvSpPr>
        <p:spPr/>
        <p:txBody>
          <a:bodyPr>
            <a:noAutofit/>
          </a:bodyPr>
          <a:lstStyle/>
          <a:p>
            <a:pPr algn="just" rtl="0"/>
            <a:r>
              <a:rPr lang="fr" sz="2000" b="0" i="0" u="none" baseline="0" dirty="0">
                <a:solidFill>
                  <a:srgbClr val="000000"/>
                </a:solidFill>
                <a:effectLst/>
                <a:latin typeface="IAS Ribbon Sans Light" pitchFamily="50" charset="0"/>
                <a:ea typeface="IAS Ribbon Sans Light" pitchFamily="50" charset="0"/>
              </a:rPr>
              <a:t>Index déployé par et auprès des personnes vivant avec le VIH </a:t>
            </a:r>
            <a:endParaRPr lang="fr" sz="2000" dirty="0">
              <a:solidFill>
                <a:srgbClr val="000000"/>
              </a:solidFill>
              <a:latin typeface="IAS Ribbon Sans Light" pitchFamily="50" charset="0"/>
              <a:ea typeface="IAS Ribbon Sans Light" pitchFamily="50" charset="0"/>
            </a:endParaRPr>
          </a:p>
          <a:p>
            <a:pPr lvl="1" algn="just" rtl="0"/>
            <a:r>
              <a:rPr lang="fr" sz="1800" b="0" i="0" u="none" baseline="0" dirty="0">
                <a:solidFill>
                  <a:srgbClr val="000000"/>
                </a:solidFill>
                <a:latin typeface="IAS Ribbon Sans Light" pitchFamily="50" charset="0"/>
                <a:ea typeface="IAS Ribbon Sans Light" pitchFamily="50" charset="0"/>
              </a:rPr>
              <a:t>M</a:t>
            </a:r>
            <a:r>
              <a:rPr lang="fr" sz="1800" b="0" i="0" u="none" baseline="0" dirty="0">
                <a:solidFill>
                  <a:srgbClr val="000000"/>
                </a:solidFill>
                <a:effectLst/>
                <a:latin typeface="IAS Ribbon Sans Light" pitchFamily="50" charset="0"/>
                <a:ea typeface="IAS Ribbon Sans Light" pitchFamily="50" charset="0"/>
              </a:rPr>
              <a:t>éthode d'enquête la plus largement utilisée pour documenter le vécu de stigmatisation et de discrimination des </a:t>
            </a:r>
            <a:r>
              <a:rPr lang="fr" sz="1800" b="0" i="0" u="none" baseline="0" dirty="0">
                <a:solidFill>
                  <a:srgbClr val="000000"/>
                </a:solidFill>
                <a:latin typeface="IAS Ribbon Sans Light" pitchFamily="50" charset="0"/>
                <a:ea typeface="IAS Ribbon Sans Light" pitchFamily="50" charset="0"/>
              </a:rPr>
              <a:t>personnes vivant avec le VIH</a:t>
            </a:r>
            <a:r>
              <a:rPr lang="fr" sz="1800" b="0" i="0" u="none" baseline="0" dirty="0">
                <a:solidFill>
                  <a:srgbClr val="000000"/>
                </a:solidFill>
                <a:effectLst/>
                <a:latin typeface="IAS Ribbon Sans Light" pitchFamily="50" charset="0"/>
                <a:ea typeface="IAS Ribbon Sans Light" pitchFamily="50" charset="0"/>
              </a:rPr>
              <a:t> dans le monde entier</a:t>
            </a:r>
          </a:p>
          <a:p>
            <a:pPr lvl="1" algn="just" rtl="0"/>
            <a:r>
              <a:rPr lang="fr" sz="1800" b="0" i="0" u="none" baseline="0" dirty="0">
                <a:solidFill>
                  <a:srgbClr val="000000"/>
                </a:solidFill>
                <a:latin typeface="IAS Ribbon Sans Light" pitchFamily="50" charset="0"/>
                <a:ea typeface="IAS Ribbon Sans Light" pitchFamily="50" charset="0"/>
              </a:rPr>
              <a:t>L'échelle de résilience chez les personnes vivant avec le VIH (PLHIV-RS pour « The People Living with HIV Resilience Scale ») évalue si le statut de séropositivité au VIH a un effet positif, neutre ou négatif sur la satisfaction des besoins des personnes, tels que la capacité à surmonter le stress, à trouver l'amour, à participer aux activités de sa communauté ou à pratiquer une religion. </a:t>
            </a:r>
          </a:p>
          <a:p>
            <a:pPr algn="just" rtl="0"/>
            <a:r>
              <a:rPr lang="fr" sz="2000" b="0" i="0" u="none" baseline="0" dirty="0">
                <a:solidFill>
                  <a:srgbClr val="000000"/>
                </a:solidFill>
                <a:latin typeface="IAS Ribbon Sans Light" pitchFamily="50" charset="0"/>
                <a:ea typeface="IAS Ribbon Sans Light" pitchFamily="50" charset="0"/>
              </a:rPr>
              <a:t>« </a:t>
            </a:r>
            <a:r>
              <a:rPr lang="fr" sz="2000" b="0" i="0" u="none" baseline="0" dirty="0">
                <a:solidFill>
                  <a:srgbClr val="000000"/>
                </a:solidFill>
                <a:effectLst/>
                <a:latin typeface="IAS Ribbon Sans Light" pitchFamily="50" charset="0"/>
                <a:ea typeface="IAS Ribbon Sans Light" pitchFamily="50" charset="0"/>
              </a:rPr>
              <a:t>Les questions sur la résilience étaient importantes et pertinentes, et les points spécifiques abordés étaient exhaustifs »(personne vivant avec le VIH). </a:t>
            </a:r>
          </a:p>
          <a:p>
            <a:pPr algn="just" rtl="0"/>
            <a:r>
              <a:rPr lang="fr" sz="2000" b="0" i="0" u="none" baseline="0" dirty="0">
                <a:solidFill>
                  <a:srgbClr val="000000"/>
                </a:solidFill>
                <a:effectLst/>
                <a:latin typeface="IAS Ribbon Sans Light" pitchFamily="50" charset="0"/>
                <a:ea typeface="IAS Ribbon Sans Light" pitchFamily="50" charset="0"/>
              </a:rPr>
              <a:t>Le déploiement de la PLHIV-RS dans le cadre de l'Index de stigmatisation 2.0 (Stigma Index 2.0) devrait être une priorité, et considéré comme une expérience signifiante et appréciée des personnes vivant avec le VIH.</a:t>
            </a:r>
            <a:endParaRPr lang="fr" sz="2000" dirty="0">
              <a:solidFill>
                <a:srgbClr val="000000"/>
              </a:solidFill>
              <a:latin typeface="IAS Ribbon Sans Light" pitchFamily="50" charset="0"/>
              <a:ea typeface="IAS Ribbon Sans Light" pitchFamily="50" charset="0"/>
            </a:endParaRPr>
          </a:p>
          <a:p>
            <a:pPr lvl="1" algn="just" rtl="0"/>
            <a:r>
              <a:rPr lang="fr" sz="1800" b="0" i="0" u="none" baseline="0" dirty="0">
                <a:solidFill>
                  <a:srgbClr val="000000"/>
                </a:solidFill>
                <a:effectLst/>
                <a:latin typeface="IAS Ribbon Sans Light" pitchFamily="50" charset="0"/>
                <a:ea typeface="IAS Ribbon Sans Light" pitchFamily="50" charset="0"/>
              </a:rPr>
              <a:t>La PLHIV-RS permet également de documenter et d'évaluer des interventions visant à améliorer la vie des </a:t>
            </a:r>
            <a:r>
              <a:rPr lang="fr" sz="1800" b="0" i="0" u="none" baseline="0" dirty="0">
                <a:solidFill>
                  <a:srgbClr val="000000"/>
                </a:solidFill>
                <a:latin typeface="IAS Ribbon Sans Light" pitchFamily="50" charset="0"/>
                <a:ea typeface="IAS Ribbon Sans Light" pitchFamily="50" charset="0"/>
              </a:rPr>
              <a:t>personnes vivant avec le VIH.</a:t>
            </a:r>
            <a:endParaRPr lang="fr" sz="1800" dirty="0">
              <a:latin typeface="IAS Ribbon Sans Light" pitchFamily="50" charset="0"/>
              <a:ea typeface="IAS Ribbon Sans Light" pitchFamily="50" charset="0"/>
            </a:endParaRPr>
          </a:p>
        </p:txBody>
      </p:sp>
      <p:sp>
        <p:nvSpPr>
          <p:cNvPr id="5" name="TextBox 4">
            <a:extLst>
              <a:ext uri="{FF2B5EF4-FFF2-40B4-BE49-F238E27FC236}">
                <a16:creationId xmlns:a16="http://schemas.microsoft.com/office/drawing/2014/main" id="{AD227A57-E069-4774-A2EF-7CD1E9625EAF}"/>
              </a:ext>
            </a:extLst>
          </p:cNvPr>
          <p:cNvSpPr txBox="1"/>
          <p:nvPr/>
        </p:nvSpPr>
        <p:spPr>
          <a:xfrm>
            <a:off x="9552384" y="6117726"/>
            <a:ext cx="2376264" cy="276999"/>
          </a:xfrm>
          <a:prstGeom prst="rect">
            <a:avLst/>
          </a:prstGeom>
          <a:noFill/>
        </p:spPr>
        <p:txBody>
          <a:bodyPr wrap="square">
            <a:spAutoFit/>
          </a:bodyPr>
          <a:lstStyle/>
          <a:p>
            <a:pPr algn="l" rtl="0"/>
            <a:r>
              <a:rPr lang="fr" sz="1200" b="0" i="0" u="none" baseline="0" dirty="0">
                <a:solidFill>
                  <a:srgbClr val="333333"/>
                </a:solidFill>
                <a:effectLst/>
                <a:latin typeface="IAS Ribbon Sans Light" pitchFamily="50" charset="0"/>
                <a:ea typeface="IAS Ribbon Sans Light" pitchFamily="50" charset="0"/>
                <a:cs typeface="Arial" panose="020B0604020202020204" pitchFamily="34" charset="0"/>
                <a:hlinkClick r:id="rId3"/>
              </a:rPr>
              <a:t>Barbara A </a:t>
            </a:r>
            <a:r>
              <a:rPr lang="fr" sz="1200" b="0" i="0" u="none" baseline="0" dirty="0">
                <a:solidFill>
                  <a:srgbClr val="333333"/>
                </a:solidFill>
                <a:latin typeface="IAS Ribbon Sans Light" pitchFamily="50" charset="0"/>
                <a:ea typeface="IAS Ribbon Sans Light" pitchFamily="50" charset="0"/>
                <a:cs typeface="Arial" panose="020B0604020202020204" pitchFamily="34" charset="0"/>
                <a:hlinkClick r:id="rId3"/>
              </a:rPr>
              <a:t>Friedland, </a:t>
            </a:r>
            <a:r>
              <a:rPr lang="fr" sz="1200" b="0" i="0" u="none" baseline="0" dirty="0">
                <a:latin typeface="IAS Ribbon Sans Light" pitchFamily="50" charset="0"/>
                <a:ea typeface="IAS Ribbon Sans Light" pitchFamily="50" charset="0"/>
                <a:cs typeface="Arial" panose="020B0604020202020204" pitchFamily="34" charset="0"/>
                <a:hlinkClick r:id="rId3"/>
              </a:rPr>
              <a:t>OAD0102</a:t>
            </a:r>
            <a:r>
              <a:rPr lang="fr" sz="1200" b="0" i="0" u="none" baseline="0" dirty="0">
                <a:solidFill>
                  <a:srgbClr val="333333"/>
                </a:solidFill>
                <a:latin typeface="IAS Ribbon Sans Light" pitchFamily="50" charset="0"/>
                <a:ea typeface="IAS Ribbon Sans Light" pitchFamily="50" charset="0"/>
                <a:cs typeface="Arial" panose="020B0604020202020204" pitchFamily="34" charset="0"/>
                <a:hlinkClick r:id="rId3"/>
              </a:rPr>
              <a:t> </a:t>
            </a:r>
            <a:endParaRPr lang="fr" sz="1200" dirty="0">
              <a:solidFill>
                <a:srgbClr val="333333"/>
              </a:solidFill>
              <a:latin typeface="IAS Ribbon Sans Light" pitchFamily="50" charset="0"/>
              <a:ea typeface="IAS Ribbon Sans Light" pitchFamily="50" charset="0"/>
              <a:cs typeface="Arial" panose="020B0604020202020204" pitchFamily="34" charset="0"/>
            </a:endParaRPr>
          </a:p>
        </p:txBody>
      </p:sp>
    </p:spTree>
    <p:extLst>
      <p:ext uri="{BB962C8B-B14F-4D97-AF65-F5344CB8AC3E}">
        <p14:creationId xmlns:p14="http://schemas.microsoft.com/office/powerpoint/2010/main" val="22859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BC8E-B7BF-4E9C-91B3-23971DD8A20C}"/>
              </a:ext>
            </a:extLst>
          </p:cNvPr>
          <p:cNvSpPr>
            <a:spLocks noGrp="1"/>
          </p:cNvSpPr>
          <p:nvPr>
            <p:ph type="title"/>
          </p:nvPr>
        </p:nvSpPr>
        <p:spPr/>
        <p:txBody>
          <a:bodyPr>
            <a:normAutofit fontScale="90000"/>
          </a:bodyPr>
          <a:lstStyle/>
          <a:p>
            <a:pPr algn="l" rtl="0"/>
            <a:r>
              <a:rPr lang="fr" sz="3100" b="1" i="0" u="none" baseline="0" dirty="0">
                <a:solidFill>
                  <a:srgbClr val="E3000F"/>
                </a:solidFill>
                <a:latin typeface="IAS Ribbon Sans Bold" pitchFamily="50" charset="0"/>
                <a:ea typeface="IAS Ribbon Sans Bold" pitchFamily="50" charset="0"/>
              </a:rPr>
              <a:t>Stigmatisation</a:t>
            </a:r>
            <a:r>
              <a:rPr lang="fr" sz="4400" b="1" dirty="0">
                <a:solidFill>
                  <a:srgbClr val="E3000F"/>
                </a:solidFill>
                <a:latin typeface="IAS Ribbon Sans Bold" pitchFamily="50" charset="0"/>
                <a:ea typeface="IAS Ribbon Sans Bold" pitchFamily="50" charset="0"/>
              </a:rPr>
              <a:t/>
            </a:r>
            <a:br>
              <a:rPr lang="fr" sz="4400" b="1" dirty="0">
                <a:solidFill>
                  <a:srgbClr val="E3000F"/>
                </a:solidFill>
                <a:latin typeface="IAS Ribbon Sans Bold" pitchFamily="50" charset="0"/>
                <a:ea typeface="IAS Ribbon Sans Bold" pitchFamily="50" charset="0"/>
              </a:rPr>
            </a:br>
            <a:r>
              <a:rPr lang="fr" sz="4000" b="1" i="0" u="none" baseline="0" dirty="0" smtClean="0">
                <a:latin typeface="IAS Ribbon Sans Bold" pitchFamily="50" charset="0"/>
                <a:ea typeface="IAS Ribbon Sans Bold" pitchFamily="50" charset="0"/>
              </a:rPr>
              <a:t>Développer </a:t>
            </a:r>
            <a:r>
              <a:rPr lang="fr" sz="4000" b="1" i="0" u="none" baseline="0" dirty="0">
                <a:latin typeface="IAS Ribbon Sans Bold" pitchFamily="50" charset="0"/>
                <a:ea typeface="IAS Ribbon Sans Bold" pitchFamily="50" charset="0"/>
              </a:rPr>
              <a:t>des environnements sociaux favorables</a:t>
            </a:r>
          </a:p>
        </p:txBody>
      </p:sp>
      <p:sp>
        <p:nvSpPr>
          <p:cNvPr id="3" name="Content Placeholder 2">
            <a:extLst>
              <a:ext uri="{FF2B5EF4-FFF2-40B4-BE49-F238E27FC236}">
                <a16:creationId xmlns:a16="http://schemas.microsoft.com/office/drawing/2014/main" id="{1034B0AA-6471-48D4-86E9-6CB8EEA4BBF8}"/>
              </a:ext>
            </a:extLst>
          </p:cNvPr>
          <p:cNvSpPr>
            <a:spLocks noGrp="1"/>
          </p:cNvSpPr>
          <p:nvPr>
            <p:ph idx="1"/>
          </p:nvPr>
        </p:nvSpPr>
        <p:spPr/>
        <p:txBody>
          <a:bodyPr/>
          <a:lstStyle/>
          <a:p>
            <a:pPr algn="l" rtl="0"/>
            <a:r>
              <a:rPr lang="fr" sz="2400" b="0" i="0" u="none" baseline="0" dirty="0">
                <a:latin typeface="IAS Ribbon Sans Light" pitchFamily="50" charset="0"/>
                <a:ea typeface="IAS Ribbon Sans Light" pitchFamily="50" charset="0"/>
              </a:rPr>
              <a:t>La période de 2021 à 2030 sera notamment consacrée au développement et à une meilleure définition des facteurs sociaux favorables dans les services de riposte au VIH. Trois points stratégiques à intégrer aux programmes ont été identifiés comme permettant de développer un environnement socialement favorable au sein des services liés au VIH, il s'agit de </a:t>
            </a:r>
            <a:r>
              <a:rPr lang="fr" sz="2400" b="0" i="0" u="none" baseline="0" dirty="0"/>
              <a:t>:</a:t>
            </a:r>
          </a:p>
          <a:p>
            <a:pPr marL="457200" lvl="1" indent="0" algn="l" rtl="0">
              <a:buNone/>
            </a:pPr>
            <a:endParaRPr lang="fr" sz="2000" dirty="0"/>
          </a:p>
          <a:p>
            <a:endParaRPr lang="fr" dirty="0"/>
          </a:p>
          <a:p>
            <a:endParaRPr lang="fr" dirty="0"/>
          </a:p>
          <a:p>
            <a:endParaRPr lang="fr" dirty="0"/>
          </a:p>
        </p:txBody>
      </p:sp>
      <p:grpSp>
        <p:nvGrpSpPr>
          <p:cNvPr id="4" name="Group 3">
            <a:extLst>
              <a:ext uri="{FF2B5EF4-FFF2-40B4-BE49-F238E27FC236}">
                <a16:creationId xmlns:a16="http://schemas.microsoft.com/office/drawing/2014/main" id="{C34163DD-BAA8-4E6D-B370-F603369E897D}"/>
              </a:ext>
            </a:extLst>
          </p:cNvPr>
          <p:cNvGrpSpPr/>
          <p:nvPr/>
        </p:nvGrpSpPr>
        <p:grpSpPr>
          <a:xfrm>
            <a:off x="1466198" y="3863182"/>
            <a:ext cx="9713865" cy="2416848"/>
            <a:chOff x="1343471" y="2956368"/>
            <a:chExt cx="9713865" cy="2416848"/>
          </a:xfrm>
        </p:grpSpPr>
        <p:sp>
          <p:nvSpPr>
            <p:cNvPr id="5" name="Oval 4">
              <a:extLst>
                <a:ext uri="{FF2B5EF4-FFF2-40B4-BE49-F238E27FC236}">
                  <a16:creationId xmlns:a16="http://schemas.microsoft.com/office/drawing/2014/main" id="{B4A740D8-B7E5-4096-AC51-D50F43D3641E}"/>
                </a:ext>
              </a:extLst>
            </p:cNvPr>
            <p:cNvSpPr/>
            <p:nvPr/>
          </p:nvSpPr>
          <p:spPr>
            <a:xfrm>
              <a:off x="1343471" y="2964084"/>
              <a:ext cx="2886345"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sz="2000" b="0" i="0" u="none" baseline="0" dirty="0">
                  <a:latin typeface="IAS Ribbon Sans Light" pitchFamily="50" charset="0"/>
                  <a:ea typeface="IAS Ribbon Sans Light" pitchFamily="50" charset="0"/>
                  <a:cs typeface="Arial" panose="020B0604020202020204" pitchFamily="34" charset="0"/>
                </a:rPr>
                <a:t>Une société sans stigmatisation et discrimination liées au VIH</a:t>
              </a:r>
            </a:p>
          </p:txBody>
        </p:sp>
        <p:sp>
          <p:nvSpPr>
            <p:cNvPr id="7" name="Oval 6">
              <a:extLst>
                <a:ext uri="{FF2B5EF4-FFF2-40B4-BE49-F238E27FC236}">
                  <a16:creationId xmlns:a16="http://schemas.microsoft.com/office/drawing/2014/main" id="{3BCA87E4-DBC0-4188-BFCD-B50DE78BB362}"/>
                </a:ext>
              </a:extLst>
            </p:cNvPr>
            <p:cNvSpPr/>
            <p:nvPr/>
          </p:nvSpPr>
          <p:spPr>
            <a:xfrm>
              <a:off x="4713133" y="2956368"/>
              <a:ext cx="2930444"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sz="2000" b="0" i="0" u="none" baseline="0" dirty="0">
                  <a:latin typeface="IAS Ribbon Sans Light" pitchFamily="50" charset="0"/>
                  <a:ea typeface="IAS Ribbon Sans Light" pitchFamily="50" charset="0"/>
                  <a:cs typeface="Arial" panose="020B0604020202020204" pitchFamily="34" charset="0"/>
                </a:rPr>
                <a:t>Un environnement juridique favorable et l’accès à la justice</a:t>
              </a:r>
            </a:p>
          </p:txBody>
        </p:sp>
        <p:sp>
          <p:nvSpPr>
            <p:cNvPr id="9" name="Oval 8">
              <a:extLst>
                <a:ext uri="{FF2B5EF4-FFF2-40B4-BE49-F238E27FC236}">
                  <a16:creationId xmlns:a16="http://schemas.microsoft.com/office/drawing/2014/main" id="{F5F99971-A61B-4269-9E6C-B8BDC07AE294}"/>
                </a:ext>
              </a:extLst>
            </p:cNvPr>
            <p:cNvSpPr/>
            <p:nvPr/>
          </p:nvSpPr>
          <p:spPr>
            <a:xfrm>
              <a:off x="8082793" y="2964084"/>
              <a:ext cx="2974543"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 sz="2000" b="0" i="0" u="none" baseline="0" dirty="0">
                  <a:latin typeface="IAS Ribbon Sans Light" pitchFamily="50" charset="0"/>
                  <a:ea typeface="IAS Ribbon Sans Light" pitchFamily="50" charset="0"/>
                  <a:cs typeface="Arial" panose="020B0604020202020204" pitchFamily="34" charset="0"/>
                </a:rPr>
                <a:t>L'égalité des sexes</a:t>
              </a:r>
            </a:p>
          </p:txBody>
        </p:sp>
      </p:grpSp>
      <p:sp>
        <p:nvSpPr>
          <p:cNvPr id="11" name="TextBox 10">
            <a:extLst>
              <a:ext uri="{FF2B5EF4-FFF2-40B4-BE49-F238E27FC236}">
                <a16:creationId xmlns:a16="http://schemas.microsoft.com/office/drawing/2014/main" id="{65FD9E92-3898-4F3C-AAD0-1EAD2A19F89E}"/>
              </a:ext>
            </a:extLst>
          </p:cNvPr>
          <p:cNvSpPr txBox="1"/>
          <p:nvPr/>
        </p:nvSpPr>
        <p:spPr>
          <a:xfrm>
            <a:off x="8371470" y="6394725"/>
            <a:ext cx="3210930" cy="276999"/>
          </a:xfrm>
          <a:prstGeom prst="rect">
            <a:avLst/>
          </a:prstGeom>
          <a:noFill/>
        </p:spPr>
        <p:txBody>
          <a:bodyPr wrap="square" rtlCol="0">
            <a:spAutoFit/>
          </a:bodyPr>
          <a:lstStyle/>
          <a:p>
            <a:pPr algn="l" rtl="0"/>
            <a:r>
              <a:rPr lang="fr" sz="1200" b="0" i="0" u="none" baseline="0" dirty="0">
                <a:solidFill>
                  <a:srgbClr val="333333"/>
                </a:solidFill>
                <a:latin typeface="IAS Ribbon Sans Light" pitchFamily="50" charset="0"/>
                <a:ea typeface="IAS Ribbon Sans Light" pitchFamily="50" charset="0"/>
                <a:cs typeface="Arial" panose="020B0604020202020204" pitchFamily="34" charset="0"/>
                <a:hlinkClick r:id="rId3"/>
              </a:rPr>
              <a:t>Jose Antonio Izazola Licea, OAF0303</a:t>
            </a:r>
            <a:endParaRPr lang="fr" sz="1200" dirty="0">
              <a:solidFill>
                <a:srgbClr val="333333"/>
              </a:solidFill>
              <a:latin typeface="IAS Ribbon Sans Light" pitchFamily="50" charset="0"/>
              <a:ea typeface="IAS Ribbon Sans Light" pitchFamily="50" charset="0"/>
              <a:cs typeface="Arial" panose="020B0604020202020204" pitchFamily="34" charset="0"/>
            </a:endParaRPr>
          </a:p>
        </p:txBody>
      </p:sp>
    </p:spTree>
    <p:extLst>
      <p:ext uri="{BB962C8B-B14F-4D97-AF65-F5344CB8AC3E}">
        <p14:creationId xmlns:p14="http://schemas.microsoft.com/office/powerpoint/2010/main" val="1790899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national AIDS Society">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237">
      <a:majorFont>
        <a:latin typeface="IAS Ribbon Sans Bold"/>
        <a:ea typeface=""/>
        <a:cs typeface=""/>
      </a:majorFont>
      <a:minorFont>
        <a:latin typeface="IAS Ribbo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AS_PowerPoint_Template_IASRibbonSans_" id="{F6C8508D-56C0-4948-82D5-761702551B31}" vid="{85DB46F8-4291-4468-8429-5E053EE055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C977353A179648BE2A153B66ADCC4C" ma:contentTypeVersion="10" ma:contentTypeDescription="Create a new document." ma:contentTypeScope="" ma:versionID="c93aa8bfbaa0a79ec11fef712bbbd77a">
  <xsd:schema xmlns:xsd="http://www.w3.org/2001/XMLSchema" xmlns:xs="http://www.w3.org/2001/XMLSchema" xmlns:p="http://schemas.microsoft.com/office/2006/metadata/properties" xmlns:ns2="da0e1dfa-61eb-48b9-80bb-a2770ec06ea8" targetNamespace="http://schemas.microsoft.com/office/2006/metadata/properties" ma:root="true" ma:fieldsID="6c4f4e57ea1230d932af4f0fa29f76b6" ns2:_="">
    <xsd:import namespace="da0e1dfa-61eb-48b9-80bb-a2770ec06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e1dfa-61eb-48b9-80bb-a2770ec06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6C3EF2-8F8D-4DC1-842A-1AE659DCE3D8}">
  <ds:schemaRefs>
    <ds:schemaRef ds:uri="da0e1dfa-61eb-48b9-80bb-a2770ec06e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BAE8FE3-8822-44AC-95BA-D87DD625F81B}">
  <ds:schemaRefs>
    <ds:schemaRef ds:uri="http://schemas.microsoft.com/sharepoint/v3/contenttype/forms"/>
  </ds:schemaRefs>
</ds:datastoreItem>
</file>

<file path=customXml/itemProps3.xml><?xml version="1.0" encoding="utf-8"?>
<ds:datastoreItem xmlns:ds="http://schemas.openxmlformats.org/officeDocument/2006/customXml" ds:itemID="{697DA5F8-D59F-40D8-8E80-459CF8E04BAE}">
  <ds:schemaRefs>
    <ds:schemaRef ds:uri="http://purl.org/dc/terms/"/>
    <ds:schemaRef ds:uri="http://schemas.openxmlformats.org/package/2006/metadata/core-properties"/>
    <ds:schemaRef ds:uri="http://schemas.microsoft.com/office/2006/documentManagement/types"/>
    <ds:schemaRef ds:uri="da0e1dfa-61eb-48b9-80bb-a2770ec06ea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81</TotalTime>
  <Words>1396</Words>
  <Application>Microsoft Office PowerPoint</Application>
  <PresentationFormat>Widescreen</PresentationFormat>
  <Paragraphs>87</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IAS Ribbon Sans Bold</vt:lpstr>
      <vt:lpstr>IAS Ribbon Sans Light</vt:lpstr>
      <vt:lpstr>Ping LCG Light</vt:lpstr>
      <vt:lpstr>Wingdings</vt:lpstr>
      <vt:lpstr>Office Theme</vt:lpstr>
      <vt:lpstr>International AIDS Society</vt:lpstr>
      <vt:lpstr>AIDS 2020  Toolkits Stigmatisation</vt:lpstr>
      <vt:lpstr>PowerPoint Presentation</vt:lpstr>
      <vt:lpstr>Introduction</vt:lpstr>
      <vt:lpstr>PowerPoint Presentation</vt:lpstr>
      <vt:lpstr>   Stigmatisation e Indicateurs de mesure  </vt:lpstr>
      <vt:lpstr> Stigmatisation Résilience chez les personnes vivant avec le VIH, index de stigmatisation (Stigma Index) 2.0</vt:lpstr>
      <vt:lpstr>Stigmatisation Développer des environnements sociaux favorables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Kevin Lopes</cp:lastModifiedBy>
  <cp:revision>189</cp:revision>
  <dcterms:created xsi:type="dcterms:W3CDTF">2015-07-06T08:16:27Z</dcterms:created>
  <dcterms:modified xsi:type="dcterms:W3CDTF">2021-06-29T19:20:27Z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0x010100F3C977353A179648BE2A153B66ADCC4C</vt:lpwstr>
  </property>
</Properties>
</file>